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EDD29-5788-4085-9BB9-1949F2F1FFD4}" type="datetimeFigureOut">
              <a:rPr lang="en-US" smtClean="0"/>
              <a:t>3/23/2016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04884B-6659-49B7-B8E0-ED086A10FFC6}" type="slidenum">
              <a:rPr lang="en-US" smtClean="0"/>
              <a:t>‹#›</a:t>
            </a:fld>
            <a:endParaRPr lang="en-US"/>
          </a:p>
        </p:txBody>
      </p:sp>
    </p:spTree>
    <p:extLst>
      <p:ext uri="{BB962C8B-B14F-4D97-AF65-F5344CB8AC3E}">
        <p14:creationId xmlns:p14="http://schemas.microsoft.com/office/powerpoint/2010/main" val="2555915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19AEEB-F1E1-4083-A0A0-8C82038CB42A}" type="datetime1">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0BE95-EFED-49B5-BFF9-94962CE7F1B3}" type="slidenum">
              <a:rPr lang="en-US" smtClean="0"/>
              <a:t>‹#›</a:t>
            </a:fld>
            <a:endParaRPr lang="en-US"/>
          </a:p>
        </p:txBody>
      </p:sp>
    </p:spTree>
    <p:extLst>
      <p:ext uri="{BB962C8B-B14F-4D97-AF65-F5344CB8AC3E}">
        <p14:creationId xmlns:p14="http://schemas.microsoft.com/office/powerpoint/2010/main" val="4236353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0564C2-D1C1-49BE-9786-AF0329189E1C}" type="datetime1">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0BE95-EFED-49B5-BFF9-94962CE7F1B3}" type="slidenum">
              <a:rPr lang="en-US" smtClean="0"/>
              <a:t>‹#›</a:t>
            </a:fld>
            <a:endParaRPr lang="en-US"/>
          </a:p>
        </p:txBody>
      </p:sp>
    </p:spTree>
    <p:extLst>
      <p:ext uri="{BB962C8B-B14F-4D97-AF65-F5344CB8AC3E}">
        <p14:creationId xmlns:p14="http://schemas.microsoft.com/office/powerpoint/2010/main" val="2224759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823C3-230C-4F85-8DB6-071B41996DF9}" type="datetime1">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0BE95-EFED-49B5-BFF9-94962CE7F1B3}" type="slidenum">
              <a:rPr lang="en-US" smtClean="0"/>
              <a:t>‹#›</a:t>
            </a:fld>
            <a:endParaRPr lang="en-US"/>
          </a:p>
        </p:txBody>
      </p:sp>
    </p:spTree>
    <p:extLst>
      <p:ext uri="{BB962C8B-B14F-4D97-AF65-F5344CB8AC3E}">
        <p14:creationId xmlns:p14="http://schemas.microsoft.com/office/powerpoint/2010/main" val="3656748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08C5BE-8803-4259-954F-1075AE129853}" type="datetime1">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0BE95-EFED-49B5-BFF9-94962CE7F1B3}" type="slidenum">
              <a:rPr lang="en-US" smtClean="0"/>
              <a:t>‹#›</a:t>
            </a:fld>
            <a:endParaRPr lang="en-US"/>
          </a:p>
        </p:txBody>
      </p:sp>
    </p:spTree>
    <p:extLst>
      <p:ext uri="{BB962C8B-B14F-4D97-AF65-F5344CB8AC3E}">
        <p14:creationId xmlns:p14="http://schemas.microsoft.com/office/powerpoint/2010/main" val="368639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42DA7-9648-404C-9416-FD23AE70806A}" type="datetime1">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0BE95-EFED-49B5-BFF9-94962CE7F1B3}" type="slidenum">
              <a:rPr lang="en-US" smtClean="0"/>
              <a:t>‹#›</a:t>
            </a:fld>
            <a:endParaRPr lang="en-US"/>
          </a:p>
        </p:txBody>
      </p:sp>
    </p:spTree>
    <p:extLst>
      <p:ext uri="{BB962C8B-B14F-4D97-AF65-F5344CB8AC3E}">
        <p14:creationId xmlns:p14="http://schemas.microsoft.com/office/powerpoint/2010/main" val="11291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1B7334-6AFB-4ED4-AF9D-BEC6CF47BD2A}" type="datetime1">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0BE95-EFED-49B5-BFF9-94962CE7F1B3}" type="slidenum">
              <a:rPr lang="en-US" smtClean="0"/>
              <a:t>‹#›</a:t>
            </a:fld>
            <a:endParaRPr lang="en-US"/>
          </a:p>
        </p:txBody>
      </p:sp>
    </p:spTree>
    <p:extLst>
      <p:ext uri="{BB962C8B-B14F-4D97-AF65-F5344CB8AC3E}">
        <p14:creationId xmlns:p14="http://schemas.microsoft.com/office/powerpoint/2010/main" val="65155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42E510-0E19-4238-97E3-610ED43F34B2}" type="datetime1">
              <a:rPr lang="en-US" smtClean="0"/>
              <a:t>3/23/2016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E0BE95-EFED-49B5-BFF9-94962CE7F1B3}" type="slidenum">
              <a:rPr lang="en-US" smtClean="0"/>
              <a:t>‹#›</a:t>
            </a:fld>
            <a:endParaRPr lang="en-US"/>
          </a:p>
        </p:txBody>
      </p:sp>
    </p:spTree>
    <p:extLst>
      <p:ext uri="{BB962C8B-B14F-4D97-AF65-F5344CB8AC3E}">
        <p14:creationId xmlns:p14="http://schemas.microsoft.com/office/powerpoint/2010/main" val="188090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3DEE3-B291-41CD-B40A-B7CC50B645C9}" type="datetime1">
              <a:rPr lang="en-US" smtClean="0"/>
              <a:t>3/23/2016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E0BE95-EFED-49B5-BFF9-94962CE7F1B3}" type="slidenum">
              <a:rPr lang="en-US" smtClean="0"/>
              <a:t>‹#›</a:t>
            </a:fld>
            <a:endParaRPr lang="en-US"/>
          </a:p>
        </p:txBody>
      </p:sp>
    </p:spTree>
    <p:extLst>
      <p:ext uri="{BB962C8B-B14F-4D97-AF65-F5344CB8AC3E}">
        <p14:creationId xmlns:p14="http://schemas.microsoft.com/office/powerpoint/2010/main" val="3816451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FBCE6-6FC5-45D8-9804-50B2808BCF97}" type="datetime1">
              <a:rPr lang="en-US" smtClean="0"/>
              <a:t>3/23/2016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E0BE95-EFED-49B5-BFF9-94962CE7F1B3}" type="slidenum">
              <a:rPr lang="en-US" smtClean="0"/>
              <a:t>‹#›</a:t>
            </a:fld>
            <a:endParaRPr lang="en-US"/>
          </a:p>
        </p:txBody>
      </p:sp>
    </p:spTree>
    <p:extLst>
      <p:ext uri="{BB962C8B-B14F-4D97-AF65-F5344CB8AC3E}">
        <p14:creationId xmlns:p14="http://schemas.microsoft.com/office/powerpoint/2010/main" val="3482761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E8C1F-0F77-4053-90FE-9F11AFC5ED47}" type="datetime1">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0BE95-EFED-49B5-BFF9-94962CE7F1B3}" type="slidenum">
              <a:rPr lang="en-US" smtClean="0"/>
              <a:t>‹#›</a:t>
            </a:fld>
            <a:endParaRPr lang="en-US"/>
          </a:p>
        </p:txBody>
      </p:sp>
    </p:spTree>
    <p:extLst>
      <p:ext uri="{BB962C8B-B14F-4D97-AF65-F5344CB8AC3E}">
        <p14:creationId xmlns:p14="http://schemas.microsoft.com/office/powerpoint/2010/main" val="2229523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450C0-D8CD-4C80-B579-2298DEEC67E0}" type="datetime1">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E0BE95-EFED-49B5-BFF9-94962CE7F1B3}" type="slidenum">
              <a:rPr lang="en-US" smtClean="0"/>
              <a:t>‹#›</a:t>
            </a:fld>
            <a:endParaRPr lang="en-US"/>
          </a:p>
        </p:txBody>
      </p:sp>
    </p:spTree>
    <p:extLst>
      <p:ext uri="{BB962C8B-B14F-4D97-AF65-F5344CB8AC3E}">
        <p14:creationId xmlns:p14="http://schemas.microsoft.com/office/powerpoint/2010/main" val="167106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B6E8F-800D-4141-AC78-140DB9999128}" type="datetime1">
              <a:rPr lang="en-US" smtClean="0"/>
              <a:t>3/23/2016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0BE95-EFED-49B5-BFF9-94962CE7F1B3}" type="slidenum">
              <a:rPr lang="en-US" smtClean="0"/>
              <a:t>‹#›</a:t>
            </a:fld>
            <a:endParaRPr lang="en-US"/>
          </a:p>
        </p:txBody>
      </p:sp>
    </p:spTree>
    <p:extLst>
      <p:ext uri="{BB962C8B-B14F-4D97-AF65-F5344CB8AC3E}">
        <p14:creationId xmlns:p14="http://schemas.microsoft.com/office/powerpoint/2010/main" val="333037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 Election Markets Be More Accurate than Polls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80E0BE95-EFED-49B5-BFF9-94962CE7F1B3}" type="slidenum">
              <a:rPr lang="en-US" smtClean="0"/>
              <a:t>0</a:t>
            </a:fld>
            <a:endParaRPr lang="en-US"/>
          </a:p>
        </p:txBody>
      </p:sp>
    </p:spTree>
    <p:extLst>
      <p:ext uri="{BB962C8B-B14F-4D97-AF65-F5344CB8AC3E}">
        <p14:creationId xmlns:p14="http://schemas.microsoft.com/office/powerpoint/2010/main" val="4121411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POLLS AND MARKETS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9068497"/>
              </p:ext>
            </p:extLst>
          </p:nvPr>
        </p:nvGraphicFramePr>
        <p:xfrm>
          <a:off x="762000" y="1295397"/>
          <a:ext cx="7772400" cy="4251831"/>
        </p:xfrm>
        <a:graphic>
          <a:graphicData uri="http://schemas.openxmlformats.org/drawingml/2006/table">
            <a:tbl>
              <a:tblPr firstRow="1" firstCol="1" bandRow="1">
                <a:tableStyleId>{5C22544A-7EE6-4342-B048-85BDC9FD1C3A}</a:tableStyleId>
              </a:tblPr>
              <a:tblGrid>
                <a:gridCol w="1174898"/>
                <a:gridCol w="985023"/>
                <a:gridCol w="1151682"/>
                <a:gridCol w="1309219"/>
                <a:gridCol w="878893"/>
                <a:gridCol w="1292636"/>
                <a:gridCol w="980049"/>
              </a:tblGrid>
              <a:tr h="380176">
                <a:tc>
                  <a:txBody>
                    <a:bodyPr/>
                    <a:lstStyle/>
                    <a:p>
                      <a:pPr marL="0" marR="0" algn="ctr">
                        <a:spcBef>
                          <a:spcPts val="0"/>
                        </a:spcBef>
                        <a:spcAft>
                          <a:spcPts val="0"/>
                        </a:spcAft>
                      </a:pPr>
                      <a:r>
                        <a:rPr lang="en-US" sz="1400" dirty="0">
                          <a:effectLst/>
                        </a:rPr>
                        <a:t>Firm</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When </a:t>
                      </a:r>
                    </a:p>
                    <a:p>
                      <a:pPr marL="0" marR="0" algn="ctr">
                        <a:spcBef>
                          <a:spcPts val="0"/>
                        </a:spcBef>
                        <a:spcAft>
                          <a:spcPts val="0"/>
                        </a:spcAft>
                      </a:pPr>
                      <a:r>
                        <a:rPr lang="en-US" sz="1400">
                          <a:effectLst/>
                        </a:rPr>
                        <a:t>Conducted</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Obama</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Romney</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Ind.</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Undecided</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Obama Lead</a:t>
                      </a:r>
                      <a:endParaRPr lang="en-US" sz="1400">
                        <a:effectLst/>
                        <a:latin typeface="Calibri"/>
                        <a:ea typeface="Calibri"/>
                        <a:cs typeface="Times New Roman"/>
                      </a:endParaRPr>
                    </a:p>
                  </a:txBody>
                  <a:tcPr marL="68580" marR="68580" marT="0" marB="0"/>
                </a:tc>
              </a:tr>
              <a:tr h="380176">
                <a:tc>
                  <a:txBody>
                    <a:bodyPr/>
                    <a:lstStyle/>
                    <a:p>
                      <a:pPr marL="0" marR="0" algn="ctr">
                        <a:spcBef>
                          <a:spcPts val="0"/>
                        </a:spcBef>
                        <a:spcAft>
                          <a:spcPts val="0"/>
                        </a:spcAft>
                      </a:pPr>
                      <a:r>
                        <a:rPr lang="en-US" sz="1400" dirty="0">
                          <a:effectLst/>
                        </a:rPr>
                        <a:t>Election</a:t>
                      </a:r>
                    </a:p>
                    <a:p>
                      <a:pPr marL="0" marR="0" algn="ctr">
                        <a:spcBef>
                          <a:spcPts val="0"/>
                        </a:spcBef>
                        <a:spcAft>
                          <a:spcPts val="0"/>
                        </a:spcAft>
                      </a:pPr>
                      <a:r>
                        <a:rPr lang="en-US" sz="1400" dirty="0">
                          <a:effectLst/>
                        </a:rPr>
                        <a:t>Result</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11/5</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51.1</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47.2</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1.7</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3.9</a:t>
                      </a:r>
                      <a:endParaRPr lang="en-US" sz="1400">
                        <a:effectLst/>
                        <a:latin typeface="Calibri"/>
                        <a:ea typeface="Calibri"/>
                        <a:cs typeface="Times New Roman"/>
                      </a:endParaRPr>
                    </a:p>
                  </a:txBody>
                  <a:tcPr marL="68580" marR="68580" marT="0" marB="0"/>
                </a:tc>
              </a:tr>
              <a:tr h="276291">
                <a:tc>
                  <a:txBody>
                    <a:bodyPr/>
                    <a:lstStyle/>
                    <a:p>
                      <a:pPr marL="0" marR="0" algn="ctr">
                        <a:spcBef>
                          <a:spcPts val="0"/>
                        </a:spcBef>
                        <a:spcAft>
                          <a:spcPts val="0"/>
                        </a:spcAft>
                      </a:pPr>
                      <a:r>
                        <a:rPr lang="en-US" sz="1400">
                          <a:effectLst/>
                        </a:rPr>
                        <a:t>Rasmussen</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11/3-5</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48</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49</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3</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-1.0</a:t>
                      </a:r>
                      <a:endParaRPr lang="en-US" sz="1400">
                        <a:effectLst/>
                        <a:latin typeface="Calibri"/>
                        <a:ea typeface="Calibri"/>
                        <a:cs typeface="Times New Roman"/>
                      </a:endParaRPr>
                    </a:p>
                  </a:txBody>
                  <a:tcPr marL="68580" marR="68580" marT="0" marB="0"/>
                </a:tc>
              </a:tr>
              <a:tr h="380176">
                <a:tc>
                  <a:txBody>
                    <a:bodyPr/>
                    <a:lstStyle/>
                    <a:p>
                      <a:pPr marL="0" marR="0" algn="ctr">
                        <a:spcBef>
                          <a:spcPts val="0"/>
                        </a:spcBef>
                        <a:spcAft>
                          <a:spcPts val="0"/>
                        </a:spcAft>
                      </a:pPr>
                      <a:r>
                        <a:rPr lang="en-US" sz="1400">
                          <a:effectLst/>
                        </a:rPr>
                        <a:t>Ipsos/</a:t>
                      </a:r>
                    </a:p>
                    <a:p>
                      <a:pPr marL="0" marR="0" algn="ctr">
                        <a:spcBef>
                          <a:spcPts val="0"/>
                        </a:spcBef>
                        <a:spcAft>
                          <a:spcPts val="0"/>
                        </a:spcAft>
                      </a:pPr>
                      <a:r>
                        <a:rPr lang="en-US" sz="1400">
                          <a:effectLst/>
                        </a:rPr>
                        <a:t>Reuters</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11/1-5</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48</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46</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2</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4</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2</a:t>
                      </a:r>
                      <a:endParaRPr lang="en-US" sz="1400">
                        <a:effectLst/>
                        <a:latin typeface="Calibri"/>
                        <a:ea typeface="Calibri"/>
                        <a:cs typeface="Times New Roman"/>
                      </a:endParaRPr>
                    </a:p>
                  </a:txBody>
                  <a:tcPr marL="68580" marR="68580" marT="0" marB="0"/>
                </a:tc>
              </a:tr>
              <a:tr h="368388">
                <a:tc>
                  <a:txBody>
                    <a:bodyPr/>
                    <a:lstStyle/>
                    <a:p>
                      <a:pPr marL="0" marR="0" algn="ctr">
                        <a:spcBef>
                          <a:spcPts val="0"/>
                        </a:spcBef>
                        <a:spcAft>
                          <a:spcPts val="0"/>
                        </a:spcAft>
                      </a:pPr>
                      <a:r>
                        <a:rPr lang="en-US" sz="1400">
                          <a:effectLst/>
                        </a:rPr>
                        <a:t>CNN</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11/2-4</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49</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49</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2</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Calibri"/>
                        <a:ea typeface="Calibri"/>
                        <a:cs typeface="Times New Roman"/>
                      </a:endParaRPr>
                    </a:p>
                  </a:txBody>
                  <a:tcPr marL="68580" marR="68580" marT="0" marB="0"/>
                </a:tc>
              </a:tr>
              <a:tr h="276291">
                <a:tc>
                  <a:txBody>
                    <a:bodyPr/>
                    <a:lstStyle/>
                    <a:p>
                      <a:pPr marL="0" marR="0" algn="ctr">
                        <a:spcBef>
                          <a:spcPts val="0"/>
                        </a:spcBef>
                        <a:spcAft>
                          <a:spcPts val="0"/>
                        </a:spcAft>
                      </a:pPr>
                      <a:r>
                        <a:rPr lang="en-US" sz="1400">
                          <a:effectLst/>
                        </a:rPr>
                        <a:t>Angus-Reid</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11/1-3</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51</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48</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1</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3</a:t>
                      </a:r>
                      <a:endParaRPr lang="en-US" sz="1400">
                        <a:effectLst/>
                        <a:latin typeface="Calibri"/>
                        <a:ea typeface="Calibri"/>
                        <a:cs typeface="Times New Roman"/>
                      </a:endParaRPr>
                    </a:p>
                  </a:txBody>
                  <a:tcPr marL="68580" marR="68580" marT="0" marB="0"/>
                </a:tc>
              </a:tr>
              <a:tr h="276291">
                <a:tc>
                  <a:txBody>
                    <a:bodyPr/>
                    <a:lstStyle/>
                    <a:p>
                      <a:pPr marL="0" marR="0" algn="ctr">
                        <a:spcBef>
                          <a:spcPts val="0"/>
                        </a:spcBef>
                        <a:spcAft>
                          <a:spcPts val="0"/>
                        </a:spcAft>
                      </a:pPr>
                      <a:r>
                        <a:rPr lang="en-US" sz="1400" dirty="0">
                          <a:effectLst/>
                        </a:rPr>
                        <a:t>Gallup</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11/1-4</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48</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49</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3</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-1.0</a:t>
                      </a:r>
                      <a:endParaRPr lang="en-US" sz="1400">
                        <a:effectLst/>
                        <a:latin typeface="Calibri"/>
                        <a:ea typeface="Calibri"/>
                        <a:cs typeface="Times New Roman"/>
                      </a:endParaRPr>
                    </a:p>
                  </a:txBody>
                  <a:tcPr marL="68580" marR="68580" marT="0" marB="0"/>
                </a:tc>
              </a:tr>
              <a:tr h="380176">
                <a:tc>
                  <a:txBody>
                    <a:bodyPr/>
                    <a:lstStyle/>
                    <a:p>
                      <a:pPr marL="0" marR="0" algn="ctr">
                        <a:spcBef>
                          <a:spcPts val="0"/>
                        </a:spcBef>
                        <a:spcAft>
                          <a:spcPts val="0"/>
                        </a:spcAft>
                      </a:pPr>
                      <a:r>
                        <a:rPr lang="en-US" sz="1400">
                          <a:effectLst/>
                        </a:rPr>
                        <a:t>ABC/</a:t>
                      </a:r>
                    </a:p>
                    <a:p>
                      <a:pPr marL="0" marR="0" algn="ctr">
                        <a:spcBef>
                          <a:spcPts val="0"/>
                        </a:spcBef>
                        <a:spcAft>
                          <a:spcPts val="0"/>
                        </a:spcAft>
                      </a:pPr>
                      <a:r>
                        <a:rPr lang="en-US" sz="1400">
                          <a:effectLst/>
                        </a:rPr>
                        <a:t>Wash. Post</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11/1-4</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50</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47</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2</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1</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3</a:t>
                      </a:r>
                      <a:endParaRPr lang="en-US" sz="1400">
                        <a:effectLst/>
                        <a:latin typeface="Calibri"/>
                        <a:ea typeface="Calibri"/>
                        <a:cs typeface="Times New Roman"/>
                      </a:endParaRPr>
                    </a:p>
                  </a:txBody>
                  <a:tcPr marL="68580" marR="68580" marT="0" marB="0"/>
                </a:tc>
              </a:tr>
              <a:tr h="276291">
                <a:tc>
                  <a:txBody>
                    <a:bodyPr/>
                    <a:lstStyle/>
                    <a:p>
                      <a:pPr marL="0" marR="0" algn="ctr">
                        <a:spcBef>
                          <a:spcPts val="0"/>
                        </a:spcBef>
                        <a:spcAft>
                          <a:spcPts val="0"/>
                        </a:spcAft>
                      </a:pPr>
                      <a:r>
                        <a:rPr lang="en-US" sz="1400">
                          <a:effectLst/>
                        </a:rPr>
                        <a:t>NBC/WSJ</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11/1-3</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48</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47</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2</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3</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a:t>
                      </a:r>
                      <a:endParaRPr lang="en-US" sz="1400">
                        <a:effectLst/>
                        <a:latin typeface="Calibri"/>
                        <a:ea typeface="Calibri"/>
                        <a:cs typeface="Times New Roman"/>
                      </a:endParaRPr>
                    </a:p>
                  </a:txBody>
                  <a:tcPr marL="68580" marR="68580" marT="0" marB="0"/>
                </a:tc>
              </a:tr>
              <a:tr h="380176">
                <a:tc>
                  <a:txBody>
                    <a:bodyPr/>
                    <a:lstStyle/>
                    <a:p>
                      <a:pPr marL="0" marR="0" algn="ctr">
                        <a:spcBef>
                          <a:spcPts val="0"/>
                        </a:spcBef>
                        <a:spcAft>
                          <a:spcPts val="0"/>
                        </a:spcAft>
                      </a:pPr>
                      <a:r>
                        <a:rPr lang="en-US" sz="1400">
                          <a:effectLst/>
                        </a:rPr>
                        <a:t>Pew</a:t>
                      </a:r>
                    </a:p>
                    <a:p>
                      <a:pPr marL="0" marR="0" algn="ctr">
                        <a:spcBef>
                          <a:spcPts val="0"/>
                        </a:spcBef>
                        <a:spcAft>
                          <a:spcPts val="0"/>
                        </a:spcAft>
                      </a:pPr>
                      <a:r>
                        <a:rPr lang="en-US" sz="1400">
                          <a:effectLst/>
                        </a:rPr>
                        <a:t>Research</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10/31-11/3</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50</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47</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3</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0</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3</a:t>
                      </a:r>
                      <a:endParaRPr lang="en-US" sz="1400" dirty="0">
                        <a:effectLst/>
                        <a:latin typeface="Calibri"/>
                        <a:ea typeface="Calibri"/>
                        <a:cs typeface="Times New Roman"/>
                      </a:endParaRPr>
                    </a:p>
                  </a:txBody>
                  <a:tcPr marL="68580" marR="68580" marT="0" marB="0"/>
                </a:tc>
              </a:tr>
              <a:tr h="368388">
                <a:tc>
                  <a:txBody>
                    <a:bodyPr/>
                    <a:lstStyle/>
                    <a:p>
                      <a:pPr marL="0" marR="0" algn="ctr">
                        <a:spcBef>
                          <a:spcPts val="0"/>
                        </a:spcBef>
                        <a:spcAft>
                          <a:spcPts val="0"/>
                        </a:spcAft>
                      </a:pPr>
                      <a:r>
                        <a:rPr lang="en-US" sz="1400">
                          <a:effectLst/>
                        </a:rPr>
                        <a:t>Politico/GWU</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11/4-5</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47</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47</a:t>
                      </a:r>
                      <a:endParaRPr lang="en-US" sz="14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6</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a:t>
                      </a:r>
                      <a:endParaRPr lang="en-US" sz="1400" dirty="0">
                        <a:effectLst/>
                        <a:latin typeface="Calibri"/>
                        <a:ea typeface="Calibri"/>
                        <a:cs typeface="Times New Roman"/>
                      </a:endParaRPr>
                    </a:p>
                  </a:txBody>
                  <a:tcPr marL="68580" marR="68580" marT="0" marB="0"/>
                </a:tc>
              </a:tr>
              <a:tr h="276291">
                <a:tc>
                  <a:txBody>
                    <a:bodyPr/>
                    <a:lstStyle/>
                    <a:p>
                      <a:pPr marL="0" marR="0" algn="ctr">
                        <a:spcBef>
                          <a:spcPts val="0"/>
                        </a:spcBef>
                        <a:spcAft>
                          <a:spcPts val="0"/>
                        </a:spcAft>
                      </a:pPr>
                      <a:r>
                        <a:rPr lang="en-US" sz="1400">
                          <a:effectLst/>
                        </a:rPr>
                        <a:t>Iowa EM*</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11/1-11/4</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51.4</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48.5</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400" dirty="0">
                          <a:effectLst/>
                        </a:rPr>
                        <a:t>2.9</a:t>
                      </a:r>
                      <a:endParaRPr lang="en-US" sz="1400" dirty="0">
                        <a:effectLst/>
                        <a:latin typeface="Calibri"/>
                        <a:ea typeface="Calibri"/>
                        <a:cs typeface="Times New Roman"/>
                      </a:endParaRPr>
                    </a:p>
                  </a:txBody>
                  <a:tcPr marL="68580" marR="68580" marT="0" marB="0"/>
                </a:tc>
              </a:tr>
            </a:tbl>
          </a:graphicData>
        </a:graphic>
      </p:graphicFrame>
      <p:sp>
        <p:nvSpPr>
          <p:cNvPr id="5" name="TextBox 4"/>
          <p:cNvSpPr txBox="1"/>
          <p:nvPr/>
        </p:nvSpPr>
        <p:spPr>
          <a:xfrm>
            <a:off x="762000" y="5560856"/>
            <a:ext cx="7772400" cy="1292662"/>
          </a:xfrm>
          <a:prstGeom prst="rect">
            <a:avLst/>
          </a:prstGeom>
          <a:noFill/>
        </p:spPr>
        <p:txBody>
          <a:bodyPr wrap="square" rtlCol="0">
            <a:spAutoFit/>
          </a:bodyPr>
          <a:lstStyle/>
          <a:p>
            <a:r>
              <a:rPr lang="en-US" sz="1200" dirty="0"/>
              <a:t>The polling results in this table were gathered from the </a:t>
            </a:r>
            <a:r>
              <a:rPr lang="en-US" sz="1200" i="1" dirty="0"/>
              <a:t>National Council on Public Polls </a:t>
            </a:r>
            <a:r>
              <a:rPr lang="en-US" sz="1200" dirty="0"/>
              <a:t>website</a:t>
            </a:r>
            <a:r>
              <a:rPr lang="en-US" sz="1200" dirty="0" smtClean="0"/>
              <a:t>.</a:t>
            </a:r>
            <a:endParaRPr lang="en-US" sz="1200" dirty="0"/>
          </a:p>
          <a:p>
            <a:r>
              <a:rPr lang="en-US" sz="1200" dirty="0"/>
              <a:t>* Average of the daily price averages during these dates (which overlap with the polling dates).  It should be noted that the IEM simply offers options on the two leading candidates and doesn’t recognize third-party challengers.  You’ll notice that when calculating each polls outcome for the two leading candidates as a percentage of the total vote cast for them, the margin of victory does not change significantly.  </a:t>
            </a:r>
          </a:p>
          <a:p>
            <a:endParaRPr lang="en-US" dirty="0"/>
          </a:p>
        </p:txBody>
      </p:sp>
      <p:sp>
        <p:nvSpPr>
          <p:cNvPr id="6" name="Slide Number Placeholder 5"/>
          <p:cNvSpPr>
            <a:spLocks noGrp="1"/>
          </p:cNvSpPr>
          <p:nvPr>
            <p:ph type="sldNum" sz="quarter" idx="12"/>
          </p:nvPr>
        </p:nvSpPr>
        <p:spPr/>
        <p:txBody>
          <a:bodyPr/>
          <a:lstStyle/>
          <a:p>
            <a:fld id="{80E0BE95-EFED-49B5-BFF9-94962CE7F1B3}" type="slidenum">
              <a:rPr lang="en-US" smtClean="0"/>
              <a:t>1</a:t>
            </a:fld>
            <a:endParaRPr lang="en-US"/>
          </a:p>
        </p:txBody>
      </p:sp>
    </p:spTree>
    <p:extLst>
      <p:ext uri="{BB962C8B-B14F-4D97-AF65-F5344CB8AC3E}">
        <p14:creationId xmlns:p14="http://schemas.microsoft.com/office/powerpoint/2010/main" val="1778343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RESULTS OF THE 2012 PRESIDENTIAL ELECTION</a:t>
            </a:r>
          </a:p>
        </p:txBody>
      </p:sp>
      <p:sp>
        <p:nvSpPr>
          <p:cNvPr id="3" name="Content Placeholder 2"/>
          <p:cNvSpPr>
            <a:spLocks noGrp="1"/>
          </p:cNvSpPr>
          <p:nvPr>
            <p:ph idx="1"/>
          </p:nvPr>
        </p:nvSpPr>
        <p:spPr/>
        <p:txBody>
          <a:bodyPr>
            <a:normAutofit fontScale="70000" lnSpcReduction="20000"/>
          </a:bodyPr>
          <a:lstStyle/>
          <a:p>
            <a:pPr lvl="0"/>
            <a:r>
              <a:rPr lang="en-US" dirty="0"/>
              <a:t>The Iowa Electronic Markets predicted the final margin of victory in the 2012 presidential election to within one percentage point – 2.9% vs. 3.9%.</a:t>
            </a:r>
          </a:p>
          <a:p>
            <a:endParaRPr lang="en-US" dirty="0"/>
          </a:p>
          <a:p>
            <a:pPr lvl="0"/>
            <a:r>
              <a:rPr lang="en-US" dirty="0"/>
              <a:t>Prices on IEM’s Vote-Share Market predicted that Barack Obama would receive 51.4% of the two-party presidential vote, and Mitt Romney would receive 48.5%. </a:t>
            </a:r>
          </a:p>
          <a:p>
            <a:endParaRPr lang="en-US" dirty="0"/>
          </a:p>
          <a:p>
            <a:pPr lvl="0"/>
            <a:r>
              <a:rPr lang="en-US" dirty="0"/>
              <a:t>After the ballots were counted, Obama received 52% of the two party vote, and Romney received 48%. (</a:t>
            </a:r>
            <a:r>
              <a:rPr lang="en-US" i="1" dirty="0"/>
              <a:t>Remember, 98.3% of the votes were cast for the two candidates in the general election.)</a:t>
            </a:r>
            <a:endParaRPr lang="en-US" dirty="0"/>
          </a:p>
          <a:p>
            <a:endParaRPr lang="en-US" dirty="0"/>
          </a:p>
          <a:p>
            <a:pPr lvl="0"/>
            <a:r>
              <a:rPr lang="en-US" dirty="0"/>
              <a:t>Overall, the IEM’s margin of victory was closer to the actual margin than six of nine polls.  The other three’s margins were close to that of the IEM’s margin. </a:t>
            </a:r>
          </a:p>
          <a:p>
            <a:endParaRPr lang="en-US" dirty="0"/>
          </a:p>
        </p:txBody>
      </p:sp>
      <p:sp>
        <p:nvSpPr>
          <p:cNvPr id="4" name="Slide Number Placeholder 3"/>
          <p:cNvSpPr>
            <a:spLocks noGrp="1"/>
          </p:cNvSpPr>
          <p:nvPr>
            <p:ph type="sldNum" sz="quarter" idx="12"/>
          </p:nvPr>
        </p:nvSpPr>
        <p:spPr/>
        <p:txBody>
          <a:bodyPr/>
          <a:lstStyle/>
          <a:p>
            <a:fld id="{80E0BE95-EFED-49B5-BFF9-94962CE7F1B3}" type="slidenum">
              <a:rPr lang="en-US" smtClean="0"/>
              <a:t>2</a:t>
            </a:fld>
            <a:endParaRPr lang="en-US"/>
          </a:p>
        </p:txBody>
      </p:sp>
    </p:spTree>
    <p:extLst>
      <p:ext uri="{BB962C8B-B14F-4D97-AF65-F5344CB8AC3E}">
        <p14:creationId xmlns:p14="http://schemas.microsoft.com/office/powerpoint/2010/main" val="1178596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RESULTS FOR THE PRESIDENTIAL </a:t>
            </a:r>
            <a:r>
              <a:rPr lang="en-US" sz="3600" dirty="0" smtClean="0"/>
              <a:t>ELECTION:  JUNE </a:t>
            </a:r>
            <a:r>
              <a:rPr lang="en-US" sz="3600" dirty="0"/>
              <a:t>2011-NOVEMBER 2012</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714500" y="1958181"/>
            <a:ext cx="5715000" cy="3810000"/>
          </a:xfrm>
          <a:prstGeom prst="rect">
            <a:avLst/>
          </a:prstGeom>
        </p:spPr>
      </p:pic>
      <p:sp>
        <p:nvSpPr>
          <p:cNvPr id="5" name="Slide Number Placeholder 4"/>
          <p:cNvSpPr>
            <a:spLocks noGrp="1"/>
          </p:cNvSpPr>
          <p:nvPr>
            <p:ph type="sldNum" sz="quarter" idx="12"/>
          </p:nvPr>
        </p:nvSpPr>
        <p:spPr/>
        <p:txBody>
          <a:bodyPr/>
          <a:lstStyle/>
          <a:p>
            <a:fld id="{80E0BE95-EFED-49B5-BFF9-94962CE7F1B3}" type="slidenum">
              <a:rPr lang="en-US" smtClean="0"/>
              <a:t>3</a:t>
            </a:fld>
            <a:endParaRPr lang="en-US"/>
          </a:p>
        </p:txBody>
      </p:sp>
    </p:spTree>
    <p:extLst>
      <p:ext uri="{BB962C8B-B14F-4D97-AF65-F5344CB8AC3E}">
        <p14:creationId xmlns:p14="http://schemas.microsoft.com/office/powerpoint/2010/main" val="56646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RESULTS FOR THE PRESIDENTIAL </a:t>
            </a:r>
            <a:r>
              <a:rPr lang="en-US" sz="3600" dirty="0" smtClean="0"/>
              <a:t>ELECTION:  JUNE </a:t>
            </a:r>
            <a:r>
              <a:rPr lang="en-US" sz="3600" dirty="0"/>
              <a:t>2011-NOVEMBER 2012</a:t>
            </a:r>
          </a:p>
        </p:txBody>
      </p:sp>
      <p:sp>
        <p:nvSpPr>
          <p:cNvPr id="3" name="Content Placeholder 2"/>
          <p:cNvSpPr>
            <a:spLocks noGrp="1"/>
          </p:cNvSpPr>
          <p:nvPr>
            <p:ph idx="1"/>
          </p:nvPr>
        </p:nvSpPr>
        <p:spPr>
          <a:xfrm>
            <a:off x="457200" y="1600201"/>
            <a:ext cx="8229600" cy="3047999"/>
          </a:xfrm>
        </p:spPr>
        <p:txBody>
          <a:bodyPr>
            <a:normAutofit fontScale="70000" lnSpcReduction="20000"/>
          </a:bodyPr>
          <a:lstStyle/>
          <a:p>
            <a:pPr lvl="0"/>
            <a:r>
              <a:rPr lang="en-US" dirty="0"/>
              <a:t>With about nine months to go before Election Day, the Iowa Electronic Markets began consistently picking President Obama to be the eventual winner.</a:t>
            </a:r>
          </a:p>
          <a:p>
            <a:pPr lvl="0"/>
            <a:r>
              <a:rPr lang="en-US" dirty="0"/>
              <a:t>Though the race seemed to tighten by the beginning of the 2012 summer, there was a dramatic parting of opinion toward the end of September 2012 in the wake of candidate Romney’s infamous “47%” remarks being exposed.</a:t>
            </a:r>
          </a:p>
          <a:p>
            <a:r>
              <a:rPr lang="en-US" dirty="0"/>
              <a:t>The lines below are from the head to head market indicating the reaction to that incident.  The number of units, </a:t>
            </a:r>
            <a:r>
              <a:rPr lang="en-US" dirty="0" smtClean="0"/>
              <a:t>dollar volume</a:t>
            </a:r>
            <a:r>
              <a:rPr lang="en-US" dirty="0"/>
              <a:t>, and price disparity were all new highs</a:t>
            </a:r>
            <a:r>
              <a:rPr lang="en-US" dirty="0" smtClean="0"/>
              <a:t>.</a:t>
            </a:r>
          </a:p>
          <a:p>
            <a:endParaRPr lang="en-US" dirty="0" smtClean="0"/>
          </a:p>
          <a:p>
            <a:endParaRPr lang="en-US" dirty="0"/>
          </a:p>
          <a:p>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541768177"/>
              </p:ext>
            </p:extLst>
          </p:nvPr>
        </p:nvGraphicFramePr>
        <p:xfrm>
          <a:off x="1219200" y="4724400"/>
          <a:ext cx="6096000" cy="138176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en-US" dirty="0" smtClean="0"/>
                        <a:t>Date</a:t>
                      </a:r>
                      <a:endParaRPr lang="en-US" dirty="0"/>
                    </a:p>
                  </a:txBody>
                  <a:tcPr/>
                </a:tc>
                <a:tc>
                  <a:txBody>
                    <a:bodyPr/>
                    <a:lstStyle/>
                    <a:p>
                      <a:r>
                        <a:rPr lang="en-US" dirty="0" smtClean="0"/>
                        <a:t>Market</a:t>
                      </a:r>
                      <a:endParaRPr lang="en-US" dirty="0"/>
                    </a:p>
                  </a:txBody>
                  <a:tcPr/>
                </a:tc>
                <a:tc>
                  <a:txBody>
                    <a:bodyPr/>
                    <a:lstStyle/>
                    <a:p>
                      <a:r>
                        <a:rPr lang="en-US" dirty="0" smtClean="0"/>
                        <a:t>Units</a:t>
                      </a:r>
                      <a:endParaRPr lang="en-US" dirty="0"/>
                    </a:p>
                  </a:txBody>
                  <a:tcPr/>
                </a:tc>
                <a:tc>
                  <a:txBody>
                    <a:bodyPr/>
                    <a:lstStyle/>
                    <a:p>
                      <a:r>
                        <a:rPr lang="en-US" dirty="0" smtClean="0"/>
                        <a:t>Volume ($)</a:t>
                      </a:r>
                      <a:endParaRPr lang="en-US" dirty="0"/>
                    </a:p>
                  </a:txBody>
                  <a:tcPr/>
                </a:tc>
                <a:tc>
                  <a:txBody>
                    <a:bodyPr/>
                    <a:lstStyle/>
                    <a:p>
                      <a:r>
                        <a:rPr lang="en-US" dirty="0" smtClean="0"/>
                        <a:t>Last</a:t>
                      </a:r>
                      <a:r>
                        <a:rPr lang="en-US" baseline="0" dirty="0" smtClean="0"/>
                        <a:t> Price</a:t>
                      </a:r>
                      <a:endParaRPr lang="en-US" dirty="0"/>
                    </a:p>
                  </a:txBody>
                  <a:tcPr/>
                </a:tc>
              </a:tr>
              <a:tr h="370840">
                <a:tc>
                  <a:txBody>
                    <a:bodyPr/>
                    <a:lstStyle/>
                    <a:p>
                      <a:r>
                        <a:rPr lang="en-US" dirty="0" smtClean="0"/>
                        <a:t>9/20/2012</a:t>
                      </a:r>
                      <a:endParaRPr lang="en-US" dirty="0"/>
                    </a:p>
                  </a:txBody>
                  <a:tcPr/>
                </a:tc>
                <a:tc>
                  <a:txBody>
                    <a:bodyPr/>
                    <a:lstStyle/>
                    <a:p>
                      <a:r>
                        <a:rPr lang="en-US" dirty="0" err="1" smtClean="0"/>
                        <a:t>Dem_VS</a:t>
                      </a:r>
                      <a:endParaRPr lang="en-US" dirty="0"/>
                    </a:p>
                  </a:txBody>
                  <a:tcPr/>
                </a:tc>
                <a:tc>
                  <a:txBody>
                    <a:bodyPr/>
                    <a:lstStyle/>
                    <a:p>
                      <a:r>
                        <a:rPr lang="en-US" dirty="0" smtClean="0"/>
                        <a:t>401</a:t>
                      </a:r>
                      <a:endParaRPr lang="en-US" dirty="0"/>
                    </a:p>
                  </a:txBody>
                  <a:tcPr/>
                </a:tc>
                <a:tc>
                  <a:txBody>
                    <a:bodyPr/>
                    <a:lstStyle/>
                    <a:p>
                      <a:r>
                        <a:rPr lang="en-US" dirty="0" smtClean="0"/>
                        <a:t>$218.293</a:t>
                      </a:r>
                      <a:endParaRPr lang="en-US" dirty="0"/>
                    </a:p>
                  </a:txBody>
                  <a:tcPr/>
                </a:tc>
                <a:tc>
                  <a:txBody>
                    <a:bodyPr/>
                    <a:lstStyle/>
                    <a:p>
                      <a:r>
                        <a:rPr lang="en-US" dirty="0" smtClean="0"/>
                        <a:t>0.589</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9/20/2012</a:t>
                      </a:r>
                    </a:p>
                  </a:txBody>
                  <a:tcPr/>
                </a:tc>
                <a:tc>
                  <a:txBody>
                    <a:bodyPr/>
                    <a:lstStyle/>
                    <a:p>
                      <a:r>
                        <a:rPr lang="en-US" dirty="0" err="1" smtClean="0"/>
                        <a:t>Rep_VS</a:t>
                      </a:r>
                      <a:endParaRPr lang="en-US" dirty="0"/>
                    </a:p>
                  </a:txBody>
                  <a:tcPr/>
                </a:tc>
                <a:tc>
                  <a:txBody>
                    <a:bodyPr/>
                    <a:lstStyle/>
                    <a:p>
                      <a:r>
                        <a:rPr lang="en-US" dirty="0" smtClean="0"/>
                        <a:t>313</a:t>
                      </a:r>
                      <a:endParaRPr lang="en-US" dirty="0"/>
                    </a:p>
                  </a:txBody>
                  <a:tcPr/>
                </a:tc>
                <a:tc>
                  <a:txBody>
                    <a:bodyPr/>
                    <a:lstStyle/>
                    <a:p>
                      <a:r>
                        <a:rPr lang="en-US" dirty="0" smtClean="0"/>
                        <a:t>$143.388</a:t>
                      </a:r>
                      <a:endParaRPr lang="en-US" dirty="0"/>
                    </a:p>
                  </a:txBody>
                  <a:tcPr/>
                </a:tc>
                <a:tc>
                  <a:txBody>
                    <a:bodyPr/>
                    <a:lstStyle/>
                    <a:p>
                      <a:r>
                        <a:rPr lang="en-US" dirty="0" smtClean="0"/>
                        <a:t>0.441</a:t>
                      </a:r>
                      <a:endParaRPr lang="en-US" dirty="0"/>
                    </a:p>
                  </a:txBody>
                  <a:tcPr/>
                </a:tc>
              </a:tr>
            </a:tbl>
          </a:graphicData>
        </a:graphic>
      </p:graphicFrame>
      <p:sp>
        <p:nvSpPr>
          <p:cNvPr id="10" name="Slide Number Placeholder 9"/>
          <p:cNvSpPr>
            <a:spLocks noGrp="1"/>
          </p:cNvSpPr>
          <p:nvPr>
            <p:ph type="sldNum" sz="quarter" idx="12"/>
          </p:nvPr>
        </p:nvSpPr>
        <p:spPr/>
        <p:txBody>
          <a:bodyPr/>
          <a:lstStyle/>
          <a:p>
            <a:fld id="{80E0BE95-EFED-49B5-BFF9-94962CE7F1B3}" type="slidenum">
              <a:rPr lang="en-US" smtClean="0"/>
              <a:t>4</a:t>
            </a:fld>
            <a:endParaRPr lang="en-US"/>
          </a:p>
        </p:txBody>
      </p:sp>
    </p:spTree>
    <p:extLst>
      <p:ext uri="{BB962C8B-B14F-4D97-AF65-F5344CB8AC3E}">
        <p14:creationId xmlns:p14="http://schemas.microsoft.com/office/powerpoint/2010/main" val="3844468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472</Words>
  <Application>Microsoft Office PowerPoint</Application>
  <PresentationFormat>On-screen Show (4:3)</PresentationFormat>
  <Paragraphs>127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Can Election Markets Be More Accurate than Polls</vt:lpstr>
      <vt:lpstr>COMPARING POLLS AND MARKETS</vt:lpstr>
      <vt:lpstr>RESULTS OF THE 2012 PRESIDENTIAL ELECTION</vt:lpstr>
      <vt:lpstr>RESULTS FOR THE PRESIDENTIAL ELECTION:  JUNE 2011-NOVEMBER 2012</vt:lpstr>
      <vt:lpstr>RESULTS FOR THE PRESIDENTIAL ELECTION:  JUNE 2011-NOVEMBER 2012</vt:lpstr>
    </vt:vector>
  </TitlesOfParts>
  <Company>Florida Atlantic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Election Markets Be More Accurate than Polls</dc:title>
  <dc:creator>William Bosshardt</dc:creator>
  <cp:lastModifiedBy>William Bosshardt</cp:lastModifiedBy>
  <cp:revision>5</cp:revision>
  <dcterms:created xsi:type="dcterms:W3CDTF">2016-03-23T18:07:07Z</dcterms:created>
  <dcterms:modified xsi:type="dcterms:W3CDTF">2016-03-23T18:49:46Z</dcterms:modified>
</cp:coreProperties>
</file>