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82" r:id="rId5"/>
  </p:sldMasterIdLst>
  <p:notesMasterIdLst>
    <p:notesMasterId r:id="rId15"/>
  </p:notesMasterIdLst>
  <p:handoutMasterIdLst>
    <p:handoutMasterId r:id="rId16"/>
  </p:handoutMasterIdLst>
  <p:sldIdLst>
    <p:sldId id="256" r:id="rId6"/>
    <p:sldId id="259" r:id="rId7"/>
    <p:sldId id="266" r:id="rId8"/>
    <p:sldId id="260" r:id="rId9"/>
    <p:sldId id="261" r:id="rId10"/>
    <p:sldId id="262" r:id="rId11"/>
    <p:sldId id="263" r:id="rId12"/>
    <p:sldId id="264" r:id="rId13"/>
    <p:sldId id="265" r:id="rId14"/>
  </p:sldIdLst>
  <p:sldSz cx="9144000" cy="6858000" type="screen4x3"/>
  <p:notesSz cx="6954838"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evy"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602"/>
    <a:srgbClr val="1578BC"/>
    <a:srgbClr val="FFFF66"/>
    <a:srgbClr val="CC66FF"/>
    <a:srgbClr val="CCFFCC"/>
    <a:srgbClr val="CCFF99"/>
    <a:srgbClr val="FFCCFF"/>
    <a:srgbClr val="FF99FF"/>
    <a:srgbClr val="92D050"/>
    <a:srgbClr val="6EA9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84502" autoAdjust="0"/>
  </p:normalViewPr>
  <p:slideViewPr>
    <p:cSldViewPr>
      <p:cViewPr varScale="1">
        <p:scale>
          <a:sx n="96" d="100"/>
          <a:sy n="96" d="100"/>
        </p:scale>
        <p:origin x="384" y="72"/>
      </p:cViewPr>
      <p:guideLst>
        <p:guide orient="horz" pos="2160"/>
        <p:guide pos="2880"/>
      </p:guideLst>
    </p:cSldViewPr>
  </p:slideViewPr>
  <p:outlineViewPr>
    <p:cViewPr>
      <p:scale>
        <a:sx n="33" d="100"/>
        <a:sy n="33" d="100"/>
      </p:scale>
      <p:origin x="48" y="22008"/>
    </p:cViewPr>
  </p:outlineViewPr>
  <p:notesTextViewPr>
    <p:cViewPr>
      <p:scale>
        <a:sx n="130" d="100"/>
        <a:sy n="130" d="100"/>
      </p:scale>
      <p:origin x="0" y="0"/>
    </p:cViewPr>
  </p:notesTextViewPr>
  <p:sorterViewPr>
    <p:cViewPr>
      <p:scale>
        <a:sx n="100" d="100"/>
        <a:sy n="100" d="100"/>
      </p:scale>
      <p:origin x="0" y="0"/>
    </p:cViewPr>
  </p:sorterViewPr>
  <p:notesViewPr>
    <p:cSldViewPr>
      <p:cViewPr>
        <p:scale>
          <a:sx n="100" d="100"/>
          <a:sy n="100" d="100"/>
        </p:scale>
        <p:origin x="1602" y="-468"/>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3763" cy="465455"/>
          </a:xfrm>
          <a:prstGeom prst="rect">
            <a:avLst/>
          </a:prstGeom>
        </p:spPr>
        <p:txBody>
          <a:bodyPr vert="horz" lIns="91660" tIns="45830" rIns="91660" bIns="45830" rtlCol="0"/>
          <a:lstStyle>
            <a:lvl1pPr algn="l">
              <a:defRPr sz="1200">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939471" y="0"/>
            <a:ext cx="3013763" cy="465455"/>
          </a:xfrm>
          <a:prstGeom prst="rect">
            <a:avLst/>
          </a:prstGeom>
        </p:spPr>
        <p:txBody>
          <a:bodyPr vert="horz" wrap="square" lIns="91660" tIns="45830" rIns="91660" bIns="45830" numCol="1" anchor="t" anchorCtr="0" compatLnSpc="1">
            <a:prstTxWarp prst="textNoShape">
              <a:avLst/>
            </a:prstTxWarp>
          </a:bodyPr>
          <a:lstStyle>
            <a:lvl1pPr algn="r">
              <a:defRPr sz="1200"/>
            </a:lvl1pPr>
          </a:lstStyle>
          <a:p>
            <a:fld id="{40E5B415-68C8-4A58-B2FB-027E28498B27}" type="datetime1">
              <a:rPr lang="en-US"/>
              <a:pPr/>
              <a:t>9/27/2016</a:t>
            </a:fld>
            <a:endParaRPr lang="en-US" dirty="0"/>
          </a:p>
        </p:txBody>
      </p:sp>
      <p:sp>
        <p:nvSpPr>
          <p:cNvPr id="4" name="Footer Placeholder 3"/>
          <p:cNvSpPr>
            <a:spLocks noGrp="1"/>
          </p:cNvSpPr>
          <p:nvPr>
            <p:ph type="ftr" sz="quarter" idx="2"/>
          </p:nvPr>
        </p:nvSpPr>
        <p:spPr>
          <a:xfrm>
            <a:off x="2" y="8842033"/>
            <a:ext cx="3013763" cy="465455"/>
          </a:xfrm>
          <a:prstGeom prst="rect">
            <a:avLst/>
          </a:prstGeom>
        </p:spPr>
        <p:txBody>
          <a:bodyPr vert="horz" lIns="91660" tIns="45830" rIns="91660" bIns="45830" rtlCol="0" anchor="b"/>
          <a:lstStyle>
            <a:lvl1pPr algn="l">
              <a:defRPr sz="1200">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939471" y="8842033"/>
            <a:ext cx="3013763" cy="465455"/>
          </a:xfrm>
          <a:prstGeom prst="rect">
            <a:avLst/>
          </a:prstGeom>
        </p:spPr>
        <p:txBody>
          <a:bodyPr vert="horz" wrap="square" lIns="91660" tIns="45830" rIns="91660" bIns="45830" numCol="1" anchor="b" anchorCtr="0" compatLnSpc="1">
            <a:prstTxWarp prst="textNoShape">
              <a:avLst/>
            </a:prstTxWarp>
          </a:bodyPr>
          <a:lstStyle>
            <a:lvl1pPr algn="r">
              <a:defRPr sz="1200"/>
            </a:lvl1pPr>
          </a:lstStyle>
          <a:p>
            <a:fld id="{0EEE3D93-84EA-4E8B-BF2A-F31F2C855D64}" type="slidenum">
              <a:rPr lang="en-US"/>
              <a:pPr/>
              <a:t>‹#›</a:t>
            </a:fld>
            <a:endParaRPr lang="en-US" dirty="0"/>
          </a:p>
        </p:txBody>
      </p:sp>
    </p:spTree>
    <p:extLst>
      <p:ext uri="{BB962C8B-B14F-4D97-AF65-F5344CB8AC3E}">
        <p14:creationId xmlns:p14="http://schemas.microsoft.com/office/powerpoint/2010/main" val="220651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2"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defRPr sz="1200">
                <a:cs typeface="ＭＳ Ｐゴシック" charset="-128"/>
              </a:defRPr>
            </a:lvl1pPr>
          </a:lstStyle>
          <a:p>
            <a:pPr>
              <a:defRPr/>
            </a:pPr>
            <a:endParaRPr lang="en-US" dirty="0"/>
          </a:p>
        </p:txBody>
      </p:sp>
      <p:sp>
        <p:nvSpPr>
          <p:cNvPr id="3075" name="Rectangle 1027"/>
          <p:cNvSpPr>
            <a:spLocks noGrp="1" noChangeArrowheads="1"/>
          </p:cNvSpPr>
          <p:nvPr>
            <p:ph type="dt" idx="1"/>
          </p:nvPr>
        </p:nvSpPr>
        <p:spPr bwMode="auto">
          <a:xfrm>
            <a:off x="3941078"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lgn="r">
              <a:defRPr sz="1200">
                <a:cs typeface="ＭＳ Ｐゴシック" charset="-128"/>
              </a:defRPr>
            </a:lvl1pPr>
          </a:lstStyle>
          <a:p>
            <a:pPr>
              <a:defRPr/>
            </a:pPr>
            <a:endParaRPr lang="en-US" dirty="0"/>
          </a:p>
        </p:txBody>
      </p:sp>
      <p:sp>
        <p:nvSpPr>
          <p:cNvPr id="9220" name="Rectangle 1028"/>
          <p:cNvSpPr>
            <a:spLocks noGrp="1" noRot="1" noChangeAspect="1" noChangeArrowheads="1" noTextEdit="1"/>
          </p:cNvSpPr>
          <p:nvPr>
            <p:ph type="sldImg" idx="2"/>
          </p:nvPr>
        </p:nvSpPr>
        <p:spPr bwMode="auto">
          <a:xfrm>
            <a:off x="1149350" y="696913"/>
            <a:ext cx="4657725" cy="3494087"/>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927312" y="4421827"/>
            <a:ext cx="5100215" cy="418909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1030"/>
          <p:cNvSpPr>
            <a:spLocks noGrp="1" noChangeArrowheads="1"/>
          </p:cNvSpPr>
          <p:nvPr>
            <p:ph type="ftr" sz="quarter" idx="4"/>
          </p:nvPr>
        </p:nvSpPr>
        <p:spPr bwMode="auto">
          <a:xfrm>
            <a:off x="2"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defRPr sz="1200">
                <a:cs typeface="ＭＳ Ｐゴシック" charset="-128"/>
              </a:defRPr>
            </a:lvl1pPr>
          </a:lstStyle>
          <a:p>
            <a:pPr>
              <a:defRPr/>
            </a:pPr>
            <a:endParaRPr lang="en-US" dirty="0"/>
          </a:p>
        </p:txBody>
      </p:sp>
      <p:sp>
        <p:nvSpPr>
          <p:cNvPr id="3079" name="Rectangle 1031"/>
          <p:cNvSpPr>
            <a:spLocks noGrp="1" noChangeArrowheads="1"/>
          </p:cNvSpPr>
          <p:nvPr>
            <p:ph type="sldNum" sz="quarter" idx="5"/>
          </p:nvPr>
        </p:nvSpPr>
        <p:spPr bwMode="auto">
          <a:xfrm>
            <a:off x="3941078"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lgn="r">
              <a:defRPr sz="1200"/>
            </a:lvl1pPr>
          </a:lstStyle>
          <a:p>
            <a:fld id="{2C31D1C9-99ED-4BAE-B0EB-0468EAB0416D}" type="slidenum">
              <a:rPr lang="en-US"/>
              <a:pPr/>
              <a:t>‹#›</a:t>
            </a:fld>
            <a:endParaRPr lang="en-US" dirty="0"/>
          </a:p>
        </p:txBody>
      </p:sp>
    </p:spTree>
    <p:extLst>
      <p:ext uri="{BB962C8B-B14F-4D97-AF65-F5344CB8AC3E}">
        <p14:creationId xmlns:p14="http://schemas.microsoft.com/office/powerpoint/2010/main" val="29601975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1</a:t>
            </a:fld>
            <a:endParaRPr lang="en-US" dirty="0"/>
          </a:p>
        </p:txBody>
      </p:sp>
    </p:spTree>
    <p:extLst>
      <p:ext uri="{BB962C8B-B14F-4D97-AF65-F5344CB8AC3E}">
        <p14:creationId xmlns:p14="http://schemas.microsoft.com/office/powerpoint/2010/main" val="4075589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2</a:t>
            </a:fld>
            <a:endParaRPr lang="en-US" dirty="0"/>
          </a:p>
        </p:txBody>
      </p:sp>
    </p:spTree>
    <p:extLst>
      <p:ext uri="{BB962C8B-B14F-4D97-AF65-F5344CB8AC3E}">
        <p14:creationId xmlns:p14="http://schemas.microsoft.com/office/powerpoint/2010/main" val="917201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4</a:t>
            </a:fld>
            <a:endParaRPr lang="en-US" dirty="0"/>
          </a:p>
        </p:txBody>
      </p:sp>
    </p:spTree>
    <p:extLst>
      <p:ext uri="{BB962C8B-B14F-4D97-AF65-F5344CB8AC3E}">
        <p14:creationId xmlns:p14="http://schemas.microsoft.com/office/powerpoint/2010/main" val="347371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5</a:t>
            </a:fld>
            <a:endParaRPr lang="en-US" dirty="0"/>
          </a:p>
        </p:txBody>
      </p:sp>
    </p:spTree>
    <p:extLst>
      <p:ext uri="{BB962C8B-B14F-4D97-AF65-F5344CB8AC3E}">
        <p14:creationId xmlns:p14="http://schemas.microsoft.com/office/powerpoint/2010/main" val="1913399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6</a:t>
            </a:fld>
            <a:endParaRPr lang="en-US" dirty="0"/>
          </a:p>
        </p:txBody>
      </p:sp>
    </p:spTree>
    <p:extLst>
      <p:ext uri="{BB962C8B-B14F-4D97-AF65-F5344CB8AC3E}">
        <p14:creationId xmlns:p14="http://schemas.microsoft.com/office/powerpoint/2010/main" val="1145241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7</a:t>
            </a:fld>
            <a:endParaRPr lang="en-US" dirty="0"/>
          </a:p>
        </p:txBody>
      </p:sp>
    </p:spTree>
    <p:extLst>
      <p:ext uri="{BB962C8B-B14F-4D97-AF65-F5344CB8AC3E}">
        <p14:creationId xmlns:p14="http://schemas.microsoft.com/office/powerpoint/2010/main" val="3516122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8</a:t>
            </a:fld>
            <a:endParaRPr lang="en-US" dirty="0"/>
          </a:p>
        </p:txBody>
      </p:sp>
    </p:spTree>
    <p:extLst>
      <p:ext uri="{BB962C8B-B14F-4D97-AF65-F5344CB8AC3E}">
        <p14:creationId xmlns:p14="http://schemas.microsoft.com/office/powerpoint/2010/main" val="3361811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31D1C9-99ED-4BAE-B0EB-0468EAB0416D}" type="slidenum">
              <a:rPr lang="en-US" smtClean="0"/>
              <a:pPr/>
              <a:t>9</a:t>
            </a:fld>
            <a:endParaRPr lang="en-US" dirty="0"/>
          </a:p>
        </p:txBody>
      </p:sp>
    </p:spTree>
    <p:extLst>
      <p:ext uri="{BB962C8B-B14F-4D97-AF65-F5344CB8AC3E}">
        <p14:creationId xmlns:p14="http://schemas.microsoft.com/office/powerpoint/2010/main" val="9804348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9"/>
          <p:cNvSpPr>
            <a:spLocks noChangeShapeType="1"/>
          </p:cNvSpPr>
          <p:nvPr userDrawn="1"/>
        </p:nvSpPr>
        <p:spPr bwMode="auto">
          <a:xfrm>
            <a:off x="990600" y="22860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5" name="Line 9"/>
          <p:cNvSpPr>
            <a:spLocks noChangeShapeType="1"/>
          </p:cNvSpPr>
          <p:nvPr userDrawn="1"/>
        </p:nvSpPr>
        <p:spPr bwMode="auto">
          <a:xfrm>
            <a:off x="990600" y="36576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2" name="Title 1"/>
          <p:cNvSpPr>
            <a:spLocks noGrp="1"/>
          </p:cNvSpPr>
          <p:nvPr>
            <p:ph type="ctrTitle" hasCustomPrompt="1"/>
          </p:nvPr>
        </p:nvSpPr>
        <p:spPr>
          <a:xfrm>
            <a:off x="1028699" y="2548219"/>
            <a:ext cx="7086600" cy="841375"/>
          </a:xfrm>
          <a:prstGeom prst="rect">
            <a:avLst/>
          </a:prstGeom>
        </p:spPr>
        <p:txBody>
          <a:bodyPr/>
          <a:lstStyle>
            <a:lvl1pPr algn="ctr">
              <a:defRPr b="1" baseline="0">
                <a:solidFill>
                  <a:srgbClr val="004A80"/>
                </a:solidFill>
                <a:latin typeface="Gill Sans"/>
                <a:cs typeface="Gill Sans"/>
              </a:defRPr>
            </a:lvl1pPr>
          </a:lstStyle>
          <a:p>
            <a:r>
              <a:rPr lang="en-US" dirty="0" smtClean="0"/>
              <a:t>Module Title</a:t>
            </a:r>
            <a:br>
              <a:rPr lang="en-US" dirty="0" smtClean="0"/>
            </a:b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8887" y="1144588"/>
            <a:ext cx="4086225" cy="990600"/>
          </a:xfrm>
          <a:prstGeom prst="rect">
            <a:avLst/>
          </a:prstGeom>
        </p:spPr>
      </p:pic>
      <p:sp>
        <p:nvSpPr>
          <p:cNvPr id="7" name="Rectangle 6"/>
          <p:cNvSpPr/>
          <p:nvPr userDrawn="1"/>
        </p:nvSpPr>
        <p:spPr>
          <a:xfrm>
            <a:off x="1028699" y="3930196"/>
            <a:ext cx="7086600" cy="584775"/>
          </a:xfrm>
          <a:prstGeom prst="rect">
            <a:avLst/>
          </a:prstGeom>
        </p:spPr>
        <p:txBody>
          <a:bodyPr wrap="square">
            <a:spAutoFit/>
          </a:bodyPr>
          <a:lstStyle/>
          <a:p>
            <a:pPr algn="ctr"/>
            <a:r>
              <a:rPr lang="en-US" sz="3200" b="1" dirty="0" smtClean="0"/>
              <a:t>Immigration</a:t>
            </a:r>
            <a:r>
              <a:rPr lang="en-US" sz="3200" b="1" baseline="0" dirty="0" smtClean="0"/>
              <a:t> by Bill Bosshardt</a:t>
            </a:r>
            <a:endParaRPr lang="en-US" sz="32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BA1793-7E79-45E4-9D23-AD39533D5127}"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8771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BA1793-7E79-45E4-9D23-AD39533D5127}"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96173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BA1793-7E79-45E4-9D23-AD39533D5127}"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935003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A1793-7E79-45E4-9D23-AD39533D5127}"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914151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A1793-7E79-45E4-9D23-AD39533D5127}"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395602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3615435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492485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61097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25481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ics">
    <p:spTree>
      <p:nvGrpSpPr>
        <p:cNvPr id="1" name=""/>
        <p:cNvGrpSpPr/>
        <p:nvPr/>
      </p:nvGrpSpPr>
      <p:grpSpPr>
        <a:xfrm>
          <a:off x="0" y="0"/>
          <a:ext cx="0" cy="0"/>
          <a:chOff x="0" y="0"/>
          <a:chExt cx="0" cy="0"/>
        </a:xfrm>
      </p:grpSpPr>
      <p:sp>
        <p:nvSpPr>
          <p:cNvPr id="5"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1028700" y="1752600"/>
            <a:ext cx="7086600" cy="3657600"/>
          </a:xfrm>
          <a:prstGeom prst="rect">
            <a:avLst/>
          </a:prstGeom>
        </p:spPr>
        <p:txBody>
          <a:bodyPr lIns="91440" rIns="91440"/>
          <a:lstStyle>
            <a:lvl1pPr>
              <a:buFont typeface="Arial"/>
              <a:buChar char="•"/>
              <a:defRPr sz="1800">
                <a:solidFill>
                  <a:srgbClr val="6EA92C"/>
                </a:solidFill>
                <a:latin typeface="Gill Sans"/>
                <a:cs typeface="Gill Sans"/>
              </a:defRPr>
            </a:lvl1pPr>
            <a:lvl2pPr marL="0" indent="-365760" algn="l">
              <a:buClr>
                <a:srgbClr val="004A80"/>
              </a:buClr>
              <a:buFont typeface="BankGothic Md BT"/>
              <a:buChar char="»"/>
              <a:defRPr sz="18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r>
              <a:rPr lang="en-US" dirty="0" smtClean="0"/>
              <a:t>Click to edit Master text styles</a:t>
            </a:r>
          </a:p>
          <a:p>
            <a:pPr lvl="1"/>
            <a:r>
              <a:rPr lang="en-US" dirty="0" smtClean="0"/>
              <a:t>Second level</a:t>
            </a: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0" name="Footer Placeholder 4"/>
          <p:cNvSpPr>
            <a:spLocks noGrp="1"/>
          </p:cNvSpPr>
          <p:nvPr>
            <p:ph type="ftr" sz="quarter" idx="16"/>
          </p:nvPr>
        </p:nvSpPr>
        <p:spPr>
          <a:xfrm>
            <a:off x="755945" y="63246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1" name="Slide Number Placeholder 8"/>
          <p:cNvSpPr>
            <a:spLocks noGrp="1"/>
          </p:cNvSpPr>
          <p:nvPr>
            <p:ph type="sldNum" sz="quarter" idx="17"/>
          </p:nvPr>
        </p:nvSpPr>
        <p:spPr>
          <a:xfrm>
            <a:off x="6553200" y="6477000"/>
            <a:ext cx="1905000" cy="457200"/>
          </a:xfrm>
        </p:spPr>
        <p:txBody>
          <a:bodyPr/>
          <a:lstStyle>
            <a:lvl1pPr>
              <a:defRPr/>
            </a:lvl1pPr>
          </a:lstStyle>
          <a:p>
            <a:fld id="{736A2A04-44CB-4FD5-A22C-EC7DA5CF840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US" smtClean="0"/>
              <a:t>CEE Board Meeting - Confidential </a:t>
            </a:r>
            <a:endParaRPr lang="en-US" dirty="0"/>
          </a:p>
        </p:txBody>
      </p:sp>
      <p:sp>
        <p:nvSpPr>
          <p:cNvPr id="4" name="Slide Number Placeholder 3"/>
          <p:cNvSpPr>
            <a:spLocks noGrp="1"/>
          </p:cNvSpPr>
          <p:nvPr>
            <p:ph type="sldNum" sz="quarter" idx="11"/>
          </p:nvPr>
        </p:nvSpPr>
        <p:spPr/>
        <p:txBody>
          <a:bodyPr/>
          <a:lstStyle/>
          <a:p>
            <a:fld id="{60921177-3047-4604-B14F-505EA243D6B1}" type="slidenum">
              <a:rPr lang="en-US" smtClean="0"/>
              <a:pPr/>
              <a:t>‹#›</a:t>
            </a:fld>
            <a:endParaRPr lang="en-US" dirty="0"/>
          </a:p>
        </p:txBody>
      </p:sp>
      <p:sp>
        <p:nvSpPr>
          <p:cNvPr id="5" name="Date Placeholder 4"/>
          <p:cNvSpPr>
            <a:spLocks noGrp="1"/>
          </p:cNvSpPr>
          <p:nvPr>
            <p:ph type="dt" sz="half" idx="12"/>
          </p:nvPr>
        </p:nvSpPr>
        <p:spPr/>
        <p:txBody>
          <a:bodyPr/>
          <a:lstStyle/>
          <a:p>
            <a:r>
              <a:rPr lang="en-US" smtClean="0"/>
              <a:t>10.30.2015 </a:t>
            </a:r>
            <a:endParaRPr lang="en-US" dirty="0"/>
          </a:p>
        </p:txBody>
      </p:sp>
    </p:spTree>
    <p:extLst>
      <p:ext uri="{BB962C8B-B14F-4D97-AF65-F5344CB8AC3E}">
        <p14:creationId xmlns:p14="http://schemas.microsoft.com/office/powerpoint/2010/main" val="2466549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nopoly Cards w/o Subhead">
    <p:spTree>
      <p:nvGrpSpPr>
        <p:cNvPr id="1" name=""/>
        <p:cNvGrpSpPr/>
        <p:nvPr/>
      </p:nvGrpSpPr>
      <p:grpSpPr>
        <a:xfrm>
          <a:off x="0" y="0"/>
          <a:ext cx="0" cy="0"/>
          <a:chOff x="0" y="0"/>
          <a:chExt cx="0" cy="0"/>
        </a:xfrm>
      </p:grpSpPr>
      <p:sp>
        <p:nvSpPr>
          <p:cNvPr id="10"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Text Placeholder 2"/>
          <p:cNvSpPr>
            <a:spLocks noGrp="1"/>
          </p:cNvSpPr>
          <p:nvPr>
            <p:ph type="body" idx="1"/>
          </p:nvPr>
        </p:nvSpPr>
        <p:spPr>
          <a:xfrm>
            <a:off x="457200" y="1535113"/>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33600"/>
            <a:ext cx="4040188"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133600"/>
            <a:ext cx="4041775"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524000"/>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2" name="Title 21"/>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15" name="Slide Number Placeholder 8"/>
          <p:cNvSpPr>
            <a:spLocks noGrp="1"/>
          </p:cNvSpPr>
          <p:nvPr>
            <p:ph type="sldNum" sz="quarter" idx="16"/>
          </p:nvPr>
        </p:nvSpPr>
        <p:spPr/>
        <p:txBody>
          <a:bodyPr/>
          <a:lstStyle>
            <a:lvl1pPr>
              <a:defRPr/>
            </a:lvl1pPr>
          </a:lstStyle>
          <a:p>
            <a:fld id="{736A2A04-44CB-4FD5-A22C-EC7DA5CF840D}" type="slidenum">
              <a:rPr lang="en-US"/>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6" name="Footer Placeholder 4"/>
          <p:cNvSpPr>
            <a:spLocks noGrp="1"/>
          </p:cNvSpPr>
          <p:nvPr>
            <p:ph type="ftr" sz="quarter" idx="17"/>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onopoly Cards w/ Subhead">
    <p:spTree>
      <p:nvGrpSpPr>
        <p:cNvPr id="1" name=""/>
        <p:cNvGrpSpPr/>
        <p:nvPr/>
      </p:nvGrpSpPr>
      <p:grpSpPr>
        <a:xfrm>
          <a:off x="0" y="0"/>
          <a:ext cx="0" cy="0"/>
          <a:chOff x="0" y="0"/>
          <a:chExt cx="0" cy="0"/>
        </a:xfrm>
      </p:grpSpPr>
      <p:sp>
        <p:nvSpPr>
          <p:cNvPr id="8" name="Rectangle 7"/>
          <p:cNvSpPr/>
          <p:nvPr userDrawn="1"/>
        </p:nvSpPr>
        <p:spPr bwMode="auto">
          <a:xfrm>
            <a:off x="457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9" name="Rectangle 8"/>
          <p:cNvSpPr/>
          <p:nvPr userDrawn="1"/>
        </p:nvSpPr>
        <p:spPr bwMode="auto">
          <a:xfrm>
            <a:off x="457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1"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2" name="Rectangle 11"/>
          <p:cNvSpPr/>
          <p:nvPr userDrawn="1"/>
        </p:nvSpPr>
        <p:spPr bwMode="auto">
          <a:xfrm>
            <a:off x="4648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3" name="Rectangle 12"/>
          <p:cNvSpPr/>
          <p:nvPr userDrawn="1"/>
        </p:nvSpPr>
        <p:spPr bwMode="auto">
          <a:xfrm>
            <a:off x="4648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3" name="Text Placeholder 2"/>
          <p:cNvSpPr>
            <a:spLocks noGrp="1"/>
          </p:cNvSpPr>
          <p:nvPr>
            <p:ph type="body" idx="1"/>
          </p:nvPr>
        </p:nvSpPr>
        <p:spPr>
          <a:xfrm>
            <a:off x="457200" y="1839913"/>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4040188"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438400"/>
            <a:ext cx="4041775"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828800"/>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1" name="Title 20"/>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23"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Slide Number Placeholder 8"/>
          <p:cNvSpPr>
            <a:spLocks noGrp="1"/>
          </p:cNvSpPr>
          <p:nvPr>
            <p:ph type="sldNum" sz="quarter" idx="17"/>
          </p:nvPr>
        </p:nvSpPr>
        <p:spPr/>
        <p:txBody>
          <a:bodyPr/>
          <a:lstStyle>
            <a:lvl1pPr>
              <a:defRPr/>
            </a:lvl1pPr>
          </a:lstStyle>
          <a:p>
            <a:fld id="{CFEBA4D8-2E47-4345-BA21-5CD61A5A0BBD}" type="slidenum">
              <a:rPr lang="en-US"/>
              <a:pPr/>
              <a:t>‹#›</a:t>
            </a:fld>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9"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Blank">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857250" y="2133600"/>
            <a:ext cx="7429500" cy="3733800"/>
          </a:xfrm>
          <a:prstGeom prst="rect">
            <a:avLst/>
          </a:prstGeom>
        </p:spPr>
        <p:txBody>
          <a:bodyPr lIns="91440" rIns="91440"/>
          <a:lstStyle>
            <a:lvl1pPr>
              <a:buFont typeface="Arial"/>
              <a:buNone/>
              <a:defRPr sz="2400">
                <a:solidFill>
                  <a:srgbClr val="6EA92C"/>
                </a:solidFill>
                <a:latin typeface="Gill Sans"/>
                <a:cs typeface="Gill Sans"/>
              </a:defRPr>
            </a:lvl1pPr>
            <a:lvl2pPr marL="182880" indent="-374904" algn="l">
              <a:buClr>
                <a:srgbClr val="004A80"/>
              </a:buClr>
              <a:buFont typeface="BankGothic Md BT"/>
              <a:buChar char="»"/>
              <a:defRPr sz="24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endParaRPr lang="en-US" dirty="0" smtClean="0"/>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32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Slide Number Placeholder 5"/>
          <p:cNvSpPr>
            <a:spLocks noGrp="1"/>
          </p:cNvSpPr>
          <p:nvPr>
            <p:ph type="sldNum" sz="quarter" idx="17"/>
          </p:nvPr>
        </p:nvSpPr>
        <p:spPr>
          <a:xfrm>
            <a:off x="7848600" y="6248400"/>
            <a:ext cx="609600" cy="457200"/>
          </a:xfrm>
        </p:spPr>
        <p:txBody>
          <a:bodyPr/>
          <a:lstStyle>
            <a:lvl1pPr>
              <a:defRPr/>
            </a:lvl1pPr>
          </a:lstStyle>
          <a:p>
            <a:fld id="{0AAD9021-A74D-4FF0-868C-40F10C5CABE8}" type="slidenum">
              <a:rPr lang="en-US"/>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2"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Money and Elections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Bullets">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2"/>
          <p:cNvSpPr>
            <a:spLocks noGrp="1"/>
          </p:cNvSpPr>
          <p:nvPr>
            <p:ph idx="1"/>
          </p:nvPr>
        </p:nvSpPr>
        <p:spPr>
          <a:xfrm>
            <a:off x="609600" y="1905001"/>
            <a:ext cx="7924800" cy="4343400"/>
          </a:xfrm>
          <a:prstGeom prst="rect">
            <a:avLst/>
          </a:prstGeom>
        </p:spPr>
        <p:txBody>
          <a:bodyPr/>
          <a:lstStyle>
            <a:lvl1pPr>
              <a:defRPr sz="1800">
                <a:latin typeface="Gill Sans"/>
                <a:cs typeface="Gill Sans"/>
              </a:defRPr>
            </a:lvl1pPr>
            <a:lvl2pPr>
              <a:defRPr sz="1800">
                <a:latin typeface="Gill Sans"/>
                <a:cs typeface="Gill Sans"/>
              </a:defRPr>
            </a:lvl2pPr>
            <a:lvl3pPr>
              <a:defRPr sz="1800">
                <a:latin typeface="Gill Sans"/>
                <a:cs typeface="Gill Sans"/>
              </a:defRPr>
            </a:lvl3pPr>
            <a:lvl4pPr>
              <a:defRPr sz="1800">
                <a:latin typeface="Gill Sans"/>
                <a:cs typeface="Gill Sans"/>
              </a:defRPr>
            </a:lvl4pPr>
            <a:lvl5pPr>
              <a:defRPr sz="1800">
                <a:latin typeface="Gill Sans"/>
                <a:cs typeface="Gill San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6"/>
          </p:nvPr>
        </p:nvSpPr>
        <p:spPr>
          <a:xfrm>
            <a:off x="609600" y="64008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0" name="Slide Number Placeholder 5"/>
          <p:cNvSpPr>
            <a:spLocks noGrp="1"/>
          </p:cNvSpPr>
          <p:nvPr>
            <p:ph type="sldNum" sz="quarter" idx="17"/>
          </p:nvPr>
        </p:nvSpPr>
        <p:spPr>
          <a:xfrm>
            <a:off x="7162800" y="6553200"/>
            <a:ext cx="1295400" cy="457200"/>
          </a:xfrm>
        </p:spPr>
        <p:txBody>
          <a:bodyPr/>
          <a:lstStyle>
            <a:lvl1pPr>
              <a:defRPr/>
            </a:lvl1pPr>
          </a:lstStyle>
          <a:p>
            <a:fld id="{9EBAAD4B-9DCB-4A12-AD43-92C60FC43709}" type="slidenum">
              <a:rPr lang="en-US"/>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29823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0408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124200" y="6477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a:latin typeface="Gill Sans" charset="0"/>
                <a:cs typeface="ＭＳ Ｐゴシック" charset="-128"/>
              </a:defRPr>
            </a:lvl1pPr>
          </a:lstStyle>
          <a:p>
            <a:pPr>
              <a:defRPr/>
            </a:pPr>
            <a:r>
              <a:rPr lang="en-US" smtClean="0"/>
              <a:t>CEE Board Meeting - Confidential </a:t>
            </a:r>
            <a:endParaRPr lang="en-US" dirty="0"/>
          </a:p>
        </p:txBody>
      </p:sp>
      <p:sp>
        <p:nvSpPr>
          <p:cNvPr id="1030" name="Rectangle 6"/>
          <p:cNvSpPr>
            <a:spLocks noGrp="1" noChangeArrowheads="1"/>
          </p:cNvSpPr>
          <p:nvPr>
            <p:ph type="sldNum" sz="quarter" idx="4"/>
          </p:nvPr>
        </p:nvSpPr>
        <p:spPr bwMode="auto">
          <a:xfrm>
            <a:off x="65532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Gill Sans" charset="0"/>
              </a:defRPr>
            </a:lvl1pPr>
          </a:lstStyle>
          <a:p>
            <a:fld id="{60921177-3047-4604-B14F-505EA243D6B1}" type="slidenum">
              <a:rPr lang="en-US" smtClean="0"/>
              <a:pPr/>
              <a:t>‹#›</a:t>
            </a:fld>
            <a:endParaRPr lang="en-US" dirty="0"/>
          </a:p>
        </p:txBody>
      </p:sp>
      <p:sp>
        <p:nvSpPr>
          <p:cNvPr id="5" name="Date Placeholder 3"/>
          <p:cNvSpPr>
            <a:spLocks noGrp="1"/>
          </p:cNvSpPr>
          <p:nvPr>
            <p:ph type="dt" sz="half" idx="2"/>
          </p:nvPr>
        </p:nvSpPr>
        <p:spPr>
          <a:xfrm>
            <a:off x="685800" y="6477000"/>
            <a:ext cx="1905000" cy="457200"/>
          </a:xfrm>
          <a:prstGeom prst="rect">
            <a:avLst/>
          </a:prstGeom>
        </p:spPr>
        <p:txBody>
          <a:bodyPr/>
          <a:lstStyle>
            <a:lvl1pPr>
              <a:defRPr sz="1200"/>
            </a:lvl1pPr>
          </a:lstStyle>
          <a:p>
            <a:r>
              <a:rPr lang="en-US" dirty="0" smtClean="0"/>
              <a:t>10.30.2015 </a:t>
            </a:r>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94" r:id="rId3"/>
    <p:sldLayoutId id="2147483678" r:id="rId4"/>
    <p:sldLayoutId id="2147483679" r:id="rId5"/>
    <p:sldLayoutId id="2147483680" r:id="rId6"/>
    <p:sldLayoutId id="2147483681" r:id="rId7"/>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rgbClr val="004A80"/>
          </a:solidFill>
          <a:latin typeface="Gill Sans"/>
          <a:ea typeface="ＭＳ Ｐゴシック" charset="-128"/>
          <a:cs typeface="Gill Sans"/>
        </a:defRPr>
      </a:lvl1pPr>
      <a:lvl2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2pPr>
      <a:lvl3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3pPr>
      <a:lvl4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4pPr>
      <a:lvl5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A1793-7E79-45E4-9D23-AD39533D5127}" type="datetimeFigureOut">
              <a:rPr lang="en-US" smtClean="0"/>
              <a:t>9/27/2016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9695-8517-4318-9952-3DDF4D4F8C2B}" type="slidenum">
              <a:rPr lang="en-US" smtClean="0"/>
              <a:t>‹#›</a:t>
            </a:fld>
            <a:endParaRPr lang="en-US"/>
          </a:p>
        </p:txBody>
      </p:sp>
    </p:spTree>
    <p:extLst>
      <p:ext uri="{BB962C8B-B14F-4D97-AF65-F5344CB8AC3E}">
        <p14:creationId xmlns:p14="http://schemas.microsoft.com/office/powerpoint/2010/main" val="102806470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conomist.com/blogs/graphicdetail/2015/07/daily-char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Election Economics</a:t>
            </a:r>
            <a:endParaRPr lang="en-US" dirty="0"/>
          </a:p>
        </p:txBody>
      </p:sp>
    </p:spTree>
    <p:extLst>
      <p:ext uri="{BB962C8B-B14F-4D97-AF65-F5344CB8AC3E}">
        <p14:creationId xmlns:p14="http://schemas.microsoft.com/office/powerpoint/2010/main" val="2398897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smtClean="0"/>
              <a:t>U.S. Immigrants by Class of Admission, 2013</a:t>
            </a:r>
            <a:endParaRPr lang="en-US" dirty="0"/>
          </a:p>
        </p:txBody>
      </p:sp>
      <p:sp>
        <p:nvSpPr>
          <p:cNvPr id="4" name="Footer Placeholder 3"/>
          <p:cNvSpPr>
            <a:spLocks noGrp="1"/>
          </p:cNvSpPr>
          <p:nvPr>
            <p:ph type="ftr" sz="quarter" idx="16"/>
          </p:nvPr>
        </p:nvSpPr>
        <p:spPr/>
        <p:txBody>
          <a:bodyPr/>
          <a:lstStyle/>
          <a:p>
            <a:pPr>
              <a:defRPr/>
            </a:pPr>
            <a:r>
              <a:rPr lang="en-US" b="1" dirty="0" smtClean="0"/>
              <a:t>Immigration</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2</a:t>
            </a:fld>
            <a:endParaRPr lang="en-US" dirty="0"/>
          </a:p>
        </p:txBody>
      </p:sp>
      <p:sp>
        <p:nvSpPr>
          <p:cNvPr id="7" name="Rectangle 2"/>
          <p:cNvSpPr txBox="1">
            <a:spLocks noChangeArrowheads="1"/>
          </p:cNvSpPr>
          <p:nvPr/>
        </p:nvSpPr>
        <p:spPr bwMode="auto">
          <a:xfrm>
            <a:off x="304800" y="1226127"/>
            <a:ext cx="9070975" cy="49895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2347" rIns="0" bIns="0" anchor="b"/>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1400" b="1" kern="0" smtClean="0"/>
              <a:t>Source:</a:t>
            </a:r>
            <a:r>
              <a:rPr lang="en-US" altLang="en-US" sz="1400" kern="0" smtClean="0"/>
              <a:t> United States Department of Homeland Security, </a:t>
            </a:r>
            <a:r>
              <a:rPr lang="en-US" altLang="en-US" sz="1400" i="1" kern="0" smtClean="0"/>
              <a:t>Yearbook of Immigration Statistics: 2013</a:t>
            </a:r>
            <a:r>
              <a:rPr lang="en-US" altLang="en-US" sz="1400" kern="0" smtClean="0"/>
              <a:t>. Washington, D.C.: U.S. Department of Homeland Security, Office of Immigration Statistics, 2015, p. 18.</a:t>
            </a:r>
            <a:endParaRPr lang="en-US" altLang="en-US" sz="1400" kern="0" dirty="0"/>
          </a:p>
        </p:txBody>
      </p:sp>
      <p:graphicFrame>
        <p:nvGraphicFramePr>
          <p:cNvPr id="8" name="Group 3"/>
          <p:cNvGraphicFramePr>
            <a:graphicFrameLocks noGrp="1"/>
          </p:cNvGraphicFramePr>
          <p:nvPr>
            <p:extLst>
              <p:ext uri="{D42A27DB-BD31-4B8C-83A1-F6EECF244321}">
                <p14:modId xmlns:p14="http://schemas.microsoft.com/office/powerpoint/2010/main" val="2626464637"/>
              </p:ext>
            </p:extLst>
          </p:nvPr>
        </p:nvGraphicFramePr>
        <p:xfrm>
          <a:off x="1035050" y="1521402"/>
          <a:ext cx="7326312" cy="3400720"/>
        </p:xfrm>
        <a:graphic>
          <a:graphicData uri="http://schemas.openxmlformats.org/drawingml/2006/table">
            <a:tbl>
              <a:tblPr/>
              <a:tblGrid>
                <a:gridCol w="4787900"/>
                <a:gridCol w="2538412"/>
              </a:tblGrid>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20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Class of Admission</a:t>
                      </a:r>
                    </a:p>
                  </a:txBody>
                  <a:tcPr marL="36000" marR="36000" marT="53640" marB="36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20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Number of Immigrants</a:t>
                      </a:r>
                    </a:p>
                  </a:txBody>
                  <a:tcPr marL="36000" marR="36000" marT="53640"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Family-sponsored preferences</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210,303</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Immediate relatives of U.S. citizens</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439,460</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Employment-sponsored preferences</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161,110</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Diversity programs</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45,618</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Asylees</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42,235</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Refugees</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77,395</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Others</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14,432</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TOTAL</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990,553</a:t>
                      </a:r>
                    </a:p>
                  </a:txBody>
                  <a:tcPr marL="36000" marR="36000" marT="51876" marB="360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666221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74374"/>
            <a:ext cx="8229600" cy="609600"/>
          </a:xfrm>
        </p:spPr>
        <p:txBody>
          <a:bodyPr/>
          <a:lstStyle/>
          <a:p>
            <a:r>
              <a:rPr lang="en-US" altLang="en-US" dirty="0">
                <a:latin typeface="AvantGarde-Book" pitchFamily="32" charset="0"/>
              </a:rPr>
              <a:t>U.S. Annual Caps (Limits) and Total Admissions on Temporary Worker Visas</a:t>
            </a:r>
            <a:endParaRPr lang="en-US" dirty="0"/>
          </a:p>
        </p:txBody>
      </p:sp>
      <p:sp>
        <p:nvSpPr>
          <p:cNvPr id="4" name="Footer Placeholder 3"/>
          <p:cNvSpPr>
            <a:spLocks noGrp="1"/>
          </p:cNvSpPr>
          <p:nvPr>
            <p:ph type="ftr" sz="quarter" idx="16"/>
          </p:nvPr>
        </p:nvSpPr>
        <p:spPr/>
        <p:txBody>
          <a:bodyPr/>
          <a:lstStyle/>
          <a:p>
            <a:pPr>
              <a:defRPr/>
            </a:pPr>
            <a:r>
              <a:rPr lang="en-US" b="1" dirty="0" smtClean="0"/>
              <a:t>Immigration</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3</a:t>
            </a:fld>
            <a:endParaRPr lang="en-US" dirty="0"/>
          </a:p>
        </p:txBody>
      </p:sp>
      <p:graphicFrame>
        <p:nvGraphicFramePr>
          <p:cNvPr id="6" name="Group 3"/>
          <p:cNvGraphicFramePr>
            <a:graphicFrameLocks noGrp="1"/>
          </p:cNvGraphicFramePr>
          <p:nvPr>
            <p:extLst>
              <p:ext uri="{D42A27DB-BD31-4B8C-83A1-F6EECF244321}">
                <p14:modId xmlns:p14="http://schemas.microsoft.com/office/powerpoint/2010/main" val="794859879"/>
              </p:ext>
            </p:extLst>
          </p:nvPr>
        </p:nvGraphicFramePr>
        <p:xfrm>
          <a:off x="412204" y="1600200"/>
          <a:ext cx="8583612" cy="1917692"/>
        </p:xfrm>
        <a:graphic>
          <a:graphicData uri="http://schemas.openxmlformats.org/drawingml/2006/table">
            <a:tbl>
              <a:tblPr/>
              <a:tblGrid>
                <a:gridCol w="4313237"/>
                <a:gridCol w="2162175"/>
                <a:gridCol w="2108200"/>
              </a:tblGrid>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20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Visa Class</a:t>
                      </a:r>
                    </a:p>
                  </a:txBody>
                  <a:tcPr marL="90000" marR="90000" marT="6444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Annual Cap</a:t>
                      </a:r>
                    </a:p>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2016</a:t>
                      </a:r>
                    </a:p>
                  </a:txBody>
                  <a:tcPr marL="90000" marR="90000" marT="6444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Total Admissions</a:t>
                      </a:r>
                    </a:p>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2013</a:t>
                      </a:r>
                    </a:p>
                  </a:txBody>
                  <a:tcPr marL="90000" marR="90000" marT="64440"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H1 – B: Occupations with highly skilled workers</a:t>
                      </a:r>
                    </a:p>
                  </a:txBody>
                  <a:tcPr marL="90000" marR="90000" marT="62676" marB="468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1600" b="0" i="0" u="none" strike="noStrike" cap="none" normalizeH="0" baseline="0" dirty="0" smtClean="0">
                          <a:ln>
                            <a:noFill/>
                          </a:ln>
                          <a:solidFill>
                            <a:srgbClr val="000000"/>
                          </a:solidFill>
                          <a:effectLst/>
                          <a:latin typeface="TTEB3o00" pitchFamily="32" charset="0"/>
                          <a:ea typeface="Microsoft YaHei" panose="020B0503020204020204" pitchFamily="34" charset="-122"/>
                        </a:rPr>
                        <a:t>65,000</a:t>
                      </a:r>
                    </a:p>
                  </a:txBody>
                  <a:tcPr marL="90000" marR="90000" marT="60912"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474,355</a:t>
                      </a:r>
                    </a:p>
                  </a:txBody>
                  <a:tcPr marL="90000" marR="90000" marT="62676"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H2: Occupations in industries with peak load or seasonal employment demands</a:t>
                      </a:r>
                    </a:p>
                  </a:txBody>
                  <a:tcPr marL="90000" marR="90000" marT="62676" marB="4680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1600" b="0" i="0" u="none" strike="noStrike" cap="none" normalizeH="0" baseline="0" smtClean="0">
                          <a:ln>
                            <a:noFill/>
                          </a:ln>
                          <a:solidFill>
                            <a:srgbClr val="000000"/>
                          </a:solidFill>
                          <a:effectLst/>
                          <a:latin typeface="TTEB3o00" pitchFamily="32" charset="0"/>
                          <a:ea typeface="Microsoft YaHei" panose="020B0503020204020204" pitchFamily="34" charset="-122"/>
                        </a:rPr>
                        <a:t>66,000</a:t>
                      </a:r>
                    </a:p>
                  </a:txBody>
                  <a:tcPr marL="90000" marR="90000" marT="60912"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309,570</a:t>
                      </a:r>
                    </a:p>
                  </a:txBody>
                  <a:tcPr marL="90000" marR="90000" marT="62676" marB="468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7" name="Rectangle 2"/>
          <p:cNvSpPr txBox="1">
            <a:spLocks noChangeArrowheads="1"/>
          </p:cNvSpPr>
          <p:nvPr/>
        </p:nvSpPr>
        <p:spPr>
          <a:xfrm>
            <a:off x="381000" y="1136374"/>
            <a:ext cx="9070975" cy="4989513"/>
          </a:xfrm>
          <a:prstGeom prst="rect">
            <a:avLst/>
          </a:prstGeom>
          <a:ln/>
        </p:spPr>
        <p:txBody>
          <a:bodyPr lIns="91440" tIns="15876" rIns="91440" anchor="b"/>
          <a:lstStyle>
            <a:lvl1pPr marL="342900" indent="-342900" algn="l" rtl="0" eaLnBrk="0" fontAlgn="base" hangingPunct="0">
              <a:spcBef>
                <a:spcPct val="20000"/>
              </a:spcBef>
              <a:spcAft>
                <a:spcPct val="0"/>
              </a:spcAft>
              <a:buFont typeface="Arial"/>
              <a:buChar char="•"/>
              <a:defRPr sz="1800">
                <a:solidFill>
                  <a:srgbClr val="6EA92C"/>
                </a:solidFill>
                <a:latin typeface="Gill Sans"/>
                <a:ea typeface="ＭＳ Ｐゴシック" charset="-128"/>
                <a:cs typeface="Gill Sans"/>
              </a:defRPr>
            </a:lvl1pPr>
            <a:lvl2pPr marL="0" indent="-365760" algn="l" rtl="0" eaLnBrk="0" fontAlgn="base" hangingPunct="0">
              <a:spcBef>
                <a:spcPct val="20000"/>
              </a:spcBef>
              <a:spcAft>
                <a:spcPct val="0"/>
              </a:spcAft>
              <a:buClr>
                <a:srgbClr val="004A80"/>
              </a:buClr>
              <a:buFont typeface="BankGothic Md BT"/>
              <a:buChar char="»"/>
              <a:defRPr sz="1800">
                <a:solidFill>
                  <a:srgbClr val="004A80"/>
                </a:solidFill>
                <a:latin typeface="Gill Sans"/>
                <a:ea typeface="ＭＳ Ｐゴシック" charset="-128"/>
                <a:cs typeface="Gill Sans"/>
              </a:defRPr>
            </a:lvl2pPr>
            <a:lvl3pPr marL="1143000" indent="-228600" algn="l" rtl="0" eaLnBrk="0" fontAlgn="base" hangingPunct="0">
              <a:spcBef>
                <a:spcPct val="20000"/>
              </a:spcBef>
              <a:spcAft>
                <a:spcPct val="0"/>
              </a:spcAft>
              <a:buChar char="•"/>
              <a:defRPr sz="2400">
                <a:solidFill>
                  <a:srgbClr val="6EA92C"/>
                </a:solidFill>
                <a:latin typeface="Gill Sans"/>
                <a:ea typeface="ＭＳ Ｐゴシック" charset="-128"/>
                <a:cs typeface="Gill Sans"/>
              </a:defRPr>
            </a:lvl3pPr>
            <a:lvl4pPr marL="1600200" indent="-228600" algn="l" rtl="0" eaLnBrk="0" fontAlgn="base" hangingPunct="0">
              <a:spcBef>
                <a:spcPct val="20000"/>
              </a:spcBef>
              <a:spcAft>
                <a:spcPct val="0"/>
              </a:spcAft>
              <a:buChar char="–"/>
              <a:defRPr sz="2000">
                <a:solidFill>
                  <a:srgbClr val="6EA92C"/>
                </a:solidFill>
                <a:latin typeface="Gill Sans"/>
                <a:ea typeface="ＭＳ Ｐゴシック" charset="-128"/>
                <a:cs typeface="Gill Sans"/>
              </a:defRPr>
            </a:lvl4pPr>
            <a:lvl5pPr marL="2057400" indent="-228600" algn="l" rtl="0" eaLnBrk="0" fontAlgn="base" hangingPunct="0">
              <a:spcBef>
                <a:spcPct val="20000"/>
              </a:spcBef>
              <a:spcAft>
                <a:spcPct val="0"/>
              </a:spcAft>
              <a:buChar char="»"/>
              <a:defRPr sz="2000">
                <a:solidFill>
                  <a:srgbClr val="6EA92C"/>
                </a:solidFill>
                <a:latin typeface="Gill Sans"/>
                <a:ea typeface="ＭＳ Ｐゴシック" charset="-128"/>
                <a:cs typeface="Gill Sans"/>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kern="0" dirty="0" smtClean="0">
                <a:solidFill>
                  <a:schemeClr val="tx1"/>
                </a:solidFill>
              </a:rPr>
              <a:t>Actual admissions are larger than the cap (limit) because:</a:t>
            </a:r>
            <a:br>
              <a:rPr lang="en-US" altLang="en-US" kern="0" dirty="0" smtClean="0">
                <a:solidFill>
                  <a:schemeClr val="tx1"/>
                </a:solidFill>
              </a:rPr>
            </a:br>
            <a:r>
              <a:rPr lang="en-US" altLang="en-US" kern="0" dirty="0" smtClean="0">
                <a:solidFill>
                  <a:schemeClr val="tx1"/>
                </a:solidFill>
              </a:rPr>
              <a:t>* Workers may enter the country more than once in a year</a:t>
            </a:r>
            <a:br>
              <a:rPr lang="en-US" altLang="en-US" kern="0" dirty="0" smtClean="0">
                <a:solidFill>
                  <a:schemeClr val="tx1"/>
                </a:solidFill>
              </a:rPr>
            </a:br>
            <a:r>
              <a:rPr lang="en-US" altLang="en-US" kern="0" dirty="0" smtClean="0">
                <a:solidFill>
                  <a:schemeClr val="tx1"/>
                </a:solidFill>
              </a:rPr>
              <a:t>* Visas are often issued for multiple years, and may be renewed</a:t>
            </a:r>
            <a:br>
              <a:rPr lang="en-US" altLang="en-US" kern="0" dirty="0" smtClean="0">
                <a:solidFill>
                  <a:schemeClr val="tx1"/>
                </a:solidFill>
              </a:rPr>
            </a:br>
            <a:r>
              <a:rPr lang="en-US" altLang="en-US" kern="0" dirty="0" smtClean="0">
                <a:solidFill>
                  <a:schemeClr val="tx1"/>
                </a:solidFill>
              </a:rPr>
              <a:t>* Caps for H1-B visas were higher in years before 2004</a:t>
            </a:r>
          </a:p>
          <a:p>
            <a:pPr marL="0" inden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1400" b="1" kern="0" dirty="0" smtClean="0">
                <a:solidFill>
                  <a:schemeClr val="tx1"/>
                </a:solidFill>
              </a:rPr>
              <a:t>Source:</a:t>
            </a:r>
            <a:r>
              <a:rPr lang="en-US" altLang="en-US" sz="1400" kern="0" dirty="0" smtClean="0">
                <a:solidFill>
                  <a:schemeClr val="tx1"/>
                </a:solidFill>
              </a:rPr>
              <a:t> United States Department of Homeland Security, </a:t>
            </a:r>
            <a:r>
              <a:rPr lang="en-US" altLang="en-US" sz="1400" i="1" kern="0" dirty="0" smtClean="0">
                <a:solidFill>
                  <a:schemeClr val="tx1"/>
                </a:solidFill>
              </a:rPr>
              <a:t>Yearbook of Immigration Statistics: 2013</a:t>
            </a:r>
            <a:r>
              <a:rPr lang="en-US" altLang="en-US" sz="1400" kern="0" dirty="0" smtClean="0">
                <a:solidFill>
                  <a:schemeClr val="tx1"/>
                </a:solidFill>
              </a:rPr>
              <a:t>. Washington, D.C.: U.S. Department of Homeland Security, Office of Immigration Statistics, 2015, p. 65.</a:t>
            </a:r>
            <a:br>
              <a:rPr lang="en-US" altLang="en-US" sz="1400" kern="0" dirty="0" smtClean="0">
                <a:solidFill>
                  <a:schemeClr val="tx1"/>
                </a:solidFill>
              </a:rPr>
            </a:br>
            <a:endParaRPr lang="en-US" altLang="en-US" sz="1400" kern="0" dirty="0" smtClean="0">
              <a:solidFill>
                <a:schemeClr val="tx1"/>
              </a:solidFill>
            </a:endParaRPr>
          </a:p>
          <a:p>
            <a:pPr marL="0" inden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1400" kern="0" dirty="0" smtClean="0">
                <a:solidFill>
                  <a:schemeClr val="tx1"/>
                </a:solidFill>
              </a:rPr>
              <a:t>Caps information from U.S. Citizenship and Immigration Services website at https://www.uscis.gov/news/uscis-reaches-fy-2015-h-1b-cap &amp; https://www.uscis.gov/news/alerts/uscis-reaches-h-2b-cap-fiscal-year-2015.</a:t>
            </a:r>
            <a:endParaRPr lang="en-US" altLang="en-US" sz="1400" kern="0" dirty="0">
              <a:solidFill>
                <a:schemeClr val="tx1"/>
              </a:solidFill>
            </a:endParaRPr>
          </a:p>
        </p:txBody>
      </p:sp>
    </p:spTree>
    <p:extLst>
      <p:ext uri="{BB962C8B-B14F-4D97-AF65-F5344CB8AC3E}">
        <p14:creationId xmlns:p14="http://schemas.microsoft.com/office/powerpoint/2010/main" val="3608810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476" y="152400"/>
            <a:ext cx="8229600" cy="609600"/>
          </a:xfrm>
        </p:spPr>
        <p:txBody>
          <a:bodyPr/>
          <a:lstStyle/>
          <a:p>
            <a:r>
              <a:rPr lang="en-US" altLang="en-US" sz="2200" dirty="0"/>
              <a:t>The Wage Debate:  One Estimate of the </a:t>
            </a:r>
            <a:r>
              <a:rPr lang="en-US" altLang="en-US" sz="2200" dirty="0" smtClean="0"/>
              <a:t/>
            </a:r>
            <a:br>
              <a:rPr lang="en-US" altLang="en-US" sz="2200" dirty="0" smtClean="0"/>
            </a:br>
            <a:r>
              <a:rPr lang="en-US" altLang="en-US" sz="2200" dirty="0" smtClean="0"/>
              <a:t>Effects </a:t>
            </a:r>
            <a:r>
              <a:rPr lang="en-US" altLang="en-US" sz="2200" dirty="0"/>
              <a:t>of Immigration on U.S. Wages </a:t>
            </a:r>
            <a:r>
              <a:rPr lang="en-US" altLang="en-US" sz="2200" dirty="0" smtClean="0"/>
              <a:t>in</a:t>
            </a:r>
            <a:br>
              <a:rPr lang="en-US" altLang="en-US" sz="2200" dirty="0" smtClean="0"/>
            </a:br>
            <a:r>
              <a:rPr lang="en-US" altLang="en-US" sz="2200" dirty="0" smtClean="0"/>
              <a:t>the </a:t>
            </a:r>
            <a:r>
              <a:rPr lang="en-US" altLang="en-US" sz="2200" dirty="0"/>
              <a:t>1980s and 1990s</a:t>
            </a:r>
            <a:endParaRPr lang="en-US" sz="2200" dirty="0"/>
          </a:p>
        </p:txBody>
      </p:sp>
      <p:sp>
        <p:nvSpPr>
          <p:cNvPr id="4" name="Footer Placeholder 3"/>
          <p:cNvSpPr>
            <a:spLocks noGrp="1"/>
          </p:cNvSpPr>
          <p:nvPr>
            <p:ph type="ftr" sz="quarter" idx="16"/>
          </p:nvPr>
        </p:nvSpPr>
        <p:spPr/>
        <p:txBody>
          <a:bodyPr/>
          <a:lstStyle/>
          <a:p>
            <a:pPr>
              <a:defRPr/>
            </a:pPr>
            <a:r>
              <a:rPr lang="en-US" b="1" dirty="0"/>
              <a:t>Immigration</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4</a:t>
            </a:fld>
            <a:endParaRPr lang="en-US" dirty="0"/>
          </a:p>
        </p:txBody>
      </p:sp>
      <p:sp>
        <p:nvSpPr>
          <p:cNvPr id="6" name="Rectangle 2"/>
          <p:cNvSpPr txBox="1">
            <a:spLocks noChangeArrowheads="1"/>
          </p:cNvSpPr>
          <p:nvPr/>
        </p:nvSpPr>
        <p:spPr>
          <a:xfrm>
            <a:off x="381000" y="1219200"/>
            <a:ext cx="9070975" cy="4989513"/>
          </a:xfrm>
          <a:prstGeom prst="rect">
            <a:avLst/>
          </a:prstGeom>
          <a:ln/>
        </p:spPr>
        <p:txBody>
          <a:bodyPr lIns="91440" tIns="12347" rIns="91440" anchor="b"/>
          <a:lstStyle>
            <a:lvl1pPr marL="342900" indent="-342900" algn="l" rtl="0" eaLnBrk="0" fontAlgn="base" hangingPunct="0">
              <a:spcBef>
                <a:spcPct val="20000"/>
              </a:spcBef>
              <a:spcAft>
                <a:spcPct val="0"/>
              </a:spcAft>
              <a:buFont typeface="Arial"/>
              <a:buChar char="•"/>
              <a:defRPr sz="1800">
                <a:solidFill>
                  <a:srgbClr val="6EA92C"/>
                </a:solidFill>
                <a:latin typeface="Gill Sans"/>
                <a:ea typeface="ＭＳ Ｐゴシック" charset="-128"/>
                <a:cs typeface="Gill Sans"/>
              </a:defRPr>
            </a:lvl1pPr>
            <a:lvl2pPr marL="0" indent="-365760" algn="l" rtl="0" eaLnBrk="0" fontAlgn="base" hangingPunct="0">
              <a:spcBef>
                <a:spcPct val="20000"/>
              </a:spcBef>
              <a:spcAft>
                <a:spcPct val="0"/>
              </a:spcAft>
              <a:buClr>
                <a:srgbClr val="004A80"/>
              </a:buClr>
              <a:buFont typeface="BankGothic Md BT"/>
              <a:buChar char="»"/>
              <a:defRPr sz="1800">
                <a:solidFill>
                  <a:srgbClr val="004A80"/>
                </a:solidFill>
                <a:latin typeface="Gill Sans"/>
                <a:ea typeface="ＭＳ Ｐゴシック" charset="-128"/>
                <a:cs typeface="Gill Sans"/>
              </a:defRPr>
            </a:lvl2pPr>
            <a:lvl3pPr marL="1143000" indent="-228600" algn="l" rtl="0" eaLnBrk="0" fontAlgn="base" hangingPunct="0">
              <a:spcBef>
                <a:spcPct val="20000"/>
              </a:spcBef>
              <a:spcAft>
                <a:spcPct val="0"/>
              </a:spcAft>
              <a:buChar char="•"/>
              <a:defRPr sz="2400">
                <a:solidFill>
                  <a:srgbClr val="6EA92C"/>
                </a:solidFill>
                <a:latin typeface="Gill Sans"/>
                <a:ea typeface="ＭＳ Ｐゴシック" charset="-128"/>
                <a:cs typeface="Gill Sans"/>
              </a:defRPr>
            </a:lvl3pPr>
            <a:lvl4pPr marL="1600200" indent="-228600" algn="l" rtl="0" eaLnBrk="0" fontAlgn="base" hangingPunct="0">
              <a:spcBef>
                <a:spcPct val="20000"/>
              </a:spcBef>
              <a:spcAft>
                <a:spcPct val="0"/>
              </a:spcAft>
              <a:buChar char="–"/>
              <a:defRPr sz="2000">
                <a:solidFill>
                  <a:srgbClr val="6EA92C"/>
                </a:solidFill>
                <a:latin typeface="Gill Sans"/>
                <a:ea typeface="ＭＳ Ｐゴシック" charset="-128"/>
                <a:cs typeface="Gill Sans"/>
              </a:defRPr>
            </a:lvl4pPr>
            <a:lvl5pPr marL="2057400" indent="-228600" algn="l" rtl="0" eaLnBrk="0" fontAlgn="base" hangingPunct="0">
              <a:spcBef>
                <a:spcPct val="20000"/>
              </a:spcBef>
              <a:spcAft>
                <a:spcPct val="0"/>
              </a:spcAft>
              <a:buChar char="»"/>
              <a:defRPr sz="2000">
                <a:solidFill>
                  <a:srgbClr val="6EA92C"/>
                </a:solidFill>
                <a:latin typeface="Gill Sans"/>
                <a:ea typeface="ＭＳ Ｐゴシック" charset="-128"/>
                <a:cs typeface="Gill Sans"/>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431800" indent="-323850">
              <a:buSzPct val="45000"/>
              <a:buFont typeface="Wingdings" panose="05000000000000000000"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1400" b="1" kern="0" dirty="0" smtClean="0">
                <a:solidFill>
                  <a:schemeClr val="tx1"/>
                </a:solidFill>
              </a:rPr>
              <a:t>Source:</a:t>
            </a:r>
            <a:r>
              <a:rPr lang="en-US" altLang="en-US" sz="1400" kern="0" dirty="0" smtClean="0">
                <a:solidFill>
                  <a:schemeClr val="tx1"/>
                </a:solidFill>
              </a:rPr>
              <a:t> George </a:t>
            </a:r>
            <a:r>
              <a:rPr lang="en-US" altLang="en-US" sz="1400" kern="0" dirty="0" err="1" smtClean="0">
                <a:solidFill>
                  <a:schemeClr val="tx1"/>
                </a:solidFill>
              </a:rPr>
              <a:t>Borjas</a:t>
            </a:r>
            <a:r>
              <a:rPr lang="en-US" altLang="en-US" sz="1400" kern="0" dirty="0" smtClean="0">
                <a:solidFill>
                  <a:schemeClr val="tx1"/>
                </a:solidFill>
              </a:rPr>
              <a:t>, “The Labor Demand Curve Is Downward Sloping: Reexamining the Impact of Immigration on the Labor Market,” Quarterly Journal of Economics, November 2003, p.1369.</a:t>
            </a:r>
            <a:endParaRPr lang="en-US" altLang="en-US" sz="1400" kern="0"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320664482"/>
              </p:ext>
            </p:extLst>
          </p:nvPr>
        </p:nvGraphicFramePr>
        <p:xfrm>
          <a:off x="498474" y="2087562"/>
          <a:ext cx="8610600" cy="2825181"/>
        </p:xfrm>
        <a:graphic>
          <a:graphicData uri="http://schemas.openxmlformats.org/drawingml/2006/table">
            <a:tbl>
              <a:tblPr firstRow="1" bandRow="1">
                <a:tableStyleId>{073A0DAA-6AF3-43AB-8588-CEC1D06C72B9}</a:tableStyleId>
              </a:tblPr>
              <a:tblGrid>
                <a:gridCol w="4305300"/>
                <a:gridCol w="4305300"/>
              </a:tblGrid>
              <a:tr h="1362141">
                <a:tc>
                  <a:txBody>
                    <a:bodyPr/>
                    <a:lstStyle/>
                    <a:p>
                      <a:r>
                        <a:rPr lang="en-US" dirty="0" smtClean="0"/>
                        <a:t>Education Level</a:t>
                      </a:r>
                      <a:endParaRPr lang="en-US" dirty="0"/>
                    </a:p>
                  </a:txBody>
                  <a:tcPr/>
                </a:tc>
                <a:tc>
                  <a:txBody>
                    <a:bodyPr/>
                    <a:lstStyle/>
                    <a:p>
                      <a:r>
                        <a:rPr lang="en-US" dirty="0" smtClean="0"/>
                        <a:t>The</a:t>
                      </a:r>
                      <a:r>
                        <a:rPr lang="en-US" baseline="0" dirty="0" smtClean="0"/>
                        <a:t> impact of immigration on wages – percentage change in wages as compared to if there had been no immigration</a:t>
                      </a:r>
                      <a:endParaRPr lang="en-US" dirty="0"/>
                    </a:p>
                  </a:txBody>
                  <a:tcPr/>
                </a:tc>
              </a:tr>
              <a:tr h="345265">
                <a:tc>
                  <a:txBody>
                    <a:bodyPr/>
                    <a:lstStyle/>
                    <a:p>
                      <a:r>
                        <a:rPr lang="en-US" dirty="0" smtClean="0"/>
                        <a:t>High School Dropout</a:t>
                      </a:r>
                      <a:endParaRPr lang="en-US" dirty="0"/>
                    </a:p>
                  </a:txBody>
                  <a:tcPr/>
                </a:tc>
                <a:tc>
                  <a:txBody>
                    <a:bodyPr/>
                    <a:lstStyle/>
                    <a:p>
                      <a:pPr algn="ctr"/>
                      <a:r>
                        <a:rPr lang="en-US" dirty="0" smtClean="0"/>
                        <a:t>-8.9</a:t>
                      </a:r>
                      <a:endParaRPr lang="en-US" dirty="0"/>
                    </a:p>
                  </a:txBody>
                  <a:tcPr/>
                </a:tc>
              </a:tr>
              <a:tr h="345265">
                <a:tc>
                  <a:txBody>
                    <a:bodyPr/>
                    <a:lstStyle/>
                    <a:p>
                      <a:r>
                        <a:rPr lang="en-US" dirty="0" smtClean="0"/>
                        <a:t>High School Degree</a:t>
                      </a:r>
                      <a:endParaRPr lang="en-US" dirty="0"/>
                    </a:p>
                  </a:txBody>
                  <a:tcPr/>
                </a:tc>
                <a:tc>
                  <a:txBody>
                    <a:bodyPr/>
                    <a:lstStyle/>
                    <a:p>
                      <a:pPr algn="ctr"/>
                      <a:r>
                        <a:rPr lang="en-US" dirty="0" smtClean="0"/>
                        <a:t>-2.6</a:t>
                      </a:r>
                      <a:endParaRPr lang="en-US" dirty="0"/>
                    </a:p>
                  </a:txBody>
                  <a:tcPr/>
                </a:tc>
              </a:tr>
              <a:tr h="345265">
                <a:tc>
                  <a:txBody>
                    <a:bodyPr/>
                    <a:lstStyle/>
                    <a:p>
                      <a:r>
                        <a:rPr lang="en-US" dirty="0" smtClean="0"/>
                        <a:t>Some College</a:t>
                      </a:r>
                      <a:endParaRPr lang="en-US" dirty="0"/>
                    </a:p>
                  </a:txBody>
                  <a:tcPr/>
                </a:tc>
                <a:tc>
                  <a:txBody>
                    <a:bodyPr/>
                    <a:lstStyle/>
                    <a:p>
                      <a:pPr algn="ctr"/>
                      <a:r>
                        <a:rPr lang="en-US" dirty="0" smtClean="0"/>
                        <a:t>-0.3</a:t>
                      </a:r>
                      <a:endParaRPr lang="en-US" dirty="0"/>
                    </a:p>
                  </a:txBody>
                  <a:tcPr/>
                </a:tc>
              </a:tr>
              <a:tr h="345265">
                <a:tc>
                  <a:txBody>
                    <a:bodyPr/>
                    <a:lstStyle/>
                    <a:p>
                      <a:r>
                        <a:rPr lang="en-US" dirty="0" smtClean="0"/>
                        <a:t>College Degree</a:t>
                      </a:r>
                      <a:endParaRPr lang="en-US" dirty="0"/>
                    </a:p>
                  </a:txBody>
                  <a:tcPr/>
                </a:tc>
                <a:tc>
                  <a:txBody>
                    <a:bodyPr/>
                    <a:lstStyle/>
                    <a:p>
                      <a:pPr algn="ctr"/>
                      <a:r>
                        <a:rPr lang="en-US" dirty="0" smtClean="0"/>
                        <a:t>-4.9</a:t>
                      </a:r>
                      <a:endParaRPr lang="en-US" dirty="0"/>
                    </a:p>
                  </a:txBody>
                  <a:tcPr/>
                </a:tc>
              </a:tr>
            </a:tbl>
          </a:graphicData>
        </a:graphic>
      </p:graphicFrame>
    </p:spTree>
    <p:extLst>
      <p:ext uri="{BB962C8B-B14F-4D97-AF65-F5344CB8AC3E}">
        <p14:creationId xmlns:p14="http://schemas.microsoft.com/office/powerpoint/2010/main" val="67196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609600"/>
          </a:xfrm>
        </p:spPr>
        <p:txBody>
          <a:bodyPr/>
          <a:lstStyle/>
          <a:p>
            <a:r>
              <a:rPr lang="en-US" dirty="0"/>
              <a:t>The Wage Debate:  Recent Estimates and </a:t>
            </a:r>
            <a:r>
              <a:rPr lang="en-US" dirty="0" smtClean="0"/>
              <a:t/>
            </a:r>
            <a:br>
              <a:rPr lang="en-US" dirty="0" smtClean="0"/>
            </a:br>
            <a:r>
              <a:rPr lang="en-US" dirty="0" smtClean="0"/>
              <a:t>Reasons</a:t>
            </a:r>
            <a:endParaRPr lang="en-US" dirty="0"/>
          </a:p>
        </p:txBody>
      </p:sp>
      <p:sp>
        <p:nvSpPr>
          <p:cNvPr id="4" name="Footer Placeholder 3"/>
          <p:cNvSpPr>
            <a:spLocks noGrp="1"/>
          </p:cNvSpPr>
          <p:nvPr>
            <p:ph type="ftr" sz="quarter" idx="16"/>
          </p:nvPr>
        </p:nvSpPr>
        <p:spPr/>
        <p:txBody>
          <a:bodyPr/>
          <a:lstStyle/>
          <a:p>
            <a:pPr>
              <a:defRPr/>
            </a:pPr>
            <a:r>
              <a:rPr lang="en-US" b="1" dirty="0" smtClean="0"/>
              <a:t>Immigration</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5</a:t>
            </a:fld>
            <a:endParaRPr lang="en-US" dirty="0"/>
          </a:p>
        </p:txBody>
      </p:sp>
      <p:sp>
        <p:nvSpPr>
          <p:cNvPr id="6" name="Content Placeholder 2"/>
          <p:cNvSpPr>
            <a:spLocks noGrp="1"/>
          </p:cNvSpPr>
          <p:nvPr>
            <p:ph idx="1"/>
          </p:nvPr>
        </p:nvSpPr>
        <p:spPr>
          <a:xfrm>
            <a:off x="481445" y="1524000"/>
            <a:ext cx="8001000" cy="3657600"/>
          </a:xfrm>
        </p:spPr>
        <p:txBody>
          <a:bodyPr/>
          <a:lstStyle/>
          <a:p>
            <a:endParaRPr lang="en-US" sz="2000" dirty="0"/>
          </a:p>
          <a:p>
            <a:pPr marL="0" indent="0">
              <a:buNone/>
            </a:pPr>
            <a:r>
              <a:rPr lang="en-US" sz="2000" dirty="0" smtClean="0">
                <a:solidFill>
                  <a:schemeClr val="tx1"/>
                </a:solidFill>
              </a:rPr>
              <a:t>Immigration may not affect native worker wages as much:</a:t>
            </a:r>
            <a:br>
              <a:rPr lang="en-US" sz="2000" dirty="0" smtClean="0">
                <a:solidFill>
                  <a:schemeClr val="tx1"/>
                </a:solidFill>
              </a:rPr>
            </a:br>
            <a:endParaRPr lang="en-US" sz="2000" dirty="0" smtClean="0">
              <a:solidFill>
                <a:schemeClr val="tx1"/>
              </a:solidFill>
            </a:endParaRPr>
          </a:p>
          <a:p>
            <a:pPr>
              <a:buFont typeface="Arial" panose="020B0604020202020204" pitchFamily="34" charset="0"/>
              <a:buChar char="•"/>
            </a:pPr>
            <a:r>
              <a:rPr lang="en-US" sz="2000" dirty="0" smtClean="0">
                <a:solidFill>
                  <a:schemeClr val="tx1"/>
                </a:solidFill>
              </a:rPr>
              <a:t>If immigrant workers are not perfect substitutes for native workers, or if immigrant workers are complements to native workers.  Estimates that account for this find immigration increased overall wages 0.6% for the period </a:t>
            </a:r>
            <a:r>
              <a:rPr lang="en-US" sz="2000" dirty="0">
                <a:solidFill>
                  <a:schemeClr val="tx1"/>
                </a:solidFill>
              </a:rPr>
              <a:t>1990 to </a:t>
            </a:r>
            <a:r>
              <a:rPr lang="en-US" sz="2000" dirty="0" smtClean="0">
                <a:solidFill>
                  <a:schemeClr val="tx1"/>
                </a:solidFill>
              </a:rPr>
              <a:t>2006.</a:t>
            </a:r>
            <a:r>
              <a:rPr lang="en-US" sz="2000" baseline="30000" dirty="0" smtClean="0">
                <a:solidFill>
                  <a:schemeClr val="tx1"/>
                </a:solidFill>
              </a:rPr>
              <a:t>1</a:t>
            </a:r>
            <a:br>
              <a:rPr lang="en-US" sz="2000" baseline="30000" dirty="0" smtClean="0">
                <a:solidFill>
                  <a:schemeClr val="tx1"/>
                </a:solidFill>
              </a:rPr>
            </a:br>
            <a:endParaRPr lang="en-US" sz="2000" dirty="0" smtClean="0">
              <a:solidFill>
                <a:schemeClr val="tx1"/>
              </a:solidFill>
            </a:endParaRPr>
          </a:p>
          <a:p>
            <a:pPr>
              <a:buFont typeface="Arial" panose="020B0604020202020204" pitchFamily="34" charset="0"/>
              <a:buChar char="•"/>
            </a:pPr>
            <a:r>
              <a:rPr lang="en-US" sz="2000" dirty="0" smtClean="0">
                <a:solidFill>
                  <a:schemeClr val="tx1"/>
                </a:solidFill>
              </a:rPr>
              <a:t>If the increased availability of workers attracts capital investment.</a:t>
            </a:r>
          </a:p>
          <a:p>
            <a:pPr marL="0" indent="0">
              <a:buNone/>
            </a:pPr>
            <a:endParaRPr lang="en-US" sz="1400" dirty="0" smtClean="0">
              <a:solidFill>
                <a:schemeClr val="tx1"/>
              </a:solidFill>
            </a:endParaRPr>
          </a:p>
          <a:p>
            <a:pPr marL="0" indent="0">
              <a:buNone/>
            </a:pPr>
            <a:r>
              <a:rPr lang="en-US" sz="1400" baseline="30000" dirty="0" smtClean="0">
                <a:solidFill>
                  <a:schemeClr val="tx1"/>
                </a:solidFill>
              </a:rPr>
              <a:t>1</a:t>
            </a:r>
            <a:r>
              <a:rPr lang="en-US" sz="1400" dirty="0" smtClean="0">
                <a:solidFill>
                  <a:schemeClr val="tx1"/>
                </a:solidFill>
              </a:rPr>
              <a:t>Ottaviano</a:t>
            </a:r>
            <a:r>
              <a:rPr lang="en-US" sz="1400" dirty="0">
                <a:solidFill>
                  <a:schemeClr val="tx1"/>
                </a:solidFill>
              </a:rPr>
              <a:t>, G. I. P. and </a:t>
            </a:r>
            <a:r>
              <a:rPr lang="en-US" sz="1400" dirty="0" err="1">
                <a:solidFill>
                  <a:schemeClr val="tx1"/>
                </a:solidFill>
              </a:rPr>
              <a:t>Peri</a:t>
            </a:r>
            <a:r>
              <a:rPr lang="en-US" sz="1400" dirty="0">
                <a:solidFill>
                  <a:schemeClr val="tx1"/>
                </a:solidFill>
              </a:rPr>
              <a:t>, G. (2012), RETHINKING THE EFFECT OF IMMIGRATION ON WAGES. Journal of the European Economic Association, 10: 152–197. </a:t>
            </a:r>
            <a:r>
              <a:rPr lang="en-US" sz="1400" dirty="0" err="1">
                <a:solidFill>
                  <a:schemeClr val="tx1"/>
                </a:solidFill>
              </a:rPr>
              <a:t>doi</a:t>
            </a:r>
            <a:r>
              <a:rPr lang="en-US" sz="1400" dirty="0">
                <a:solidFill>
                  <a:schemeClr val="tx1"/>
                </a:solidFill>
              </a:rPr>
              <a:t>: 10.1111/j.1542-4774.2011.01052</a:t>
            </a:r>
            <a:r>
              <a:rPr lang="en-US" sz="1200" dirty="0">
                <a:solidFill>
                  <a:schemeClr val="tx1"/>
                </a:solidFill>
              </a:rPr>
              <a:t>.</a:t>
            </a:r>
          </a:p>
        </p:txBody>
      </p:sp>
    </p:spTree>
    <p:extLst>
      <p:ext uri="{BB962C8B-B14F-4D97-AF65-F5344CB8AC3E}">
        <p14:creationId xmlns:p14="http://schemas.microsoft.com/office/powerpoint/2010/main" val="269073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476" y="152400"/>
            <a:ext cx="8229600" cy="609600"/>
          </a:xfrm>
        </p:spPr>
        <p:txBody>
          <a:bodyPr/>
          <a:lstStyle/>
          <a:p>
            <a:r>
              <a:rPr lang="en-US" altLang="en-US" sz="2200" dirty="0"/>
              <a:t>Brain Drain: Costs and Potential Benefits </a:t>
            </a:r>
            <a:r>
              <a:rPr lang="en-US" altLang="en-US" sz="2200" dirty="0" smtClean="0"/>
              <a:t/>
            </a:r>
            <a:br>
              <a:rPr lang="en-US" altLang="en-US" sz="2200" dirty="0" smtClean="0"/>
            </a:br>
            <a:r>
              <a:rPr lang="en-US" altLang="en-US" sz="2200" dirty="0" smtClean="0"/>
              <a:t>to Source </a:t>
            </a:r>
            <a:r>
              <a:rPr lang="en-US" altLang="en-US" sz="2200" dirty="0"/>
              <a:t>Countries of Emigration by </a:t>
            </a:r>
            <a:r>
              <a:rPr lang="en-US" altLang="en-US" sz="2200" dirty="0" smtClean="0"/>
              <a:t/>
            </a:r>
            <a:br>
              <a:rPr lang="en-US" altLang="en-US" sz="2200" dirty="0" smtClean="0"/>
            </a:br>
            <a:r>
              <a:rPr lang="en-US" altLang="en-US" sz="2200" dirty="0" smtClean="0"/>
              <a:t>Skilled </a:t>
            </a:r>
            <a:r>
              <a:rPr lang="en-US" altLang="en-US" sz="2200" dirty="0"/>
              <a:t>Workers</a:t>
            </a:r>
            <a:endParaRPr lang="en-US" sz="2200" dirty="0"/>
          </a:p>
        </p:txBody>
      </p:sp>
      <p:sp>
        <p:nvSpPr>
          <p:cNvPr id="4" name="Footer Placeholder 3"/>
          <p:cNvSpPr>
            <a:spLocks noGrp="1"/>
          </p:cNvSpPr>
          <p:nvPr>
            <p:ph type="ftr" sz="quarter" idx="16"/>
          </p:nvPr>
        </p:nvSpPr>
        <p:spPr/>
        <p:txBody>
          <a:bodyPr/>
          <a:lstStyle/>
          <a:p>
            <a:pPr>
              <a:defRPr/>
            </a:pPr>
            <a:r>
              <a:rPr lang="en-US" b="1" dirty="0" smtClean="0"/>
              <a:t>Immigration</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6</a:t>
            </a:fld>
            <a:endParaRPr lang="en-US" dirty="0"/>
          </a:p>
        </p:txBody>
      </p:sp>
      <p:sp>
        <p:nvSpPr>
          <p:cNvPr id="6" name="Rectangle 2"/>
          <p:cNvSpPr txBox="1">
            <a:spLocks noChangeArrowheads="1"/>
          </p:cNvSpPr>
          <p:nvPr/>
        </p:nvSpPr>
        <p:spPr>
          <a:xfrm>
            <a:off x="405159" y="1344612"/>
            <a:ext cx="8357842" cy="5589588"/>
          </a:xfrm>
          <a:prstGeom prst="rect">
            <a:avLst/>
          </a:prstGeom>
          <a:ln/>
        </p:spPr>
        <p:txBody>
          <a:bodyPr lIns="91440" tIns="19404" rIns="91440"/>
          <a:lstStyle>
            <a:lvl1pPr marL="342900" indent="-342900" algn="l" rtl="0" eaLnBrk="0" fontAlgn="base" hangingPunct="0">
              <a:spcBef>
                <a:spcPct val="20000"/>
              </a:spcBef>
              <a:spcAft>
                <a:spcPct val="0"/>
              </a:spcAft>
              <a:buFont typeface="Arial"/>
              <a:buChar char="•"/>
              <a:defRPr sz="1800">
                <a:solidFill>
                  <a:srgbClr val="6EA92C"/>
                </a:solidFill>
                <a:latin typeface="Gill Sans"/>
                <a:ea typeface="ＭＳ Ｐゴシック" charset="-128"/>
                <a:cs typeface="Gill Sans"/>
              </a:defRPr>
            </a:lvl1pPr>
            <a:lvl2pPr marL="0" indent="-365760" algn="l" rtl="0" eaLnBrk="0" fontAlgn="base" hangingPunct="0">
              <a:spcBef>
                <a:spcPct val="20000"/>
              </a:spcBef>
              <a:spcAft>
                <a:spcPct val="0"/>
              </a:spcAft>
              <a:buClr>
                <a:srgbClr val="004A80"/>
              </a:buClr>
              <a:buFont typeface="BankGothic Md BT"/>
              <a:buChar char="»"/>
              <a:defRPr sz="1800">
                <a:solidFill>
                  <a:srgbClr val="004A80"/>
                </a:solidFill>
                <a:latin typeface="Gill Sans"/>
                <a:ea typeface="ＭＳ Ｐゴシック" charset="-128"/>
                <a:cs typeface="Gill Sans"/>
              </a:defRPr>
            </a:lvl2pPr>
            <a:lvl3pPr marL="1143000" indent="-228600" algn="l" rtl="0" eaLnBrk="0" fontAlgn="base" hangingPunct="0">
              <a:spcBef>
                <a:spcPct val="20000"/>
              </a:spcBef>
              <a:spcAft>
                <a:spcPct val="0"/>
              </a:spcAft>
              <a:buChar char="•"/>
              <a:defRPr sz="2400">
                <a:solidFill>
                  <a:srgbClr val="6EA92C"/>
                </a:solidFill>
                <a:latin typeface="Gill Sans"/>
                <a:ea typeface="ＭＳ Ｐゴシック" charset="-128"/>
                <a:cs typeface="Gill Sans"/>
              </a:defRPr>
            </a:lvl3pPr>
            <a:lvl4pPr marL="1600200" indent="-228600" algn="l" rtl="0" eaLnBrk="0" fontAlgn="base" hangingPunct="0">
              <a:spcBef>
                <a:spcPct val="20000"/>
              </a:spcBef>
              <a:spcAft>
                <a:spcPct val="0"/>
              </a:spcAft>
              <a:buChar char="–"/>
              <a:defRPr sz="2000">
                <a:solidFill>
                  <a:srgbClr val="6EA92C"/>
                </a:solidFill>
                <a:latin typeface="Gill Sans"/>
                <a:ea typeface="ＭＳ Ｐゴシック" charset="-128"/>
                <a:cs typeface="Gill Sans"/>
              </a:defRPr>
            </a:lvl4pPr>
            <a:lvl5pPr marL="2057400" indent="-228600" algn="l" rtl="0" eaLnBrk="0" fontAlgn="base" hangingPunct="0">
              <a:spcBef>
                <a:spcPct val="20000"/>
              </a:spcBef>
              <a:spcAft>
                <a:spcPct val="0"/>
              </a:spcAft>
              <a:buChar char="»"/>
              <a:defRPr sz="2000">
                <a:solidFill>
                  <a:srgbClr val="6EA92C"/>
                </a:solidFill>
                <a:latin typeface="Gill Sans"/>
                <a:ea typeface="ＭＳ Ｐゴシック" charset="-128"/>
                <a:cs typeface="Gill Sans"/>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kern="0" dirty="0" smtClean="0">
                <a:solidFill>
                  <a:schemeClr val="tx1"/>
                </a:solidFill>
              </a:rPr>
              <a:t>I. Costs</a:t>
            </a:r>
          </a:p>
          <a:p>
            <a:pPr marL="431800" indent="-323850">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kern="0" dirty="0" smtClean="0">
                <a:solidFill>
                  <a:schemeClr val="tx1"/>
                </a:solidFill>
              </a:rPr>
              <a:t>The loss of services of a highly skilled worker. For example, emigration by physicians creates significant losses in some developing nations.</a:t>
            </a:r>
          </a:p>
          <a:p>
            <a:pPr marL="431800" indent="-323850">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kern="0" dirty="0" smtClean="0">
                <a:solidFill>
                  <a:schemeClr val="tx1"/>
                </a:solidFill>
              </a:rPr>
              <a:t>The cost of training replacement workers is very high, especially considering low income levels in developing nations.</a:t>
            </a:r>
            <a:br>
              <a:rPr lang="en-US" altLang="en-US" kern="0" dirty="0" smtClean="0">
                <a:solidFill>
                  <a:schemeClr val="tx1"/>
                </a:solidFill>
              </a:rPr>
            </a:br>
            <a:endParaRPr lang="en-US" altLang="en-US" kern="0" dirty="0" smtClean="0">
              <a:solidFill>
                <a:schemeClr val="tx1"/>
              </a:solidFill>
            </a:endParaRPr>
          </a:p>
          <a:p>
            <a:pPr marL="107950" indent="0">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kern="0" dirty="0" smtClean="0">
                <a:solidFill>
                  <a:schemeClr val="tx1"/>
                </a:solidFill>
              </a:rPr>
              <a:t>II. Potential Benefits</a:t>
            </a:r>
          </a:p>
          <a:p>
            <a:pPr marL="431800" indent="-323850">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kern="0" dirty="0" smtClean="0">
                <a:solidFill>
                  <a:schemeClr val="tx1"/>
                </a:solidFill>
              </a:rPr>
              <a:t>Remittances sent by emigrants provide income for households and may be used to promote enterprises within the country.</a:t>
            </a:r>
          </a:p>
          <a:p>
            <a:pPr marL="431800" indent="-323850">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kern="0" dirty="0" smtClean="0">
                <a:solidFill>
                  <a:schemeClr val="tx1"/>
                </a:solidFill>
              </a:rPr>
              <a:t>Emigrants may provide information, ideas, or other opportunities for businesses in their home countries to do business with firms in their host countries.</a:t>
            </a:r>
          </a:p>
          <a:p>
            <a:pPr marL="431800" indent="-323850">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kern="0" dirty="0" smtClean="0">
                <a:solidFill>
                  <a:schemeClr val="tx1"/>
                </a:solidFill>
              </a:rPr>
              <a:t>Returnees may start businesses in their home country after acquiring skills and business experience abroad.</a:t>
            </a:r>
          </a:p>
          <a:p>
            <a:pPr marL="431800" indent="-323850">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kern="0" dirty="0" smtClean="0">
                <a:solidFill>
                  <a:schemeClr val="tx1"/>
                </a:solidFill>
              </a:rPr>
              <a:t>Opportunities to emigrate provide stronger incentives for people to pursue education and training, including some who then chose not to emigrate.</a:t>
            </a:r>
            <a:endParaRPr lang="en-US" altLang="en-US" kern="0" dirty="0">
              <a:solidFill>
                <a:schemeClr val="tx1"/>
              </a:solidFill>
            </a:endParaRPr>
          </a:p>
        </p:txBody>
      </p:sp>
    </p:spTree>
    <p:extLst>
      <p:ext uri="{BB962C8B-B14F-4D97-AF65-F5344CB8AC3E}">
        <p14:creationId xmlns:p14="http://schemas.microsoft.com/office/powerpoint/2010/main" val="2111896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609600"/>
          </a:xfrm>
        </p:spPr>
        <p:txBody>
          <a:bodyPr/>
          <a:lstStyle/>
          <a:p>
            <a:r>
              <a:rPr lang="en-US" altLang="en-US" dirty="0"/>
              <a:t>Brain Drain Data for Selected Countries:  </a:t>
            </a:r>
            <a:r>
              <a:rPr lang="en-US" altLang="en-US" dirty="0" smtClean="0"/>
              <a:t/>
            </a:r>
            <a:br>
              <a:rPr lang="en-US" altLang="en-US" dirty="0" smtClean="0"/>
            </a:br>
            <a:r>
              <a:rPr lang="en-US" altLang="en-US" dirty="0" smtClean="0"/>
              <a:t>Inventors</a:t>
            </a:r>
            <a:endParaRPr lang="en-US" dirty="0"/>
          </a:p>
        </p:txBody>
      </p:sp>
      <p:sp>
        <p:nvSpPr>
          <p:cNvPr id="4" name="Footer Placeholder 3"/>
          <p:cNvSpPr>
            <a:spLocks noGrp="1"/>
          </p:cNvSpPr>
          <p:nvPr>
            <p:ph type="ftr" sz="quarter" idx="16"/>
          </p:nvPr>
        </p:nvSpPr>
        <p:spPr/>
        <p:txBody>
          <a:bodyPr/>
          <a:lstStyle/>
          <a:p>
            <a:pPr>
              <a:defRPr/>
            </a:pPr>
            <a:r>
              <a:rPr lang="en-US" b="1" dirty="0" smtClean="0"/>
              <a:t>Immigration</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7</a:t>
            </a:fld>
            <a:endParaRPr lang="en-US"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237763320"/>
              </p:ext>
            </p:extLst>
          </p:nvPr>
        </p:nvGraphicFramePr>
        <p:xfrm>
          <a:off x="1333500" y="1462087"/>
          <a:ext cx="6477000" cy="4391025"/>
        </p:xfrm>
        <a:graphic>
          <a:graphicData uri="http://schemas.openxmlformats.org/drawingml/2006/table">
            <a:tbl>
              <a:tblPr>
                <a:tableStyleId>{073A0DAA-6AF3-43AB-8588-CEC1D06C72B9}</a:tableStyleId>
              </a:tblPr>
              <a:tblGrid>
                <a:gridCol w="2159000"/>
                <a:gridCol w="2159000"/>
                <a:gridCol w="2159000"/>
              </a:tblGrid>
              <a:tr h="611929">
                <a:tc>
                  <a:txBody>
                    <a:bodyPr/>
                    <a:lstStyle/>
                    <a:p>
                      <a:pPr algn="l" fontAlgn="b"/>
                      <a:r>
                        <a:rPr lang="en-US" sz="2000" u="none" strike="noStrike" dirty="0">
                          <a:effectLst/>
                        </a:rPr>
                        <a:t>Country</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Patent Filings 2007-2012</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 by Emigrants</a:t>
                      </a:r>
                      <a:endParaRPr lang="en-US" sz="2000" b="0" i="0" u="none" strike="noStrike" dirty="0">
                        <a:solidFill>
                          <a:srgbClr val="000000"/>
                        </a:solidFill>
                        <a:effectLst/>
                        <a:latin typeface="Calibri"/>
                      </a:endParaRPr>
                    </a:p>
                  </a:txBody>
                  <a:tcPr marL="9525" marR="9525" marT="9525" marB="0" anchor="b"/>
                </a:tc>
              </a:tr>
              <a:tr h="221601">
                <a:tc>
                  <a:txBody>
                    <a:bodyPr/>
                    <a:lstStyle/>
                    <a:p>
                      <a:pPr algn="l" fontAlgn="b"/>
                      <a:r>
                        <a:rPr lang="en-US" sz="2000" u="none" strike="noStrike" dirty="0">
                          <a:effectLst/>
                        </a:rPr>
                        <a:t>Myanmar</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75</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a:effectLst/>
                        </a:rPr>
                        <a:t>96</a:t>
                      </a:r>
                      <a:endParaRPr lang="en-US" sz="2000" b="0" i="0" u="none" strike="noStrike">
                        <a:solidFill>
                          <a:srgbClr val="000000"/>
                        </a:solidFill>
                        <a:effectLst/>
                        <a:latin typeface="Calibri"/>
                      </a:endParaRPr>
                    </a:p>
                  </a:txBody>
                  <a:tcPr marL="9525" marR="9525" marT="9525" marB="0" anchor="b"/>
                </a:tc>
              </a:tr>
              <a:tr h="221601">
                <a:tc>
                  <a:txBody>
                    <a:bodyPr/>
                    <a:lstStyle/>
                    <a:p>
                      <a:pPr algn="l" fontAlgn="b"/>
                      <a:r>
                        <a:rPr lang="en-US" sz="2000" u="none" strike="noStrike" dirty="0">
                          <a:effectLst/>
                        </a:rPr>
                        <a:t>Pakistan</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672</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a:effectLst/>
                        </a:rPr>
                        <a:t>93.9</a:t>
                      </a:r>
                      <a:endParaRPr lang="en-US" sz="2000" b="0" i="0" u="none" strike="noStrike">
                        <a:solidFill>
                          <a:srgbClr val="000000"/>
                        </a:solidFill>
                        <a:effectLst/>
                        <a:latin typeface="Calibri"/>
                      </a:endParaRPr>
                    </a:p>
                  </a:txBody>
                  <a:tcPr marL="9525" marR="9525" marT="9525" marB="0" anchor="b"/>
                </a:tc>
              </a:tr>
              <a:tr h="221601">
                <a:tc>
                  <a:txBody>
                    <a:bodyPr/>
                    <a:lstStyle/>
                    <a:p>
                      <a:pPr algn="l" fontAlgn="b"/>
                      <a:r>
                        <a:rPr lang="en-US" sz="2000" u="none" strike="noStrike">
                          <a:effectLst/>
                        </a:rPr>
                        <a:t>Ghana</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121</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92.6</a:t>
                      </a:r>
                      <a:endParaRPr lang="en-US" sz="2000" b="0" i="0" u="none" strike="noStrike" dirty="0">
                        <a:solidFill>
                          <a:srgbClr val="000000"/>
                        </a:solidFill>
                        <a:effectLst/>
                        <a:latin typeface="Calibri"/>
                      </a:endParaRPr>
                    </a:p>
                  </a:txBody>
                  <a:tcPr marL="9525" marR="9525" marT="9525" marB="0" anchor="b"/>
                </a:tc>
              </a:tr>
              <a:tr h="221601">
                <a:tc>
                  <a:txBody>
                    <a:bodyPr/>
                    <a:lstStyle/>
                    <a:p>
                      <a:pPr algn="l" fontAlgn="b"/>
                      <a:r>
                        <a:rPr lang="en-US" sz="2000" u="none" strike="noStrike">
                          <a:effectLst/>
                        </a:rPr>
                        <a:t>Vietnam</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724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85.9</a:t>
                      </a:r>
                      <a:endParaRPr lang="en-US" sz="2000" b="0" i="0" u="none" strike="noStrike" dirty="0">
                        <a:solidFill>
                          <a:srgbClr val="000000"/>
                        </a:solidFill>
                        <a:effectLst/>
                        <a:latin typeface="Calibri"/>
                      </a:endParaRPr>
                    </a:p>
                  </a:txBody>
                  <a:tcPr marL="9525" marR="9525" marT="9525" marB="0" anchor="b"/>
                </a:tc>
              </a:tr>
              <a:tr h="221601">
                <a:tc>
                  <a:txBody>
                    <a:bodyPr/>
                    <a:lstStyle/>
                    <a:p>
                      <a:pPr algn="l" fontAlgn="b"/>
                      <a:r>
                        <a:rPr lang="en-US" sz="2000" u="none" strike="noStrike">
                          <a:effectLst/>
                        </a:rPr>
                        <a:t>Kenya</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161</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77.6</a:t>
                      </a:r>
                      <a:endParaRPr lang="en-US" sz="2000" b="0" i="0" u="none" strike="noStrike" dirty="0">
                        <a:solidFill>
                          <a:srgbClr val="000000"/>
                        </a:solidFill>
                        <a:effectLst/>
                        <a:latin typeface="Calibri"/>
                      </a:endParaRPr>
                    </a:p>
                  </a:txBody>
                  <a:tcPr marL="9525" marR="9525" marT="9525" marB="0" anchor="b"/>
                </a:tc>
              </a:tr>
              <a:tr h="221601">
                <a:tc>
                  <a:txBody>
                    <a:bodyPr/>
                    <a:lstStyle/>
                    <a:p>
                      <a:pPr algn="l" fontAlgn="b"/>
                      <a:r>
                        <a:rPr lang="en-US" sz="2000" u="none" strike="noStrike">
                          <a:effectLst/>
                        </a:rPr>
                        <a:t>Greece</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3251</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60.5</a:t>
                      </a:r>
                      <a:endParaRPr lang="en-US" sz="2000" b="0" i="0" u="none" strike="noStrike" dirty="0">
                        <a:solidFill>
                          <a:srgbClr val="000000"/>
                        </a:solidFill>
                        <a:effectLst/>
                        <a:latin typeface="Calibri"/>
                      </a:endParaRPr>
                    </a:p>
                  </a:txBody>
                  <a:tcPr marL="9525" marR="9525" marT="9525" marB="0" anchor="b"/>
                </a:tc>
              </a:tr>
              <a:tr h="221601">
                <a:tc>
                  <a:txBody>
                    <a:bodyPr/>
                    <a:lstStyle/>
                    <a:p>
                      <a:pPr algn="l" fontAlgn="b"/>
                      <a:r>
                        <a:rPr lang="en-US" sz="2000" u="none" strike="noStrike">
                          <a:effectLst/>
                        </a:rPr>
                        <a:t>India</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smtClean="0">
                          <a:effectLst/>
                        </a:rPr>
                        <a:t>52,167</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48.7</a:t>
                      </a:r>
                      <a:endParaRPr lang="en-US" sz="2000" b="0" i="0" u="none" strike="noStrike" dirty="0">
                        <a:solidFill>
                          <a:srgbClr val="000000"/>
                        </a:solidFill>
                        <a:effectLst/>
                        <a:latin typeface="Calibri"/>
                      </a:endParaRPr>
                    </a:p>
                  </a:txBody>
                  <a:tcPr marL="9525" marR="9525" marT="9525" marB="0" anchor="b"/>
                </a:tc>
              </a:tr>
              <a:tr h="221601">
                <a:tc>
                  <a:txBody>
                    <a:bodyPr/>
                    <a:lstStyle/>
                    <a:p>
                      <a:pPr algn="l" fontAlgn="b"/>
                      <a:r>
                        <a:rPr lang="en-US" sz="2000" u="none" strike="noStrike">
                          <a:effectLst/>
                        </a:rPr>
                        <a:t>Ukraine</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a:effectLst/>
                        </a:rPr>
                        <a:t>2595</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42.8</a:t>
                      </a:r>
                      <a:endParaRPr lang="en-US" sz="2000" b="0" i="0" u="none" strike="noStrike" dirty="0">
                        <a:solidFill>
                          <a:srgbClr val="000000"/>
                        </a:solidFill>
                        <a:effectLst/>
                        <a:latin typeface="Calibri"/>
                      </a:endParaRPr>
                    </a:p>
                  </a:txBody>
                  <a:tcPr marL="9525" marR="9525" marT="9525" marB="0" anchor="b"/>
                </a:tc>
              </a:tr>
              <a:tr h="221601">
                <a:tc>
                  <a:txBody>
                    <a:bodyPr/>
                    <a:lstStyle/>
                    <a:p>
                      <a:pPr algn="l" fontAlgn="b"/>
                      <a:r>
                        <a:rPr lang="en-US" sz="2000" u="none" strike="noStrike">
                          <a:effectLst/>
                        </a:rPr>
                        <a:t>Britain</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smtClean="0">
                          <a:effectLst/>
                        </a:rPr>
                        <a:t>73,814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20.2</a:t>
                      </a:r>
                      <a:endParaRPr lang="en-US" sz="2000" b="0" i="0" u="none" strike="noStrike" dirty="0">
                        <a:solidFill>
                          <a:srgbClr val="000000"/>
                        </a:solidFill>
                        <a:effectLst/>
                        <a:latin typeface="Calibri"/>
                      </a:endParaRPr>
                    </a:p>
                  </a:txBody>
                  <a:tcPr marL="9525" marR="9525" marT="9525" marB="0" anchor="b"/>
                </a:tc>
              </a:tr>
              <a:tr h="310250">
                <a:tc>
                  <a:txBody>
                    <a:bodyPr/>
                    <a:lstStyle/>
                    <a:p>
                      <a:pPr algn="l" fontAlgn="b"/>
                      <a:r>
                        <a:rPr lang="en-US" sz="2000" u="none" strike="noStrike">
                          <a:effectLst/>
                        </a:rPr>
                        <a:t>South Africa</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smtClean="0">
                          <a:effectLst/>
                        </a:rPr>
                        <a:t>3,681</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18.7</a:t>
                      </a:r>
                      <a:endParaRPr lang="en-US" sz="2000" b="0" i="0" u="none" strike="noStrike" dirty="0">
                        <a:solidFill>
                          <a:srgbClr val="000000"/>
                        </a:solidFill>
                        <a:effectLst/>
                        <a:latin typeface="Calibri"/>
                      </a:endParaRPr>
                    </a:p>
                  </a:txBody>
                  <a:tcPr marL="9525" marR="9525" marT="9525" marB="0" anchor="b"/>
                </a:tc>
              </a:tr>
              <a:tr h="221601">
                <a:tc>
                  <a:txBody>
                    <a:bodyPr/>
                    <a:lstStyle/>
                    <a:p>
                      <a:pPr algn="l" fontAlgn="b"/>
                      <a:r>
                        <a:rPr lang="en-US" sz="2000" u="none" strike="noStrike" dirty="0">
                          <a:effectLst/>
                        </a:rPr>
                        <a:t>Sweden</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smtClean="0">
                          <a:effectLst/>
                        </a:rPr>
                        <a:t>33,902</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7.3</a:t>
                      </a:r>
                      <a:endParaRPr lang="en-US" sz="2000" b="0" i="0" u="none" strike="noStrike" dirty="0">
                        <a:solidFill>
                          <a:srgbClr val="000000"/>
                        </a:solidFill>
                        <a:effectLst/>
                        <a:latin typeface="Calibri"/>
                      </a:endParaRPr>
                    </a:p>
                  </a:txBody>
                  <a:tcPr marL="9525" marR="9525" marT="9525" marB="0" anchor="b"/>
                </a:tc>
              </a:tr>
              <a:tr h="221601">
                <a:tc>
                  <a:txBody>
                    <a:bodyPr/>
                    <a:lstStyle/>
                    <a:p>
                      <a:pPr algn="l" fontAlgn="b"/>
                      <a:r>
                        <a:rPr lang="en-US" sz="2000" u="none" strike="noStrike">
                          <a:effectLst/>
                        </a:rPr>
                        <a:t>U.S.</a:t>
                      </a:r>
                      <a:endParaRPr lang="en-US" sz="2000" b="0" i="0" u="none" strike="noStrike">
                        <a:solidFill>
                          <a:srgbClr val="000000"/>
                        </a:solidFill>
                        <a:effectLst/>
                        <a:latin typeface="Calibri"/>
                      </a:endParaRPr>
                    </a:p>
                  </a:txBody>
                  <a:tcPr marL="9525" marR="9525" marT="9525" marB="0" anchor="b"/>
                </a:tc>
                <a:tc>
                  <a:txBody>
                    <a:bodyPr/>
                    <a:lstStyle/>
                    <a:p>
                      <a:pPr algn="ctr" fontAlgn="b"/>
                      <a:r>
                        <a:rPr lang="en-US" sz="2000" u="none" strike="noStrike" dirty="0" smtClean="0">
                          <a:effectLst/>
                        </a:rPr>
                        <a:t>519,553</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1.5</a:t>
                      </a:r>
                      <a:endParaRPr lang="en-US" sz="2000" b="0" i="0" u="none" strike="noStrike" dirty="0">
                        <a:solidFill>
                          <a:srgbClr val="000000"/>
                        </a:solidFill>
                        <a:effectLst/>
                        <a:latin typeface="Calibri"/>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46697326"/>
              </p:ext>
            </p:extLst>
          </p:nvPr>
        </p:nvGraphicFramePr>
        <p:xfrm>
          <a:off x="1219200" y="5888355"/>
          <a:ext cx="6705600" cy="436245"/>
        </p:xfrm>
        <a:graphic>
          <a:graphicData uri="http://schemas.openxmlformats.org/drawingml/2006/table">
            <a:tbl>
              <a:tblPr>
                <a:tableStyleId>{5C22544A-7EE6-4342-B048-85BDC9FD1C3A}</a:tableStyleId>
              </a:tblPr>
              <a:tblGrid>
                <a:gridCol w="6705600"/>
              </a:tblGrid>
              <a:tr h="349967">
                <a:tc>
                  <a:txBody>
                    <a:bodyPr/>
                    <a:lstStyle/>
                    <a:p>
                      <a:pPr algn="l" fontAlgn="b"/>
                      <a:r>
                        <a:rPr lang="en-US" sz="1400" u="none" strike="noStrike" dirty="0" smtClean="0">
                          <a:effectLst/>
                        </a:rPr>
                        <a:t>Source</a:t>
                      </a:r>
                      <a:r>
                        <a:rPr lang="en-US" sz="1400" u="none" strike="noStrike" dirty="0" smtClean="0">
                          <a:solidFill>
                            <a:schemeClr val="tx1"/>
                          </a:solidFill>
                          <a:effectLst/>
                        </a:rPr>
                        <a:t>:  The Economist.  Whose brains are draining? July 1</a:t>
                      </a:r>
                      <a:r>
                        <a:rPr lang="en-US" sz="1400" u="none" strike="noStrike" baseline="30000" dirty="0" smtClean="0">
                          <a:solidFill>
                            <a:schemeClr val="tx1"/>
                          </a:solidFill>
                          <a:effectLst/>
                        </a:rPr>
                        <a:t>st</a:t>
                      </a:r>
                      <a:r>
                        <a:rPr lang="en-US" sz="1400" u="none" strike="noStrike" dirty="0" smtClean="0">
                          <a:solidFill>
                            <a:schemeClr val="tx1"/>
                          </a:solidFill>
                          <a:effectLst/>
                        </a:rPr>
                        <a:t>, 2015.</a:t>
                      </a:r>
                      <a:r>
                        <a:rPr lang="en-US" sz="1400" u="none" strike="noStrike" baseline="0" dirty="0" smtClean="0">
                          <a:solidFill>
                            <a:schemeClr val="tx1"/>
                          </a:solidFill>
                          <a:effectLst/>
                        </a:rPr>
                        <a:t> </a:t>
                      </a:r>
                      <a:r>
                        <a:rPr lang="en-US" sz="1400" u="none" strike="noStrike" dirty="0" smtClean="0">
                          <a:solidFill>
                            <a:schemeClr val="tx1"/>
                          </a:solidFill>
                          <a:effectLst/>
                        </a:rPr>
                        <a:t> </a:t>
                      </a:r>
                    </a:p>
                    <a:p>
                      <a:pPr algn="l" fontAlgn="b"/>
                      <a:r>
                        <a:rPr lang="en-US" sz="1400" u="none" strike="noStrike" dirty="0" smtClean="0">
                          <a:solidFill>
                            <a:schemeClr val="tx1"/>
                          </a:solidFill>
                          <a:effectLst/>
                          <a:hlinkClick r:id="rId3"/>
                        </a:rPr>
                        <a:t>http://www.economist.com/blogs/graphicdetail/2015/07/daily-chart</a:t>
                      </a:r>
                      <a:r>
                        <a:rPr lang="en-US" sz="1400" u="none" strike="noStrike" dirty="0" smtClean="0">
                          <a:solidFill>
                            <a:schemeClr val="tx1"/>
                          </a:solidFill>
                          <a:effectLst/>
                        </a:rPr>
                        <a:t> </a:t>
                      </a:r>
                      <a:endParaRPr lang="en-US" sz="14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740152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Physicians: Have Visa, Will Travel</a:t>
            </a:r>
            <a:endParaRPr lang="en-US" dirty="0"/>
          </a:p>
        </p:txBody>
      </p:sp>
      <p:sp>
        <p:nvSpPr>
          <p:cNvPr id="4" name="Footer Placeholder 3"/>
          <p:cNvSpPr>
            <a:spLocks noGrp="1"/>
          </p:cNvSpPr>
          <p:nvPr>
            <p:ph type="ftr" sz="quarter" idx="16"/>
          </p:nvPr>
        </p:nvSpPr>
        <p:spPr/>
        <p:txBody>
          <a:bodyPr/>
          <a:lstStyle/>
          <a:p>
            <a:pPr>
              <a:defRPr/>
            </a:pPr>
            <a:r>
              <a:rPr lang="en-US" b="1" dirty="0" smtClean="0"/>
              <a:t>Immigration</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8</a:t>
            </a:fld>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141" y="1371601"/>
            <a:ext cx="5684260" cy="34817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extBox 7"/>
          <p:cNvSpPr txBox="1"/>
          <p:nvPr/>
        </p:nvSpPr>
        <p:spPr>
          <a:xfrm>
            <a:off x="304800" y="4861051"/>
            <a:ext cx="8534400" cy="1723549"/>
          </a:xfrm>
          <a:prstGeom prst="rect">
            <a:avLst/>
          </a:prstGeom>
          <a:noFill/>
        </p:spPr>
        <p:txBody>
          <a:bodyPr wrap="square" rtlCol="0">
            <a:spAutoFit/>
          </a:bodyPr>
          <a:lstStyle/>
          <a:p>
            <a:pPr marL="0" inden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1400" dirty="0"/>
              <a:t>The emigration effect is calculated as the number of physicians from the listed country or region who are currently working in one of four nations (the United States, United Kingdom, Australia, or Canada), divided by the total number of physicians from that country (working either in their home country or as immigrants in the four developed nations). It therefore suggests the percentage of a country’s physicians who are working abroad, although some physicians might have emigrated to other countries</a:t>
            </a:r>
            <a:r>
              <a:rPr lang="en-US" altLang="en-US" sz="1400" dirty="0" smtClean="0"/>
              <a:t>.</a:t>
            </a:r>
            <a:r>
              <a:rPr lang="en-US" altLang="en-US" sz="1200" dirty="0" smtClean="0"/>
              <a:t/>
            </a:r>
            <a:br>
              <a:rPr lang="en-US" altLang="en-US" sz="1200" dirty="0" smtClean="0"/>
            </a:br>
            <a:endParaRPr lang="en-US" altLang="en-US" sz="1200" dirty="0"/>
          </a:p>
          <a:p>
            <a:pPr marL="0" inden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1200" b="1" dirty="0"/>
              <a:t>Source:</a:t>
            </a:r>
            <a:r>
              <a:rPr lang="en-US" altLang="en-US" sz="1200" dirty="0"/>
              <a:t> Fitzhugh </a:t>
            </a:r>
            <a:r>
              <a:rPr lang="en-US" altLang="en-US" sz="1200" dirty="0" err="1"/>
              <a:t>Mullan</a:t>
            </a:r>
            <a:r>
              <a:rPr lang="en-US" altLang="en-US" sz="1200" dirty="0"/>
              <a:t>, “Metrics of the Physician Brain Drain,” New England Journal of Medicine, October 27, 2005, pp. 1810-1818.</a:t>
            </a:r>
          </a:p>
        </p:txBody>
      </p:sp>
    </p:spTree>
    <p:extLst>
      <p:ext uri="{BB962C8B-B14F-4D97-AF65-F5344CB8AC3E}">
        <p14:creationId xmlns:p14="http://schemas.microsoft.com/office/powerpoint/2010/main" val="1156496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609600"/>
          </a:xfrm>
        </p:spPr>
        <p:txBody>
          <a:bodyPr/>
          <a:lstStyle/>
          <a:p>
            <a:r>
              <a:rPr lang="en-US" altLang="en-US" dirty="0"/>
              <a:t>Numbers of Skilled Migrants Working in OECD</a:t>
            </a:r>
            <a:br>
              <a:rPr lang="en-US" altLang="en-US" dirty="0"/>
            </a:br>
            <a:r>
              <a:rPr lang="en-US" altLang="en-US" dirty="0"/>
              <a:t>Countries, 2011*</a:t>
            </a:r>
            <a:endParaRPr lang="en-US" dirty="0"/>
          </a:p>
        </p:txBody>
      </p:sp>
      <p:sp>
        <p:nvSpPr>
          <p:cNvPr id="4" name="Footer Placeholder 3"/>
          <p:cNvSpPr>
            <a:spLocks noGrp="1"/>
          </p:cNvSpPr>
          <p:nvPr>
            <p:ph type="ftr" sz="quarter" idx="16"/>
          </p:nvPr>
        </p:nvSpPr>
        <p:spPr/>
        <p:txBody>
          <a:bodyPr/>
          <a:lstStyle/>
          <a:p>
            <a:pPr>
              <a:defRPr/>
            </a:pPr>
            <a:r>
              <a:rPr lang="en-US" b="1" dirty="0" smtClean="0"/>
              <a:t>Immigration</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9</a:t>
            </a:fld>
            <a:endParaRPr lang="en-US" dirty="0"/>
          </a:p>
        </p:txBody>
      </p:sp>
      <p:graphicFrame>
        <p:nvGraphicFramePr>
          <p:cNvPr id="8" name="Group 3"/>
          <p:cNvGraphicFramePr>
            <a:graphicFrameLocks noGrp="1"/>
          </p:cNvGraphicFramePr>
          <p:nvPr>
            <p:extLst>
              <p:ext uri="{D42A27DB-BD31-4B8C-83A1-F6EECF244321}">
                <p14:modId xmlns:p14="http://schemas.microsoft.com/office/powerpoint/2010/main" val="2199216564"/>
              </p:ext>
            </p:extLst>
          </p:nvPr>
        </p:nvGraphicFramePr>
        <p:xfrm>
          <a:off x="1219200" y="1447800"/>
          <a:ext cx="6483350" cy="2807476"/>
        </p:xfrm>
        <a:graphic>
          <a:graphicData uri="http://schemas.openxmlformats.org/drawingml/2006/table">
            <a:tbl>
              <a:tblPr/>
              <a:tblGrid>
                <a:gridCol w="3240087"/>
                <a:gridCol w="3243263"/>
              </a:tblGrid>
              <a:tr h="342900">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Country</a:t>
                      </a:r>
                    </a:p>
                  </a:txBody>
                  <a:tcPr marL="90000" marR="90000" marT="62676" marB="46800" anchor="ctr"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Number of Skilled Immigrants</a:t>
                      </a:r>
                    </a:p>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(in millions)</a:t>
                      </a:r>
                    </a:p>
                  </a:txBody>
                  <a:tcPr marL="90000" marR="90000" marT="62676" marB="46800" anchor="ctr"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United States</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6.7</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Canada</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2.6</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Australia</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1.9</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United Kingdom</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1.7</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Germany</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1.3</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France</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Lst>
                        <a:defRPr sz="2800">
                          <a:solidFill>
                            <a:srgbClr val="000000"/>
                          </a:solidFill>
                          <a:latin typeface="Arial" panose="020B0604020202020204" pitchFamily="34" charset="0"/>
                          <a:ea typeface="Microsoft YaHei" panose="020B0503020204020204" pitchFamily="34" charset="-122"/>
                        </a:defRPr>
                      </a:lvl1pPr>
                      <a:lvl2pPr>
                        <a:spcAft>
                          <a:spcPts val="1138"/>
                        </a:spcAft>
                        <a:tabLst>
                          <a:tab pos="723900" algn="l"/>
                          <a:tab pos="1447800" algn="l"/>
                          <a:tab pos="2171700" algn="l"/>
                          <a:tab pos="2895600" algn="l"/>
                          <a:tab pos="3619500" algn="l"/>
                          <a:tab pos="4343400" algn="l"/>
                          <a:tab pos="5067300" algn="l"/>
                          <a:tab pos="5791200" algn="l"/>
                        </a:tabLst>
                        <a:defRPr sz="2400">
                          <a:solidFill>
                            <a:srgbClr val="000000"/>
                          </a:solidFill>
                          <a:latin typeface="Arial" panose="020B0604020202020204" pitchFamily="34" charset="0"/>
                          <a:ea typeface="Microsoft YaHei" panose="020B0503020204020204" pitchFamily="34" charset="-122"/>
                        </a:defRPr>
                      </a:lvl2pPr>
                      <a:lvl3pPr>
                        <a:spcAft>
                          <a:spcPts val="850"/>
                        </a:spcAft>
                        <a:tabLst>
                          <a:tab pos="723900" algn="l"/>
                          <a:tab pos="1447800" algn="l"/>
                          <a:tab pos="2171700" algn="l"/>
                          <a:tab pos="2895600" algn="l"/>
                          <a:tab pos="3619500" algn="l"/>
                          <a:tab pos="4343400" algn="l"/>
                          <a:tab pos="5067300" algn="l"/>
                          <a:tab pos="5791200" algn="l"/>
                        </a:tabLst>
                        <a:defRPr sz="2000">
                          <a:solidFill>
                            <a:srgbClr val="000000"/>
                          </a:solidFill>
                          <a:latin typeface="Arial" panose="020B0604020202020204" pitchFamily="34" charset="0"/>
                          <a:ea typeface="Microsoft YaHei" panose="020B0503020204020204" pitchFamily="34" charset="-122"/>
                        </a:defRPr>
                      </a:lvl3pPr>
                      <a:lvl4pPr>
                        <a:spcAft>
                          <a:spcPts val="575"/>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4pPr>
                      <a:lvl5pPr>
                        <a:spcAft>
                          <a:spcPts val="288"/>
                        </a:spcAft>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pitchFamily="34" charset="-122"/>
                        </a:defRPr>
                      </a:lvl9pPr>
                    </a:lstStyle>
                    <a:p>
                      <a:pPr marL="0" marR="0" lvl="0" indent="0" algn="ctr"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pPr>
                      <a:r>
                        <a:rPr kumimoji="0" lang="en-US" altLang="en-US" sz="1800" b="0" i="0" u="none" strike="noStrike" cap="none" normalizeH="0" baseline="0" dirty="0" smtClean="0">
                          <a:ln>
                            <a:noFill/>
                          </a:ln>
                          <a:solidFill>
                            <a:srgbClr val="000000"/>
                          </a:solidFill>
                          <a:effectLst/>
                          <a:latin typeface="Arial" panose="020B0604020202020204" pitchFamily="34" charset="0"/>
                          <a:ea typeface="Microsoft YaHei" panose="020B0503020204020204" pitchFamily="34" charset="-122"/>
                        </a:rPr>
                        <a:t>1.1</a:t>
                      </a:r>
                    </a:p>
                  </a:txBody>
                  <a:tcPr marL="90000" marR="90000" marT="62676" marB="46800" horzOverflow="overflow">
                    <a:lnL w="14400" cap="flat" cmpd="sng" algn="ctr">
                      <a:solidFill>
                        <a:srgbClr val="000000"/>
                      </a:solidFill>
                      <a:prstDash val="solid"/>
                      <a:round/>
                      <a:headEnd type="none" w="med" len="med"/>
                      <a:tailEnd type="none" w="med" len="med"/>
                    </a:lnL>
                    <a:lnR w="14400" cap="flat" cmpd="sng" algn="ctr">
                      <a:solidFill>
                        <a:srgbClr val="000000"/>
                      </a:solidFill>
                      <a:prstDash val="solid"/>
                      <a:round/>
                      <a:headEnd type="none" w="med" len="med"/>
                      <a:tailEnd type="none" w="med" len="med"/>
                    </a:lnR>
                    <a:lnT w="14400" cap="flat" cmpd="sng" algn="ctr">
                      <a:solidFill>
                        <a:srgbClr val="000000"/>
                      </a:solidFill>
                      <a:prstDash val="solid"/>
                      <a:round/>
                      <a:headEnd type="none" w="med" len="med"/>
                      <a:tailEnd type="none" w="med" len="med"/>
                    </a:lnT>
                    <a:lnB w="144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9" name="TextBox 8"/>
          <p:cNvSpPr txBox="1"/>
          <p:nvPr/>
        </p:nvSpPr>
        <p:spPr>
          <a:xfrm>
            <a:off x="152400" y="4495800"/>
            <a:ext cx="8763000" cy="2185214"/>
          </a:xfrm>
          <a:prstGeom prst="rect">
            <a:avLst/>
          </a:prstGeom>
          <a:noFill/>
        </p:spPr>
        <p:txBody>
          <a:bodyPr wrap="square" rtlCol="0">
            <a:spAutoFit/>
          </a:bodyPr>
          <a:lstStyle/>
          <a:p>
            <a:pPr marL="0" inden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1400" dirty="0"/>
              <a:t>*Skilled workers are defined here as those with more than a 12th grade education. The member nations of the OECD (Organization for Economic Cooperation and Development) are Australia, Austria, Belgium, Canada, Czech Republic, Denmark, Finland, France, Germany, Greece, Hungary, Iceland, Ireland, Italy, Japan, Korea</a:t>
            </a:r>
            <a:r>
              <a:rPr lang="en-US" altLang="en-US" sz="1400"/>
              <a:t>, </a:t>
            </a:r>
            <a:r>
              <a:rPr lang="en-US" altLang="en-US" sz="1400" smtClean="0"/>
              <a:t>Luxembourg</a:t>
            </a:r>
            <a:r>
              <a:rPr lang="en-US" altLang="en-US" sz="1400" dirty="0"/>
              <a:t>, Mexico, Netherlands, New Zealand, Norway, Poland, Portugal, Slovak Republic, Spain, Sweden, Switzerland, Turkey, United Kingdom, and the United States</a:t>
            </a:r>
            <a:r>
              <a:rPr lang="en-US" altLang="en-US" sz="1400" dirty="0" smtClean="0"/>
              <a:t>.</a:t>
            </a:r>
            <a:br>
              <a:rPr lang="en-US" altLang="en-US" sz="1400" dirty="0" smtClean="0"/>
            </a:br>
            <a:endParaRPr lang="en-US" altLang="en-US" sz="1400" dirty="0"/>
          </a:p>
          <a:p>
            <a:pPr marL="0" inden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1400" b="1" dirty="0"/>
              <a:t>Source:</a:t>
            </a:r>
            <a:r>
              <a:rPr lang="en-US" altLang="en-US" sz="1400" dirty="0"/>
              <a:t> </a:t>
            </a:r>
            <a:r>
              <a:rPr lang="en-US" altLang="en-US" sz="1400" dirty="0" err="1"/>
              <a:t>Arslan</a:t>
            </a:r>
            <a:r>
              <a:rPr lang="en-US" altLang="en-US" sz="1400" dirty="0"/>
              <a:t>, C. et al., “A New Profile of Migrants in the Aftermath of the Recent Economic Crisis”, OECD Social, Employment and Migration Working Papers, No. 160, OECD Publishing, 2014, pp. 17.</a:t>
            </a:r>
          </a:p>
          <a:p>
            <a:endParaRPr lang="en-US" dirty="0"/>
          </a:p>
        </p:txBody>
      </p:sp>
    </p:spTree>
    <p:extLst>
      <p:ext uri="{BB962C8B-B14F-4D97-AF65-F5344CB8AC3E}">
        <p14:creationId xmlns:p14="http://schemas.microsoft.com/office/powerpoint/2010/main" val="4075867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585725c-6fad-472e-a48b-c8f76591c91b">
      <UserInfo>
        <DisplayName/>
        <AccountId xsi:nil="true"/>
        <AccountType/>
      </UserInfo>
    </SharedWithUsers>
    <Status xmlns="6f5f0874-9380-45e6-a4b7-6b39252ece02">Draft</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14FA7D75A0BB4FA402BA6C268B700C" ma:contentTypeVersion="4" ma:contentTypeDescription="Create a new document." ma:contentTypeScope="" ma:versionID="a52573295eaf0909ea6942f1d6c3fce3">
  <xsd:schema xmlns:xsd="http://www.w3.org/2001/XMLSchema" xmlns:xs="http://www.w3.org/2001/XMLSchema" xmlns:p="http://schemas.microsoft.com/office/2006/metadata/properties" xmlns:ns2="6f5f0874-9380-45e6-a4b7-6b39252ece02" xmlns:ns3="f585725c-6fad-472e-a48b-c8f76591c91b" targetNamespace="http://schemas.microsoft.com/office/2006/metadata/properties" ma:root="true" ma:fieldsID="c7477185176c1264378cd2f5e178989f" ns2:_="" ns3:_="">
    <xsd:import namespace="6f5f0874-9380-45e6-a4b7-6b39252ece02"/>
    <xsd:import namespace="f585725c-6fad-472e-a48b-c8f76591c91b"/>
    <xsd:element name="properties">
      <xsd:complexType>
        <xsd:sequence>
          <xsd:element name="documentManagement">
            <xsd:complexType>
              <xsd:all>
                <xsd:element ref="ns2:Status"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f0874-9380-45e6-a4b7-6b39252ece02" elementFormDefault="qualified">
    <xsd:import namespace="http://schemas.microsoft.com/office/2006/documentManagement/types"/>
    <xsd:import namespace="http://schemas.microsoft.com/office/infopath/2007/PartnerControls"/>
    <xsd:element name="Status" ma:index="8" nillable="true" ma:displayName="Status" ma:default="Draft" ma:format="Dropdown" ma:internalName="Status">
      <xsd:simpleType>
        <xsd:restriction base="dms:Choice">
          <xsd:enumeration value="Draft"/>
          <xsd:enumeration value="Out for Review"/>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f585725c-6fad-472e-a48b-c8f76591c91b"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297DD3-A2EA-4D53-B11C-2136071F829E}">
  <ds:schemaRefs>
    <ds:schemaRef ds:uri="6f5f0874-9380-45e6-a4b7-6b39252ece02"/>
    <ds:schemaRef ds:uri="http://schemas.microsoft.com/office/2006/metadata/properties"/>
    <ds:schemaRef ds:uri="http://purl.org/dc/dcmitype/"/>
    <ds:schemaRef ds:uri="f585725c-6fad-472e-a48b-c8f76591c91b"/>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84D7F85-B6FE-4844-BF87-169DA4D1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5f0874-9380-45e6-a4b7-6b39252ece02"/>
    <ds:schemaRef ds:uri="f585725c-6fad-472e-a48b-c8f76591c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A96DE8-B18F-4B6A-93E2-2A40DA5664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106114</TotalTime>
  <Words>615</Words>
  <Application>Microsoft Office PowerPoint</Application>
  <PresentationFormat>On-screen Show (4:3)</PresentationFormat>
  <Paragraphs>159</Paragraphs>
  <Slides>9</Slides>
  <Notes>8</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Microsoft YaHei</vt:lpstr>
      <vt:lpstr>ＭＳ Ｐゴシック</vt:lpstr>
      <vt:lpstr>Arial</vt:lpstr>
      <vt:lpstr>AvantGarde-Book</vt:lpstr>
      <vt:lpstr>BankGothic Md BT</vt:lpstr>
      <vt:lpstr>Calibri</vt:lpstr>
      <vt:lpstr>Calibri Light</vt:lpstr>
      <vt:lpstr>Gill Sans</vt:lpstr>
      <vt:lpstr>Times New Roman</vt:lpstr>
      <vt:lpstr>TTEB3o00</vt:lpstr>
      <vt:lpstr>Wingdings</vt:lpstr>
      <vt:lpstr>Blank Presentation</vt:lpstr>
      <vt:lpstr>Custom Design</vt:lpstr>
      <vt:lpstr>Election Economics</vt:lpstr>
      <vt:lpstr>U.S. Immigrants by Class of Admission, 2013</vt:lpstr>
      <vt:lpstr>U.S. Annual Caps (Limits) and Total Admissions on Temporary Worker Visas</vt:lpstr>
      <vt:lpstr>The Wage Debate:  One Estimate of the  Effects of Immigration on U.S. Wages in the 1980s and 1990s</vt:lpstr>
      <vt:lpstr>The Wage Debate:  Recent Estimates and  Reasons</vt:lpstr>
      <vt:lpstr>Brain Drain: Costs and Potential Benefits  to Source Countries of Emigration by  Skilled Workers</vt:lpstr>
      <vt:lpstr>Brain Drain Data for Selected Countries:   Inventors</vt:lpstr>
      <vt:lpstr>Physicians: Have Visa, Will Travel</vt:lpstr>
      <vt:lpstr>Numbers of Skilled Migrants Working in OECD Countries, 2011*</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Office 2004 Test Drive User</dc:creator>
  <cp:lastModifiedBy>Alexis Andrews</cp:lastModifiedBy>
  <cp:revision>2800</cp:revision>
  <cp:lastPrinted>2015-12-16T17:04:17Z</cp:lastPrinted>
  <dcterms:created xsi:type="dcterms:W3CDTF">2012-10-20T14:14:15Z</dcterms:created>
  <dcterms:modified xsi:type="dcterms:W3CDTF">2016-09-27T17:52:01Z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0x0101002414FA7D75A0BB4FA402BA6C268B700C</vt:lpwstr>
  </property>
  <property fmtid="{D5CDD505-2E9C-101B-9397-08002B2CF9AE}" pid="3" name="Order">
    <vt:r8>200</vt:r8>
  </property>
  <property fmtid="{D5CDD505-2E9C-101B-9397-08002B2CF9AE}" pid="4" name="_CopySource">
    <vt:lpwstr>https://council4econed.sharepoint.com/CMT/Board Meeting Feb 8, 2013 v2 njm.pptx</vt:lpwstr>
  </property>
  <property fmtid="{D5CDD505-2E9C-101B-9397-08002B2CF9AE}" pid="5" name="xd_ProgID">
    <vt:lpwstr/>
  </property>
  <property fmtid="{D5CDD505-2E9C-101B-9397-08002B2CF9AE}" pid="6" name="TemplateUrl">
    <vt:lpwstr/>
  </property>
</Properties>
</file>