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82" r:id="rId5"/>
  </p:sldMasterIdLst>
  <p:notesMasterIdLst>
    <p:notesMasterId r:id="rId22"/>
  </p:notesMasterIdLst>
  <p:handoutMasterIdLst>
    <p:handoutMasterId r:id="rId23"/>
  </p:handoutMasterIdLst>
  <p:sldIdLst>
    <p:sldId id="256" r:id="rId6"/>
    <p:sldId id="259" r:id="rId7"/>
    <p:sldId id="260" r:id="rId8"/>
    <p:sldId id="261" r:id="rId9"/>
    <p:sldId id="262"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954838" cy="93091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evy"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9602"/>
    <a:srgbClr val="1578BC"/>
    <a:srgbClr val="FFFF66"/>
    <a:srgbClr val="CC66FF"/>
    <a:srgbClr val="CCFFCC"/>
    <a:srgbClr val="CCFF99"/>
    <a:srgbClr val="FFCCFF"/>
    <a:srgbClr val="FF99FF"/>
    <a:srgbClr val="92D050"/>
    <a:srgbClr val="6EA9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84502" autoAdjust="0"/>
  </p:normalViewPr>
  <p:slideViewPr>
    <p:cSldViewPr>
      <p:cViewPr varScale="1">
        <p:scale>
          <a:sx n="80" d="100"/>
          <a:sy n="80" d="100"/>
        </p:scale>
        <p:origin x="102" y="354"/>
      </p:cViewPr>
      <p:guideLst>
        <p:guide orient="horz" pos="2160"/>
        <p:guide pos="3840"/>
      </p:guideLst>
    </p:cSldViewPr>
  </p:slideViewPr>
  <p:outlineViewPr>
    <p:cViewPr>
      <p:scale>
        <a:sx n="33" d="100"/>
        <a:sy n="33" d="100"/>
      </p:scale>
      <p:origin x="48" y="22008"/>
    </p:cViewPr>
  </p:outlineViewPr>
  <p:notesTextViewPr>
    <p:cViewPr>
      <p:scale>
        <a:sx n="130" d="100"/>
        <a:sy n="130" d="100"/>
      </p:scale>
      <p:origin x="0" y="0"/>
    </p:cViewPr>
  </p:notesTextViewPr>
  <p:sorterViewPr>
    <p:cViewPr>
      <p:scale>
        <a:sx n="100" d="100"/>
        <a:sy n="100" d="100"/>
      </p:scale>
      <p:origin x="0" y="0"/>
    </p:cViewPr>
  </p:sorterViewPr>
  <p:notesViewPr>
    <p:cSldViewPr>
      <p:cViewPr>
        <p:scale>
          <a:sx n="100" d="100"/>
          <a:sy n="100" d="100"/>
        </p:scale>
        <p:origin x="-1572" y="64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3763" cy="465455"/>
          </a:xfrm>
          <a:prstGeom prst="rect">
            <a:avLst/>
          </a:prstGeom>
        </p:spPr>
        <p:txBody>
          <a:bodyPr vert="horz" lIns="91660" tIns="45830" rIns="91660" bIns="45830" rtlCol="0"/>
          <a:lstStyle>
            <a:lvl1pPr algn="l">
              <a:defRPr sz="1200">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939471" y="0"/>
            <a:ext cx="3013763" cy="465455"/>
          </a:xfrm>
          <a:prstGeom prst="rect">
            <a:avLst/>
          </a:prstGeom>
        </p:spPr>
        <p:txBody>
          <a:bodyPr vert="horz" wrap="square" lIns="91660" tIns="45830" rIns="91660" bIns="45830" numCol="1" anchor="t" anchorCtr="0" compatLnSpc="1">
            <a:prstTxWarp prst="textNoShape">
              <a:avLst/>
            </a:prstTxWarp>
          </a:bodyPr>
          <a:lstStyle>
            <a:lvl1pPr algn="r">
              <a:defRPr sz="1200"/>
            </a:lvl1pPr>
          </a:lstStyle>
          <a:p>
            <a:fld id="{40E5B415-68C8-4A58-B2FB-027E28498B27}" type="datetime1">
              <a:rPr lang="en-US"/>
              <a:pPr/>
              <a:t>8/8/2016</a:t>
            </a:fld>
            <a:endParaRPr lang="en-US" dirty="0"/>
          </a:p>
        </p:txBody>
      </p:sp>
      <p:sp>
        <p:nvSpPr>
          <p:cNvPr id="4" name="Footer Placeholder 3"/>
          <p:cNvSpPr>
            <a:spLocks noGrp="1"/>
          </p:cNvSpPr>
          <p:nvPr>
            <p:ph type="ftr" sz="quarter" idx="2"/>
          </p:nvPr>
        </p:nvSpPr>
        <p:spPr>
          <a:xfrm>
            <a:off x="2" y="8842033"/>
            <a:ext cx="3013763" cy="465455"/>
          </a:xfrm>
          <a:prstGeom prst="rect">
            <a:avLst/>
          </a:prstGeom>
        </p:spPr>
        <p:txBody>
          <a:bodyPr vert="horz" lIns="91660" tIns="45830" rIns="91660" bIns="45830" rtlCol="0" anchor="b"/>
          <a:lstStyle>
            <a:lvl1pPr algn="l">
              <a:defRPr sz="1200">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939471" y="8842033"/>
            <a:ext cx="3013763" cy="465455"/>
          </a:xfrm>
          <a:prstGeom prst="rect">
            <a:avLst/>
          </a:prstGeom>
        </p:spPr>
        <p:txBody>
          <a:bodyPr vert="horz" wrap="square" lIns="91660" tIns="45830" rIns="91660" bIns="45830" numCol="1" anchor="b" anchorCtr="0" compatLnSpc="1">
            <a:prstTxWarp prst="textNoShape">
              <a:avLst/>
            </a:prstTxWarp>
          </a:bodyPr>
          <a:lstStyle>
            <a:lvl1pPr algn="r">
              <a:defRPr sz="1200"/>
            </a:lvl1pPr>
          </a:lstStyle>
          <a:p>
            <a:fld id="{0EEE3D93-84EA-4E8B-BF2A-F31F2C855D64}" type="slidenum">
              <a:rPr lang="en-US"/>
              <a:pPr/>
              <a:t>‹#›</a:t>
            </a:fld>
            <a:endParaRPr lang="en-US" dirty="0"/>
          </a:p>
        </p:txBody>
      </p:sp>
    </p:spTree>
    <p:extLst>
      <p:ext uri="{BB962C8B-B14F-4D97-AF65-F5344CB8AC3E}">
        <p14:creationId xmlns:p14="http://schemas.microsoft.com/office/powerpoint/2010/main" val="2206514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2"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defRPr sz="1200">
                <a:cs typeface="ＭＳ Ｐゴシック" charset="-128"/>
              </a:defRPr>
            </a:lvl1pPr>
          </a:lstStyle>
          <a:p>
            <a:pPr>
              <a:defRPr/>
            </a:pPr>
            <a:endParaRPr lang="en-US" dirty="0"/>
          </a:p>
        </p:txBody>
      </p:sp>
      <p:sp>
        <p:nvSpPr>
          <p:cNvPr id="3075" name="Rectangle 1027"/>
          <p:cNvSpPr>
            <a:spLocks noGrp="1" noChangeArrowheads="1"/>
          </p:cNvSpPr>
          <p:nvPr>
            <p:ph type="dt" idx="1"/>
          </p:nvPr>
        </p:nvSpPr>
        <p:spPr bwMode="auto">
          <a:xfrm>
            <a:off x="3941078"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lgn="r">
              <a:defRPr sz="1200">
                <a:cs typeface="ＭＳ Ｐゴシック" charset="-128"/>
              </a:defRPr>
            </a:lvl1pPr>
          </a:lstStyle>
          <a:p>
            <a:pPr>
              <a:defRPr/>
            </a:pPr>
            <a:endParaRPr lang="en-US" dirty="0"/>
          </a:p>
        </p:txBody>
      </p:sp>
      <p:sp>
        <p:nvSpPr>
          <p:cNvPr id="9220" name="Rectangle 1028"/>
          <p:cNvSpPr>
            <a:spLocks noGrp="1" noRot="1" noChangeAspect="1" noChangeArrowheads="1" noTextEdit="1"/>
          </p:cNvSpPr>
          <p:nvPr>
            <p:ph type="sldImg" idx="2"/>
          </p:nvPr>
        </p:nvSpPr>
        <p:spPr bwMode="auto">
          <a:xfrm>
            <a:off x="373063" y="696913"/>
            <a:ext cx="6210300" cy="3494087"/>
          </a:xfrm>
          <a:prstGeom prst="rect">
            <a:avLst/>
          </a:prstGeom>
          <a:noFill/>
          <a:ln w="9525">
            <a:solidFill>
              <a:srgbClr val="000000"/>
            </a:solidFill>
            <a:miter lim="800000"/>
            <a:headEnd/>
            <a:tailEnd/>
          </a:ln>
        </p:spPr>
      </p:sp>
      <p:sp>
        <p:nvSpPr>
          <p:cNvPr id="3077" name="Rectangle 1029"/>
          <p:cNvSpPr>
            <a:spLocks noGrp="1" noChangeArrowheads="1"/>
          </p:cNvSpPr>
          <p:nvPr>
            <p:ph type="body" sz="quarter" idx="3"/>
          </p:nvPr>
        </p:nvSpPr>
        <p:spPr bwMode="auto">
          <a:xfrm>
            <a:off x="927312" y="4421827"/>
            <a:ext cx="5100215" cy="418909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1030"/>
          <p:cNvSpPr>
            <a:spLocks noGrp="1" noChangeArrowheads="1"/>
          </p:cNvSpPr>
          <p:nvPr>
            <p:ph type="ftr" sz="quarter" idx="4"/>
          </p:nvPr>
        </p:nvSpPr>
        <p:spPr bwMode="auto">
          <a:xfrm>
            <a:off x="2"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defRPr sz="1200">
                <a:cs typeface="ＭＳ Ｐゴシック" charset="-128"/>
              </a:defRPr>
            </a:lvl1pPr>
          </a:lstStyle>
          <a:p>
            <a:pPr>
              <a:defRPr/>
            </a:pPr>
            <a:endParaRPr lang="en-US" dirty="0"/>
          </a:p>
        </p:txBody>
      </p:sp>
      <p:sp>
        <p:nvSpPr>
          <p:cNvPr id="3079" name="Rectangle 1031"/>
          <p:cNvSpPr>
            <a:spLocks noGrp="1" noChangeArrowheads="1"/>
          </p:cNvSpPr>
          <p:nvPr>
            <p:ph type="sldNum" sz="quarter" idx="5"/>
          </p:nvPr>
        </p:nvSpPr>
        <p:spPr bwMode="auto">
          <a:xfrm>
            <a:off x="3941078"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lgn="r">
              <a:defRPr sz="1200"/>
            </a:lvl1pPr>
          </a:lstStyle>
          <a:p>
            <a:fld id="{2C31D1C9-99ED-4BAE-B0EB-0468EAB0416D}" type="slidenum">
              <a:rPr lang="en-US"/>
              <a:pPr/>
              <a:t>‹#›</a:t>
            </a:fld>
            <a:endParaRPr lang="en-US" dirty="0"/>
          </a:p>
        </p:txBody>
      </p:sp>
    </p:spTree>
    <p:extLst>
      <p:ext uri="{BB962C8B-B14F-4D97-AF65-F5344CB8AC3E}">
        <p14:creationId xmlns:p14="http://schemas.microsoft.com/office/powerpoint/2010/main" val="29601975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Line 9"/>
          <p:cNvSpPr>
            <a:spLocks noChangeShapeType="1"/>
          </p:cNvSpPr>
          <p:nvPr/>
        </p:nvSpPr>
        <p:spPr bwMode="auto">
          <a:xfrm>
            <a:off x="1320800" y="2286000"/>
            <a:ext cx="9550400" cy="0"/>
          </a:xfrm>
          <a:prstGeom prst="line">
            <a:avLst/>
          </a:prstGeom>
          <a:noFill/>
          <a:ln w="15875">
            <a:solidFill>
              <a:srgbClr val="C0C0C0"/>
            </a:solidFill>
            <a:round/>
            <a:headEnd/>
            <a:tailEnd/>
          </a:ln>
        </p:spPr>
        <p:txBody>
          <a:bodyPr wrap="none" anchor="ctr"/>
          <a:lstStyle/>
          <a:p>
            <a:pPr>
              <a:defRPr/>
            </a:pPr>
            <a:endParaRPr lang="en-US" sz="2400" dirty="0">
              <a:cs typeface="ＭＳ Ｐゴシック" charset="-128"/>
            </a:endParaRPr>
          </a:p>
        </p:txBody>
      </p:sp>
      <p:sp>
        <p:nvSpPr>
          <p:cNvPr id="5" name="Line 9"/>
          <p:cNvSpPr>
            <a:spLocks noChangeShapeType="1"/>
          </p:cNvSpPr>
          <p:nvPr/>
        </p:nvSpPr>
        <p:spPr bwMode="auto">
          <a:xfrm>
            <a:off x="1320800" y="3657600"/>
            <a:ext cx="9550400" cy="0"/>
          </a:xfrm>
          <a:prstGeom prst="line">
            <a:avLst/>
          </a:prstGeom>
          <a:noFill/>
          <a:ln w="15875">
            <a:solidFill>
              <a:srgbClr val="C0C0C0"/>
            </a:solidFill>
            <a:round/>
            <a:headEnd/>
            <a:tailEnd/>
          </a:ln>
        </p:spPr>
        <p:txBody>
          <a:bodyPr wrap="none" anchor="ctr"/>
          <a:lstStyle/>
          <a:p>
            <a:pPr>
              <a:defRPr/>
            </a:pPr>
            <a:endParaRPr lang="en-US" sz="2400" dirty="0">
              <a:cs typeface="ＭＳ Ｐゴシック" charset="-128"/>
            </a:endParaRPr>
          </a:p>
        </p:txBody>
      </p:sp>
      <p:sp>
        <p:nvSpPr>
          <p:cNvPr id="2" name="Title 1"/>
          <p:cNvSpPr>
            <a:spLocks noGrp="1"/>
          </p:cNvSpPr>
          <p:nvPr>
            <p:ph type="ctrTitle" hasCustomPrompt="1"/>
          </p:nvPr>
        </p:nvSpPr>
        <p:spPr>
          <a:xfrm>
            <a:off x="1371599" y="2548220"/>
            <a:ext cx="9448800" cy="841375"/>
          </a:xfrm>
          <a:prstGeom prst="rect">
            <a:avLst/>
          </a:prstGeom>
        </p:spPr>
        <p:txBody>
          <a:bodyPr/>
          <a:lstStyle>
            <a:lvl1pPr algn="ctr">
              <a:defRPr b="1" baseline="0">
                <a:solidFill>
                  <a:srgbClr val="004A80"/>
                </a:solidFill>
                <a:latin typeface="Gill Sans"/>
                <a:cs typeface="Gill Sans"/>
              </a:defRPr>
            </a:lvl1pPr>
          </a:lstStyle>
          <a:p>
            <a:r>
              <a:rPr lang="en-US" dirty="0" smtClean="0"/>
              <a:t>Module Title</a:t>
            </a:r>
            <a:br>
              <a:rPr lang="en-US" dirty="0" smtClean="0"/>
            </a:b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1850" y="1144588"/>
            <a:ext cx="5448300" cy="990600"/>
          </a:xfrm>
          <a:prstGeom prst="rect">
            <a:avLst/>
          </a:prstGeom>
        </p:spPr>
      </p:pic>
      <p:sp>
        <p:nvSpPr>
          <p:cNvPr id="7" name="Rectangle 6"/>
          <p:cNvSpPr/>
          <p:nvPr/>
        </p:nvSpPr>
        <p:spPr>
          <a:xfrm>
            <a:off x="1371599" y="3930197"/>
            <a:ext cx="9448800" cy="584775"/>
          </a:xfrm>
          <a:prstGeom prst="rect">
            <a:avLst/>
          </a:prstGeom>
        </p:spPr>
        <p:txBody>
          <a:bodyPr wrap="square">
            <a:spAutoFit/>
          </a:bodyPr>
          <a:lstStyle/>
          <a:p>
            <a:pPr algn="ctr"/>
            <a:r>
              <a:rPr lang="en-US" sz="3200" b="1" dirty="0" smtClean="0"/>
              <a:t>Minimum Wage</a:t>
            </a:r>
            <a:r>
              <a:rPr lang="en-US" sz="3200" b="1" baseline="0" dirty="0" smtClean="0"/>
              <a:t> </a:t>
            </a:r>
            <a:r>
              <a:rPr lang="en-US" sz="3200" b="1" dirty="0" smtClean="0"/>
              <a:t>By Brett Burkey</a:t>
            </a:r>
            <a:endParaRPr lang="en-US" sz="3200" b="1"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BA1793-7E79-45E4-9D23-AD39533D5127}"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87714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5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825625"/>
            <a:ext cx="515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BA1793-7E79-45E4-9D23-AD39533D5127}"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961738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BA1793-7E79-45E4-9D23-AD39533D5127}" type="datetimeFigureOut">
              <a:rPr lang="en-US" smtClean="0"/>
              <a:t>8/8/2016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935003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BA1793-7E79-45E4-9D23-AD39533D5127}" type="datetimeFigureOut">
              <a:rPr lang="en-US" smtClean="0"/>
              <a:t>8/8/2016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914151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A1793-7E79-45E4-9D23-AD39533D5127}" type="datetimeFigureOut">
              <a:rPr lang="en-US" smtClean="0"/>
              <a:t>8/8/2016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395602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A1793-7E79-45E4-9D23-AD39533D5127}"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3615435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A1793-7E79-45E4-9D23-AD39533D5127}"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492485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610972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25481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opics">
    <p:spTree>
      <p:nvGrpSpPr>
        <p:cNvPr id="1" name=""/>
        <p:cNvGrpSpPr/>
        <p:nvPr/>
      </p:nvGrpSpPr>
      <p:grpSpPr>
        <a:xfrm>
          <a:off x="0" y="0"/>
          <a:ext cx="0" cy="0"/>
          <a:chOff x="0" y="0"/>
          <a:chExt cx="0" cy="0"/>
        </a:xfrm>
      </p:grpSpPr>
      <p:sp>
        <p:nvSpPr>
          <p:cNvPr id="5" name="Line 7"/>
          <p:cNvSpPr>
            <a:spLocks noChangeShapeType="1"/>
          </p:cNvSpPr>
          <p:nvPr/>
        </p:nvSpPr>
        <p:spPr bwMode="auto">
          <a:xfrm>
            <a:off x="609600" y="1219200"/>
            <a:ext cx="10972800" cy="0"/>
          </a:xfrm>
          <a:prstGeom prst="line">
            <a:avLst/>
          </a:prstGeom>
          <a:noFill/>
          <a:ln w="15875">
            <a:solidFill>
              <a:srgbClr val="C0C0C0"/>
            </a:solidFill>
            <a:round/>
            <a:headEnd/>
            <a:tailEnd/>
          </a:ln>
        </p:spPr>
        <p:txBody>
          <a:bodyPr wrap="none" anchor="ctr"/>
          <a:lstStyle/>
          <a:p>
            <a:pPr>
              <a:defRPr/>
            </a:pPr>
            <a:endParaRPr lang="en-US" sz="2400" dirty="0">
              <a:cs typeface="ＭＳ Ｐゴシック" charset="-128"/>
            </a:endParaRPr>
          </a:p>
        </p:txBody>
      </p:sp>
      <p:sp>
        <p:nvSpPr>
          <p:cNvPr id="3" name="Content Placeholder 2"/>
          <p:cNvSpPr>
            <a:spLocks noGrp="1"/>
          </p:cNvSpPr>
          <p:nvPr>
            <p:ph idx="1"/>
          </p:nvPr>
        </p:nvSpPr>
        <p:spPr>
          <a:xfrm>
            <a:off x="1371600" y="1752600"/>
            <a:ext cx="9448800" cy="3657600"/>
          </a:xfrm>
          <a:prstGeom prst="rect">
            <a:avLst/>
          </a:prstGeom>
        </p:spPr>
        <p:txBody>
          <a:bodyPr lIns="91440" rIns="91440"/>
          <a:lstStyle>
            <a:lvl1pPr>
              <a:buFont typeface="Arial"/>
              <a:buChar char="•"/>
              <a:defRPr sz="1800">
                <a:solidFill>
                  <a:srgbClr val="6EA92C"/>
                </a:solidFill>
                <a:latin typeface="Gill Sans"/>
                <a:cs typeface="Gill Sans"/>
              </a:defRPr>
            </a:lvl1pPr>
            <a:lvl2pPr marL="0" indent="-365760" algn="l">
              <a:buClr>
                <a:srgbClr val="004A80"/>
              </a:buClr>
              <a:buFont typeface="BankGothic Md BT"/>
              <a:buChar char="»"/>
              <a:defRPr sz="18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r>
              <a:rPr lang="en-US" dirty="0" smtClean="0"/>
              <a:t>Click to edit Master text styles</a:t>
            </a:r>
          </a:p>
          <a:p>
            <a:pPr lvl="1"/>
            <a:r>
              <a:rPr lang="en-US" dirty="0" smtClean="0"/>
              <a:t>Second level</a:t>
            </a:r>
          </a:p>
        </p:txBody>
      </p:sp>
      <p:sp>
        <p:nvSpPr>
          <p:cNvPr id="15" name="Title 14"/>
          <p:cNvSpPr>
            <a:spLocks noGrp="1"/>
          </p:cNvSpPr>
          <p:nvPr>
            <p:ph type="title"/>
          </p:nvPr>
        </p:nvSpPr>
        <p:spPr>
          <a:xfrm>
            <a:off x="609600" y="609600"/>
            <a:ext cx="10972800" cy="609600"/>
          </a:xfrm>
          <a:prstGeom prst="rect">
            <a:avLst/>
          </a:prstGeom>
        </p:spPr>
        <p:txBody>
          <a:bodyPr vert="horz" anchor="t"/>
          <a:lstStyle>
            <a:lvl1pPr>
              <a:defRPr sz="2400"/>
            </a:lvl1pPr>
          </a:lstStyle>
          <a:p>
            <a:r>
              <a:rPr lang="en-US" dirty="0" smtClean="0"/>
              <a:t>Click to edit Master title style</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7150" y="609600"/>
            <a:ext cx="2933700" cy="533400"/>
          </a:xfrm>
          <a:prstGeom prst="rect">
            <a:avLst/>
          </a:prstGeom>
        </p:spPr>
      </p:pic>
      <p:sp>
        <p:nvSpPr>
          <p:cNvPr id="10" name="Footer Placeholder 4"/>
          <p:cNvSpPr>
            <a:spLocks noGrp="1"/>
          </p:cNvSpPr>
          <p:nvPr>
            <p:ph type="ftr" sz="quarter" idx="16"/>
          </p:nvPr>
        </p:nvSpPr>
        <p:spPr>
          <a:xfrm>
            <a:off x="1007927" y="6324600"/>
            <a:ext cx="10528175" cy="457200"/>
          </a:xfrm>
        </p:spPr>
        <p:txBody>
          <a:bodyPr/>
          <a:lstStyle>
            <a:lvl1pPr>
              <a:defRPr/>
            </a:lvl1pPr>
          </a:lstStyle>
          <a:p>
            <a:pPr>
              <a:defRPr/>
            </a:pPr>
            <a:r>
              <a:rPr lang="en-US" b="1" dirty="0" smtClean="0"/>
              <a:t>Lesson Title</a:t>
            </a:r>
          </a:p>
          <a:p>
            <a:pPr>
              <a:defRPr/>
            </a:pPr>
            <a:r>
              <a:rPr lang="en-US" b="1" dirty="0" smtClean="0">
                <a:solidFill>
                  <a:srgbClr val="1578BC"/>
                </a:solidFill>
              </a:rPr>
              <a:t>www.EconEdLink.org </a:t>
            </a:r>
            <a:endParaRPr lang="en-US" b="1" dirty="0">
              <a:solidFill>
                <a:srgbClr val="1578BC"/>
              </a:solidFill>
            </a:endParaRPr>
          </a:p>
        </p:txBody>
      </p:sp>
      <p:sp>
        <p:nvSpPr>
          <p:cNvPr id="11" name="Slide Number Placeholder 8"/>
          <p:cNvSpPr>
            <a:spLocks noGrp="1"/>
          </p:cNvSpPr>
          <p:nvPr>
            <p:ph type="sldNum" sz="quarter" idx="17"/>
          </p:nvPr>
        </p:nvSpPr>
        <p:spPr>
          <a:xfrm>
            <a:off x="8737600" y="6477000"/>
            <a:ext cx="2540000" cy="457200"/>
          </a:xfrm>
        </p:spPr>
        <p:txBody>
          <a:bodyPr/>
          <a:lstStyle>
            <a:lvl1pPr>
              <a:defRPr/>
            </a:lvl1pPr>
          </a:lstStyle>
          <a:p>
            <a:fld id="{736A2A04-44CB-4FD5-A22C-EC7DA5CF840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en-US" smtClean="0"/>
              <a:t>CEE Board Meeting - Confidential </a:t>
            </a:r>
            <a:endParaRPr lang="en-US" dirty="0"/>
          </a:p>
        </p:txBody>
      </p:sp>
      <p:sp>
        <p:nvSpPr>
          <p:cNvPr id="4" name="Slide Number Placeholder 3"/>
          <p:cNvSpPr>
            <a:spLocks noGrp="1"/>
          </p:cNvSpPr>
          <p:nvPr>
            <p:ph type="sldNum" sz="quarter" idx="11"/>
          </p:nvPr>
        </p:nvSpPr>
        <p:spPr/>
        <p:txBody>
          <a:bodyPr/>
          <a:lstStyle/>
          <a:p>
            <a:fld id="{60921177-3047-4604-B14F-505EA243D6B1}" type="slidenum">
              <a:rPr lang="en-US" smtClean="0"/>
              <a:pPr/>
              <a:t>‹#›</a:t>
            </a:fld>
            <a:endParaRPr lang="en-US" dirty="0"/>
          </a:p>
        </p:txBody>
      </p:sp>
      <p:sp>
        <p:nvSpPr>
          <p:cNvPr id="5" name="Date Placeholder 4"/>
          <p:cNvSpPr>
            <a:spLocks noGrp="1"/>
          </p:cNvSpPr>
          <p:nvPr>
            <p:ph type="dt" sz="half" idx="12"/>
          </p:nvPr>
        </p:nvSpPr>
        <p:spPr/>
        <p:txBody>
          <a:bodyPr/>
          <a:lstStyle/>
          <a:p>
            <a:r>
              <a:rPr lang="en-US" smtClean="0"/>
              <a:t>10.30.2015 </a:t>
            </a:r>
            <a:endParaRPr lang="en-US" dirty="0"/>
          </a:p>
        </p:txBody>
      </p:sp>
    </p:spTree>
    <p:extLst>
      <p:ext uri="{BB962C8B-B14F-4D97-AF65-F5344CB8AC3E}">
        <p14:creationId xmlns:p14="http://schemas.microsoft.com/office/powerpoint/2010/main" val="24665492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Monopoly Cards w/o Subhead">
    <p:spTree>
      <p:nvGrpSpPr>
        <p:cNvPr id="1" name=""/>
        <p:cNvGrpSpPr/>
        <p:nvPr/>
      </p:nvGrpSpPr>
      <p:grpSpPr>
        <a:xfrm>
          <a:off x="0" y="0"/>
          <a:ext cx="0" cy="0"/>
          <a:chOff x="0" y="0"/>
          <a:chExt cx="0" cy="0"/>
        </a:xfrm>
      </p:grpSpPr>
      <p:sp>
        <p:nvSpPr>
          <p:cNvPr id="10" name="Line 7"/>
          <p:cNvSpPr>
            <a:spLocks noChangeShapeType="1"/>
          </p:cNvSpPr>
          <p:nvPr/>
        </p:nvSpPr>
        <p:spPr bwMode="auto">
          <a:xfrm>
            <a:off x="609600" y="1219200"/>
            <a:ext cx="10972800" cy="0"/>
          </a:xfrm>
          <a:prstGeom prst="line">
            <a:avLst/>
          </a:prstGeom>
          <a:noFill/>
          <a:ln w="15875">
            <a:solidFill>
              <a:srgbClr val="C0C0C0"/>
            </a:solidFill>
            <a:round/>
            <a:headEnd/>
            <a:tailEnd/>
          </a:ln>
        </p:spPr>
        <p:txBody>
          <a:bodyPr wrap="none" anchor="ctr"/>
          <a:lstStyle/>
          <a:p>
            <a:pPr>
              <a:defRPr/>
            </a:pPr>
            <a:endParaRPr lang="en-US" sz="2400" dirty="0">
              <a:cs typeface="ＭＳ Ｐゴシック" charset="-128"/>
            </a:endParaRPr>
          </a:p>
        </p:txBody>
      </p:sp>
      <p:sp>
        <p:nvSpPr>
          <p:cNvPr id="3" name="Text Placeholder 2"/>
          <p:cNvSpPr>
            <a:spLocks noGrp="1"/>
          </p:cNvSpPr>
          <p:nvPr>
            <p:ph type="body" idx="1"/>
          </p:nvPr>
        </p:nvSpPr>
        <p:spPr>
          <a:xfrm>
            <a:off x="609600" y="1535114"/>
            <a:ext cx="53848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2133600"/>
            <a:ext cx="5386917"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6197601" y="2133600"/>
            <a:ext cx="5389033"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
          <p:cNvSpPr>
            <a:spLocks noGrp="1"/>
          </p:cNvSpPr>
          <p:nvPr>
            <p:ph type="body" idx="13"/>
          </p:nvPr>
        </p:nvSpPr>
        <p:spPr>
          <a:xfrm>
            <a:off x="6197600" y="1524001"/>
            <a:ext cx="53848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2" name="Title 21"/>
          <p:cNvSpPr>
            <a:spLocks noGrp="1"/>
          </p:cNvSpPr>
          <p:nvPr>
            <p:ph type="title"/>
          </p:nvPr>
        </p:nvSpPr>
        <p:spPr>
          <a:xfrm>
            <a:off x="609600" y="609600"/>
            <a:ext cx="109728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15" name="Slide Number Placeholder 8"/>
          <p:cNvSpPr>
            <a:spLocks noGrp="1"/>
          </p:cNvSpPr>
          <p:nvPr>
            <p:ph type="sldNum" sz="quarter" idx="16"/>
          </p:nvPr>
        </p:nvSpPr>
        <p:spPr/>
        <p:txBody>
          <a:bodyPr/>
          <a:lstStyle>
            <a:lvl1pPr>
              <a:defRPr/>
            </a:lvl1pPr>
          </a:lstStyle>
          <a:p>
            <a:fld id="{736A2A04-44CB-4FD5-A22C-EC7DA5CF840D}" type="slidenum">
              <a:rPr lang="en-US"/>
              <a:pPr/>
              <a:t>‹#›</a:t>
            </a:fld>
            <a:endParaRPr lang="en-US"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7150" y="609600"/>
            <a:ext cx="2933700" cy="533400"/>
          </a:xfrm>
          <a:prstGeom prst="rect">
            <a:avLst/>
          </a:prstGeom>
        </p:spPr>
      </p:pic>
      <p:sp>
        <p:nvSpPr>
          <p:cNvPr id="16" name="Footer Placeholder 4"/>
          <p:cNvSpPr>
            <a:spLocks noGrp="1"/>
          </p:cNvSpPr>
          <p:nvPr>
            <p:ph type="ftr" sz="quarter" idx="17"/>
          </p:nvPr>
        </p:nvSpPr>
        <p:spPr>
          <a:xfrm>
            <a:off x="1007927" y="6324600"/>
            <a:ext cx="10528175" cy="457200"/>
          </a:xfrm>
        </p:spPr>
        <p:txBody>
          <a:bodyPr/>
          <a:lstStyle>
            <a:lvl1pPr>
              <a:defRPr/>
            </a:lvl1pPr>
          </a:lstStyle>
          <a:p>
            <a:pPr>
              <a:defRPr/>
            </a:pPr>
            <a:r>
              <a:rPr lang="en-US" b="1" dirty="0" smtClean="0"/>
              <a:t>EconEdLink Teacher Webinar: Children’s Literature &amp; Economics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Monopoly Cards w/ Subhead">
    <p:spTree>
      <p:nvGrpSpPr>
        <p:cNvPr id="1" name=""/>
        <p:cNvGrpSpPr/>
        <p:nvPr/>
      </p:nvGrpSpPr>
      <p:grpSpPr>
        <a:xfrm>
          <a:off x="0" y="0"/>
          <a:ext cx="0" cy="0"/>
          <a:chOff x="0" y="0"/>
          <a:chExt cx="0" cy="0"/>
        </a:xfrm>
      </p:grpSpPr>
      <p:sp>
        <p:nvSpPr>
          <p:cNvPr id="8" name="Rectangle 7"/>
          <p:cNvSpPr/>
          <p:nvPr/>
        </p:nvSpPr>
        <p:spPr bwMode="auto">
          <a:xfrm>
            <a:off x="609600" y="2438400"/>
            <a:ext cx="53848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sz="2400" dirty="0">
              <a:cs typeface="ＭＳ Ｐゴシック" charset="-128"/>
            </a:endParaRPr>
          </a:p>
        </p:txBody>
      </p:sp>
      <p:sp>
        <p:nvSpPr>
          <p:cNvPr id="9" name="Rectangle 8"/>
          <p:cNvSpPr/>
          <p:nvPr/>
        </p:nvSpPr>
        <p:spPr bwMode="auto">
          <a:xfrm>
            <a:off x="609600" y="1828800"/>
            <a:ext cx="53848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sz="2400" dirty="0">
              <a:cs typeface="ＭＳ Ｐゴシック" charset="-128"/>
            </a:endParaRPr>
          </a:p>
        </p:txBody>
      </p:sp>
      <p:sp>
        <p:nvSpPr>
          <p:cNvPr id="11" name="Line 7"/>
          <p:cNvSpPr>
            <a:spLocks noChangeShapeType="1"/>
          </p:cNvSpPr>
          <p:nvPr/>
        </p:nvSpPr>
        <p:spPr bwMode="auto">
          <a:xfrm>
            <a:off x="609600" y="1219200"/>
            <a:ext cx="10972800" cy="0"/>
          </a:xfrm>
          <a:prstGeom prst="line">
            <a:avLst/>
          </a:prstGeom>
          <a:noFill/>
          <a:ln w="15875">
            <a:solidFill>
              <a:srgbClr val="C0C0C0"/>
            </a:solidFill>
            <a:round/>
            <a:headEnd/>
            <a:tailEnd/>
          </a:ln>
        </p:spPr>
        <p:txBody>
          <a:bodyPr wrap="none" anchor="ctr"/>
          <a:lstStyle/>
          <a:p>
            <a:pPr>
              <a:defRPr/>
            </a:pPr>
            <a:endParaRPr lang="en-US" sz="2400" dirty="0">
              <a:cs typeface="ＭＳ Ｐゴシック" charset="-128"/>
            </a:endParaRPr>
          </a:p>
        </p:txBody>
      </p:sp>
      <p:sp>
        <p:nvSpPr>
          <p:cNvPr id="12" name="Rectangle 11"/>
          <p:cNvSpPr/>
          <p:nvPr/>
        </p:nvSpPr>
        <p:spPr bwMode="auto">
          <a:xfrm>
            <a:off x="6197600" y="1828800"/>
            <a:ext cx="53848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sz="2400" dirty="0">
              <a:cs typeface="ＭＳ Ｐゴシック" charset="-128"/>
            </a:endParaRPr>
          </a:p>
        </p:txBody>
      </p:sp>
      <p:sp>
        <p:nvSpPr>
          <p:cNvPr id="13" name="Rectangle 12"/>
          <p:cNvSpPr/>
          <p:nvPr/>
        </p:nvSpPr>
        <p:spPr bwMode="auto">
          <a:xfrm>
            <a:off x="6197600" y="2438400"/>
            <a:ext cx="53848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sz="2400" dirty="0">
              <a:cs typeface="ＭＳ Ｐゴシック" charset="-128"/>
            </a:endParaRPr>
          </a:p>
        </p:txBody>
      </p:sp>
      <p:sp>
        <p:nvSpPr>
          <p:cNvPr id="3" name="Text Placeholder 2"/>
          <p:cNvSpPr>
            <a:spLocks noGrp="1"/>
          </p:cNvSpPr>
          <p:nvPr>
            <p:ph type="body" idx="1"/>
          </p:nvPr>
        </p:nvSpPr>
        <p:spPr>
          <a:xfrm>
            <a:off x="609600" y="1839914"/>
            <a:ext cx="53848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2438400"/>
            <a:ext cx="5386917"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6197601" y="2438400"/>
            <a:ext cx="5389033"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
          <p:cNvSpPr>
            <a:spLocks noGrp="1"/>
          </p:cNvSpPr>
          <p:nvPr>
            <p:ph type="body" idx="13"/>
          </p:nvPr>
        </p:nvSpPr>
        <p:spPr>
          <a:xfrm>
            <a:off x="6197600" y="1828801"/>
            <a:ext cx="53848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1" name="Title 20"/>
          <p:cNvSpPr>
            <a:spLocks noGrp="1"/>
          </p:cNvSpPr>
          <p:nvPr>
            <p:ph type="title"/>
          </p:nvPr>
        </p:nvSpPr>
        <p:spPr>
          <a:xfrm>
            <a:off x="609600" y="609600"/>
            <a:ext cx="109728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23" name="Text Placeholder 2"/>
          <p:cNvSpPr>
            <a:spLocks noGrp="1"/>
          </p:cNvSpPr>
          <p:nvPr>
            <p:ph type="body" idx="14"/>
          </p:nvPr>
        </p:nvSpPr>
        <p:spPr>
          <a:xfrm>
            <a:off x="609600" y="1295400"/>
            <a:ext cx="109728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6" name="Slide Number Placeholder 8"/>
          <p:cNvSpPr>
            <a:spLocks noGrp="1"/>
          </p:cNvSpPr>
          <p:nvPr>
            <p:ph type="sldNum" sz="quarter" idx="17"/>
          </p:nvPr>
        </p:nvSpPr>
        <p:spPr/>
        <p:txBody>
          <a:bodyPr/>
          <a:lstStyle>
            <a:lvl1pPr>
              <a:defRPr/>
            </a:lvl1pPr>
          </a:lstStyle>
          <a:p>
            <a:fld id="{CFEBA4D8-2E47-4345-BA21-5CD61A5A0BBD}" type="slidenum">
              <a:rPr lang="en-US"/>
              <a:pPr/>
              <a:t>‹#›</a:t>
            </a:fld>
            <a:endParaRPr lang="en-US" dirty="0"/>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7150" y="609600"/>
            <a:ext cx="2933700" cy="533400"/>
          </a:xfrm>
          <a:prstGeom prst="rect">
            <a:avLst/>
          </a:prstGeom>
        </p:spPr>
      </p:pic>
      <p:sp>
        <p:nvSpPr>
          <p:cNvPr id="19" name="Footer Placeholder 4"/>
          <p:cNvSpPr>
            <a:spLocks noGrp="1"/>
          </p:cNvSpPr>
          <p:nvPr>
            <p:ph type="ftr" sz="quarter" idx="18"/>
          </p:nvPr>
        </p:nvSpPr>
        <p:spPr>
          <a:xfrm>
            <a:off x="1007927" y="6324600"/>
            <a:ext cx="10528175" cy="457200"/>
          </a:xfrm>
        </p:spPr>
        <p:txBody>
          <a:bodyPr/>
          <a:lstStyle>
            <a:lvl1pPr>
              <a:defRPr/>
            </a:lvl1pPr>
          </a:lstStyle>
          <a:p>
            <a:pPr>
              <a:defRPr/>
            </a:pPr>
            <a:r>
              <a:rPr lang="en-US" b="1" dirty="0" smtClean="0"/>
              <a:t>EconEdLink Teacher Webinar: Children’s Literature &amp; Economics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Blank">
    <p:spTree>
      <p:nvGrpSpPr>
        <p:cNvPr id="1" name=""/>
        <p:cNvGrpSpPr/>
        <p:nvPr/>
      </p:nvGrpSpPr>
      <p:grpSpPr>
        <a:xfrm>
          <a:off x="0" y="0"/>
          <a:ext cx="0" cy="0"/>
          <a:chOff x="0" y="0"/>
          <a:chExt cx="0" cy="0"/>
        </a:xfrm>
      </p:grpSpPr>
      <p:sp>
        <p:nvSpPr>
          <p:cNvPr id="6" name="Line 7"/>
          <p:cNvSpPr>
            <a:spLocks noChangeShapeType="1"/>
          </p:cNvSpPr>
          <p:nvPr/>
        </p:nvSpPr>
        <p:spPr bwMode="auto">
          <a:xfrm>
            <a:off x="609600" y="1219200"/>
            <a:ext cx="10972800" cy="0"/>
          </a:xfrm>
          <a:prstGeom prst="line">
            <a:avLst/>
          </a:prstGeom>
          <a:noFill/>
          <a:ln w="15875">
            <a:solidFill>
              <a:srgbClr val="C0C0C0"/>
            </a:solidFill>
            <a:round/>
            <a:headEnd/>
            <a:tailEnd/>
          </a:ln>
        </p:spPr>
        <p:txBody>
          <a:bodyPr wrap="none" anchor="ctr"/>
          <a:lstStyle/>
          <a:p>
            <a:pPr>
              <a:defRPr/>
            </a:pPr>
            <a:endParaRPr lang="en-US" sz="2400" dirty="0">
              <a:cs typeface="ＭＳ Ｐゴシック" charset="-128"/>
            </a:endParaRPr>
          </a:p>
        </p:txBody>
      </p:sp>
      <p:sp>
        <p:nvSpPr>
          <p:cNvPr id="3" name="Content Placeholder 2"/>
          <p:cNvSpPr>
            <a:spLocks noGrp="1"/>
          </p:cNvSpPr>
          <p:nvPr>
            <p:ph idx="1"/>
          </p:nvPr>
        </p:nvSpPr>
        <p:spPr>
          <a:xfrm>
            <a:off x="1143000" y="2133600"/>
            <a:ext cx="9906000" cy="3733800"/>
          </a:xfrm>
          <a:prstGeom prst="rect">
            <a:avLst/>
          </a:prstGeom>
        </p:spPr>
        <p:txBody>
          <a:bodyPr lIns="91440" rIns="91440"/>
          <a:lstStyle>
            <a:lvl1pPr>
              <a:buFont typeface="Arial"/>
              <a:buNone/>
              <a:defRPr sz="2400">
                <a:solidFill>
                  <a:srgbClr val="6EA92C"/>
                </a:solidFill>
                <a:latin typeface="Gill Sans"/>
                <a:cs typeface="Gill Sans"/>
              </a:defRPr>
            </a:lvl1pPr>
            <a:lvl2pPr marL="182880" indent="-374904" algn="l">
              <a:buClr>
                <a:srgbClr val="004A80"/>
              </a:buClr>
              <a:buFont typeface="BankGothic Md BT"/>
              <a:buChar char="»"/>
              <a:defRPr sz="24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endParaRPr lang="en-US" dirty="0" smtClean="0"/>
          </a:p>
        </p:txBody>
      </p:sp>
      <p:sp>
        <p:nvSpPr>
          <p:cNvPr id="15" name="Title 14"/>
          <p:cNvSpPr>
            <a:spLocks noGrp="1"/>
          </p:cNvSpPr>
          <p:nvPr>
            <p:ph type="title"/>
          </p:nvPr>
        </p:nvSpPr>
        <p:spPr>
          <a:xfrm>
            <a:off x="609600" y="609600"/>
            <a:ext cx="10972800" cy="609600"/>
          </a:xfrm>
          <a:prstGeom prst="rect">
            <a:avLst/>
          </a:prstGeom>
        </p:spPr>
        <p:txBody>
          <a:bodyPr vert="horz" anchor="t"/>
          <a:lstStyle>
            <a:lvl1pPr>
              <a:defRPr sz="3200"/>
            </a:lvl1pPr>
          </a:lstStyle>
          <a:p>
            <a:r>
              <a:rPr lang="en-US" dirty="0" smtClean="0"/>
              <a:t>Click to edit Master title style</a:t>
            </a:r>
            <a:endParaRPr lang="en-US" dirty="0"/>
          </a:p>
        </p:txBody>
      </p:sp>
      <p:sp>
        <p:nvSpPr>
          <p:cNvPr id="9" name="Text Placeholder 2"/>
          <p:cNvSpPr>
            <a:spLocks noGrp="1"/>
          </p:cNvSpPr>
          <p:nvPr>
            <p:ph type="body" idx="14"/>
          </p:nvPr>
        </p:nvSpPr>
        <p:spPr>
          <a:xfrm>
            <a:off x="609600" y="1295400"/>
            <a:ext cx="109728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Slide Number Placeholder 5"/>
          <p:cNvSpPr>
            <a:spLocks noGrp="1"/>
          </p:cNvSpPr>
          <p:nvPr>
            <p:ph type="sldNum" sz="quarter" idx="17"/>
          </p:nvPr>
        </p:nvSpPr>
        <p:spPr>
          <a:xfrm>
            <a:off x="10464800" y="6248400"/>
            <a:ext cx="812800" cy="457200"/>
          </a:xfrm>
        </p:spPr>
        <p:txBody>
          <a:bodyPr/>
          <a:lstStyle>
            <a:lvl1pPr>
              <a:defRPr/>
            </a:lvl1pPr>
          </a:lstStyle>
          <a:p>
            <a:fld id="{0AAD9021-A74D-4FF0-868C-40F10C5CABE8}" type="slidenum">
              <a:rPr lang="en-US"/>
              <a:pPr/>
              <a:t>‹#›</a:t>
            </a:fld>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7150" y="609600"/>
            <a:ext cx="2933700" cy="533400"/>
          </a:xfrm>
          <a:prstGeom prst="rect">
            <a:avLst/>
          </a:prstGeom>
        </p:spPr>
      </p:pic>
      <p:sp>
        <p:nvSpPr>
          <p:cNvPr id="12" name="Footer Placeholder 4"/>
          <p:cNvSpPr>
            <a:spLocks noGrp="1"/>
          </p:cNvSpPr>
          <p:nvPr>
            <p:ph type="ftr" sz="quarter" idx="18"/>
          </p:nvPr>
        </p:nvSpPr>
        <p:spPr>
          <a:xfrm>
            <a:off x="1007927" y="6324600"/>
            <a:ext cx="10528175" cy="457200"/>
          </a:xfrm>
        </p:spPr>
        <p:txBody>
          <a:bodyPr/>
          <a:lstStyle>
            <a:lvl1pPr>
              <a:defRPr/>
            </a:lvl1pPr>
          </a:lstStyle>
          <a:p>
            <a:pPr>
              <a:defRPr/>
            </a:pPr>
            <a:r>
              <a:rPr lang="en-US" b="1" dirty="0" smtClean="0"/>
              <a:t>Money and Elections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 Bullets">
    <p:spTree>
      <p:nvGrpSpPr>
        <p:cNvPr id="1" name=""/>
        <p:cNvGrpSpPr/>
        <p:nvPr/>
      </p:nvGrpSpPr>
      <p:grpSpPr>
        <a:xfrm>
          <a:off x="0" y="0"/>
          <a:ext cx="0" cy="0"/>
          <a:chOff x="0" y="0"/>
          <a:chExt cx="0" cy="0"/>
        </a:xfrm>
      </p:grpSpPr>
      <p:sp>
        <p:nvSpPr>
          <p:cNvPr id="6" name="Line 7"/>
          <p:cNvSpPr>
            <a:spLocks noChangeShapeType="1"/>
          </p:cNvSpPr>
          <p:nvPr/>
        </p:nvSpPr>
        <p:spPr bwMode="auto">
          <a:xfrm>
            <a:off x="609600" y="1219200"/>
            <a:ext cx="10972800" cy="0"/>
          </a:xfrm>
          <a:prstGeom prst="line">
            <a:avLst/>
          </a:prstGeom>
          <a:noFill/>
          <a:ln w="15875">
            <a:solidFill>
              <a:srgbClr val="C0C0C0"/>
            </a:solidFill>
            <a:round/>
            <a:headEnd/>
            <a:tailEnd/>
          </a:ln>
        </p:spPr>
        <p:txBody>
          <a:bodyPr wrap="none" anchor="ctr"/>
          <a:lstStyle/>
          <a:p>
            <a:pPr>
              <a:defRPr/>
            </a:pPr>
            <a:endParaRPr lang="en-US" sz="2400" dirty="0">
              <a:cs typeface="ＭＳ Ｐゴシック" charset="-128"/>
            </a:endParaRPr>
          </a:p>
        </p:txBody>
      </p:sp>
      <p:sp>
        <p:nvSpPr>
          <p:cNvPr id="15" name="Title 14"/>
          <p:cNvSpPr>
            <a:spLocks noGrp="1"/>
          </p:cNvSpPr>
          <p:nvPr>
            <p:ph type="title"/>
          </p:nvPr>
        </p:nvSpPr>
        <p:spPr>
          <a:xfrm>
            <a:off x="609600" y="609600"/>
            <a:ext cx="109728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9" name="Text Placeholder 2"/>
          <p:cNvSpPr>
            <a:spLocks noGrp="1"/>
          </p:cNvSpPr>
          <p:nvPr>
            <p:ph type="body" idx="14"/>
          </p:nvPr>
        </p:nvSpPr>
        <p:spPr>
          <a:xfrm>
            <a:off x="609600" y="1295400"/>
            <a:ext cx="109728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2"/>
          <p:cNvSpPr>
            <a:spLocks noGrp="1"/>
          </p:cNvSpPr>
          <p:nvPr>
            <p:ph idx="1"/>
          </p:nvPr>
        </p:nvSpPr>
        <p:spPr>
          <a:xfrm>
            <a:off x="812800" y="1905001"/>
            <a:ext cx="10566400" cy="4343400"/>
          </a:xfrm>
          <a:prstGeom prst="rect">
            <a:avLst/>
          </a:prstGeom>
        </p:spPr>
        <p:txBody>
          <a:bodyPr/>
          <a:lstStyle>
            <a:lvl1pPr>
              <a:defRPr sz="1800">
                <a:latin typeface="Gill Sans"/>
                <a:cs typeface="Gill Sans"/>
              </a:defRPr>
            </a:lvl1pPr>
            <a:lvl2pPr>
              <a:defRPr sz="1800">
                <a:latin typeface="Gill Sans"/>
                <a:cs typeface="Gill Sans"/>
              </a:defRPr>
            </a:lvl2pPr>
            <a:lvl3pPr>
              <a:defRPr sz="1800">
                <a:latin typeface="Gill Sans"/>
                <a:cs typeface="Gill Sans"/>
              </a:defRPr>
            </a:lvl3pPr>
            <a:lvl4pPr>
              <a:defRPr sz="1800">
                <a:latin typeface="Gill Sans"/>
                <a:cs typeface="Gill Sans"/>
              </a:defRPr>
            </a:lvl4pPr>
            <a:lvl5pPr>
              <a:defRPr sz="1800">
                <a:latin typeface="Gill Sans"/>
                <a:cs typeface="Gill San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4"/>
          <p:cNvSpPr>
            <a:spLocks noGrp="1"/>
          </p:cNvSpPr>
          <p:nvPr>
            <p:ph type="ftr" sz="quarter" idx="16"/>
          </p:nvPr>
        </p:nvSpPr>
        <p:spPr>
          <a:xfrm>
            <a:off x="812801" y="6400800"/>
            <a:ext cx="10528175" cy="457200"/>
          </a:xfrm>
        </p:spPr>
        <p:txBody>
          <a:bodyPr/>
          <a:lstStyle>
            <a:lvl1pPr>
              <a:defRPr/>
            </a:lvl1pPr>
          </a:lstStyle>
          <a:p>
            <a:pPr>
              <a:defRPr/>
            </a:pPr>
            <a:r>
              <a:rPr lang="en-US" b="1" dirty="0" smtClean="0"/>
              <a:t>Lesson Title</a:t>
            </a:r>
          </a:p>
          <a:p>
            <a:pPr>
              <a:defRPr/>
            </a:pPr>
            <a:r>
              <a:rPr lang="en-US" b="1" dirty="0" smtClean="0">
                <a:solidFill>
                  <a:srgbClr val="1578BC"/>
                </a:solidFill>
              </a:rPr>
              <a:t>www.EconEdLink.org </a:t>
            </a:r>
            <a:endParaRPr lang="en-US" b="1" dirty="0">
              <a:solidFill>
                <a:srgbClr val="1578BC"/>
              </a:solidFill>
            </a:endParaRPr>
          </a:p>
        </p:txBody>
      </p:sp>
      <p:sp>
        <p:nvSpPr>
          <p:cNvPr id="10" name="Slide Number Placeholder 5"/>
          <p:cNvSpPr>
            <a:spLocks noGrp="1"/>
          </p:cNvSpPr>
          <p:nvPr>
            <p:ph type="sldNum" sz="quarter" idx="17"/>
          </p:nvPr>
        </p:nvSpPr>
        <p:spPr>
          <a:xfrm>
            <a:off x="9550400" y="6553200"/>
            <a:ext cx="1727200" cy="457200"/>
          </a:xfrm>
        </p:spPr>
        <p:txBody>
          <a:bodyPr/>
          <a:lstStyle>
            <a:lvl1pPr>
              <a:defRPr/>
            </a:lvl1pPr>
          </a:lstStyle>
          <a:p>
            <a:fld id="{9EBAAD4B-9DCB-4A12-AD43-92C60FC43709}" type="slidenum">
              <a:rPr lang="en-US"/>
              <a:pPr/>
              <a:t>‹#›</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7150" y="609600"/>
            <a:ext cx="2933700" cy="533400"/>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29823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0408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4165600" y="64770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a:latin typeface="Gill Sans" charset="0"/>
                <a:cs typeface="ＭＳ Ｐゴシック" charset="-128"/>
              </a:defRPr>
            </a:lvl1pPr>
          </a:lstStyle>
          <a:p>
            <a:pPr>
              <a:defRPr/>
            </a:pPr>
            <a:r>
              <a:rPr lang="en-US" smtClean="0"/>
              <a:t>CEE Board Meeting - Confidential </a:t>
            </a:r>
            <a:endParaRPr lang="en-US" dirty="0"/>
          </a:p>
        </p:txBody>
      </p:sp>
      <p:sp>
        <p:nvSpPr>
          <p:cNvPr id="1030" name="Rectangle 6"/>
          <p:cNvSpPr>
            <a:spLocks noGrp="1" noChangeArrowheads="1"/>
          </p:cNvSpPr>
          <p:nvPr>
            <p:ph type="sldNum" sz="quarter" idx="4"/>
          </p:nvPr>
        </p:nvSpPr>
        <p:spPr bwMode="auto">
          <a:xfrm>
            <a:off x="8737600" y="64770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Gill Sans" charset="0"/>
              </a:defRPr>
            </a:lvl1pPr>
          </a:lstStyle>
          <a:p>
            <a:fld id="{60921177-3047-4604-B14F-505EA243D6B1}" type="slidenum">
              <a:rPr lang="en-US" smtClean="0"/>
              <a:pPr/>
              <a:t>‹#›</a:t>
            </a:fld>
            <a:endParaRPr lang="en-US" dirty="0"/>
          </a:p>
        </p:txBody>
      </p:sp>
      <p:sp>
        <p:nvSpPr>
          <p:cNvPr id="5" name="Date Placeholder 3"/>
          <p:cNvSpPr>
            <a:spLocks noGrp="1"/>
          </p:cNvSpPr>
          <p:nvPr>
            <p:ph type="dt" sz="half" idx="2"/>
          </p:nvPr>
        </p:nvSpPr>
        <p:spPr>
          <a:xfrm>
            <a:off x="914400" y="6477000"/>
            <a:ext cx="2540000" cy="457200"/>
          </a:xfrm>
          <a:prstGeom prst="rect">
            <a:avLst/>
          </a:prstGeom>
        </p:spPr>
        <p:txBody>
          <a:bodyPr/>
          <a:lstStyle>
            <a:lvl1pPr>
              <a:defRPr sz="1200"/>
            </a:lvl1pPr>
          </a:lstStyle>
          <a:p>
            <a:r>
              <a:rPr lang="en-US" dirty="0" smtClean="0"/>
              <a:t>10.30.2015 </a:t>
            </a:r>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94" r:id="rId3"/>
    <p:sldLayoutId id="2147483678" r:id="rId4"/>
    <p:sldLayoutId id="2147483679" r:id="rId5"/>
    <p:sldLayoutId id="2147483680" r:id="rId6"/>
    <p:sldLayoutId id="2147483681" r:id="rId7"/>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rgbClr val="004A80"/>
          </a:solidFill>
          <a:latin typeface="Gill Sans"/>
          <a:ea typeface="ＭＳ Ｐゴシック" charset="-128"/>
          <a:cs typeface="Gill Sans"/>
        </a:defRPr>
      </a:lvl1pPr>
      <a:lvl2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2pPr>
      <a:lvl3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3pPr>
      <a:lvl4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4pPr>
      <a:lvl5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A1793-7E79-45E4-9D23-AD39533D5127}" type="datetimeFigureOut">
              <a:rPr lang="en-US" smtClean="0"/>
              <a:t>8/8/2016</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F9695-8517-4318-9952-3DDF4D4F8C2B}" type="slidenum">
              <a:rPr lang="en-US" smtClean="0"/>
              <a:t>‹#›</a:t>
            </a:fld>
            <a:endParaRPr lang="en-US"/>
          </a:p>
        </p:txBody>
      </p:sp>
    </p:spTree>
    <p:extLst>
      <p:ext uri="{BB962C8B-B14F-4D97-AF65-F5344CB8AC3E}">
        <p14:creationId xmlns:p14="http://schemas.microsoft.com/office/powerpoint/2010/main" val="1028064701"/>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usiness.time.com/2014/02/28/an-animated-history-of-the-minimum-wage/" TargetMode="Externa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bls.gov/opub/reports/minimum-wage/2015/home.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47800" y="2590800"/>
            <a:ext cx="9448800" cy="841375"/>
          </a:xfrm>
        </p:spPr>
        <p:txBody>
          <a:bodyPr/>
          <a:lstStyle/>
          <a:p>
            <a:r>
              <a:rPr lang="en-US" dirty="0" smtClean="0"/>
              <a:t>Election Economics</a:t>
            </a:r>
            <a:endParaRPr lang="en-US" dirty="0"/>
          </a:p>
        </p:txBody>
      </p:sp>
    </p:spTree>
    <p:extLst>
      <p:ext uri="{BB962C8B-B14F-4D97-AF65-F5344CB8AC3E}">
        <p14:creationId xmlns:p14="http://schemas.microsoft.com/office/powerpoint/2010/main" val="2398897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a:solidFill>
                  <a:schemeClr val="accent1"/>
                </a:solidFill>
                <a:effectLst>
                  <a:outerShdw blurRad="38100" dist="38100" dir="2700000" algn="tl">
                    <a:srgbClr val="000000">
                      <a:alpha val="43137"/>
                    </a:srgbClr>
                  </a:outerShdw>
                </a:effectLst>
              </a:rPr>
              <a:t>COULD YOU LIVE ON MINIMUM WAGE?</a:t>
            </a:r>
            <a:endParaRPr lang="en-US" dirty="0"/>
          </a:p>
        </p:txBody>
      </p:sp>
      <p:sp>
        <p:nvSpPr>
          <p:cNvPr id="4" name="Footer Placeholder 3"/>
          <p:cNvSpPr>
            <a:spLocks noGrp="1"/>
          </p:cNvSpPr>
          <p:nvPr>
            <p:ph type="ftr" sz="quarter" idx="16"/>
          </p:nvPr>
        </p:nvSpPr>
        <p:spPr/>
        <p:txBody>
          <a:bodyPr/>
          <a:lstStyle/>
          <a:p>
            <a:pPr>
              <a:defRPr/>
            </a:pPr>
            <a:r>
              <a:rPr lang="en-US" b="1" dirty="0" smtClean="0"/>
              <a:t>Minimum Wage</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10</a:t>
            </a:fld>
            <a:endParaRPr lang="en-US" dirty="0"/>
          </a:p>
        </p:txBody>
      </p:sp>
      <p:sp>
        <p:nvSpPr>
          <p:cNvPr id="10" name="Content Placeholder 6"/>
          <p:cNvSpPr>
            <a:spLocks noGrp="1"/>
          </p:cNvSpPr>
          <p:nvPr>
            <p:ph idx="1"/>
          </p:nvPr>
        </p:nvSpPr>
        <p:spPr>
          <a:xfrm>
            <a:off x="1097280" y="1845734"/>
            <a:ext cx="10058400" cy="4023360"/>
          </a:xfrm>
        </p:spPr>
        <p:txBody>
          <a:bodyPr>
            <a:normAutofit/>
          </a:bodyPr>
          <a:lstStyle/>
          <a:p>
            <a:pPr marL="0" indent="0" algn="ctr">
              <a:buNone/>
            </a:pPr>
            <a:r>
              <a:rPr lang="en-US" sz="3200" b="1" u="sng" dirty="0" smtClean="0">
                <a:solidFill>
                  <a:schemeClr val="tx1"/>
                </a:solidFill>
              </a:rPr>
              <a:t>STUDENTS</a:t>
            </a:r>
          </a:p>
          <a:p>
            <a:pPr marL="0" indent="0" algn="ctr">
              <a:buNone/>
            </a:pPr>
            <a:r>
              <a:rPr lang="en-US" sz="2400" dirty="0" smtClean="0">
                <a:solidFill>
                  <a:schemeClr val="tx1"/>
                </a:solidFill>
              </a:rPr>
              <a:t>IN ACTIVITY ONE, READ ABOUT THE TYPICAL LIFE OF AN ADULT WORKING FOR THE FEDERAL MINIMUM WAGE.  THE INCOME AND EXPENSES ARE HIGHLIGHTED THROUGHOUT THE DESCRIPTION.  ON ACTIVITY TWO, CREATE A BUDGET FOR THIS INDIVIDUAL TRACKING THE INCOME FROM WORK AND FOOD STAMPS (SNAP) AND THE EXPENSES REVISITED EVERY MONTH.  CALCULATE THE TOTALS AND THE AMOUNT LEFT FOR ALL THAT HAS BEEN LEFT OUT OF THE STORY.  A POSSIBLE ANSWER WILL APPEAR ON THE NEXT SLIDE.</a:t>
            </a:r>
          </a:p>
        </p:txBody>
      </p:sp>
    </p:spTree>
    <p:extLst>
      <p:ext uri="{BB962C8B-B14F-4D97-AF65-F5344CB8AC3E}">
        <p14:creationId xmlns:p14="http://schemas.microsoft.com/office/powerpoint/2010/main" val="1647636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a:solidFill>
                  <a:schemeClr val="accent1"/>
                </a:solidFill>
                <a:effectLst>
                  <a:outerShdw blurRad="38100" dist="38100" dir="2700000" algn="tl">
                    <a:srgbClr val="000000">
                      <a:alpha val="43137"/>
                    </a:srgbClr>
                  </a:outerShdw>
                </a:effectLst>
              </a:rPr>
              <a:t>COULD YOU LIVE ON MINIMUM WAGE?</a:t>
            </a:r>
            <a:endParaRPr lang="en-US" dirty="0"/>
          </a:p>
        </p:txBody>
      </p:sp>
      <p:sp>
        <p:nvSpPr>
          <p:cNvPr id="4" name="Footer Placeholder 3"/>
          <p:cNvSpPr>
            <a:spLocks noGrp="1"/>
          </p:cNvSpPr>
          <p:nvPr>
            <p:ph type="ftr" sz="quarter" idx="16"/>
          </p:nvPr>
        </p:nvSpPr>
        <p:spPr/>
        <p:txBody>
          <a:bodyPr/>
          <a:lstStyle/>
          <a:p>
            <a:pPr>
              <a:defRPr/>
            </a:pPr>
            <a:r>
              <a:rPr lang="en-US" b="1" dirty="0" smtClean="0"/>
              <a:t>Minimum Wage</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11</a:t>
            </a:fld>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668160010"/>
              </p:ext>
            </p:extLst>
          </p:nvPr>
        </p:nvGraphicFramePr>
        <p:xfrm>
          <a:off x="759125" y="1846258"/>
          <a:ext cx="10498348" cy="4071463"/>
        </p:xfrm>
        <a:graphic>
          <a:graphicData uri="http://schemas.openxmlformats.org/drawingml/2006/table">
            <a:tbl>
              <a:tblPr firstRow="1" bandRow="1">
                <a:tableStyleId>{5C22544A-7EE6-4342-B048-85BDC9FD1C3A}</a:tableStyleId>
              </a:tblPr>
              <a:tblGrid>
                <a:gridCol w="5249174"/>
                <a:gridCol w="5249174"/>
              </a:tblGrid>
              <a:tr h="370133">
                <a:tc>
                  <a:txBody>
                    <a:bodyPr/>
                    <a:lstStyle/>
                    <a:p>
                      <a:pPr algn="ctr"/>
                      <a:r>
                        <a:rPr lang="en-US" dirty="0" smtClean="0"/>
                        <a:t>NET</a:t>
                      </a:r>
                      <a:r>
                        <a:rPr lang="en-US" baseline="0" dirty="0" smtClean="0"/>
                        <a:t> INCOME/MONTHLY</a:t>
                      </a:r>
                      <a:endParaRPr lang="en-US" dirty="0"/>
                    </a:p>
                  </a:txBody>
                  <a:tcPr/>
                </a:tc>
                <a:tc>
                  <a:txBody>
                    <a:bodyPr/>
                    <a:lstStyle/>
                    <a:p>
                      <a:pPr algn="ctr"/>
                      <a:r>
                        <a:rPr lang="en-US" dirty="0" smtClean="0"/>
                        <a:t>MONTHLY EXPENSES</a:t>
                      </a:r>
                      <a:endParaRPr lang="en-US" dirty="0"/>
                    </a:p>
                  </a:txBody>
                  <a:tcPr/>
                </a:tc>
              </a:tr>
              <a:tr h="370133">
                <a:tc>
                  <a:txBody>
                    <a:bodyPr/>
                    <a:lstStyle/>
                    <a:p>
                      <a:pPr algn="ctr"/>
                      <a:r>
                        <a:rPr lang="en-US" dirty="0" smtClean="0"/>
                        <a:t>WAGES: $987.12</a:t>
                      </a:r>
                      <a:endParaRPr lang="en-US" dirty="0"/>
                    </a:p>
                  </a:txBody>
                  <a:tcPr/>
                </a:tc>
                <a:tc>
                  <a:txBody>
                    <a:bodyPr/>
                    <a:lstStyle/>
                    <a:p>
                      <a:pPr algn="ctr"/>
                      <a:r>
                        <a:rPr lang="en-US" dirty="0" smtClean="0"/>
                        <a:t>$547.50/RENT</a:t>
                      </a:r>
                      <a:endParaRPr lang="en-US" dirty="0"/>
                    </a:p>
                  </a:txBody>
                  <a:tcPr/>
                </a:tc>
              </a:tr>
              <a:tr h="370133">
                <a:tc>
                  <a:txBody>
                    <a:bodyPr/>
                    <a:lstStyle/>
                    <a:p>
                      <a:pPr algn="ctr"/>
                      <a:r>
                        <a:rPr lang="en-US" dirty="0" smtClean="0"/>
                        <a:t>SNAP BENEFITS : $378.00 </a:t>
                      </a:r>
                      <a:endParaRPr lang="en-US" dirty="0"/>
                    </a:p>
                  </a:txBody>
                  <a:tcPr/>
                </a:tc>
                <a:tc>
                  <a:txBody>
                    <a:bodyPr/>
                    <a:lstStyle/>
                    <a:p>
                      <a:pPr algn="ctr"/>
                      <a:r>
                        <a:rPr lang="en-US" dirty="0" smtClean="0"/>
                        <a:t>$100/CHILDCARE</a:t>
                      </a:r>
                      <a:endParaRPr lang="en-US" dirty="0"/>
                    </a:p>
                  </a:txBody>
                  <a:tcPr/>
                </a:tc>
              </a:tr>
              <a:tr h="370133">
                <a:tc>
                  <a:txBody>
                    <a:bodyPr/>
                    <a:lstStyle/>
                    <a:p>
                      <a:pPr algn="ctr"/>
                      <a:endParaRPr lang="en-US" dirty="0"/>
                    </a:p>
                  </a:txBody>
                  <a:tcPr/>
                </a:tc>
                <a:tc>
                  <a:txBody>
                    <a:bodyPr/>
                    <a:lstStyle/>
                    <a:p>
                      <a:pPr algn="ctr"/>
                      <a:r>
                        <a:rPr lang="en-US" dirty="0" smtClean="0"/>
                        <a:t>$378/GROCERIES</a:t>
                      </a:r>
                      <a:endParaRPr lang="en-US" dirty="0"/>
                    </a:p>
                  </a:txBody>
                  <a:tcPr/>
                </a:tc>
              </a:tr>
              <a:tr h="370133">
                <a:tc>
                  <a:txBody>
                    <a:bodyPr/>
                    <a:lstStyle/>
                    <a:p>
                      <a:endParaRPr lang="en-US" dirty="0"/>
                    </a:p>
                  </a:txBody>
                  <a:tcPr/>
                </a:tc>
                <a:tc>
                  <a:txBody>
                    <a:bodyPr/>
                    <a:lstStyle/>
                    <a:p>
                      <a:pPr algn="ctr"/>
                      <a:r>
                        <a:rPr lang="en-US" dirty="0" smtClean="0"/>
                        <a:t>$125/ELECTRIC</a:t>
                      </a:r>
                      <a:endParaRPr lang="en-US" dirty="0"/>
                    </a:p>
                  </a:txBody>
                  <a:tcPr/>
                </a:tc>
              </a:tr>
              <a:tr h="370133">
                <a:tc>
                  <a:txBody>
                    <a:bodyPr/>
                    <a:lstStyle/>
                    <a:p>
                      <a:endParaRPr lang="en-US" dirty="0"/>
                    </a:p>
                  </a:txBody>
                  <a:tcPr/>
                </a:tc>
                <a:tc>
                  <a:txBody>
                    <a:bodyPr/>
                    <a:lstStyle/>
                    <a:p>
                      <a:pPr algn="ctr"/>
                      <a:r>
                        <a:rPr lang="en-US" dirty="0" smtClean="0"/>
                        <a:t>$50/CABLE</a:t>
                      </a:r>
                      <a:endParaRPr lang="en-US" dirty="0"/>
                    </a:p>
                  </a:txBody>
                  <a:tcPr/>
                </a:tc>
              </a:tr>
              <a:tr h="370133">
                <a:tc>
                  <a:txBody>
                    <a:bodyPr/>
                    <a:lstStyle/>
                    <a:p>
                      <a:endParaRPr lang="en-US"/>
                    </a:p>
                  </a:txBody>
                  <a:tcPr/>
                </a:tc>
                <a:tc>
                  <a:txBody>
                    <a:bodyPr/>
                    <a:lstStyle/>
                    <a:p>
                      <a:pPr algn="ctr"/>
                      <a:r>
                        <a:rPr lang="en-US" dirty="0" smtClean="0"/>
                        <a:t>$55/PUBLIC TRANSPORTATION</a:t>
                      </a:r>
                      <a:endParaRPr lang="en-US" dirty="0"/>
                    </a:p>
                  </a:txBody>
                  <a:tcPr/>
                </a:tc>
              </a:tr>
              <a:tr h="370133">
                <a:tc>
                  <a:txBody>
                    <a:bodyPr/>
                    <a:lstStyle/>
                    <a:p>
                      <a:endParaRPr lang="en-US"/>
                    </a:p>
                  </a:txBody>
                  <a:tcPr/>
                </a:tc>
                <a:tc>
                  <a:txBody>
                    <a:bodyPr/>
                    <a:lstStyle/>
                    <a:p>
                      <a:pPr algn="ctr"/>
                      <a:r>
                        <a:rPr lang="en-US" dirty="0" smtClean="0"/>
                        <a:t>$65/OUT OF POCKET FOOD EXPENSES</a:t>
                      </a:r>
                      <a:endParaRPr lang="en-US" dirty="0"/>
                    </a:p>
                  </a:txBody>
                  <a:tcPr/>
                </a:tc>
              </a:tr>
              <a:tr h="370133">
                <a:tc>
                  <a:txBody>
                    <a:bodyPr/>
                    <a:lstStyle/>
                    <a:p>
                      <a:endParaRPr lang="en-US" dirty="0"/>
                    </a:p>
                  </a:txBody>
                  <a:tcPr/>
                </a:tc>
                <a:tc>
                  <a:txBody>
                    <a:bodyPr/>
                    <a:lstStyle/>
                    <a:p>
                      <a:pPr algn="ctr"/>
                      <a:r>
                        <a:rPr lang="en-US" dirty="0" smtClean="0"/>
                        <a:t>$40/LAUNDRY</a:t>
                      </a:r>
                      <a:endParaRPr lang="en-US" dirty="0"/>
                    </a:p>
                  </a:txBody>
                  <a:tcPr/>
                </a:tc>
              </a:tr>
              <a:tr h="370133">
                <a:tc>
                  <a:txBody>
                    <a:bodyPr/>
                    <a:lstStyle/>
                    <a:p>
                      <a:pPr algn="ctr"/>
                      <a:r>
                        <a:rPr lang="en-US" dirty="0" smtClean="0"/>
                        <a:t>TOTAL</a:t>
                      </a:r>
                      <a:r>
                        <a:rPr lang="en-US" smtClean="0"/>
                        <a:t>: $1365.12</a:t>
                      </a:r>
                      <a:endParaRPr lang="en-US" dirty="0"/>
                    </a:p>
                  </a:txBody>
                  <a:tcPr/>
                </a:tc>
                <a:tc>
                  <a:txBody>
                    <a:bodyPr/>
                    <a:lstStyle/>
                    <a:p>
                      <a:pPr algn="ctr"/>
                      <a:r>
                        <a:rPr lang="en-US" dirty="0" smtClean="0"/>
                        <a:t>TOTAL: $1360.50</a:t>
                      </a:r>
                      <a:endParaRPr lang="en-US" dirty="0"/>
                    </a:p>
                  </a:txBody>
                  <a:tcPr/>
                </a:tc>
              </a:tr>
              <a:tr h="370133">
                <a:tc>
                  <a:txBody>
                    <a:bodyPr/>
                    <a:lstStyle/>
                    <a:p>
                      <a:endParaRPr lang="en-US"/>
                    </a:p>
                  </a:txBody>
                  <a:tcPr/>
                </a:tc>
                <a:tc>
                  <a:txBody>
                    <a:bodyPr/>
                    <a:lstStyle/>
                    <a:p>
                      <a:pPr algn="ctr"/>
                      <a:r>
                        <a:rPr lang="en-US" dirty="0" smtClean="0"/>
                        <a:t>$1.00 A WEEK LEFT FOR THE UNEXPECTED</a:t>
                      </a:r>
                      <a:endParaRPr lang="en-US" dirty="0"/>
                    </a:p>
                  </a:txBody>
                  <a:tcPr/>
                </a:tc>
              </a:tr>
            </a:tbl>
          </a:graphicData>
        </a:graphic>
      </p:graphicFrame>
    </p:spTree>
    <p:extLst>
      <p:ext uri="{BB962C8B-B14F-4D97-AF65-F5344CB8AC3E}">
        <p14:creationId xmlns:p14="http://schemas.microsoft.com/office/powerpoint/2010/main" val="1631139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a:solidFill>
                  <a:schemeClr val="accent1"/>
                </a:solidFill>
              </a:rPr>
              <a:t>WHAT IF THE FEDERAL MINIMUM WAS $10.10?</a:t>
            </a:r>
            <a:endParaRPr lang="en-US" dirty="0"/>
          </a:p>
        </p:txBody>
      </p:sp>
      <p:sp>
        <p:nvSpPr>
          <p:cNvPr id="4" name="Footer Placeholder 3"/>
          <p:cNvSpPr>
            <a:spLocks noGrp="1"/>
          </p:cNvSpPr>
          <p:nvPr>
            <p:ph type="ftr" sz="quarter" idx="16"/>
          </p:nvPr>
        </p:nvSpPr>
        <p:spPr/>
        <p:txBody>
          <a:bodyPr/>
          <a:lstStyle/>
          <a:p>
            <a:pPr>
              <a:defRPr/>
            </a:pPr>
            <a:r>
              <a:rPr lang="en-US" b="1" dirty="0" smtClean="0"/>
              <a:t>Minimum Wage</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12</a:t>
            </a:fld>
            <a:endParaRPr lang="en-US" dirty="0"/>
          </a:p>
        </p:txBody>
      </p:sp>
      <p:sp>
        <p:nvSpPr>
          <p:cNvPr id="8" name="Content Placeholder 2"/>
          <p:cNvSpPr>
            <a:spLocks noGrp="1"/>
          </p:cNvSpPr>
          <p:nvPr>
            <p:ph idx="1"/>
          </p:nvPr>
        </p:nvSpPr>
        <p:spPr>
          <a:xfrm>
            <a:off x="1097280" y="1845734"/>
            <a:ext cx="10058400" cy="4023360"/>
          </a:xfrm>
          <a:prstGeom prst="rect">
            <a:avLst/>
          </a:prstGeom>
        </p:spPr>
        <p:txBody>
          <a:bodyPr>
            <a:normAutofit fontScale="775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800" b="1" i="0" u="sng" strike="noStrike" kern="0" cap="none" spc="0" normalizeH="0" baseline="0" noProof="0" dirty="0" smtClean="0">
                <a:ln>
                  <a:noFill/>
                </a:ln>
                <a:solidFill>
                  <a:sysClr val="windowText" lastClr="000000"/>
                </a:solidFill>
                <a:effectLst/>
                <a:uLnTx/>
                <a:uFillTx/>
                <a:cs typeface="Times New Roman" panose="02020603050405020304" pitchFamily="18" charset="0"/>
              </a:rPr>
              <a:t>STUDENTS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sng" strike="noStrike" kern="0" cap="none" spc="0" normalizeH="0" baseline="0" noProof="0" dirty="0" smtClean="0">
              <a:ln>
                <a:noFill/>
              </a:ln>
              <a:solidFill>
                <a:sysClr val="windowText" lastClr="000000"/>
              </a:solidFill>
              <a:effectLst/>
              <a:uLnTx/>
              <a:uFillTx/>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600" b="0" i="0" u="none" strike="noStrike" kern="0" cap="none" spc="0" normalizeH="0" baseline="0" noProof="0" dirty="0" smtClean="0">
                <a:ln>
                  <a:noFill/>
                </a:ln>
                <a:solidFill>
                  <a:sysClr val="windowText" lastClr="000000"/>
                </a:solidFill>
                <a:effectLst/>
                <a:uLnTx/>
                <a:uFillTx/>
                <a:cs typeface="Times New Roman" panose="02020603050405020304" pitchFamily="18" charset="0"/>
              </a:rPr>
              <a:t>IN ACTIVITY THREE, CREATE A BUDGET FOR THE SAME INDIVIDUAL IF THE FEDERAL MINIMUM WAGE WERE $10.10 AN HOUR.  KEEP EVERYTHING THE SAME WITH THE EXCEPTION OF THE AREA OF FOOD.  THE SNAP BENEFIT IS </a:t>
            </a:r>
            <a:r>
              <a:rPr kumimoji="0" lang="en-US" sz="2600" b="1" i="0" u="none" strike="noStrike" kern="0" cap="none" spc="0" normalizeH="0" baseline="0" noProof="0" dirty="0" smtClean="0">
                <a:ln>
                  <a:noFill/>
                </a:ln>
                <a:solidFill>
                  <a:sysClr val="windowText" lastClr="000000"/>
                </a:solidFill>
                <a:effectLst/>
                <a:uLnTx/>
                <a:uFillTx/>
                <a:cs typeface="Times New Roman" panose="02020603050405020304" pitchFamily="18" charset="0"/>
              </a:rPr>
              <a:t>REDUCED FROM $378 TO $333 </a:t>
            </a:r>
            <a:r>
              <a:rPr kumimoji="0" lang="en-US" sz="2600" b="0" i="0" u="none" strike="noStrike" kern="0" cap="none" spc="0" normalizeH="0" baseline="0" noProof="0" dirty="0" smtClean="0">
                <a:ln>
                  <a:noFill/>
                </a:ln>
                <a:solidFill>
                  <a:sysClr val="windowText" lastClr="000000"/>
                </a:solidFill>
                <a:effectLst/>
                <a:uLnTx/>
                <a:uFillTx/>
                <a:cs typeface="Times New Roman" panose="02020603050405020304" pitchFamily="18" charset="0"/>
              </a:rPr>
              <a:t>BECAUSE OF THE INCREASE IN INCOME.*  WHILE THE GROCERY EXPENSES WILL REMAIN THE SAME, THE OUT OF POCKET EXPENSES WILL HAVE TO ADJUST TO MAKE UP FOR THE SHORTFALL.  THE GROSS INCOME FROM 38 HOURS AT $10.10 AN HOUR IS $383.80 A WEEK AND THE NET INCOME IS $343.77.  </a:t>
            </a:r>
            <a:r>
              <a:rPr kumimoji="0" lang="en-US" sz="2600" b="1" i="0" u="none" strike="noStrike" kern="0" cap="none" spc="0" normalizeH="0" baseline="0" noProof="0" dirty="0" smtClean="0">
                <a:ln>
                  <a:noFill/>
                </a:ln>
                <a:solidFill>
                  <a:sysClr val="windowText" lastClr="000000"/>
                </a:solidFill>
                <a:effectLst/>
                <a:uLnTx/>
                <a:uFillTx/>
                <a:cs typeface="Times New Roman" panose="02020603050405020304" pitchFamily="18" charset="0"/>
              </a:rPr>
              <a:t>THE MONTHLY NET IS $1375.08.  </a:t>
            </a:r>
            <a:r>
              <a:rPr kumimoji="0" lang="en-US" sz="2600" b="0" i="0" u="none" strike="noStrike" kern="0" cap="none" spc="0" normalizeH="0" baseline="0" noProof="0" dirty="0" smtClean="0">
                <a:ln>
                  <a:noFill/>
                </a:ln>
                <a:solidFill>
                  <a:sysClr val="windowText" lastClr="000000"/>
                </a:solidFill>
                <a:effectLst/>
                <a:uLnTx/>
                <a:uFillTx/>
                <a:cs typeface="Times New Roman" panose="02020603050405020304" pitchFamily="18" charset="0"/>
              </a:rPr>
              <a:t>A POSSIBLE ANSWER WILL APPEAR ON THE NEXT SLIDE.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smtClean="0">
              <a:ln>
                <a:noFill/>
              </a:ln>
              <a:solidFill>
                <a:sysClr val="windowText" lastClr="000000"/>
              </a:solidFill>
              <a:effectLst/>
              <a:uLnTx/>
              <a:uFillTx/>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300" dirty="0">
              <a:solidFill>
                <a:sysClr val="windowText" lastClr="000000"/>
              </a:solidFill>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smtClean="0">
                <a:ln>
                  <a:noFill/>
                </a:ln>
                <a:solidFill>
                  <a:sysClr val="windowText" lastClr="000000"/>
                </a:solidFill>
                <a:effectLst/>
                <a:uLnTx/>
                <a:uFillTx/>
                <a:cs typeface="Times New Roman" panose="02020603050405020304" pitchFamily="18" charset="0"/>
              </a:rPr>
              <a:t>*</a:t>
            </a:r>
            <a:r>
              <a:rPr kumimoji="0" lang="en-US" sz="1300" b="0" i="0" u="none" strike="noStrike" kern="0" cap="none" spc="0" normalizeH="0" baseline="0" noProof="0" dirty="0">
                <a:ln>
                  <a:noFill/>
                </a:ln>
                <a:solidFill>
                  <a:sysClr val="windowText" lastClr="000000"/>
                </a:solidFill>
                <a:effectLst/>
                <a:uLnTx/>
                <a:uFillTx/>
                <a:cs typeface="Times New Roman" panose="02020603050405020304" pitchFamily="18" charset="0"/>
              </a:rPr>
              <a:t>http://www.cbpp.org/research/a-quick-guide-to-snap-eligibility-and-benefits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600" b="0" i="0" u="none" strike="noStrike" kern="0" cap="none" spc="0" normalizeH="0" baseline="0" noProof="0" dirty="0" smtClean="0">
                <a:ln>
                  <a:noFill/>
                </a:ln>
                <a:solidFill>
                  <a:sysClr val="windowText" lastClr="000000"/>
                </a:solidFill>
                <a:effectLst/>
                <a:uLnTx/>
                <a:uFillTx/>
                <a:cs typeface="Times New Roman" panose="02020603050405020304" pitchFamily="18" charset="0"/>
              </a:rPr>
              <a:t>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00" b="1" i="0" u="sng" strike="noStrike" kern="0" cap="none" spc="0" normalizeH="0" baseline="0" noProof="0" dirty="0" smtClean="0">
              <a:ln>
                <a:noFill/>
              </a:ln>
              <a:solidFill>
                <a:sysClr val="windowText" lastClr="000000"/>
              </a:solidFill>
              <a:effectLst/>
              <a:uLnTx/>
              <a:uFillTx/>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1" i="0" u="sng"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4010854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a:solidFill>
                  <a:schemeClr val="accent1"/>
                </a:solidFill>
                <a:effectLst>
                  <a:outerShdw blurRad="38100" dist="38100" dir="2700000" algn="tl">
                    <a:srgbClr val="000000">
                      <a:alpha val="43137"/>
                    </a:srgbClr>
                  </a:outerShdw>
                </a:effectLst>
              </a:rPr>
              <a:t>COULD YOU LIVE ON MINIMUM WAGE?</a:t>
            </a:r>
            <a:endParaRPr lang="en-US" dirty="0"/>
          </a:p>
        </p:txBody>
      </p:sp>
      <p:sp>
        <p:nvSpPr>
          <p:cNvPr id="4" name="Footer Placeholder 3"/>
          <p:cNvSpPr>
            <a:spLocks noGrp="1"/>
          </p:cNvSpPr>
          <p:nvPr>
            <p:ph type="ftr" sz="quarter" idx="16"/>
          </p:nvPr>
        </p:nvSpPr>
        <p:spPr/>
        <p:txBody>
          <a:bodyPr/>
          <a:lstStyle/>
          <a:p>
            <a:pPr>
              <a:defRPr/>
            </a:pPr>
            <a:r>
              <a:rPr lang="en-US" b="1" dirty="0" smtClean="0"/>
              <a:t>Minimum Wage</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13</a:t>
            </a:fld>
            <a:endParaRPr lang="en-US"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962723661"/>
              </p:ext>
            </p:extLst>
          </p:nvPr>
        </p:nvGraphicFramePr>
        <p:xfrm>
          <a:off x="1096963" y="1846263"/>
          <a:ext cx="10058400" cy="4079240"/>
        </p:xfrm>
        <a:graphic>
          <a:graphicData uri="http://schemas.openxmlformats.org/drawingml/2006/table">
            <a:tbl>
              <a:tblPr firstRow="1" bandRow="1">
                <a:tableStyleId>{5C22544A-7EE6-4342-B048-85BDC9FD1C3A}</a:tableStyleId>
              </a:tblPr>
              <a:tblGrid>
                <a:gridCol w="5029200"/>
                <a:gridCol w="5029200"/>
              </a:tblGrid>
              <a:tr h="370840">
                <a:tc>
                  <a:txBody>
                    <a:bodyPr/>
                    <a:lstStyle/>
                    <a:p>
                      <a:pPr algn="ctr"/>
                      <a:r>
                        <a:rPr lang="en-US" dirty="0" smtClean="0"/>
                        <a:t>NET INCOME/MONTHLY</a:t>
                      </a:r>
                      <a:endParaRPr lang="en-US" dirty="0"/>
                    </a:p>
                  </a:txBody>
                  <a:tcPr/>
                </a:tc>
                <a:tc>
                  <a:txBody>
                    <a:bodyPr/>
                    <a:lstStyle/>
                    <a:p>
                      <a:pPr algn="ctr"/>
                      <a:r>
                        <a:rPr lang="en-US" dirty="0" smtClean="0"/>
                        <a:t>MONTHLY EXPENSES</a:t>
                      </a:r>
                      <a:endParaRPr lang="en-US" dirty="0"/>
                    </a:p>
                  </a:txBody>
                  <a:tcPr/>
                </a:tc>
              </a:tr>
              <a:tr h="370840">
                <a:tc>
                  <a:txBody>
                    <a:bodyPr/>
                    <a:lstStyle/>
                    <a:p>
                      <a:pPr algn="ctr"/>
                      <a:r>
                        <a:rPr lang="en-US" dirty="0" smtClean="0"/>
                        <a:t>WAGES: $1375.08</a:t>
                      </a:r>
                      <a:endParaRPr lang="en-US" dirty="0"/>
                    </a:p>
                  </a:txBody>
                  <a:tcPr/>
                </a:tc>
                <a:tc>
                  <a:txBody>
                    <a:bodyPr/>
                    <a:lstStyle/>
                    <a:p>
                      <a:pPr algn="ctr"/>
                      <a:r>
                        <a:rPr lang="en-US" dirty="0" smtClean="0"/>
                        <a:t>$547.50/RENT</a:t>
                      </a:r>
                      <a:endParaRPr lang="en-US" dirty="0"/>
                    </a:p>
                  </a:txBody>
                  <a:tcPr/>
                </a:tc>
              </a:tr>
              <a:tr h="370840">
                <a:tc>
                  <a:txBody>
                    <a:bodyPr/>
                    <a:lstStyle/>
                    <a:p>
                      <a:pPr algn="ctr"/>
                      <a:r>
                        <a:rPr lang="en-US" dirty="0" smtClean="0"/>
                        <a:t>SNAP BENEFITS: $333.00</a:t>
                      </a:r>
                      <a:endParaRPr lang="en-US" dirty="0"/>
                    </a:p>
                  </a:txBody>
                  <a:tcPr/>
                </a:tc>
                <a:tc>
                  <a:txBody>
                    <a:bodyPr/>
                    <a:lstStyle/>
                    <a:p>
                      <a:pPr algn="ctr"/>
                      <a:r>
                        <a:rPr lang="en-US" dirty="0" smtClean="0"/>
                        <a:t>$100/CHILDCARE</a:t>
                      </a:r>
                      <a:endParaRPr lang="en-US" dirty="0"/>
                    </a:p>
                  </a:txBody>
                  <a:tcPr/>
                </a:tc>
              </a:tr>
              <a:tr h="370840">
                <a:tc>
                  <a:txBody>
                    <a:bodyPr/>
                    <a:lstStyle/>
                    <a:p>
                      <a:endParaRPr lang="en-US"/>
                    </a:p>
                  </a:txBody>
                  <a:tcPr/>
                </a:tc>
                <a:tc>
                  <a:txBody>
                    <a:bodyPr/>
                    <a:lstStyle/>
                    <a:p>
                      <a:pPr algn="ctr"/>
                      <a:r>
                        <a:rPr lang="en-US" dirty="0" smtClean="0"/>
                        <a:t>$378/GROCERIES</a:t>
                      </a:r>
                      <a:endParaRPr lang="en-US" dirty="0"/>
                    </a:p>
                  </a:txBody>
                  <a:tcPr/>
                </a:tc>
              </a:tr>
              <a:tr h="370840">
                <a:tc>
                  <a:txBody>
                    <a:bodyPr/>
                    <a:lstStyle/>
                    <a:p>
                      <a:endParaRPr lang="en-US"/>
                    </a:p>
                  </a:txBody>
                  <a:tcPr/>
                </a:tc>
                <a:tc>
                  <a:txBody>
                    <a:bodyPr/>
                    <a:lstStyle/>
                    <a:p>
                      <a:pPr algn="ctr"/>
                      <a:r>
                        <a:rPr lang="en-US" dirty="0" smtClean="0"/>
                        <a:t>$125/ELECTRIC</a:t>
                      </a:r>
                      <a:endParaRPr lang="en-US" dirty="0"/>
                    </a:p>
                  </a:txBody>
                  <a:tcPr/>
                </a:tc>
              </a:tr>
              <a:tr h="370840">
                <a:tc>
                  <a:txBody>
                    <a:bodyPr/>
                    <a:lstStyle/>
                    <a:p>
                      <a:endParaRPr lang="en-US" dirty="0"/>
                    </a:p>
                  </a:txBody>
                  <a:tcPr/>
                </a:tc>
                <a:tc>
                  <a:txBody>
                    <a:bodyPr/>
                    <a:lstStyle/>
                    <a:p>
                      <a:pPr algn="ctr"/>
                      <a:r>
                        <a:rPr lang="en-US" dirty="0" smtClean="0"/>
                        <a:t>$50/CABLE</a:t>
                      </a:r>
                      <a:endParaRPr lang="en-US" dirty="0"/>
                    </a:p>
                  </a:txBody>
                  <a:tcPr/>
                </a:tc>
              </a:tr>
              <a:tr h="370840">
                <a:tc>
                  <a:txBody>
                    <a:bodyPr/>
                    <a:lstStyle/>
                    <a:p>
                      <a:endParaRPr lang="en-US"/>
                    </a:p>
                  </a:txBody>
                  <a:tcPr/>
                </a:tc>
                <a:tc>
                  <a:txBody>
                    <a:bodyPr/>
                    <a:lstStyle/>
                    <a:p>
                      <a:pPr algn="ctr"/>
                      <a:r>
                        <a:rPr lang="en-US" dirty="0" smtClean="0"/>
                        <a:t>$55/PUBLIC TRANSPORTATION</a:t>
                      </a:r>
                      <a:endParaRPr lang="en-US" dirty="0"/>
                    </a:p>
                  </a:txBody>
                  <a:tcPr/>
                </a:tc>
              </a:tr>
              <a:tr h="370840">
                <a:tc>
                  <a:txBody>
                    <a:bodyPr/>
                    <a:lstStyle/>
                    <a:p>
                      <a:endParaRPr lang="en-US"/>
                    </a:p>
                  </a:txBody>
                  <a:tcPr/>
                </a:tc>
                <a:tc>
                  <a:txBody>
                    <a:bodyPr/>
                    <a:lstStyle/>
                    <a:p>
                      <a:pPr algn="ctr"/>
                      <a:r>
                        <a:rPr lang="en-US" dirty="0" smtClean="0"/>
                        <a:t>$110/OUT OF POCKET FOOD EXPENSES</a:t>
                      </a:r>
                      <a:endParaRPr lang="en-US" dirty="0"/>
                    </a:p>
                  </a:txBody>
                  <a:tcPr/>
                </a:tc>
              </a:tr>
              <a:tr h="370840">
                <a:tc>
                  <a:txBody>
                    <a:bodyPr/>
                    <a:lstStyle/>
                    <a:p>
                      <a:endParaRPr lang="en-US"/>
                    </a:p>
                  </a:txBody>
                  <a:tcPr/>
                </a:tc>
                <a:tc>
                  <a:txBody>
                    <a:bodyPr/>
                    <a:lstStyle/>
                    <a:p>
                      <a:pPr algn="ctr"/>
                      <a:r>
                        <a:rPr lang="en-US" dirty="0" smtClean="0"/>
                        <a:t>$40/LAUNDRY</a:t>
                      </a:r>
                      <a:endParaRPr lang="en-US" dirty="0"/>
                    </a:p>
                  </a:txBody>
                  <a:tcPr/>
                </a:tc>
              </a:tr>
              <a:tr h="370840">
                <a:tc>
                  <a:txBody>
                    <a:bodyPr/>
                    <a:lstStyle/>
                    <a:p>
                      <a:pPr algn="ctr"/>
                      <a:r>
                        <a:rPr lang="en-US" dirty="0" smtClean="0"/>
                        <a:t>TOTAL:</a:t>
                      </a:r>
                      <a:r>
                        <a:rPr lang="en-US" baseline="0" dirty="0" smtClean="0"/>
                        <a:t> $1708.08</a:t>
                      </a:r>
                      <a:endParaRPr lang="en-US" dirty="0"/>
                    </a:p>
                  </a:txBody>
                  <a:tcPr/>
                </a:tc>
                <a:tc>
                  <a:txBody>
                    <a:bodyPr/>
                    <a:lstStyle/>
                    <a:p>
                      <a:pPr algn="ctr"/>
                      <a:r>
                        <a:rPr lang="en-US" dirty="0" smtClean="0"/>
                        <a:t>TOTAL: $1405.50</a:t>
                      </a:r>
                      <a:endParaRPr lang="en-US" dirty="0"/>
                    </a:p>
                  </a:txBody>
                  <a:tcPr/>
                </a:tc>
              </a:tr>
              <a:tr h="370840">
                <a:tc>
                  <a:txBody>
                    <a:bodyPr/>
                    <a:lstStyle/>
                    <a:p>
                      <a:endParaRPr lang="en-US"/>
                    </a:p>
                  </a:txBody>
                  <a:tcPr/>
                </a:tc>
                <a:tc>
                  <a:txBody>
                    <a:bodyPr/>
                    <a:lstStyle/>
                    <a:p>
                      <a:pPr algn="ctr"/>
                      <a:r>
                        <a:rPr lang="en-US" dirty="0" smtClean="0"/>
                        <a:t>$75.00 A WEEK LEFT FOR THE UNEXPECTED</a:t>
                      </a:r>
                      <a:endParaRPr lang="en-US" dirty="0"/>
                    </a:p>
                  </a:txBody>
                  <a:tcPr/>
                </a:tc>
              </a:tr>
            </a:tbl>
          </a:graphicData>
        </a:graphic>
      </p:graphicFrame>
    </p:spTree>
    <p:extLst>
      <p:ext uri="{BB962C8B-B14F-4D97-AF65-F5344CB8AC3E}">
        <p14:creationId xmlns:p14="http://schemas.microsoft.com/office/powerpoint/2010/main" val="3020837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a:solidFill>
                  <a:schemeClr val="accent1"/>
                </a:solidFill>
                <a:effectLst>
                  <a:outerShdw blurRad="38100" dist="38100" dir="2700000" algn="tl">
                    <a:srgbClr val="000000">
                      <a:alpha val="43137"/>
                    </a:srgbClr>
                  </a:outerShdw>
                </a:effectLst>
              </a:rPr>
              <a:t>COULD YOU LIVE ON MINIMUM WAGE?</a:t>
            </a:r>
            <a:endParaRPr lang="en-US" dirty="0"/>
          </a:p>
        </p:txBody>
      </p:sp>
      <p:sp>
        <p:nvSpPr>
          <p:cNvPr id="4" name="Footer Placeholder 3"/>
          <p:cNvSpPr>
            <a:spLocks noGrp="1"/>
          </p:cNvSpPr>
          <p:nvPr>
            <p:ph type="ftr" sz="quarter" idx="16"/>
          </p:nvPr>
        </p:nvSpPr>
        <p:spPr/>
        <p:txBody>
          <a:bodyPr/>
          <a:lstStyle/>
          <a:p>
            <a:pPr>
              <a:defRPr/>
            </a:pPr>
            <a:r>
              <a:rPr lang="en-US" b="1" dirty="0" smtClean="0"/>
              <a:t>Minimum Wage</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14</a:t>
            </a:fld>
            <a:endParaRPr lang="en-US" dirty="0"/>
          </a:p>
        </p:txBody>
      </p:sp>
      <p:sp>
        <p:nvSpPr>
          <p:cNvPr id="9" name="Content Placeholder 2"/>
          <p:cNvSpPr>
            <a:spLocks noGrp="1"/>
          </p:cNvSpPr>
          <p:nvPr>
            <p:ph idx="1"/>
          </p:nvPr>
        </p:nvSpPr>
        <p:spPr>
          <a:xfrm>
            <a:off x="1097280" y="1845734"/>
            <a:ext cx="10058400" cy="4023360"/>
          </a:xfrm>
          <a:prstGeom prst="rect">
            <a:avLst/>
          </a:prstGeom>
        </p:spPr>
        <p:txBody>
          <a:bodyPr>
            <a:normAutofit fontScale="92500"/>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sng" strike="noStrike" kern="0" cap="none" spc="0" normalizeH="0" baseline="0" noProof="0" dirty="0" smtClean="0">
                <a:ln>
                  <a:noFill/>
                </a:ln>
                <a:solidFill>
                  <a:sysClr val="windowText" lastClr="000000"/>
                </a:solidFill>
                <a:effectLst/>
                <a:uLnTx/>
                <a:uFillTx/>
              </a:rPr>
              <a:t>STUDENTS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500" b="1" i="0" u="sng" strike="noStrike" kern="0" cap="none" spc="0" normalizeH="0" baseline="0" noProof="0" dirty="0" smtClean="0">
              <a:ln>
                <a:noFill/>
              </a:ln>
              <a:solidFill>
                <a:sysClr val="windowText" lastClr="00000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rPr>
              <a:t>IN ACTIVITY 4, YOU WILL RESPOND TO THE UNEXPECTED TRIALS OF LIFE UNDER THE CURRENT FEDERAL MINIMUM WAGE OF $7.25 AND THE PROPOSED FEDERAL MINIMUM OF $10.10. ON THE NEXT SLIDES YOU WILL BE PRESENTED WITH A SERIES OF SCENARIOS AND YOUR TASK IS TO FIT THEM INTO YOUR BUDGETS.  TREAT EACH DILEMMA AS AN ISOLATED EVENT AND GO BACK TO THE ORIGINAL BUDGET BEFORE ADDRESSING THE NEXT ONE. WRITE YOUR RESPONSES ON THE HANDOUT PROVIDED SUGGESTING THE TRADE-OFF YOU WOULD MAKE WHILE MANAGING AS A SINGLE PARENT WITH TWO CHILDREN.   </a:t>
            </a:r>
            <a:endParaRPr kumimoji="0" 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548120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609600"/>
            <a:ext cx="10972800" cy="838200"/>
          </a:xfrm>
        </p:spPr>
        <p:txBody>
          <a:bodyPr/>
          <a:lstStyle/>
          <a:p>
            <a:pPr>
              <a:lnSpc>
                <a:spcPct val="150000"/>
              </a:lnSpc>
            </a:pPr>
            <a:r>
              <a:rPr lang="en-US" sz="1500" b="1" u="sng" dirty="0" smtClean="0">
                <a:solidFill>
                  <a:schemeClr val="accent1"/>
                </a:solidFill>
                <a:effectLst>
                  <a:outerShdw blurRad="38100" dist="38100" dir="2700000" algn="tl">
                    <a:srgbClr val="000000">
                      <a:alpha val="43137"/>
                    </a:srgbClr>
                  </a:outerShdw>
                </a:effectLst>
              </a:rPr>
              <a:t>PLAY </a:t>
            </a:r>
            <a:r>
              <a:rPr lang="en-US" sz="1500" b="1" u="sng" dirty="0">
                <a:solidFill>
                  <a:schemeClr val="accent1"/>
                </a:solidFill>
                <a:effectLst>
                  <a:outerShdw blurRad="38100" dist="38100" dir="2700000" algn="tl">
                    <a:srgbClr val="000000">
                      <a:alpha val="43137"/>
                    </a:srgbClr>
                  </a:outerShdw>
                </a:effectLst>
              </a:rPr>
              <a:t>THE ROLE, RESPOND TO THESE </a:t>
            </a:r>
            <a:r>
              <a:rPr lang="en-US" sz="1500" b="1" u="sng" dirty="0" smtClean="0">
                <a:solidFill>
                  <a:schemeClr val="accent1"/>
                </a:solidFill>
                <a:effectLst>
                  <a:outerShdw blurRad="38100" dist="38100" dir="2700000" algn="tl">
                    <a:srgbClr val="000000">
                      <a:alpha val="43137"/>
                    </a:srgbClr>
                  </a:outerShdw>
                </a:effectLst>
              </a:rPr>
              <a:t>SCENARIOS WHAT </a:t>
            </a:r>
            <a:r>
              <a:rPr lang="en-US" sz="1500" b="1" u="sng" dirty="0">
                <a:solidFill>
                  <a:schemeClr val="accent1"/>
                </a:solidFill>
                <a:effectLst>
                  <a:outerShdw blurRad="38100" dist="38100" dir="2700000" algn="tl">
                    <a:srgbClr val="000000">
                      <a:alpha val="43137"/>
                    </a:srgbClr>
                  </a:outerShdw>
                </a:effectLst>
              </a:rPr>
              <a:t>WOULD YOU DO?</a:t>
            </a:r>
            <a:endParaRPr lang="en-US" sz="1500" dirty="0">
              <a:solidFill>
                <a:schemeClr val="accent1"/>
              </a:solidFill>
            </a:endParaRPr>
          </a:p>
        </p:txBody>
      </p:sp>
      <p:sp>
        <p:nvSpPr>
          <p:cNvPr id="4" name="Footer Placeholder 3"/>
          <p:cNvSpPr>
            <a:spLocks noGrp="1"/>
          </p:cNvSpPr>
          <p:nvPr>
            <p:ph type="ftr" sz="quarter" idx="16"/>
          </p:nvPr>
        </p:nvSpPr>
        <p:spPr/>
        <p:txBody>
          <a:bodyPr/>
          <a:lstStyle/>
          <a:p>
            <a:pPr>
              <a:defRPr/>
            </a:pPr>
            <a:r>
              <a:rPr lang="en-US" b="1" dirty="0" smtClean="0"/>
              <a:t>Minimum Wage</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15</a:t>
            </a:fld>
            <a:endParaRPr lang="en-US" dirty="0"/>
          </a:p>
        </p:txBody>
      </p:sp>
      <p:sp>
        <p:nvSpPr>
          <p:cNvPr id="10" name="Content Placeholder 2"/>
          <p:cNvSpPr>
            <a:spLocks noGrp="1"/>
          </p:cNvSpPr>
          <p:nvPr>
            <p:ph idx="1"/>
          </p:nvPr>
        </p:nvSpPr>
        <p:spPr>
          <a:xfrm>
            <a:off x="1097280" y="1845734"/>
            <a:ext cx="10058400" cy="4023360"/>
          </a:xfrm>
        </p:spPr>
        <p:txBody>
          <a:bodyPr>
            <a:normAutofit/>
          </a:bodyPr>
          <a:lstStyle/>
          <a:p>
            <a:pPr marL="457200" indent="-457200">
              <a:buFont typeface="+mj-lt"/>
              <a:buAutoNum type="arabicPeriod"/>
            </a:pPr>
            <a:r>
              <a:rPr lang="en-US" dirty="0" smtClean="0"/>
              <a:t>Your 11-year old comes home crying because he is embarrassed about purchasing meals through the free and reduced lunch program.  It’s $3 a day for lunch. </a:t>
            </a:r>
          </a:p>
          <a:p>
            <a:pPr marL="457200" indent="-457200">
              <a:buFont typeface="+mj-lt"/>
              <a:buAutoNum type="arabicPeriod"/>
            </a:pPr>
            <a:r>
              <a:rPr lang="en-US" dirty="0" smtClean="0"/>
              <a:t>Your 8-year old tears open her only pair of sneakers.  $10 for a new pair or $2 for a roll of duct tape.</a:t>
            </a:r>
          </a:p>
          <a:p>
            <a:pPr marL="457200" indent="-457200">
              <a:buFont typeface="+mj-lt"/>
              <a:buAutoNum type="arabicPeriod"/>
            </a:pPr>
            <a:r>
              <a:rPr lang="en-US" dirty="0" smtClean="0"/>
              <a:t>You’ve discovered a small leak from the bathroom sink and the landlord is away for a week.  $150 for a plumber or $40 in parts and tools to fix it yourself.</a:t>
            </a:r>
          </a:p>
          <a:p>
            <a:pPr marL="457200" indent="-457200">
              <a:buFont typeface="+mj-lt"/>
              <a:buAutoNum type="arabicPeriod"/>
            </a:pPr>
            <a:r>
              <a:rPr lang="en-US" dirty="0" smtClean="0"/>
              <a:t>Your sister has fallen ill and can’t watch your children after school.  You can miss work or pay $125 a week for an after care program.</a:t>
            </a:r>
          </a:p>
          <a:p>
            <a:pPr marL="457200" indent="-457200">
              <a:buFont typeface="+mj-lt"/>
              <a:buAutoNum type="arabicPeriod"/>
            </a:pPr>
            <a:r>
              <a:rPr lang="en-US" dirty="0"/>
              <a:t>Your tooth has been hurting for weeks, and it’s starting to get unbearable. You need a root canal, but you don’t have dental insurance</a:t>
            </a:r>
            <a:r>
              <a:rPr lang="en-US" dirty="0" smtClean="0"/>
              <a:t>.  The clinic will do it for $400.</a:t>
            </a:r>
          </a:p>
          <a:p>
            <a:pPr>
              <a:buFont typeface="Wingdings" panose="05000000000000000000" pitchFamily="2" charset="2"/>
              <a:buChar char="§"/>
            </a:pPr>
            <a:endParaRPr lang="en-US" dirty="0"/>
          </a:p>
          <a:p>
            <a:pPr>
              <a:buFont typeface="Wingdings" panose="05000000000000000000" pitchFamily="2" charset="2"/>
              <a:buChar char="§"/>
            </a:pPr>
            <a:endParaRPr lang="en-US" dirty="0" smtClean="0"/>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294431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inVertic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arn(inVertical)">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barn(inVertical)">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barn(inVertical)">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barn(inVertical)">
                                      <p:cBhvr>
                                        <p:cTn id="2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609600"/>
            <a:ext cx="10972800" cy="838200"/>
          </a:xfrm>
        </p:spPr>
        <p:txBody>
          <a:bodyPr/>
          <a:lstStyle/>
          <a:p>
            <a:pPr>
              <a:lnSpc>
                <a:spcPct val="150000"/>
              </a:lnSpc>
            </a:pPr>
            <a:r>
              <a:rPr lang="en-US" sz="1500" b="1" u="sng" dirty="0" smtClean="0">
                <a:solidFill>
                  <a:schemeClr val="accent1"/>
                </a:solidFill>
                <a:effectLst>
                  <a:outerShdw blurRad="38100" dist="38100" dir="2700000" algn="tl">
                    <a:srgbClr val="000000">
                      <a:alpha val="43137"/>
                    </a:srgbClr>
                  </a:outerShdw>
                </a:effectLst>
              </a:rPr>
              <a:t>PLAY </a:t>
            </a:r>
            <a:r>
              <a:rPr lang="en-US" sz="1500" b="1" u="sng" dirty="0">
                <a:solidFill>
                  <a:schemeClr val="accent1"/>
                </a:solidFill>
                <a:effectLst>
                  <a:outerShdw blurRad="38100" dist="38100" dir="2700000" algn="tl">
                    <a:srgbClr val="000000">
                      <a:alpha val="43137"/>
                    </a:srgbClr>
                  </a:outerShdw>
                </a:effectLst>
              </a:rPr>
              <a:t>THE ROLE, RESPOND TO THESE </a:t>
            </a:r>
            <a:r>
              <a:rPr lang="en-US" sz="1500" b="1" u="sng" dirty="0" smtClean="0">
                <a:solidFill>
                  <a:schemeClr val="accent1"/>
                </a:solidFill>
                <a:effectLst>
                  <a:outerShdw blurRad="38100" dist="38100" dir="2700000" algn="tl">
                    <a:srgbClr val="000000">
                      <a:alpha val="43137"/>
                    </a:srgbClr>
                  </a:outerShdw>
                </a:effectLst>
              </a:rPr>
              <a:t>SCENARIOS WHAT </a:t>
            </a:r>
            <a:r>
              <a:rPr lang="en-US" sz="1500" b="1" u="sng" dirty="0">
                <a:solidFill>
                  <a:schemeClr val="accent1"/>
                </a:solidFill>
                <a:effectLst>
                  <a:outerShdw blurRad="38100" dist="38100" dir="2700000" algn="tl">
                    <a:srgbClr val="000000">
                      <a:alpha val="43137"/>
                    </a:srgbClr>
                  </a:outerShdw>
                </a:effectLst>
              </a:rPr>
              <a:t>WOULD YOU DO?</a:t>
            </a:r>
            <a:endParaRPr lang="en-US" sz="1500" dirty="0">
              <a:solidFill>
                <a:schemeClr val="accent1"/>
              </a:solidFill>
            </a:endParaRPr>
          </a:p>
        </p:txBody>
      </p:sp>
      <p:sp>
        <p:nvSpPr>
          <p:cNvPr id="4" name="Footer Placeholder 3"/>
          <p:cNvSpPr>
            <a:spLocks noGrp="1"/>
          </p:cNvSpPr>
          <p:nvPr>
            <p:ph type="ftr" sz="quarter" idx="16"/>
          </p:nvPr>
        </p:nvSpPr>
        <p:spPr/>
        <p:txBody>
          <a:bodyPr/>
          <a:lstStyle/>
          <a:p>
            <a:pPr>
              <a:defRPr/>
            </a:pPr>
            <a:r>
              <a:rPr lang="en-US" b="1" dirty="0" smtClean="0"/>
              <a:t>Minimum Wage</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16</a:t>
            </a:fld>
            <a:endParaRPr lang="en-US" dirty="0"/>
          </a:p>
        </p:txBody>
      </p:sp>
      <p:sp>
        <p:nvSpPr>
          <p:cNvPr id="7" name="Content Placeholder 2"/>
          <p:cNvSpPr>
            <a:spLocks noGrp="1"/>
          </p:cNvSpPr>
          <p:nvPr>
            <p:ph idx="1"/>
          </p:nvPr>
        </p:nvSpPr>
        <p:spPr>
          <a:xfrm>
            <a:off x="1097280" y="1845734"/>
            <a:ext cx="10058400" cy="4023360"/>
          </a:xfrm>
        </p:spPr>
        <p:txBody>
          <a:bodyPr>
            <a:normAutofit/>
          </a:bodyPr>
          <a:lstStyle/>
          <a:p>
            <a:pPr marL="457200" indent="-457200">
              <a:buFont typeface="+mj-lt"/>
              <a:buAutoNum type="arabicPeriod" startAt="6"/>
            </a:pPr>
            <a:r>
              <a:rPr lang="en-US" dirty="0" smtClean="0"/>
              <a:t>You are unbanked and can either open a checking account or go to the check cashing store.  The bank charges a $8.00 monthly service charge but fees increase dramatically if the balance falls below $50.  The check cashing store charges a flat fee of $7.50.</a:t>
            </a:r>
          </a:p>
          <a:p>
            <a:pPr marL="457200" indent="-457200">
              <a:buFont typeface="+mj-lt"/>
              <a:buAutoNum type="arabicPeriod" startAt="7"/>
            </a:pPr>
            <a:r>
              <a:rPr lang="en-US" dirty="0" smtClean="0"/>
              <a:t>The flu is going around and your child has the chills and a fever.  Do you skip work or send him to school sick?</a:t>
            </a:r>
          </a:p>
          <a:p>
            <a:pPr marL="457200" indent="-457200">
              <a:buFont typeface="+mj-lt"/>
              <a:buAutoNum type="arabicPeriod" startAt="8"/>
            </a:pPr>
            <a:r>
              <a:rPr lang="en-US" dirty="0" smtClean="0"/>
              <a:t>You weren’t paying attention running into the building and accidentally knocked the side view mirror off of your neighbors car.  $125 to replace it.</a:t>
            </a:r>
          </a:p>
          <a:p>
            <a:pPr marL="457200" indent="-457200">
              <a:buFont typeface="+mj-lt"/>
              <a:buAutoNum type="arabicPeriod" startAt="9"/>
            </a:pPr>
            <a:r>
              <a:rPr lang="en-US" dirty="0" smtClean="0"/>
              <a:t>Your landlord raises the rent by $150 dollars a month without warning.  You and your roommate protest but it falls on deaf ears.  Moving to a new place would require one month’s rent and a security deposit.</a:t>
            </a:r>
          </a:p>
          <a:p>
            <a:pPr marL="457200" indent="-457200">
              <a:buFont typeface="+mj-lt"/>
              <a:buAutoNum type="arabicPeriod" startAt="10"/>
            </a:pPr>
            <a:r>
              <a:rPr lang="en-US" dirty="0"/>
              <a:t>One of your co-workers has gotten seriously ill. Because your company doesn’t offer sick days, everyone is contributing $20 to help her out.</a:t>
            </a:r>
          </a:p>
          <a:p>
            <a:pPr marL="0" indent="0">
              <a:buNone/>
            </a:pPr>
            <a:endParaRPr lang="en-US" dirty="0" smtClean="0"/>
          </a:p>
          <a:p>
            <a:pPr>
              <a:buFont typeface="Wingdings" panose="05000000000000000000" pitchFamily="2" charset="2"/>
              <a:buChar char="§"/>
            </a:pPr>
            <a:endParaRPr lang="en-US" dirty="0" smtClean="0"/>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266960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arn(inVertic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arn(inVertical)">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a:solidFill>
                  <a:schemeClr val="accent1"/>
                </a:solidFill>
                <a:effectLst>
                  <a:outerShdw blurRad="38100" dist="38100" dir="2700000" algn="tl">
                    <a:srgbClr val="000000">
                      <a:alpha val="43137"/>
                    </a:srgbClr>
                  </a:outerShdw>
                </a:effectLst>
              </a:rPr>
              <a:t>CREATED AT THE END OF THE DEPRESSION</a:t>
            </a:r>
            <a:endParaRPr lang="en-US" dirty="0"/>
          </a:p>
        </p:txBody>
      </p:sp>
      <p:sp>
        <p:nvSpPr>
          <p:cNvPr id="4" name="Footer Placeholder 3"/>
          <p:cNvSpPr>
            <a:spLocks noGrp="1"/>
          </p:cNvSpPr>
          <p:nvPr>
            <p:ph type="ftr" sz="quarter" idx="16"/>
          </p:nvPr>
        </p:nvSpPr>
        <p:spPr/>
        <p:txBody>
          <a:bodyPr/>
          <a:lstStyle/>
          <a:p>
            <a:pPr>
              <a:defRPr/>
            </a:pPr>
            <a:r>
              <a:rPr lang="en-US" b="1" dirty="0" smtClean="0"/>
              <a:t>Minimum Wage</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2</a:t>
            </a:fld>
            <a:endParaRPr lang="en-US" dirty="0"/>
          </a:p>
        </p:txBody>
      </p:sp>
      <p:sp>
        <p:nvSpPr>
          <p:cNvPr id="16" name="Content Placeholder 4"/>
          <p:cNvSpPr>
            <a:spLocks noGrp="1"/>
          </p:cNvSpPr>
          <p:nvPr>
            <p:ph sz="half" idx="1"/>
          </p:nvPr>
        </p:nvSpPr>
        <p:spPr>
          <a:xfrm>
            <a:off x="1097279" y="1845734"/>
            <a:ext cx="4937760" cy="4023360"/>
          </a:xfrm>
        </p:spPr>
        <p:txBody>
          <a:bodyPr>
            <a:normAutofit/>
          </a:bodyPr>
          <a:lstStyle/>
          <a:p>
            <a:pPr>
              <a:buFont typeface="Wingdings" panose="05000000000000000000" pitchFamily="2" charset="2"/>
              <a:buChar char="§"/>
            </a:pPr>
            <a:r>
              <a:rPr lang="en-US" dirty="0">
                <a:solidFill>
                  <a:srgbClr val="029602"/>
                </a:solidFill>
              </a:rPr>
              <a:t>Introduced in </a:t>
            </a:r>
            <a:r>
              <a:rPr lang="en-US" dirty="0" smtClean="0">
                <a:solidFill>
                  <a:srgbClr val="029602"/>
                </a:solidFill>
              </a:rPr>
              <a:t>1938 </a:t>
            </a:r>
            <a:r>
              <a:rPr lang="en-US" dirty="0">
                <a:solidFill>
                  <a:srgbClr val="029602"/>
                </a:solidFill>
              </a:rPr>
              <a:t>through the </a:t>
            </a:r>
            <a:r>
              <a:rPr lang="en-US" i="1" dirty="0">
                <a:solidFill>
                  <a:srgbClr val="029602"/>
                </a:solidFill>
              </a:rPr>
              <a:t>Fair Labor Standards Act</a:t>
            </a:r>
            <a:r>
              <a:rPr lang="en-US" i="1" dirty="0" smtClean="0">
                <a:solidFill>
                  <a:srgbClr val="029602"/>
                </a:solidFill>
              </a:rPr>
              <a:t>.</a:t>
            </a:r>
          </a:p>
          <a:p>
            <a:pPr>
              <a:buFont typeface="Wingdings" panose="05000000000000000000" pitchFamily="2" charset="2"/>
              <a:buChar char="§"/>
            </a:pPr>
            <a:r>
              <a:rPr lang="en-US" dirty="0" smtClean="0">
                <a:solidFill>
                  <a:srgbClr val="029602"/>
                </a:solidFill>
              </a:rPr>
              <a:t>The oversupply of labor and continued use of children in factories led to passage to end the exploitation.</a:t>
            </a:r>
          </a:p>
          <a:p>
            <a:pPr>
              <a:buFont typeface="Wingdings" panose="05000000000000000000" pitchFamily="2" charset="2"/>
              <a:buChar char="§"/>
            </a:pPr>
            <a:r>
              <a:rPr lang="en-US" dirty="0" smtClean="0">
                <a:solidFill>
                  <a:srgbClr val="029602"/>
                </a:solidFill>
              </a:rPr>
              <a:t>Set </a:t>
            </a:r>
            <a:r>
              <a:rPr lang="en-US" dirty="0">
                <a:solidFill>
                  <a:srgbClr val="029602"/>
                </a:solidFill>
              </a:rPr>
              <a:t>a national minimum wage of $0.25 an hour, a 44-hour work week, and the prohibition of "</a:t>
            </a:r>
            <a:r>
              <a:rPr lang="en-US" i="1" dirty="0">
                <a:solidFill>
                  <a:srgbClr val="029602"/>
                </a:solidFill>
              </a:rPr>
              <a:t>oppressive</a:t>
            </a:r>
            <a:r>
              <a:rPr lang="en-US" dirty="0">
                <a:solidFill>
                  <a:srgbClr val="029602"/>
                </a:solidFill>
              </a:rPr>
              <a:t>" child labor. </a:t>
            </a:r>
            <a:endParaRPr lang="en-US" dirty="0" smtClean="0">
              <a:solidFill>
                <a:srgbClr val="029602"/>
              </a:solidFill>
            </a:endParaRPr>
          </a:p>
          <a:p>
            <a:pPr>
              <a:buFont typeface="Wingdings" panose="05000000000000000000" pitchFamily="2" charset="2"/>
              <a:buChar char="§"/>
            </a:pPr>
            <a:r>
              <a:rPr lang="en-US" dirty="0" smtClean="0">
                <a:solidFill>
                  <a:srgbClr val="029602"/>
                </a:solidFill>
              </a:rPr>
              <a:t>FDR indicated it was his 2</a:t>
            </a:r>
            <a:r>
              <a:rPr lang="en-US" baseline="30000" dirty="0" smtClean="0">
                <a:solidFill>
                  <a:srgbClr val="029602"/>
                </a:solidFill>
              </a:rPr>
              <a:t>nd</a:t>
            </a:r>
            <a:r>
              <a:rPr lang="en-US" dirty="0" smtClean="0">
                <a:solidFill>
                  <a:srgbClr val="029602"/>
                </a:solidFill>
              </a:rPr>
              <a:t> most important domestic accomplishment after Social Security. </a:t>
            </a:r>
            <a:r>
              <a:rPr lang="en-US" sz="1000" dirty="0" smtClean="0">
                <a:solidFill>
                  <a:srgbClr val="029602"/>
                </a:solidFill>
              </a:rPr>
              <a:t>(</a:t>
            </a:r>
            <a:r>
              <a:rPr lang="en-US" sz="1100" dirty="0" smtClean="0">
                <a:solidFill>
                  <a:srgbClr val="029602"/>
                </a:solidFill>
              </a:rPr>
              <a:t>Jonathan </a:t>
            </a:r>
            <a:r>
              <a:rPr lang="en-US" sz="1100" dirty="0">
                <a:solidFill>
                  <a:srgbClr val="029602"/>
                </a:solidFill>
              </a:rPr>
              <a:t>Grossman, "Fair Labor Standards Act of 1938: Maximum Struggle for a Minimum Wage," Monthly Labor Review, June </a:t>
            </a:r>
            <a:r>
              <a:rPr lang="en-US" sz="1100" dirty="0" smtClean="0">
                <a:solidFill>
                  <a:srgbClr val="029602"/>
                </a:solidFill>
              </a:rPr>
              <a:t>1978) </a:t>
            </a:r>
            <a:endParaRPr lang="en-US" sz="1100" dirty="0">
              <a:solidFill>
                <a:srgbClr val="029602"/>
              </a:solidFill>
            </a:endParaRPr>
          </a:p>
          <a:p>
            <a:pPr>
              <a:buFont typeface="Wingdings" panose="05000000000000000000" pitchFamily="2" charset="2"/>
              <a:buChar char="§"/>
            </a:pPr>
            <a:endParaRPr lang="en-US" dirty="0">
              <a:solidFill>
                <a:srgbClr val="029602"/>
              </a:solidFill>
            </a:endParaRPr>
          </a:p>
          <a:p>
            <a:pPr>
              <a:buFont typeface="Wingdings" panose="05000000000000000000" pitchFamily="2" charset="2"/>
              <a:buChar char="§"/>
            </a:pPr>
            <a:endParaRPr lang="en-US" dirty="0">
              <a:solidFill>
                <a:srgbClr val="029602"/>
              </a:solidFill>
            </a:endParaRPr>
          </a:p>
        </p:txBody>
      </p:sp>
      <p:pic>
        <p:nvPicPr>
          <p:cNvPr id="17"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4394" y="1846263"/>
            <a:ext cx="3444812" cy="4022725"/>
          </a:xfrm>
          <a:prstGeom prst="rect">
            <a:avLst/>
          </a:prstGeom>
        </p:spPr>
      </p:pic>
    </p:spTree>
    <p:extLst>
      <p:ext uri="{BB962C8B-B14F-4D97-AF65-F5344CB8AC3E}">
        <p14:creationId xmlns:p14="http://schemas.microsoft.com/office/powerpoint/2010/main" val="3666221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a:solidFill>
                  <a:schemeClr val="accent1"/>
                </a:solidFill>
                <a:effectLst>
                  <a:outerShdw blurRad="38100" dist="38100" dir="2700000" algn="tl">
                    <a:srgbClr val="000000">
                      <a:alpha val="43137"/>
                    </a:srgbClr>
                  </a:outerShdw>
                </a:effectLst>
              </a:rPr>
              <a:t>22 INCREASES UNDER 12 PRESIDENTS </a:t>
            </a:r>
            <a:endParaRPr lang="en-US" dirty="0"/>
          </a:p>
        </p:txBody>
      </p:sp>
      <p:sp>
        <p:nvSpPr>
          <p:cNvPr id="5" name="Slide Number Placeholder 4"/>
          <p:cNvSpPr>
            <a:spLocks noGrp="1"/>
          </p:cNvSpPr>
          <p:nvPr>
            <p:ph type="sldNum" sz="quarter" idx="16"/>
          </p:nvPr>
        </p:nvSpPr>
        <p:spPr/>
        <p:txBody>
          <a:bodyPr/>
          <a:lstStyle/>
          <a:p>
            <a:fld id="{736A2A04-44CB-4FD5-A22C-EC7DA5CF840D}" type="slidenum">
              <a:rPr lang="en-US" smtClean="0"/>
              <a:pPr/>
              <a:t>3</a:t>
            </a:fld>
            <a:endParaRPr lang="en-US" dirty="0"/>
          </a:p>
        </p:txBody>
      </p:sp>
      <p:sp>
        <p:nvSpPr>
          <p:cNvPr id="4" name="Footer Placeholder 3"/>
          <p:cNvSpPr>
            <a:spLocks noGrp="1"/>
          </p:cNvSpPr>
          <p:nvPr>
            <p:ph type="ftr" sz="quarter" idx="17"/>
          </p:nvPr>
        </p:nvSpPr>
        <p:spPr/>
        <p:txBody>
          <a:bodyPr/>
          <a:lstStyle/>
          <a:p>
            <a:pPr>
              <a:defRPr/>
            </a:pPr>
            <a:r>
              <a:rPr lang="en-US" b="1" dirty="0" smtClean="0"/>
              <a:t>Minimum Wage</a:t>
            </a:r>
          </a:p>
          <a:p>
            <a:pPr>
              <a:defRPr/>
            </a:pPr>
            <a:r>
              <a:rPr lang="en-US" b="1" dirty="0" smtClean="0">
                <a:solidFill>
                  <a:srgbClr val="1578BC"/>
                </a:solidFill>
              </a:rPr>
              <a:t>www.EconEdLink.org </a:t>
            </a:r>
            <a:endParaRPr lang="en-US" b="1" dirty="0">
              <a:solidFill>
                <a:srgbClr val="1578BC"/>
              </a:solidFill>
            </a:endParaRPr>
          </a:p>
        </p:txBody>
      </p:sp>
      <p:pic>
        <p:nvPicPr>
          <p:cNvPr id="61"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50944" y="1845735"/>
            <a:ext cx="5166976" cy="4372185"/>
          </a:xfrm>
        </p:spPr>
      </p:pic>
      <p:sp>
        <p:nvSpPr>
          <p:cNvPr id="62" name="Content Placeholder 5"/>
          <p:cNvSpPr>
            <a:spLocks noGrp="1"/>
          </p:cNvSpPr>
          <p:nvPr>
            <p:ph sz="half" idx="2"/>
          </p:nvPr>
        </p:nvSpPr>
        <p:spPr>
          <a:xfrm>
            <a:off x="6443932" y="1845735"/>
            <a:ext cx="4711748" cy="3942590"/>
          </a:xfrm>
        </p:spPr>
        <p:txBody>
          <a:bodyPr/>
          <a:lstStyle/>
          <a:p>
            <a:pPr>
              <a:buFont typeface="Wingdings" panose="05000000000000000000" pitchFamily="2" charset="2"/>
              <a:buChar char="§"/>
            </a:pPr>
            <a:r>
              <a:rPr lang="en-US" dirty="0">
                <a:solidFill>
                  <a:srgbClr val="029602"/>
                </a:solidFill>
              </a:rPr>
              <a:t> </a:t>
            </a:r>
            <a:r>
              <a:rPr lang="en-US" dirty="0" smtClean="0">
                <a:solidFill>
                  <a:srgbClr val="029602"/>
                </a:solidFill>
              </a:rPr>
              <a:t>Though it has been adjusted 22 times, the real value of the wage has been declining since 1968.</a:t>
            </a:r>
          </a:p>
          <a:p>
            <a:pPr>
              <a:buFont typeface="Wingdings" panose="05000000000000000000" pitchFamily="2" charset="2"/>
              <a:buChar char="§"/>
            </a:pPr>
            <a:r>
              <a:rPr lang="en-US" dirty="0" smtClean="0">
                <a:solidFill>
                  <a:srgbClr val="029602"/>
                </a:solidFill>
              </a:rPr>
              <a:t>The current $7.25 federal minimum is on par with its real value in the late 1950s.</a:t>
            </a:r>
          </a:p>
          <a:p>
            <a:pPr>
              <a:buFont typeface="Wingdings" panose="05000000000000000000" pitchFamily="2" charset="2"/>
              <a:buChar char="§"/>
            </a:pPr>
            <a:r>
              <a:rPr lang="en-US" dirty="0" smtClean="0">
                <a:solidFill>
                  <a:srgbClr val="029602"/>
                </a:solidFill>
              </a:rPr>
              <a:t>40 hours a week, 52 weeks a year equals an annual income of $15,080.  Only 65% of the poverty threshold if there are two children in the house.  </a:t>
            </a:r>
          </a:p>
          <a:p>
            <a:pPr>
              <a:buFont typeface="Wingdings" panose="05000000000000000000" pitchFamily="2" charset="2"/>
              <a:buChar char="§"/>
            </a:pPr>
            <a:endParaRPr lang="en-US" dirty="0">
              <a:solidFill>
                <a:srgbClr val="029602"/>
              </a:solidFill>
            </a:endParaRPr>
          </a:p>
        </p:txBody>
      </p:sp>
      <p:sp>
        <p:nvSpPr>
          <p:cNvPr id="63" name="TextBox 62"/>
          <p:cNvSpPr txBox="1"/>
          <p:nvPr/>
        </p:nvSpPr>
        <p:spPr>
          <a:xfrm>
            <a:off x="7620000" y="5864423"/>
            <a:ext cx="3810000" cy="307777"/>
          </a:xfrm>
          <a:prstGeom prst="rect">
            <a:avLst/>
          </a:prstGeom>
          <a:noFill/>
        </p:spPr>
        <p:txBody>
          <a:bodyPr wrap="square" rtlCol="0">
            <a:spAutoFit/>
          </a:bodyPr>
          <a:lstStyle/>
          <a:p>
            <a:r>
              <a:rPr lang="en-US" sz="1400" dirty="0" smtClean="0">
                <a:hlinkClick r:id="rId3"/>
              </a:rPr>
              <a:t>Animated History of the Minimum  Wage</a:t>
            </a:r>
            <a:endParaRPr lang="en-US" sz="1400" dirty="0"/>
          </a:p>
        </p:txBody>
      </p:sp>
    </p:spTree>
    <p:extLst>
      <p:ext uri="{BB962C8B-B14F-4D97-AF65-F5344CB8AC3E}">
        <p14:creationId xmlns:p14="http://schemas.microsoft.com/office/powerpoint/2010/main" val="3701934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a:solidFill>
                  <a:schemeClr val="accent1"/>
                </a:solidFill>
                <a:effectLst>
                  <a:outerShdw blurRad="38100" dist="38100" dir="2700000" algn="tl">
                    <a:srgbClr val="000000">
                      <a:alpha val="43137"/>
                    </a:srgbClr>
                  </a:outerShdw>
                </a:effectLst>
              </a:rPr>
              <a:t>WHO MAKES MINIMUM WAGE?</a:t>
            </a:r>
            <a:endParaRPr lang="en-US" dirty="0"/>
          </a:p>
        </p:txBody>
      </p:sp>
      <p:sp>
        <p:nvSpPr>
          <p:cNvPr id="4" name="Footer Placeholder 3"/>
          <p:cNvSpPr>
            <a:spLocks noGrp="1"/>
          </p:cNvSpPr>
          <p:nvPr>
            <p:ph type="ftr" sz="quarter" idx="16"/>
          </p:nvPr>
        </p:nvSpPr>
        <p:spPr/>
        <p:txBody>
          <a:bodyPr/>
          <a:lstStyle/>
          <a:p>
            <a:pPr>
              <a:defRPr/>
            </a:pPr>
            <a:r>
              <a:rPr lang="en-US" b="1" dirty="0" smtClean="0"/>
              <a:t>Minimum Wage</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4</a:t>
            </a:fld>
            <a:endParaRPr lang="en-US" dirty="0"/>
          </a:p>
        </p:txBody>
      </p:sp>
      <p:sp>
        <p:nvSpPr>
          <p:cNvPr id="7" name="Content Placeholder 2"/>
          <p:cNvSpPr>
            <a:spLocks noGrp="1"/>
          </p:cNvSpPr>
          <p:nvPr>
            <p:ph sz="half" idx="1"/>
          </p:nvPr>
        </p:nvSpPr>
        <p:spPr>
          <a:xfrm>
            <a:off x="1097279" y="1845734"/>
            <a:ext cx="4937760" cy="4023360"/>
          </a:xfrm>
        </p:spPr>
        <p:txBody>
          <a:bodyPr>
            <a:normAutofit lnSpcReduction="10000"/>
          </a:bodyPr>
          <a:lstStyle/>
          <a:p>
            <a:pPr>
              <a:buFont typeface="Wingdings" panose="05000000000000000000" pitchFamily="2" charset="2"/>
              <a:buChar char="§"/>
            </a:pPr>
            <a:r>
              <a:rPr lang="en-US" dirty="0" smtClean="0">
                <a:solidFill>
                  <a:srgbClr val="029602"/>
                </a:solidFill>
              </a:rPr>
              <a:t>According to the BLS, in 2015 there were 2.6 million wage earners at or below the minimum (some jobs are exempt).  </a:t>
            </a:r>
          </a:p>
          <a:p>
            <a:pPr>
              <a:buFont typeface="Wingdings" panose="05000000000000000000" pitchFamily="2" charset="2"/>
              <a:buChar char="§"/>
            </a:pPr>
            <a:r>
              <a:rPr lang="en-US" dirty="0" smtClean="0">
                <a:solidFill>
                  <a:srgbClr val="029602"/>
                </a:solidFill>
              </a:rPr>
              <a:t>50% are in the food preparation or food serving sector.</a:t>
            </a:r>
          </a:p>
          <a:p>
            <a:pPr>
              <a:buFont typeface="Wingdings" panose="05000000000000000000" pitchFamily="2" charset="2"/>
              <a:buChar char="§"/>
            </a:pPr>
            <a:r>
              <a:rPr lang="en-US" dirty="0" smtClean="0">
                <a:solidFill>
                  <a:srgbClr val="029602"/>
                </a:solidFill>
              </a:rPr>
              <a:t>63% are women and 55% are over the age of 25, according to the U.S. Department of Labor.</a:t>
            </a:r>
          </a:p>
          <a:p>
            <a:pPr>
              <a:buFont typeface="Wingdings" panose="05000000000000000000" pitchFamily="2" charset="2"/>
              <a:buChar char="§"/>
            </a:pPr>
            <a:r>
              <a:rPr lang="en-US" dirty="0" smtClean="0">
                <a:solidFill>
                  <a:srgbClr val="029602"/>
                </a:solidFill>
              </a:rPr>
              <a:t>More likely to live in the South than anywhere else, with Florida the only state to adjust higher ($8.05/hour).  </a:t>
            </a:r>
          </a:p>
          <a:p>
            <a:pPr marL="0" indent="0">
              <a:buNone/>
            </a:pPr>
            <a:endParaRPr lang="en-US" dirty="0" smtClean="0">
              <a:solidFill>
                <a:srgbClr val="029602"/>
              </a:solidFill>
            </a:endParaRPr>
          </a:p>
          <a:p>
            <a:pPr marL="0" indent="0">
              <a:buNone/>
            </a:pPr>
            <a:r>
              <a:rPr lang="en-US" dirty="0" smtClean="0">
                <a:solidFill>
                  <a:srgbClr val="029602"/>
                </a:solidFill>
                <a:hlinkClick r:id="rId2"/>
              </a:rPr>
              <a:t>http</a:t>
            </a:r>
            <a:r>
              <a:rPr lang="en-US" dirty="0">
                <a:solidFill>
                  <a:srgbClr val="029602"/>
                </a:solidFill>
                <a:hlinkClick r:id="rId2"/>
              </a:rPr>
              <a:t>://</a:t>
            </a:r>
            <a:r>
              <a:rPr lang="en-US" dirty="0" smtClean="0">
                <a:solidFill>
                  <a:srgbClr val="029602"/>
                </a:solidFill>
                <a:hlinkClick r:id="rId2"/>
              </a:rPr>
              <a:t>www.bls.gov/opub/reports/minimum-wage/2015/home.htm</a:t>
            </a:r>
            <a:r>
              <a:rPr lang="en-US" dirty="0" smtClean="0">
                <a:solidFill>
                  <a:srgbClr val="029602"/>
                </a:solidFill>
              </a:rPr>
              <a:t> </a:t>
            </a:r>
            <a:endParaRPr lang="en-US" dirty="0">
              <a:solidFill>
                <a:srgbClr val="029602"/>
              </a:solidFill>
            </a:endParaRPr>
          </a:p>
        </p:txBody>
      </p:sp>
      <p:pic>
        <p:nvPicPr>
          <p:cNvPr id="8"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4518" y="1846263"/>
            <a:ext cx="4464565" cy="4022725"/>
          </a:xfrm>
          <a:prstGeom prst="rect">
            <a:avLst/>
          </a:prstGeom>
        </p:spPr>
      </p:pic>
    </p:spTree>
    <p:extLst>
      <p:ext uri="{BB962C8B-B14F-4D97-AF65-F5344CB8AC3E}">
        <p14:creationId xmlns:p14="http://schemas.microsoft.com/office/powerpoint/2010/main" val="856693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a:solidFill>
                  <a:schemeClr val="accent1"/>
                </a:solidFill>
                <a:effectLst>
                  <a:outerShdw blurRad="38100" dist="38100" dir="2700000" algn="tl">
                    <a:srgbClr val="000000">
                      <a:alpha val="43137"/>
                    </a:srgbClr>
                  </a:outerShdw>
                </a:effectLst>
              </a:rPr>
              <a:t>RAISE THE FEDERAL MINIMUM?</a:t>
            </a:r>
            <a:endParaRPr lang="en-US" dirty="0"/>
          </a:p>
        </p:txBody>
      </p:sp>
      <p:sp>
        <p:nvSpPr>
          <p:cNvPr id="4" name="Footer Placeholder 3"/>
          <p:cNvSpPr>
            <a:spLocks noGrp="1"/>
          </p:cNvSpPr>
          <p:nvPr>
            <p:ph type="ftr" sz="quarter" idx="16"/>
          </p:nvPr>
        </p:nvSpPr>
        <p:spPr/>
        <p:txBody>
          <a:bodyPr/>
          <a:lstStyle/>
          <a:p>
            <a:pPr>
              <a:defRPr/>
            </a:pPr>
            <a:r>
              <a:rPr lang="en-US" b="1" dirty="0" smtClean="0"/>
              <a:t>Minimum Wage</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5</a:t>
            </a:fld>
            <a:endParaRPr lang="en-US" dirty="0"/>
          </a:p>
        </p:txBody>
      </p:sp>
      <p:sp>
        <p:nvSpPr>
          <p:cNvPr id="11" name="Content Placeholder 3"/>
          <p:cNvSpPr>
            <a:spLocks noGrp="1"/>
          </p:cNvSpPr>
          <p:nvPr>
            <p:ph sz="half" idx="4294967295"/>
          </p:nvPr>
        </p:nvSpPr>
        <p:spPr>
          <a:xfrm>
            <a:off x="6217920" y="1845735"/>
            <a:ext cx="4937760" cy="4023360"/>
          </a:xfrm>
          <a:prstGeom prst="rect">
            <a:avLst/>
          </a:prstGeom>
        </p:spPr>
        <p:txBody>
          <a:bodyPr>
            <a:normAutofit fontScale="70000" lnSpcReduction="20000"/>
          </a:bodyPr>
          <a:lstStyle/>
          <a:p>
            <a:pPr>
              <a:buFont typeface="Wingdings" panose="05000000000000000000" pitchFamily="2" charset="2"/>
              <a:buChar char="§"/>
            </a:pPr>
            <a:r>
              <a:rPr lang="en-US" dirty="0" smtClean="0"/>
              <a:t>States and municipalities are free to set there own minimum hourly wage rate, the higher one prevails.</a:t>
            </a:r>
          </a:p>
          <a:p>
            <a:pPr>
              <a:buFont typeface="Wingdings" panose="05000000000000000000" pitchFamily="2" charset="2"/>
              <a:buChar char="§"/>
            </a:pPr>
            <a:r>
              <a:rPr lang="en-US" dirty="0" smtClean="0"/>
              <a:t>29 states plus D.C. have established rates higher than the federal $7.25/hour.</a:t>
            </a:r>
          </a:p>
          <a:p>
            <a:pPr>
              <a:buFont typeface="Wingdings" panose="05000000000000000000" pitchFamily="2" charset="2"/>
              <a:buChar char="§"/>
            </a:pPr>
            <a:r>
              <a:rPr lang="en-US" dirty="0" smtClean="0"/>
              <a:t>At least 30 cities and counties have adopted their own minimum rates.</a:t>
            </a:r>
          </a:p>
          <a:p>
            <a:pPr>
              <a:buFont typeface="Wingdings" panose="05000000000000000000" pitchFamily="2" charset="2"/>
              <a:buChar char="§"/>
            </a:pPr>
            <a:r>
              <a:rPr lang="en-US" dirty="0" smtClean="0"/>
              <a:t>For example, Washington D.C. has a minimum wage of $10.50/hour and Emeryville, CA of $14.44/hour</a:t>
            </a:r>
          </a:p>
          <a:p>
            <a:pPr marL="0" indent="0">
              <a:buNone/>
            </a:pPr>
            <a:endParaRPr lang="en-US" dirty="0" smtClean="0"/>
          </a:p>
          <a:p>
            <a:pPr marL="0" indent="0">
              <a:buNone/>
            </a:pPr>
            <a:r>
              <a:rPr lang="en-US" sz="1050" dirty="0">
                <a:solidFill>
                  <a:srgbClr val="FF0000"/>
                </a:solidFill>
              </a:rPr>
              <a:t>*http://laborcenter.berkeley.edu/minimum-wage-living-wage-resources/inventory-of-us-city-and-county-minimum-wage-ordinances/ </a:t>
            </a:r>
            <a:r>
              <a:rPr lang="en-US" sz="1050" dirty="0" smtClean="0">
                <a:solidFill>
                  <a:srgbClr val="FF0000"/>
                </a:solidFill>
              </a:rPr>
              <a:t>provides a complete list.</a:t>
            </a:r>
            <a:endParaRPr lang="en-US" sz="1050" dirty="0">
              <a:solidFill>
                <a:srgbClr val="FF0000"/>
              </a:solidFill>
            </a:endParaRPr>
          </a:p>
        </p:txBody>
      </p:sp>
      <p:pic>
        <p:nvPicPr>
          <p:cNvPr id="12"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96963" y="1937015"/>
            <a:ext cx="4938712" cy="3841220"/>
          </a:xfrm>
        </p:spPr>
      </p:pic>
    </p:spTree>
    <p:extLst>
      <p:ext uri="{BB962C8B-B14F-4D97-AF65-F5344CB8AC3E}">
        <p14:creationId xmlns:p14="http://schemas.microsoft.com/office/powerpoint/2010/main" val="1108935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u="sng" dirty="0">
                <a:solidFill>
                  <a:schemeClr val="accent1"/>
                </a:solidFill>
                <a:effectLst>
                  <a:outerShdw blurRad="38100" dist="38100" dir="2700000" algn="tl">
                    <a:srgbClr val="000000">
                      <a:alpha val="43137"/>
                    </a:srgbClr>
                  </a:outerShdw>
                </a:effectLst>
              </a:rPr>
              <a:t>RAISING THE FEDERAL MINIMUM WAGE RATE?</a:t>
            </a:r>
            <a:endParaRPr lang="en-US" dirty="0"/>
          </a:p>
        </p:txBody>
      </p:sp>
      <p:sp>
        <p:nvSpPr>
          <p:cNvPr id="4" name="Footer Placeholder 3"/>
          <p:cNvSpPr>
            <a:spLocks noGrp="1"/>
          </p:cNvSpPr>
          <p:nvPr>
            <p:ph type="ftr" sz="quarter" idx="16"/>
          </p:nvPr>
        </p:nvSpPr>
        <p:spPr/>
        <p:txBody>
          <a:bodyPr/>
          <a:lstStyle/>
          <a:p>
            <a:pPr>
              <a:defRPr/>
            </a:pPr>
            <a:r>
              <a:rPr lang="en-US" b="1" dirty="0" smtClean="0"/>
              <a:t>Minimum Wage</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6</a:t>
            </a:fld>
            <a:endParaRPr lang="en-US" dirty="0"/>
          </a:p>
        </p:txBody>
      </p:sp>
      <p:sp>
        <p:nvSpPr>
          <p:cNvPr id="11" name="Content Placeholder 5"/>
          <p:cNvSpPr>
            <a:spLocks noGrp="1"/>
          </p:cNvSpPr>
          <p:nvPr>
            <p:ph idx="1"/>
          </p:nvPr>
        </p:nvSpPr>
        <p:spPr>
          <a:xfrm>
            <a:off x="1219200" y="1524000"/>
            <a:ext cx="10058400" cy="4023360"/>
          </a:xfrm>
          <a:prstGeom prst="rect">
            <a:avLst/>
          </a:prstGeo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sng" strike="noStrike" kern="0" cap="none" spc="0" normalizeH="0" baseline="0" noProof="0" dirty="0" smtClean="0">
                <a:ln>
                  <a:noFill/>
                </a:ln>
                <a:solidFill>
                  <a:sysClr val="windowText" lastClr="000000"/>
                </a:solidFill>
                <a:effectLst/>
                <a:uLnTx/>
                <a:uFillTx/>
              </a:rPr>
              <a:t>STUDENTS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rPr>
              <a:t>ON THE FOLLOWING SLIDES YOU WILL SEE A SET OF ARGUMENTS FOR AND OPPOSED TO RAIING THE FEDERAL MINIMUM WAGE RATE FROM ITS CURRENT $7.25 TO A PROPOSED LEVEL OF $10.10 AN HOUR.  LEGISLATION HAD BEEN INTRODUCED THREE TIMES BETWEEN 2012-14 TO IMPLEMENT THIS INCREASE WITHOUT SUCCESS.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rPr>
              <a:t>BEFORE THE RESPONSE TO THE POSITION IS REVEALED, SPEND A LITTLE TIME IN GENERATING YOUR OWN THOUGHTS ON WHY THE POSITION MIGHT BE VALID.  ONCE YOU HAVE SUGGESTED YOUR EVIDENCE, THE SLIDE WILL PRESENT ADDITIONAL SUPPORT.</a:t>
            </a:r>
            <a:endParaRPr kumimoji="0" lang="en-US" sz="2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624274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100" b="1" u="sng" dirty="0">
                <a:solidFill>
                  <a:schemeClr val="accent1"/>
                </a:solidFill>
                <a:effectLst>
                  <a:outerShdw blurRad="38100" dist="38100" dir="2700000" algn="tl">
                    <a:srgbClr val="000000">
                      <a:alpha val="43137"/>
                    </a:srgbClr>
                  </a:outerShdw>
                </a:effectLst>
              </a:rPr>
              <a:t>Will a Higher Minimum Wage </a:t>
            </a:r>
            <a:r>
              <a:rPr lang="en-US" sz="2100" b="1" u="sng" dirty="0" smtClean="0">
                <a:solidFill>
                  <a:schemeClr val="accent1"/>
                </a:solidFill>
                <a:effectLst>
                  <a:outerShdw blurRad="38100" dist="38100" dir="2700000" algn="tl">
                    <a:srgbClr val="000000">
                      <a:alpha val="43137"/>
                    </a:srgbClr>
                  </a:outerShdw>
                </a:effectLst>
              </a:rPr>
              <a:t>Spur </a:t>
            </a:r>
            <a:r>
              <a:rPr lang="en-US" sz="2100" b="1" u="sng" dirty="0">
                <a:solidFill>
                  <a:schemeClr val="accent1"/>
                </a:solidFill>
                <a:effectLst>
                  <a:outerShdw blurRad="38100" dist="38100" dir="2700000" algn="tl">
                    <a:srgbClr val="000000">
                      <a:alpha val="43137"/>
                    </a:srgbClr>
                  </a:outerShdw>
                </a:effectLst>
              </a:rPr>
              <a:t>Income and Job Growth?</a:t>
            </a:r>
            <a:endParaRPr lang="en-US" sz="2100" dirty="0"/>
          </a:p>
        </p:txBody>
      </p:sp>
      <p:sp>
        <p:nvSpPr>
          <p:cNvPr id="5" name="Slide Number Placeholder 4"/>
          <p:cNvSpPr>
            <a:spLocks noGrp="1"/>
          </p:cNvSpPr>
          <p:nvPr>
            <p:ph type="sldNum" sz="quarter" idx="16"/>
          </p:nvPr>
        </p:nvSpPr>
        <p:spPr/>
        <p:txBody>
          <a:bodyPr/>
          <a:lstStyle/>
          <a:p>
            <a:fld id="{736A2A04-44CB-4FD5-A22C-EC7DA5CF840D}" type="slidenum">
              <a:rPr lang="en-US" smtClean="0"/>
              <a:pPr/>
              <a:t>7</a:t>
            </a:fld>
            <a:endParaRPr lang="en-US" dirty="0"/>
          </a:p>
        </p:txBody>
      </p:sp>
      <p:sp>
        <p:nvSpPr>
          <p:cNvPr id="4" name="Footer Placeholder 3"/>
          <p:cNvSpPr>
            <a:spLocks noGrp="1"/>
          </p:cNvSpPr>
          <p:nvPr>
            <p:ph type="ftr" sz="quarter" idx="17"/>
          </p:nvPr>
        </p:nvSpPr>
        <p:spPr/>
        <p:txBody>
          <a:bodyPr/>
          <a:lstStyle/>
          <a:p>
            <a:pPr>
              <a:defRPr/>
            </a:pPr>
            <a:r>
              <a:rPr lang="en-US" b="1" dirty="0" smtClean="0"/>
              <a:t>Minimum Wage</a:t>
            </a:r>
          </a:p>
          <a:p>
            <a:pPr>
              <a:defRPr/>
            </a:pPr>
            <a:r>
              <a:rPr lang="en-US" b="1" dirty="0" smtClean="0">
                <a:solidFill>
                  <a:srgbClr val="1578BC"/>
                </a:solidFill>
              </a:rPr>
              <a:t>www.EconEdLink.org </a:t>
            </a:r>
            <a:endParaRPr lang="en-US" b="1" dirty="0">
              <a:solidFill>
                <a:srgbClr val="1578BC"/>
              </a:solidFill>
            </a:endParaRPr>
          </a:p>
        </p:txBody>
      </p:sp>
      <p:sp>
        <p:nvSpPr>
          <p:cNvPr id="22" name="Text Placeholder 4"/>
          <p:cNvSpPr>
            <a:spLocks noGrp="1"/>
          </p:cNvSpPr>
          <p:nvPr>
            <p:ph type="body" idx="1"/>
          </p:nvPr>
        </p:nvSpPr>
        <p:spPr>
          <a:xfrm>
            <a:off x="609600" y="1535114"/>
            <a:ext cx="5384800" cy="598487"/>
          </a:xfrm>
        </p:spPr>
        <p:txBody>
          <a:bodyPr>
            <a:normAutofit fontScale="92500" lnSpcReduction="20000"/>
          </a:bodyPr>
          <a:lstStyle/>
          <a:p>
            <a:pPr algn="ctr"/>
            <a:r>
              <a:rPr lang="en-US" dirty="0"/>
              <a:t>Raising the minimum wage would increase economic activity and spur job growth.</a:t>
            </a:r>
          </a:p>
        </p:txBody>
      </p:sp>
      <p:sp>
        <p:nvSpPr>
          <p:cNvPr id="23" name="Content Placeholder 5"/>
          <p:cNvSpPr>
            <a:spLocks noGrp="1"/>
          </p:cNvSpPr>
          <p:nvPr>
            <p:ph sz="half" idx="2"/>
          </p:nvPr>
        </p:nvSpPr>
        <p:spPr>
          <a:xfrm>
            <a:off x="609600" y="2133600"/>
            <a:ext cx="5386917" cy="3951288"/>
          </a:xfrm>
        </p:spPr>
        <p:txBody>
          <a:bodyPr/>
          <a:lstStyle/>
          <a:p>
            <a:pPr>
              <a:buFont typeface="Wingdings" panose="05000000000000000000" pitchFamily="2" charset="2"/>
              <a:buChar char="§"/>
            </a:pPr>
            <a:r>
              <a:rPr lang="en-US" dirty="0" smtClean="0"/>
              <a:t>Any increase in income for low-wage workers would be completely dedicated to consumption as they try to catch up to the cost of living.</a:t>
            </a:r>
          </a:p>
          <a:p>
            <a:pPr>
              <a:buFont typeface="Wingdings" panose="05000000000000000000" pitchFamily="2" charset="2"/>
              <a:buChar char="§"/>
            </a:pPr>
            <a:r>
              <a:rPr lang="en-US" dirty="0"/>
              <a:t>Once the increases and decreases in income for all </a:t>
            </a:r>
            <a:r>
              <a:rPr lang="en-US" dirty="0" smtClean="0"/>
              <a:t>workers </a:t>
            </a:r>
            <a:r>
              <a:rPr lang="en-US" dirty="0"/>
              <a:t>are taken into account, overall real income </a:t>
            </a:r>
            <a:r>
              <a:rPr lang="en-US" dirty="0" smtClean="0"/>
              <a:t>would </a:t>
            </a:r>
            <a:r>
              <a:rPr lang="en-US" dirty="0"/>
              <a:t>rise by $2 billion</a:t>
            </a:r>
            <a:r>
              <a:rPr lang="en-US" dirty="0" smtClean="0"/>
              <a:t>.*</a:t>
            </a:r>
          </a:p>
          <a:p>
            <a:pPr marL="0" indent="0">
              <a:buNone/>
            </a:pPr>
            <a:endParaRPr lang="en-US" dirty="0" smtClean="0"/>
          </a:p>
          <a:p>
            <a:pPr marL="0" indent="0">
              <a:buNone/>
            </a:pPr>
            <a:r>
              <a:rPr lang="en-US" dirty="0"/>
              <a:t>*</a:t>
            </a:r>
            <a:r>
              <a:rPr lang="en-US" sz="1050" dirty="0"/>
              <a:t>https://www.cbo.gov/publication/44995</a:t>
            </a:r>
          </a:p>
        </p:txBody>
      </p:sp>
      <p:sp>
        <p:nvSpPr>
          <p:cNvPr id="24" name="Content Placeholder 7"/>
          <p:cNvSpPr>
            <a:spLocks noGrp="1"/>
          </p:cNvSpPr>
          <p:nvPr>
            <p:ph sz="quarter" idx="4"/>
          </p:nvPr>
        </p:nvSpPr>
        <p:spPr>
          <a:xfrm>
            <a:off x="6197601" y="2133600"/>
            <a:ext cx="5389033" cy="3951288"/>
          </a:xfrm>
        </p:spPr>
        <p:txBody>
          <a:bodyPr/>
          <a:lstStyle/>
          <a:p>
            <a:pPr>
              <a:buFont typeface="Wingdings" panose="05000000000000000000" pitchFamily="2" charset="2"/>
              <a:buChar char="§"/>
            </a:pPr>
            <a:r>
              <a:rPr lang="en-US" dirty="0" smtClean="0"/>
              <a:t>The Congressional Budget Office has predicted that this proposed wage increase </a:t>
            </a:r>
            <a:r>
              <a:rPr lang="en-US" dirty="0" smtClean="0">
                <a:solidFill>
                  <a:schemeClr val="tx1"/>
                </a:solidFill>
              </a:rPr>
              <a:t>c</a:t>
            </a:r>
            <a:r>
              <a:rPr lang="en-US" dirty="0" smtClean="0"/>
              <a:t>ould cost the economy 500,000 jobs.*</a:t>
            </a:r>
          </a:p>
          <a:p>
            <a:pPr>
              <a:buFont typeface="Wingdings" panose="05000000000000000000" pitchFamily="2" charset="2"/>
              <a:buChar char="§"/>
            </a:pPr>
            <a:r>
              <a:rPr lang="en-US" dirty="0" smtClean="0"/>
              <a:t>A </a:t>
            </a:r>
            <a:r>
              <a:rPr lang="en-US" dirty="0" smtClean="0">
                <a:solidFill>
                  <a:schemeClr val="tx1"/>
                </a:solidFill>
              </a:rPr>
              <a:t>2014</a:t>
            </a:r>
            <a:r>
              <a:rPr lang="en-US" dirty="0" smtClean="0"/>
              <a:t> survey of 1213 business owners </a:t>
            </a:r>
            <a:r>
              <a:rPr lang="en-US" dirty="0"/>
              <a:t>finds that 39 percent of respondents would reduce future hiring. Among those employers who currently pay the minimum wage, 54 percent would reduce future hiring</a:t>
            </a:r>
            <a:r>
              <a:rPr lang="en-US" dirty="0" smtClean="0"/>
              <a:t>.**</a:t>
            </a:r>
          </a:p>
          <a:p>
            <a:pPr marL="0" indent="0">
              <a:buNone/>
            </a:pPr>
            <a:endParaRPr lang="en-US" dirty="0" smtClean="0"/>
          </a:p>
          <a:p>
            <a:pPr marL="0" indent="0">
              <a:buNone/>
            </a:pPr>
            <a:r>
              <a:rPr lang="en-US" sz="1200" dirty="0"/>
              <a:t>*https://www.cbo.gov/publication/45138</a:t>
            </a:r>
            <a:endParaRPr lang="en-US" sz="1200" dirty="0" smtClean="0"/>
          </a:p>
          <a:p>
            <a:pPr marL="0" indent="0">
              <a:buNone/>
            </a:pPr>
            <a:r>
              <a:rPr lang="en-US" sz="1200" dirty="0" smtClean="0"/>
              <a:t>**http</a:t>
            </a:r>
            <a:r>
              <a:rPr lang="en-US" sz="1200" dirty="0"/>
              <a:t>://www.prweb.com/releases/2014/05/prweb11811070.htm</a:t>
            </a:r>
          </a:p>
        </p:txBody>
      </p:sp>
      <p:sp>
        <p:nvSpPr>
          <p:cNvPr id="25" name="Text Placeholder 6"/>
          <p:cNvSpPr>
            <a:spLocks noGrp="1"/>
          </p:cNvSpPr>
          <p:nvPr>
            <p:ph type="body" idx="13"/>
          </p:nvPr>
        </p:nvSpPr>
        <p:spPr>
          <a:xfrm>
            <a:off x="6197600" y="1524001"/>
            <a:ext cx="5384800" cy="598487"/>
          </a:xfrm>
          <a:prstGeom prst="rect">
            <a:avLst/>
          </a:prstGeom>
        </p:spPr>
        <p:txBody>
          <a:bodyPr>
            <a:noAutofit/>
          </a:bodyPr>
          <a:lstStyle/>
          <a:p>
            <a:pPr algn="ctr"/>
            <a:r>
              <a:rPr lang="en-US" sz="1500" dirty="0"/>
              <a:t>Increasing the minimum wage would force businesses to lay off employees and raise unemployment levels.</a:t>
            </a:r>
          </a:p>
        </p:txBody>
      </p:sp>
    </p:spTree>
    <p:extLst>
      <p:ext uri="{BB962C8B-B14F-4D97-AF65-F5344CB8AC3E}">
        <p14:creationId xmlns:p14="http://schemas.microsoft.com/office/powerpoint/2010/main" val="332672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arn(inVertic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3">
                                            <p:txEl>
                                              <p:pRg st="0" end="0"/>
                                            </p:txEl>
                                          </p:spTgt>
                                        </p:tgtEl>
                                        <p:attrNameLst>
                                          <p:attrName>style.visibility</p:attrName>
                                        </p:attrNameLst>
                                      </p:cBhvr>
                                      <p:to>
                                        <p:strVal val="visible"/>
                                      </p:to>
                                    </p:set>
                                    <p:animEffect transition="in" filter="barn(inVertical)">
                                      <p:cBhvr>
                                        <p:cTn id="12" dur="500"/>
                                        <p:tgtEl>
                                          <p:spTgt spid="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5">
                                            <p:txEl>
                                              <p:pRg st="0" end="0"/>
                                            </p:txEl>
                                          </p:spTgt>
                                        </p:tgtEl>
                                        <p:attrNameLst>
                                          <p:attrName>style.visibility</p:attrName>
                                        </p:attrNameLst>
                                      </p:cBhvr>
                                      <p:to>
                                        <p:strVal val="visible"/>
                                      </p:to>
                                    </p:set>
                                    <p:animEffect transition="in" filter="barn(inVertical)">
                                      <p:cBhvr>
                                        <p:cTn id="17" dur="500"/>
                                        <p:tgtEl>
                                          <p:spTgt spid="2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4">
                                            <p:txEl>
                                              <p:pRg st="0" end="0"/>
                                            </p:txEl>
                                          </p:spTgt>
                                        </p:tgtEl>
                                        <p:attrNameLst>
                                          <p:attrName>style.visibility</p:attrName>
                                        </p:attrNameLst>
                                      </p:cBhvr>
                                      <p:to>
                                        <p:strVal val="visible"/>
                                      </p:to>
                                    </p:set>
                                    <p:animEffect transition="in" filter="barn(inVertical)">
                                      <p:cBhvr>
                                        <p:cTn id="22" dur="500"/>
                                        <p:tgtEl>
                                          <p:spTgt spid="24">
                                            <p:txEl>
                                              <p:pRg st="0" end="0"/>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4">
                                            <p:txEl>
                                              <p:pRg st="1" end="1"/>
                                            </p:txEl>
                                          </p:spTgt>
                                        </p:tgtEl>
                                        <p:attrNameLst>
                                          <p:attrName>style.visibility</p:attrName>
                                        </p:attrNameLst>
                                      </p:cBhvr>
                                      <p:to>
                                        <p:strVal val="visible"/>
                                      </p:to>
                                    </p:set>
                                    <p:animEffect transition="in" filter="barn(inVertical)">
                                      <p:cBhvr>
                                        <p:cTn id="25" dur="500"/>
                                        <p:tgtEl>
                                          <p:spTgt spid="24">
                                            <p:txEl>
                                              <p:pRg st="1" end="1"/>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24">
                                            <p:txEl>
                                              <p:pRg st="3" end="3"/>
                                            </p:txEl>
                                          </p:spTgt>
                                        </p:tgtEl>
                                        <p:attrNameLst>
                                          <p:attrName>style.visibility</p:attrName>
                                        </p:attrNameLst>
                                      </p:cBhvr>
                                      <p:to>
                                        <p:strVal val="visible"/>
                                      </p:to>
                                    </p:set>
                                    <p:animEffect transition="in" filter="barn(inVertical)">
                                      <p:cBhvr>
                                        <p:cTn id="28" dur="500"/>
                                        <p:tgtEl>
                                          <p:spTgt spid="24">
                                            <p:txEl>
                                              <p:pRg st="3" end="3"/>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24">
                                            <p:txEl>
                                              <p:pRg st="4" end="4"/>
                                            </p:txEl>
                                          </p:spTgt>
                                        </p:tgtEl>
                                        <p:attrNameLst>
                                          <p:attrName>style.visibility</p:attrName>
                                        </p:attrNameLst>
                                      </p:cBhvr>
                                      <p:to>
                                        <p:strVal val="visible"/>
                                      </p:to>
                                    </p:set>
                                    <p:animEffect transition="in" filter="barn(inVertical)">
                                      <p:cBhvr>
                                        <p:cTn id="31" dur="500"/>
                                        <p:tgtEl>
                                          <p:spTgt spid="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1800" b="1" u="sng" dirty="0">
                <a:solidFill>
                  <a:schemeClr val="accent1"/>
                </a:solidFill>
                <a:effectLst>
                  <a:outerShdw blurRad="38100" dist="38100" dir="2700000" algn="tl">
                    <a:srgbClr val="000000">
                      <a:alpha val="43137"/>
                    </a:srgbClr>
                  </a:outerShdw>
                </a:effectLst>
              </a:rPr>
              <a:t>Will Raising the Minimum Wage Solve the Poverty Problem in the U.S.?</a:t>
            </a:r>
            <a:endParaRPr lang="en-US" sz="1800" dirty="0"/>
          </a:p>
        </p:txBody>
      </p:sp>
      <p:sp>
        <p:nvSpPr>
          <p:cNvPr id="5" name="Slide Number Placeholder 4"/>
          <p:cNvSpPr>
            <a:spLocks noGrp="1"/>
          </p:cNvSpPr>
          <p:nvPr>
            <p:ph type="sldNum" sz="quarter" idx="16"/>
          </p:nvPr>
        </p:nvSpPr>
        <p:spPr/>
        <p:txBody>
          <a:bodyPr/>
          <a:lstStyle/>
          <a:p>
            <a:fld id="{736A2A04-44CB-4FD5-A22C-EC7DA5CF840D}" type="slidenum">
              <a:rPr lang="en-US" smtClean="0"/>
              <a:pPr/>
              <a:t>8</a:t>
            </a:fld>
            <a:endParaRPr lang="en-US" dirty="0"/>
          </a:p>
        </p:txBody>
      </p:sp>
      <p:sp>
        <p:nvSpPr>
          <p:cNvPr id="4" name="Footer Placeholder 3"/>
          <p:cNvSpPr>
            <a:spLocks noGrp="1"/>
          </p:cNvSpPr>
          <p:nvPr>
            <p:ph type="ftr" sz="quarter" idx="17"/>
          </p:nvPr>
        </p:nvSpPr>
        <p:spPr/>
        <p:txBody>
          <a:bodyPr/>
          <a:lstStyle/>
          <a:p>
            <a:pPr>
              <a:defRPr/>
            </a:pPr>
            <a:r>
              <a:rPr lang="en-US" b="1" dirty="0" smtClean="0"/>
              <a:t>Minimum Wage</a:t>
            </a:r>
          </a:p>
          <a:p>
            <a:pPr>
              <a:defRPr/>
            </a:pPr>
            <a:r>
              <a:rPr lang="en-US" b="1" dirty="0" smtClean="0">
                <a:solidFill>
                  <a:srgbClr val="1578BC"/>
                </a:solidFill>
              </a:rPr>
              <a:t>www.EconEdLink.org </a:t>
            </a:r>
            <a:endParaRPr lang="en-US" b="1" dirty="0">
              <a:solidFill>
                <a:srgbClr val="1578BC"/>
              </a:solidFill>
            </a:endParaRPr>
          </a:p>
        </p:txBody>
      </p:sp>
      <p:sp>
        <p:nvSpPr>
          <p:cNvPr id="25" name="Text Placeholder 2"/>
          <p:cNvSpPr>
            <a:spLocks noGrp="1"/>
          </p:cNvSpPr>
          <p:nvPr>
            <p:ph type="body" idx="1"/>
          </p:nvPr>
        </p:nvSpPr>
        <p:spPr>
          <a:xfrm>
            <a:off x="609600" y="1535114"/>
            <a:ext cx="5384800" cy="598487"/>
          </a:xfrm>
        </p:spPr>
        <p:txBody>
          <a:bodyPr/>
          <a:lstStyle/>
          <a:p>
            <a:pPr algn="ctr"/>
            <a:r>
              <a:rPr lang="en-US" dirty="0"/>
              <a:t>Increasing the minimum wage would reduce poverty.</a:t>
            </a:r>
          </a:p>
        </p:txBody>
      </p:sp>
      <p:sp>
        <p:nvSpPr>
          <p:cNvPr id="26" name="Content Placeholder 3"/>
          <p:cNvSpPr>
            <a:spLocks noGrp="1"/>
          </p:cNvSpPr>
          <p:nvPr>
            <p:ph sz="half" idx="2"/>
          </p:nvPr>
        </p:nvSpPr>
        <p:spPr>
          <a:xfrm>
            <a:off x="609600" y="2133600"/>
            <a:ext cx="5386917" cy="3951288"/>
          </a:xfrm>
        </p:spPr>
        <p:txBody>
          <a:bodyPr/>
          <a:lstStyle/>
          <a:p>
            <a:pPr>
              <a:buFont typeface="Wingdings" panose="05000000000000000000" pitchFamily="2" charset="2"/>
              <a:buChar char="§"/>
            </a:pPr>
            <a:r>
              <a:rPr lang="en-US" dirty="0" smtClean="0"/>
              <a:t>Based on 2015 poverty thresholds, an increase to $10.10 an hour would elevate a single parent with two children out of poverty.*</a:t>
            </a:r>
          </a:p>
          <a:p>
            <a:pPr>
              <a:buFont typeface="Wingdings" panose="05000000000000000000" pitchFamily="2" charset="2"/>
              <a:buChar char="§"/>
            </a:pPr>
            <a:r>
              <a:rPr lang="en-US" dirty="0" smtClean="0"/>
              <a:t> According to a 2014 CBO report, this would lift 900,000 people out of poverty.</a:t>
            </a:r>
          </a:p>
          <a:p>
            <a:pPr marL="0" indent="0">
              <a:buNone/>
            </a:pPr>
            <a:endParaRPr lang="en-US" dirty="0" smtClean="0"/>
          </a:p>
          <a:p>
            <a:pPr marL="0" indent="0">
              <a:buNone/>
            </a:pPr>
            <a:r>
              <a:rPr lang="en-US" sz="1200" dirty="0"/>
              <a:t>*https://aspe.hhs.gov/2015-poverty-guidelines#threshholds</a:t>
            </a:r>
          </a:p>
        </p:txBody>
      </p:sp>
      <p:sp>
        <p:nvSpPr>
          <p:cNvPr id="27" name="Content Placeholder 5"/>
          <p:cNvSpPr>
            <a:spLocks noGrp="1"/>
          </p:cNvSpPr>
          <p:nvPr>
            <p:ph sz="quarter" idx="4"/>
          </p:nvPr>
        </p:nvSpPr>
        <p:spPr>
          <a:xfrm>
            <a:off x="6197601" y="2133600"/>
            <a:ext cx="5389033" cy="3951288"/>
          </a:xfrm>
        </p:spPr>
        <p:txBody>
          <a:bodyPr>
            <a:normAutofit/>
          </a:bodyPr>
          <a:lstStyle/>
          <a:p>
            <a:pPr>
              <a:buFont typeface="Wingdings" panose="05000000000000000000" pitchFamily="2" charset="2"/>
              <a:buChar char="§"/>
            </a:pPr>
            <a:r>
              <a:rPr lang="en-US" dirty="0"/>
              <a:t>57% of poor families with heads of household ages 18–64 have no </a:t>
            </a:r>
            <a:r>
              <a:rPr lang="en-US" dirty="0" smtClean="0"/>
              <a:t>workers</a:t>
            </a:r>
          </a:p>
          <a:p>
            <a:pPr>
              <a:buFont typeface="Wingdings" panose="05000000000000000000" pitchFamily="2" charset="2"/>
              <a:buChar char="§"/>
            </a:pPr>
            <a:r>
              <a:rPr lang="en-US" dirty="0"/>
              <a:t>S</a:t>
            </a:r>
            <a:r>
              <a:rPr lang="en-US" dirty="0" smtClean="0"/>
              <a:t>ome </a:t>
            </a:r>
            <a:r>
              <a:rPr lang="en-US" dirty="0"/>
              <a:t>workers are poor not because of low wages but because of low </a:t>
            </a:r>
            <a:r>
              <a:rPr lang="en-US" dirty="0" smtClean="0"/>
              <a:t>hours</a:t>
            </a:r>
          </a:p>
          <a:p>
            <a:pPr>
              <a:buFont typeface="Wingdings" panose="05000000000000000000" pitchFamily="2" charset="2"/>
              <a:buChar char="§"/>
            </a:pPr>
            <a:r>
              <a:rPr lang="en-US" dirty="0"/>
              <a:t> </a:t>
            </a:r>
            <a:r>
              <a:rPr lang="en-US" dirty="0" smtClean="0"/>
              <a:t>Many </a:t>
            </a:r>
            <a:r>
              <a:rPr lang="en-US" dirty="0"/>
              <a:t>low-wage workers, such as teens, are not in poor </a:t>
            </a:r>
            <a:r>
              <a:rPr lang="en-US" dirty="0" smtClean="0"/>
              <a:t>families</a:t>
            </a:r>
          </a:p>
          <a:p>
            <a:pPr>
              <a:buFont typeface="Wingdings" panose="05000000000000000000" pitchFamily="2" charset="2"/>
              <a:buChar char="§"/>
            </a:pPr>
            <a:r>
              <a:rPr lang="en-US" dirty="0"/>
              <a:t> </a:t>
            </a:r>
            <a:r>
              <a:rPr lang="en-US" dirty="0" smtClean="0"/>
              <a:t>If </a:t>
            </a:r>
            <a:r>
              <a:rPr lang="en-US" dirty="0"/>
              <a:t>wages were simply raised to $10.10 with no changes to the number of jobs or hours, only 18% of the total increase in incomes would go to poor </a:t>
            </a:r>
            <a:r>
              <a:rPr lang="en-US" dirty="0" smtClean="0"/>
              <a:t>families</a:t>
            </a:r>
          </a:p>
          <a:p>
            <a:pPr marL="0" indent="0">
              <a:buNone/>
            </a:pPr>
            <a:r>
              <a:rPr lang="en-US" dirty="0"/>
              <a:t>*</a:t>
            </a:r>
            <a:r>
              <a:rPr lang="en-US" sz="1200" dirty="0"/>
              <a:t>http://www.frbsf.org/economic-research/publications/economic-letter/2015/december/reducing-poverty-via-minimum-wages-tax-credit/</a:t>
            </a:r>
          </a:p>
        </p:txBody>
      </p:sp>
      <p:sp>
        <p:nvSpPr>
          <p:cNvPr id="28" name="Text Placeholder 4"/>
          <p:cNvSpPr>
            <a:spLocks noGrp="1"/>
          </p:cNvSpPr>
          <p:nvPr>
            <p:ph type="body" idx="13"/>
          </p:nvPr>
        </p:nvSpPr>
        <p:spPr>
          <a:xfrm>
            <a:off x="6197600" y="1524001"/>
            <a:ext cx="5384800" cy="598487"/>
          </a:xfrm>
          <a:prstGeom prst="rect">
            <a:avLst/>
          </a:prstGeom>
        </p:spPr>
        <p:txBody>
          <a:bodyPr/>
          <a:lstStyle/>
          <a:p>
            <a:r>
              <a:rPr lang="en-US" dirty="0"/>
              <a:t>Raising the minimum wage </a:t>
            </a:r>
            <a:r>
              <a:rPr lang="en-US" dirty="0" smtClean="0"/>
              <a:t>WON’T HAVE MUCH IMPACT ON </a:t>
            </a:r>
            <a:r>
              <a:rPr lang="en-US" dirty="0"/>
              <a:t>poverty.</a:t>
            </a:r>
          </a:p>
        </p:txBody>
      </p:sp>
    </p:spTree>
    <p:extLst>
      <p:ext uri="{BB962C8B-B14F-4D97-AF65-F5344CB8AC3E}">
        <p14:creationId xmlns:p14="http://schemas.microsoft.com/office/powerpoint/2010/main" val="37696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barn(inVertical)">
                                      <p:cBhvr>
                                        <p:cTn id="7" dur="500"/>
                                        <p:tgtEl>
                                          <p:spTgt spid="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6">
                                            <p:txEl>
                                              <p:pRg st="0" end="0"/>
                                            </p:txEl>
                                          </p:spTgt>
                                        </p:tgtEl>
                                        <p:attrNameLst>
                                          <p:attrName>style.visibility</p:attrName>
                                        </p:attrNameLst>
                                      </p:cBhvr>
                                      <p:to>
                                        <p:strVal val="visible"/>
                                      </p:to>
                                    </p:set>
                                    <p:animEffect transition="in" filter="barn(inVertical)">
                                      <p:cBhvr>
                                        <p:cTn id="12" dur="500"/>
                                        <p:tgtEl>
                                          <p:spTgt spid="26">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6">
                                            <p:txEl>
                                              <p:pRg st="1" end="1"/>
                                            </p:txEl>
                                          </p:spTgt>
                                        </p:tgtEl>
                                        <p:attrNameLst>
                                          <p:attrName>style.visibility</p:attrName>
                                        </p:attrNameLst>
                                      </p:cBhvr>
                                      <p:to>
                                        <p:strVal val="visible"/>
                                      </p:to>
                                    </p:set>
                                    <p:animEffect transition="in" filter="barn(inVertical)">
                                      <p:cBhvr>
                                        <p:cTn id="15" dur="500"/>
                                        <p:tgtEl>
                                          <p:spTgt spid="26">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6">
                                            <p:txEl>
                                              <p:pRg st="3" end="3"/>
                                            </p:txEl>
                                          </p:spTgt>
                                        </p:tgtEl>
                                        <p:attrNameLst>
                                          <p:attrName>style.visibility</p:attrName>
                                        </p:attrNameLst>
                                      </p:cBhvr>
                                      <p:to>
                                        <p:strVal val="visible"/>
                                      </p:to>
                                    </p:set>
                                    <p:animEffect transition="in" filter="barn(inVertical)">
                                      <p:cBhvr>
                                        <p:cTn id="18" dur="500"/>
                                        <p:tgtEl>
                                          <p:spTgt spid="2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8">
                                            <p:txEl>
                                              <p:pRg st="0" end="0"/>
                                            </p:txEl>
                                          </p:spTgt>
                                        </p:tgtEl>
                                        <p:attrNameLst>
                                          <p:attrName>style.visibility</p:attrName>
                                        </p:attrNameLst>
                                      </p:cBhvr>
                                      <p:to>
                                        <p:strVal val="visible"/>
                                      </p:to>
                                    </p:set>
                                    <p:animEffect transition="in" filter="barn(inVertical)">
                                      <p:cBhvr>
                                        <p:cTn id="23" dur="500"/>
                                        <p:tgtEl>
                                          <p:spTgt spid="2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7">
                                            <p:txEl>
                                              <p:pRg st="0" end="0"/>
                                            </p:txEl>
                                          </p:spTgt>
                                        </p:tgtEl>
                                        <p:attrNameLst>
                                          <p:attrName>style.visibility</p:attrName>
                                        </p:attrNameLst>
                                      </p:cBhvr>
                                      <p:to>
                                        <p:strVal val="visible"/>
                                      </p:to>
                                    </p:set>
                                    <p:animEffect transition="in" filter="barn(inVertical)">
                                      <p:cBhvr>
                                        <p:cTn id="28" dur="500"/>
                                        <p:tgtEl>
                                          <p:spTgt spid="27">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7">
                                            <p:txEl>
                                              <p:pRg st="1" end="1"/>
                                            </p:txEl>
                                          </p:spTgt>
                                        </p:tgtEl>
                                        <p:attrNameLst>
                                          <p:attrName>style.visibility</p:attrName>
                                        </p:attrNameLst>
                                      </p:cBhvr>
                                      <p:to>
                                        <p:strVal val="visible"/>
                                      </p:to>
                                    </p:set>
                                    <p:animEffect transition="in" filter="barn(inVertical)">
                                      <p:cBhvr>
                                        <p:cTn id="33" dur="500"/>
                                        <p:tgtEl>
                                          <p:spTgt spid="27">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27">
                                            <p:txEl>
                                              <p:pRg st="2" end="2"/>
                                            </p:txEl>
                                          </p:spTgt>
                                        </p:tgtEl>
                                        <p:attrNameLst>
                                          <p:attrName>style.visibility</p:attrName>
                                        </p:attrNameLst>
                                      </p:cBhvr>
                                      <p:to>
                                        <p:strVal val="visible"/>
                                      </p:to>
                                    </p:set>
                                    <p:animEffect transition="in" filter="barn(inVertical)">
                                      <p:cBhvr>
                                        <p:cTn id="38" dur="500"/>
                                        <p:tgtEl>
                                          <p:spTgt spid="27">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27">
                                            <p:txEl>
                                              <p:pRg st="3" end="3"/>
                                            </p:txEl>
                                          </p:spTgt>
                                        </p:tgtEl>
                                        <p:attrNameLst>
                                          <p:attrName>style.visibility</p:attrName>
                                        </p:attrNameLst>
                                      </p:cBhvr>
                                      <p:to>
                                        <p:strVal val="visible"/>
                                      </p:to>
                                    </p:set>
                                    <p:animEffect transition="in" filter="barn(inVertical)">
                                      <p:cBhvr>
                                        <p:cTn id="43" dur="500"/>
                                        <p:tgtEl>
                                          <p:spTgt spid="27">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27">
                                            <p:txEl>
                                              <p:pRg st="4" end="4"/>
                                            </p:txEl>
                                          </p:spTgt>
                                        </p:tgtEl>
                                        <p:attrNameLst>
                                          <p:attrName>style.visibility</p:attrName>
                                        </p:attrNameLst>
                                      </p:cBhvr>
                                      <p:to>
                                        <p:strVal val="visible"/>
                                      </p:to>
                                    </p:set>
                                    <p:animEffect transition="in" filter="barn(inVertical)">
                                      <p:cBhvr>
                                        <p:cTn id="48" dur="500"/>
                                        <p:tgtEl>
                                          <p:spTgt spid="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1850" b="1" dirty="0">
                <a:solidFill>
                  <a:schemeClr val="accent1"/>
                </a:solidFill>
              </a:rPr>
              <a:t>Should the Minimum Wage Only Apply to Adults Over the Age of 18?</a:t>
            </a:r>
            <a:endParaRPr lang="en-US" sz="1850" dirty="0"/>
          </a:p>
        </p:txBody>
      </p:sp>
      <p:sp>
        <p:nvSpPr>
          <p:cNvPr id="5" name="Slide Number Placeholder 4"/>
          <p:cNvSpPr>
            <a:spLocks noGrp="1"/>
          </p:cNvSpPr>
          <p:nvPr>
            <p:ph type="sldNum" sz="quarter" idx="16"/>
          </p:nvPr>
        </p:nvSpPr>
        <p:spPr/>
        <p:txBody>
          <a:bodyPr/>
          <a:lstStyle/>
          <a:p>
            <a:fld id="{736A2A04-44CB-4FD5-A22C-EC7DA5CF840D}" type="slidenum">
              <a:rPr lang="en-US" smtClean="0"/>
              <a:pPr/>
              <a:t>9</a:t>
            </a:fld>
            <a:endParaRPr lang="en-US" dirty="0"/>
          </a:p>
        </p:txBody>
      </p:sp>
      <p:sp>
        <p:nvSpPr>
          <p:cNvPr id="4" name="Footer Placeholder 3"/>
          <p:cNvSpPr>
            <a:spLocks noGrp="1"/>
          </p:cNvSpPr>
          <p:nvPr>
            <p:ph type="ftr" sz="quarter" idx="17"/>
          </p:nvPr>
        </p:nvSpPr>
        <p:spPr/>
        <p:txBody>
          <a:bodyPr/>
          <a:lstStyle/>
          <a:p>
            <a:pPr>
              <a:defRPr/>
            </a:pPr>
            <a:r>
              <a:rPr lang="en-US" b="1" dirty="0" smtClean="0"/>
              <a:t>Minimum Wage</a:t>
            </a:r>
          </a:p>
          <a:p>
            <a:pPr>
              <a:defRPr/>
            </a:pPr>
            <a:r>
              <a:rPr lang="en-US" b="1" dirty="0" err="1" smtClean="0">
                <a:solidFill>
                  <a:srgbClr val="1578BC"/>
                </a:solidFill>
              </a:rPr>
              <a:t>www.EconEdLink.org</a:t>
            </a:r>
            <a:r>
              <a:rPr lang="en-US" b="1" dirty="0" smtClean="0">
                <a:solidFill>
                  <a:srgbClr val="1578BC"/>
                </a:solidFill>
              </a:rPr>
              <a:t> </a:t>
            </a:r>
            <a:endParaRPr lang="en-US" b="1" dirty="0">
              <a:solidFill>
                <a:srgbClr val="1578BC"/>
              </a:solidFill>
            </a:endParaRPr>
          </a:p>
        </p:txBody>
      </p:sp>
      <p:sp>
        <p:nvSpPr>
          <p:cNvPr id="28" name="Text Placeholder 21"/>
          <p:cNvSpPr>
            <a:spLocks noGrp="1"/>
          </p:cNvSpPr>
          <p:nvPr>
            <p:ph type="body" idx="1"/>
          </p:nvPr>
        </p:nvSpPr>
        <p:spPr>
          <a:xfrm>
            <a:off x="609600" y="1535114"/>
            <a:ext cx="5384800" cy="598487"/>
          </a:xfrm>
        </p:spPr>
        <p:txBody>
          <a:bodyPr/>
          <a:lstStyle/>
          <a:p>
            <a:endParaRPr lang="en-US" dirty="0" smtClean="0"/>
          </a:p>
          <a:p>
            <a:r>
              <a:rPr lang="en-US" sz="2400" dirty="0" smtClean="0"/>
              <a:t>Yes</a:t>
            </a:r>
            <a:r>
              <a:rPr lang="en-US" sz="2400" dirty="0"/>
              <a:t>, it Should</a:t>
            </a:r>
          </a:p>
          <a:p>
            <a:endParaRPr lang="en-US" dirty="0"/>
          </a:p>
        </p:txBody>
      </p:sp>
      <p:sp>
        <p:nvSpPr>
          <p:cNvPr id="29" name="Content Placeholder 3"/>
          <p:cNvSpPr>
            <a:spLocks noGrp="1"/>
          </p:cNvSpPr>
          <p:nvPr>
            <p:ph sz="half" idx="2"/>
          </p:nvPr>
        </p:nvSpPr>
        <p:spPr>
          <a:xfrm>
            <a:off x="609600" y="2133600"/>
            <a:ext cx="5386917" cy="3951288"/>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0" cap="none" spc="0" normalizeH="0" baseline="0" noProof="0" dirty="0" smtClean="0">
                <a:ln>
                  <a:noFill/>
                </a:ln>
                <a:solidFill>
                  <a:sysClr val="windowText" lastClr="000000"/>
                </a:solidFill>
                <a:effectLst/>
                <a:uLnTx/>
                <a:uFillTx/>
              </a:rPr>
              <a:t>Teens make up a disproportionate percentage of food service and retail workers where minimum wage is most common.</a:t>
            </a:r>
          </a:p>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0" cap="none" spc="0" normalizeH="0" baseline="0" noProof="0" dirty="0" smtClean="0">
                <a:ln>
                  <a:noFill/>
                </a:ln>
                <a:solidFill>
                  <a:sysClr val="windowText" lastClr="000000"/>
                </a:solidFill>
                <a:effectLst/>
                <a:uLnTx/>
                <a:uFillTx/>
              </a:rPr>
              <a:t>Employers might attract more adults with a universally higher minimum wage, and a two-tiered minimum might be a compromise to get an increased wage for adults.</a:t>
            </a:r>
          </a:p>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0" cap="none" spc="0" normalizeH="0" baseline="0" noProof="0" dirty="0" smtClean="0">
                <a:ln>
                  <a:noFill/>
                </a:ln>
                <a:solidFill>
                  <a:sysClr val="windowText" lastClr="000000"/>
                </a:solidFill>
                <a:effectLst/>
                <a:uLnTx/>
                <a:uFillTx/>
              </a:rPr>
              <a:t>More (unskilled) teens might be hired at a lower wage, allowing them to gain experience and skills (human capital).</a:t>
            </a:r>
          </a:p>
        </p:txBody>
      </p:sp>
      <p:sp>
        <p:nvSpPr>
          <p:cNvPr id="30" name="Content Placeholder 5"/>
          <p:cNvSpPr>
            <a:spLocks noGrp="1"/>
          </p:cNvSpPr>
          <p:nvPr>
            <p:ph sz="quarter" idx="4"/>
          </p:nvPr>
        </p:nvSpPr>
        <p:spPr>
          <a:xfrm>
            <a:off x="6197601" y="2133600"/>
            <a:ext cx="5389033" cy="3951288"/>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0" cap="none" spc="0" normalizeH="0" baseline="0" noProof="0" dirty="0" smtClean="0">
                <a:ln>
                  <a:noFill/>
                </a:ln>
                <a:solidFill>
                  <a:sysClr val="windowText" lastClr="000000"/>
                </a:solidFill>
                <a:effectLst/>
                <a:uLnTx/>
                <a:uFillTx/>
              </a:rPr>
              <a:t>Could hurt teens that support families or lead to adults being passed over for teens in certain part-time occupations.</a:t>
            </a:r>
          </a:p>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0" cap="none" spc="0" normalizeH="0" baseline="0" noProof="0" dirty="0">
                <a:ln>
                  <a:noFill/>
                </a:ln>
                <a:solidFill>
                  <a:sysClr val="windowText" lastClr="000000"/>
                </a:solidFill>
                <a:effectLst/>
                <a:uLnTx/>
                <a:uFillTx/>
              </a:rPr>
              <a:t>U.S. federal </a:t>
            </a:r>
            <a:r>
              <a:rPr kumimoji="0" lang="en-US" sz="1800" b="0" i="0" u="none" strike="noStrike" kern="0" cap="none" spc="0" normalizeH="0" baseline="0" noProof="0" dirty="0" smtClean="0">
                <a:ln>
                  <a:noFill/>
                </a:ln>
                <a:solidFill>
                  <a:sysClr val="windowText" lastClr="000000"/>
                </a:solidFill>
                <a:effectLst/>
                <a:uLnTx/>
                <a:uFillTx/>
              </a:rPr>
              <a:t>law already </a:t>
            </a:r>
            <a:r>
              <a:rPr kumimoji="0" lang="en-US" sz="1800" b="0" i="0" u="none" strike="noStrike" kern="0" cap="none" spc="0" normalizeH="0" baseline="0" noProof="0" dirty="0">
                <a:ln>
                  <a:noFill/>
                </a:ln>
                <a:solidFill>
                  <a:sysClr val="windowText" lastClr="000000"/>
                </a:solidFill>
                <a:effectLst/>
                <a:uLnTx/>
                <a:uFillTx/>
              </a:rPr>
              <a:t>lets employers pay workers just $4.25 an hour during their first 90 days on the job if they're under the age of 20.</a:t>
            </a:r>
          </a:p>
        </p:txBody>
      </p:sp>
      <p:sp>
        <p:nvSpPr>
          <p:cNvPr id="31" name="Text Placeholder 22"/>
          <p:cNvSpPr>
            <a:spLocks noGrp="1"/>
          </p:cNvSpPr>
          <p:nvPr>
            <p:ph type="body" idx="13"/>
          </p:nvPr>
        </p:nvSpPr>
        <p:spPr>
          <a:xfrm>
            <a:off x="6197600" y="1524001"/>
            <a:ext cx="5384800" cy="598487"/>
          </a:xfrm>
        </p:spPr>
        <p:txBody>
          <a:bodyPr/>
          <a:lstStyle/>
          <a:p>
            <a:endParaRPr lang="en-US" dirty="0" smtClean="0"/>
          </a:p>
          <a:p>
            <a:r>
              <a:rPr lang="en-US" sz="2400" dirty="0" smtClean="0"/>
              <a:t>No</a:t>
            </a:r>
            <a:r>
              <a:rPr lang="en-US" sz="2400" dirty="0"/>
              <a:t>, It should Not</a:t>
            </a:r>
          </a:p>
          <a:p>
            <a:endParaRPr lang="en-US" dirty="0"/>
          </a:p>
        </p:txBody>
      </p:sp>
    </p:spTree>
    <p:extLst>
      <p:ext uri="{BB962C8B-B14F-4D97-AF65-F5344CB8AC3E}">
        <p14:creationId xmlns:p14="http://schemas.microsoft.com/office/powerpoint/2010/main" val="209030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barn(inVertical)">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9">
                                            <p:txEl>
                                              <p:pRg st="1" end="1"/>
                                            </p:txEl>
                                          </p:spTgt>
                                        </p:tgtEl>
                                        <p:attrNameLst>
                                          <p:attrName>style.visibility</p:attrName>
                                        </p:attrNameLst>
                                      </p:cBhvr>
                                      <p:to>
                                        <p:strVal val="visible"/>
                                      </p:to>
                                    </p:set>
                                    <p:animEffect transition="in" filter="barn(inVertical)">
                                      <p:cBhvr>
                                        <p:cTn id="12" dur="500"/>
                                        <p:tgtEl>
                                          <p:spTgt spid="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9">
                                            <p:txEl>
                                              <p:pRg st="2" end="2"/>
                                            </p:txEl>
                                          </p:spTgt>
                                        </p:tgtEl>
                                        <p:attrNameLst>
                                          <p:attrName>style.visibility</p:attrName>
                                        </p:attrNameLst>
                                      </p:cBhvr>
                                      <p:to>
                                        <p:strVal val="visible"/>
                                      </p:to>
                                    </p:set>
                                    <p:animEffect transition="in" filter="barn(inVertical)">
                                      <p:cBhvr>
                                        <p:cTn id="17" dur="500"/>
                                        <p:tgtEl>
                                          <p:spTgt spid="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0">
                                            <p:txEl>
                                              <p:pRg st="0" end="0"/>
                                            </p:txEl>
                                          </p:spTgt>
                                        </p:tgtEl>
                                        <p:attrNameLst>
                                          <p:attrName>style.visibility</p:attrName>
                                        </p:attrNameLst>
                                      </p:cBhvr>
                                      <p:to>
                                        <p:strVal val="visible"/>
                                      </p:to>
                                    </p:set>
                                    <p:animEffect transition="in" filter="barn(inVertical)">
                                      <p:cBhvr>
                                        <p:cTn id="22" dur="500"/>
                                        <p:tgtEl>
                                          <p:spTgt spid="3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0">
                                            <p:txEl>
                                              <p:pRg st="1" end="1"/>
                                            </p:txEl>
                                          </p:spTgt>
                                        </p:tgtEl>
                                        <p:attrNameLst>
                                          <p:attrName>style.visibility</p:attrName>
                                        </p:attrNameLst>
                                      </p:cBhvr>
                                      <p:to>
                                        <p:strVal val="visible"/>
                                      </p:to>
                                    </p:set>
                                    <p:animEffect transition="in" filter="barn(inVertical)">
                                      <p:cBhvr>
                                        <p:cTn id="27" dur="500"/>
                                        <p:tgtEl>
                                          <p:spTgt spid="3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14FA7D75A0BB4FA402BA6C268B700C" ma:contentTypeVersion="4" ma:contentTypeDescription="Create a new document." ma:contentTypeScope="" ma:versionID="a52573295eaf0909ea6942f1d6c3fce3">
  <xsd:schema xmlns:xsd="http://www.w3.org/2001/XMLSchema" xmlns:xs="http://www.w3.org/2001/XMLSchema" xmlns:p="http://schemas.microsoft.com/office/2006/metadata/properties" xmlns:ns2="6f5f0874-9380-45e6-a4b7-6b39252ece02" xmlns:ns3="f585725c-6fad-472e-a48b-c8f76591c91b" targetNamespace="http://schemas.microsoft.com/office/2006/metadata/properties" ma:root="true" ma:fieldsID="c7477185176c1264378cd2f5e178989f" ns2:_="" ns3:_="">
    <xsd:import namespace="6f5f0874-9380-45e6-a4b7-6b39252ece02"/>
    <xsd:import namespace="f585725c-6fad-472e-a48b-c8f76591c91b"/>
    <xsd:element name="properties">
      <xsd:complexType>
        <xsd:sequence>
          <xsd:element name="documentManagement">
            <xsd:complexType>
              <xsd:all>
                <xsd:element ref="ns2:Status" minOccurs="0"/>
                <xsd:element ref="ns3: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5f0874-9380-45e6-a4b7-6b39252ece02" elementFormDefault="qualified">
    <xsd:import namespace="http://schemas.microsoft.com/office/2006/documentManagement/types"/>
    <xsd:import namespace="http://schemas.microsoft.com/office/infopath/2007/PartnerControls"/>
    <xsd:element name="Status" ma:index="8" nillable="true" ma:displayName="Status" ma:default="Draft" ma:format="Dropdown" ma:internalName="Status">
      <xsd:simpleType>
        <xsd:restriction base="dms:Choice">
          <xsd:enumeration value="Draft"/>
          <xsd:enumeration value="Out for Review"/>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f585725c-6fad-472e-a48b-c8f76591c91b"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585725c-6fad-472e-a48b-c8f76591c91b">
      <UserInfo>
        <DisplayName/>
        <AccountId xsi:nil="true"/>
        <AccountType/>
      </UserInfo>
    </SharedWithUsers>
    <Status xmlns="6f5f0874-9380-45e6-a4b7-6b39252ece02">Draft</Status>
  </documentManagement>
</p:properties>
</file>

<file path=customXml/itemProps1.xml><?xml version="1.0" encoding="utf-8"?>
<ds:datastoreItem xmlns:ds="http://schemas.openxmlformats.org/officeDocument/2006/customXml" ds:itemID="{684D7F85-B6FE-4844-BF87-169DA4D1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5f0874-9380-45e6-a4b7-6b39252ece02"/>
    <ds:schemaRef ds:uri="f585725c-6fad-472e-a48b-c8f76591c9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A96DE8-B18F-4B6A-93E2-2A40DA566421}">
  <ds:schemaRefs>
    <ds:schemaRef ds:uri="http://schemas.microsoft.com/sharepoint/v3/contenttype/forms"/>
  </ds:schemaRefs>
</ds:datastoreItem>
</file>

<file path=customXml/itemProps3.xml><?xml version="1.0" encoding="utf-8"?>
<ds:datastoreItem xmlns:ds="http://schemas.openxmlformats.org/officeDocument/2006/customXml" ds:itemID="{34297DD3-A2EA-4D53-B11C-2136071F829E}">
  <ds:schemaRefs>
    <ds:schemaRef ds:uri="http://schemas.openxmlformats.org/package/2006/metadata/core-properties"/>
    <ds:schemaRef ds:uri="6f5f0874-9380-45e6-a4b7-6b39252ece02"/>
    <ds:schemaRef ds:uri="http://www.w3.org/XML/1998/namespac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dcmitype/"/>
    <ds:schemaRef ds:uri="f585725c-6fad-472e-a48b-c8f76591c91b"/>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106209</TotalTime>
  <Words>1777</Words>
  <Application>Microsoft Office PowerPoint</Application>
  <PresentationFormat>Widescreen</PresentationFormat>
  <Paragraphs>180</Paragraphs>
  <Slides>16</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ＭＳ Ｐゴシック</vt:lpstr>
      <vt:lpstr>Arial</vt:lpstr>
      <vt:lpstr>BankGothic Md BT</vt:lpstr>
      <vt:lpstr>Calibri</vt:lpstr>
      <vt:lpstr>Calibri Light</vt:lpstr>
      <vt:lpstr>Gill Sans</vt:lpstr>
      <vt:lpstr>Times New Roman</vt:lpstr>
      <vt:lpstr>Wingdings</vt:lpstr>
      <vt:lpstr>Blank Presentation</vt:lpstr>
      <vt:lpstr>Custom Design</vt:lpstr>
      <vt:lpstr>Election Economics</vt:lpstr>
      <vt:lpstr>CREATED AT THE END OF THE DEPRESSION</vt:lpstr>
      <vt:lpstr>22 INCREASES UNDER 12 PRESIDENTS </vt:lpstr>
      <vt:lpstr>WHO MAKES MINIMUM WAGE?</vt:lpstr>
      <vt:lpstr>RAISE THE FEDERAL MINIMUM?</vt:lpstr>
      <vt:lpstr>RAISING THE FEDERAL MINIMUM WAGE RATE?</vt:lpstr>
      <vt:lpstr>Will a Higher Minimum Wage Spur Income and Job Growth?</vt:lpstr>
      <vt:lpstr>Will Raising the Minimum Wage Solve the Poverty Problem in the U.S.?</vt:lpstr>
      <vt:lpstr>Should the Minimum Wage Only Apply to Adults Over the Age of 18?</vt:lpstr>
      <vt:lpstr>COULD YOU LIVE ON MINIMUM WAGE?</vt:lpstr>
      <vt:lpstr>COULD YOU LIVE ON MINIMUM WAGE?</vt:lpstr>
      <vt:lpstr>WHAT IF THE FEDERAL MINIMUM WAS $10.10?</vt:lpstr>
      <vt:lpstr>COULD YOU LIVE ON MINIMUM WAGE?</vt:lpstr>
      <vt:lpstr>COULD YOU LIVE ON MINIMUM WAGE?</vt:lpstr>
      <vt:lpstr>PLAY THE ROLE, RESPOND TO THESE SCENARIOS WHAT WOULD YOU DO?</vt:lpstr>
      <vt:lpstr>PLAY THE ROLE, RESPOND TO THESE SCENARIOS WHAT WOULD YOU DO?</vt:lpstr>
    </vt:vector>
  </TitlesOfParts>
  <Company>Office 2004 Test Drive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Office 2004 Test Drive User</dc:creator>
  <cp:lastModifiedBy>Alexis Andrews</cp:lastModifiedBy>
  <cp:revision>2817</cp:revision>
  <cp:lastPrinted>2015-12-16T17:04:17Z</cp:lastPrinted>
  <dcterms:created xsi:type="dcterms:W3CDTF">2012-10-20T14:14:15Z</dcterms:created>
  <dcterms:modified xsi:type="dcterms:W3CDTF">2016-08-08T16:57:14Z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0x0101002414FA7D75A0BB4FA402BA6C268B700C</vt:lpwstr>
  </property>
  <property fmtid="{D5CDD505-2E9C-101B-9397-08002B2CF9AE}" pid="3" name="Order">
    <vt:r8>200</vt:r8>
  </property>
  <property fmtid="{D5CDD505-2E9C-101B-9397-08002B2CF9AE}" pid="4" name="_CopySource">
    <vt:lpwstr>https://council4econed.sharepoint.com/CMT/Board Meeting Feb 8, 2013 v2 njm.pptx</vt:lpwstr>
  </property>
  <property fmtid="{D5CDD505-2E9C-101B-9397-08002B2CF9AE}" pid="5" name="xd_ProgID">
    <vt:lpwstr/>
  </property>
  <property fmtid="{D5CDD505-2E9C-101B-9397-08002B2CF9AE}" pid="6" name="TemplateUrl">
    <vt:lpwstr/>
  </property>
</Properties>
</file>