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82" r:id="rId5"/>
  </p:sldMasterIdLst>
  <p:notesMasterIdLst>
    <p:notesMasterId r:id="rId23"/>
  </p:notesMasterIdLst>
  <p:handoutMasterIdLst>
    <p:handoutMasterId r:id="rId24"/>
  </p:handoutMasterIdLst>
  <p:sldIdLst>
    <p:sldId id="256" r:id="rId6"/>
    <p:sldId id="259" r:id="rId7"/>
    <p:sldId id="260" r:id="rId8"/>
    <p:sldId id="261" r:id="rId9"/>
    <p:sldId id="262" r:id="rId10"/>
    <p:sldId id="263" r:id="rId11"/>
    <p:sldId id="264" r:id="rId12"/>
    <p:sldId id="265" r:id="rId13"/>
    <p:sldId id="266" r:id="rId14"/>
    <p:sldId id="268" r:id="rId15"/>
    <p:sldId id="270" r:id="rId16"/>
    <p:sldId id="269" r:id="rId17"/>
    <p:sldId id="271" r:id="rId18"/>
    <p:sldId id="272" r:id="rId19"/>
    <p:sldId id="273" r:id="rId20"/>
    <p:sldId id="274" r:id="rId21"/>
    <p:sldId id="275" r:id="rId22"/>
  </p:sldIdLst>
  <p:sldSz cx="9144000" cy="6858000" type="screen4x3"/>
  <p:notesSz cx="6954838" cy="93091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evy"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9602"/>
    <a:srgbClr val="1578BC"/>
    <a:srgbClr val="FFFF66"/>
    <a:srgbClr val="CC66FF"/>
    <a:srgbClr val="CCFFCC"/>
    <a:srgbClr val="CCFF99"/>
    <a:srgbClr val="FFCCFF"/>
    <a:srgbClr val="FF99FF"/>
    <a:srgbClr val="92D050"/>
    <a:srgbClr val="6EA9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4" autoAdjust="0"/>
    <p:restoredTop sz="84502" autoAdjust="0"/>
  </p:normalViewPr>
  <p:slideViewPr>
    <p:cSldViewPr>
      <p:cViewPr varScale="1">
        <p:scale>
          <a:sx n="96" d="100"/>
          <a:sy n="96" d="100"/>
        </p:scale>
        <p:origin x="384" y="72"/>
      </p:cViewPr>
      <p:guideLst>
        <p:guide orient="horz" pos="2160"/>
        <p:guide pos="2880"/>
      </p:guideLst>
    </p:cSldViewPr>
  </p:slideViewPr>
  <p:outlineViewPr>
    <p:cViewPr>
      <p:scale>
        <a:sx n="33" d="100"/>
        <a:sy n="33" d="100"/>
      </p:scale>
      <p:origin x="48" y="22008"/>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02" y="-354"/>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3763" cy="465455"/>
          </a:xfrm>
          <a:prstGeom prst="rect">
            <a:avLst/>
          </a:prstGeom>
        </p:spPr>
        <p:txBody>
          <a:bodyPr vert="horz" lIns="91660" tIns="45830" rIns="91660" bIns="45830" rtlCol="0"/>
          <a:lstStyle>
            <a:lvl1pPr algn="l">
              <a:defRPr sz="1200">
                <a:cs typeface="ＭＳ Ｐゴシック" charset="-128"/>
              </a:defRPr>
            </a:lvl1pPr>
          </a:lstStyle>
          <a:p>
            <a:pPr>
              <a:defRPr/>
            </a:pPr>
            <a:endParaRPr lang="en-US" dirty="0"/>
          </a:p>
        </p:txBody>
      </p:sp>
      <p:sp>
        <p:nvSpPr>
          <p:cNvPr id="3" name="Date Placeholder 2"/>
          <p:cNvSpPr>
            <a:spLocks noGrp="1"/>
          </p:cNvSpPr>
          <p:nvPr>
            <p:ph type="dt" sz="quarter" idx="1"/>
          </p:nvPr>
        </p:nvSpPr>
        <p:spPr>
          <a:xfrm>
            <a:off x="3939471" y="0"/>
            <a:ext cx="3013763" cy="465455"/>
          </a:xfrm>
          <a:prstGeom prst="rect">
            <a:avLst/>
          </a:prstGeom>
        </p:spPr>
        <p:txBody>
          <a:bodyPr vert="horz" wrap="square" lIns="91660" tIns="45830" rIns="91660" bIns="45830" numCol="1" anchor="t" anchorCtr="0" compatLnSpc="1">
            <a:prstTxWarp prst="textNoShape">
              <a:avLst/>
            </a:prstTxWarp>
          </a:bodyPr>
          <a:lstStyle>
            <a:lvl1pPr algn="r">
              <a:defRPr sz="1200"/>
            </a:lvl1pPr>
          </a:lstStyle>
          <a:p>
            <a:fld id="{40E5B415-68C8-4A58-B2FB-027E28498B27}" type="datetime1">
              <a:rPr lang="en-US"/>
              <a:pPr/>
              <a:t>10/24/2016</a:t>
            </a:fld>
            <a:endParaRPr lang="en-US" dirty="0"/>
          </a:p>
        </p:txBody>
      </p:sp>
      <p:sp>
        <p:nvSpPr>
          <p:cNvPr id="4" name="Footer Placeholder 3"/>
          <p:cNvSpPr>
            <a:spLocks noGrp="1"/>
          </p:cNvSpPr>
          <p:nvPr>
            <p:ph type="ftr" sz="quarter" idx="2"/>
          </p:nvPr>
        </p:nvSpPr>
        <p:spPr>
          <a:xfrm>
            <a:off x="2" y="8842033"/>
            <a:ext cx="3013763" cy="465455"/>
          </a:xfrm>
          <a:prstGeom prst="rect">
            <a:avLst/>
          </a:prstGeom>
        </p:spPr>
        <p:txBody>
          <a:bodyPr vert="horz" lIns="91660" tIns="45830" rIns="91660" bIns="45830" rtlCol="0" anchor="b"/>
          <a:lstStyle>
            <a:lvl1pPr algn="l">
              <a:defRPr sz="1200">
                <a:cs typeface="ＭＳ Ｐゴシック" charset="-128"/>
              </a:defRPr>
            </a:lvl1pPr>
          </a:lstStyle>
          <a:p>
            <a:pPr>
              <a:defRPr/>
            </a:pPr>
            <a:endParaRPr lang="en-US" dirty="0"/>
          </a:p>
        </p:txBody>
      </p:sp>
      <p:sp>
        <p:nvSpPr>
          <p:cNvPr id="5" name="Slide Number Placeholder 4"/>
          <p:cNvSpPr>
            <a:spLocks noGrp="1"/>
          </p:cNvSpPr>
          <p:nvPr>
            <p:ph type="sldNum" sz="quarter" idx="3"/>
          </p:nvPr>
        </p:nvSpPr>
        <p:spPr>
          <a:xfrm>
            <a:off x="3939471" y="8842033"/>
            <a:ext cx="3013763" cy="465455"/>
          </a:xfrm>
          <a:prstGeom prst="rect">
            <a:avLst/>
          </a:prstGeom>
        </p:spPr>
        <p:txBody>
          <a:bodyPr vert="horz" wrap="square" lIns="91660" tIns="45830" rIns="91660" bIns="45830" numCol="1" anchor="b" anchorCtr="0" compatLnSpc="1">
            <a:prstTxWarp prst="textNoShape">
              <a:avLst/>
            </a:prstTxWarp>
          </a:bodyPr>
          <a:lstStyle>
            <a:lvl1pPr algn="r">
              <a:defRPr sz="1200"/>
            </a:lvl1pPr>
          </a:lstStyle>
          <a:p>
            <a:fld id="{0EEE3D93-84EA-4E8B-BF2A-F31F2C855D64}" type="slidenum">
              <a:rPr lang="en-US"/>
              <a:pPr/>
              <a:t>‹#›</a:t>
            </a:fld>
            <a:endParaRPr lang="en-US" dirty="0"/>
          </a:p>
        </p:txBody>
      </p:sp>
    </p:spTree>
    <p:extLst>
      <p:ext uri="{BB962C8B-B14F-4D97-AF65-F5344CB8AC3E}">
        <p14:creationId xmlns:p14="http://schemas.microsoft.com/office/powerpoint/2010/main" val="220651472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hdr" sz="quarter"/>
          </p:nvPr>
        </p:nvSpPr>
        <p:spPr bwMode="auto">
          <a:xfrm>
            <a:off x="2"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defRPr sz="1200">
                <a:cs typeface="ＭＳ Ｐゴシック" charset="-128"/>
              </a:defRPr>
            </a:lvl1pPr>
          </a:lstStyle>
          <a:p>
            <a:pPr>
              <a:defRPr/>
            </a:pPr>
            <a:endParaRPr lang="en-US" dirty="0"/>
          </a:p>
        </p:txBody>
      </p:sp>
      <p:sp>
        <p:nvSpPr>
          <p:cNvPr id="3075" name="Rectangle 1027"/>
          <p:cNvSpPr>
            <a:spLocks noGrp="1" noChangeArrowheads="1"/>
          </p:cNvSpPr>
          <p:nvPr>
            <p:ph type="dt" idx="1"/>
          </p:nvPr>
        </p:nvSpPr>
        <p:spPr bwMode="auto">
          <a:xfrm>
            <a:off x="3941078" y="0"/>
            <a:ext cx="3013763" cy="46545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lvl1pPr algn="r">
              <a:defRPr sz="1200">
                <a:cs typeface="ＭＳ Ｐゴシック" charset="-128"/>
              </a:defRPr>
            </a:lvl1pPr>
          </a:lstStyle>
          <a:p>
            <a:pPr>
              <a:defRPr/>
            </a:pPr>
            <a:endParaRPr lang="en-US" dirty="0"/>
          </a:p>
        </p:txBody>
      </p:sp>
      <p:sp>
        <p:nvSpPr>
          <p:cNvPr id="9220" name="Rectangle 1028"/>
          <p:cNvSpPr>
            <a:spLocks noGrp="1" noRot="1" noChangeAspect="1" noChangeArrowheads="1" noTextEdit="1"/>
          </p:cNvSpPr>
          <p:nvPr>
            <p:ph type="sldImg" idx="2"/>
          </p:nvPr>
        </p:nvSpPr>
        <p:spPr bwMode="auto">
          <a:xfrm>
            <a:off x="1149350" y="696913"/>
            <a:ext cx="4657725" cy="3494087"/>
          </a:xfrm>
          <a:prstGeom prst="rect">
            <a:avLst/>
          </a:prstGeom>
          <a:noFill/>
          <a:ln w="9525">
            <a:solidFill>
              <a:srgbClr val="000000"/>
            </a:solidFill>
            <a:miter lim="800000"/>
            <a:headEnd/>
            <a:tailEnd/>
          </a:ln>
        </p:spPr>
      </p:sp>
      <p:sp>
        <p:nvSpPr>
          <p:cNvPr id="3077" name="Rectangle 1029"/>
          <p:cNvSpPr>
            <a:spLocks noGrp="1" noChangeArrowheads="1"/>
          </p:cNvSpPr>
          <p:nvPr>
            <p:ph type="body" sz="quarter" idx="3"/>
          </p:nvPr>
        </p:nvSpPr>
        <p:spPr bwMode="auto">
          <a:xfrm>
            <a:off x="927312" y="4421827"/>
            <a:ext cx="5100215" cy="4189095"/>
          </a:xfrm>
          <a:prstGeom prst="rect">
            <a:avLst/>
          </a:prstGeom>
          <a:noFill/>
          <a:ln w="9525">
            <a:noFill/>
            <a:miter lim="800000"/>
            <a:headEnd/>
            <a:tailEnd/>
          </a:ln>
        </p:spPr>
        <p:txBody>
          <a:bodyPr vert="horz" wrap="square" lIns="91660" tIns="45830" rIns="91660" bIns="458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1030"/>
          <p:cNvSpPr>
            <a:spLocks noGrp="1" noChangeArrowheads="1"/>
          </p:cNvSpPr>
          <p:nvPr>
            <p:ph type="ftr" sz="quarter" idx="4"/>
          </p:nvPr>
        </p:nvSpPr>
        <p:spPr bwMode="auto">
          <a:xfrm>
            <a:off x="2"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defRPr sz="1200">
                <a:cs typeface="ＭＳ Ｐゴシック" charset="-128"/>
              </a:defRPr>
            </a:lvl1pPr>
          </a:lstStyle>
          <a:p>
            <a:pPr>
              <a:defRPr/>
            </a:pPr>
            <a:endParaRPr lang="en-US" dirty="0"/>
          </a:p>
        </p:txBody>
      </p:sp>
      <p:sp>
        <p:nvSpPr>
          <p:cNvPr id="3079" name="Rectangle 1031"/>
          <p:cNvSpPr>
            <a:spLocks noGrp="1" noChangeArrowheads="1"/>
          </p:cNvSpPr>
          <p:nvPr>
            <p:ph type="sldNum" sz="quarter" idx="5"/>
          </p:nvPr>
        </p:nvSpPr>
        <p:spPr bwMode="auto">
          <a:xfrm>
            <a:off x="3941078" y="8843645"/>
            <a:ext cx="3013763" cy="465455"/>
          </a:xfrm>
          <a:prstGeom prst="rect">
            <a:avLst/>
          </a:prstGeom>
          <a:noFill/>
          <a:ln w="9525">
            <a:noFill/>
            <a:miter lim="800000"/>
            <a:headEnd/>
            <a:tailEnd/>
          </a:ln>
        </p:spPr>
        <p:txBody>
          <a:bodyPr vert="horz" wrap="square" lIns="91660" tIns="45830" rIns="91660" bIns="45830" numCol="1" anchor="b" anchorCtr="0" compatLnSpc="1">
            <a:prstTxWarp prst="textNoShape">
              <a:avLst/>
            </a:prstTxWarp>
          </a:bodyPr>
          <a:lstStyle>
            <a:lvl1pPr algn="r">
              <a:defRPr sz="1200"/>
            </a:lvl1pPr>
          </a:lstStyle>
          <a:p>
            <a:fld id="{2C31D1C9-99ED-4BAE-B0EB-0468EAB0416D}" type="slidenum">
              <a:rPr lang="en-US"/>
              <a:pPr/>
              <a:t>‹#›</a:t>
            </a:fld>
            <a:endParaRPr lang="en-US" dirty="0"/>
          </a:p>
        </p:txBody>
      </p:sp>
    </p:spTree>
    <p:extLst>
      <p:ext uri="{BB962C8B-B14F-4D97-AF65-F5344CB8AC3E}">
        <p14:creationId xmlns:p14="http://schemas.microsoft.com/office/powerpoint/2010/main" val="296019758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31D1C9-99ED-4BAE-B0EB-0468EAB0416D}" type="slidenum">
              <a:rPr lang="en-US" smtClean="0"/>
              <a:pPr/>
              <a:t>1</a:t>
            </a:fld>
            <a:endParaRPr lang="en-US" dirty="0"/>
          </a:p>
        </p:txBody>
      </p:sp>
    </p:spTree>
    <p:extLst>
      <p:ext uri="{BB962C8B-B14F-4D97-AF65-F5344CB8AC3E}">
        <p14:creationId xmlns:p14="http://schemas.microsoft.com/office/powerpoint/2010/main" val="14493692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9"/>
          <p:cNvSpPr>
            <a:spLocks noChangeShapeType="1"/>
          </p:cNvSpPr>
          <p:nvPr userDrawn="1"/>
        </p:nvSpPr>
        <p:spPr bwMode="auto">
          <a:xfrm>
            <a:off x="990600" y="22860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5" name="Line 9"/>
          <p:cNvSpPr>
            <a:spLocks noChangeShapeType="1"/>
          </p:cNvSpPr>
          <p:nvPr userDrawn="1"/>
        </p:nvSpPr>
        <p:spPr bwMode="auto">
          <a:xfrm>
            <a:off x="990600" y="3657600"/>
            <a:ext cx="71628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2" name="Title 1"/>
          <p:cNvSpPr>
            <a:spLocks noGrp="1"/>
          </p:cNvSpPr>
          <p:nvPr>
            <p:ph type="ctrTitle" hasCustomPrompt="1"/>
          </p:nvPr>
        </p:nvSpPr>
        <p:spPr>
          <a:xfrm>
            <a:off x="1028699" y="2548219"/>
            <a:ext cx="7086600" cy="841375"/>
          </a:xfrm>
          <a:prstGeom prst="rect">
            <a:avLst/>
          </a:prstGeom>
        </p:spPr>
        <p:txBody>
          <a:bodyPr/>
          <a:lstStyle>
            <a:lvl1pPr algn="ctr">
              <a:defRPr b="1" baseline="0">
                <a:solidFill>
                  <a:srgbClr val="004A80"/>
                </a:solidFill>
                <a:latin typeface="Gill Sans"/>
                <a:cs typeface="Gill Sans"/>
              </a:defRPr>
            </a:lvl1pPr>
          </a:lstStyle>
          <a:p>
            <a:r>
              <a:rPr lang="en-US" dirty="0" smtClean="0"/>
              <a:t>Module Title</a:t>
            </a:r>
            <a:br>
              <a:rPr lang="en-US" dirty="0" smtClean="0"/>
            </a:b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8887" y="1144588"/>
            <a:ext cx="4086225" cy="990600"/>
          </a:xfrm>
          <a:prstGeom prst="rect">
            <a:avLst/>
          </a:prstGeom>
        </p:spPr>
      </p:pic>
      <p:sp>
        <p:nvSpPr>
          <p:cNvPr id="7" name="Rectangle 6"/>
          <p:cNvSpPr/>
          <p:nvPr userDrawn="1"/>
        </p:nvSpPr>
        <p:spPr>
          <a:xfrm>
            <a:off x="1028699" y="3930196"/>
            <a:ext cx="7086600" cy="1077218"/>
          </a:xfrm>
          <a:prstGeom prst="rect">
            <a:avLst/>
          </a:prstGeom>
        </p:spPr>
        <p:txBody>
          <a:bodyPr wrap="square">
            <a:spAutoFit/>
          </a:bodyPr>
          <a:lstStyle/>
          <a:p>
            <a:pPr algn="ctr"/>
            <a:r>
              <a:rPr lang="en-US" sz="3200" b="1" dirty="0" smtClean="0"/>
              <a:t>Anchors</a:t>
            </a:r>
            <a:r>
              <a:rPr lang="en-US" sz="3200" b="1" baseline="0" dirty="0" smtClean="0"/>
              <a:t> by </a:t>
            </a:r>
            <a:r>
              <a:rPr lang="en-US" sz="3200" b="1" dirty="0" smtClean="0"/>
              <a:t>William Bosshardt and Andrea Caceres-Santamaria</a:t>
            </a:r>
            <a:endParaRPr lang="en-US" sz="3200" b="1" dirty="0"/>
          </a:p>
        </p:txBody>
      </p:sp>
      <p:sp>
        <p:nvSpPr>
          <p:cNvPr id="8" name="Content Placeholder 7"/>
          <p:cNvSpPr>
            <a:spLocks noGrp="1"/>
          </p:cNvSpPr>
          <p:nvPr>
            <p:ph sz="quarter" idx="10"/>
          </p:nvPr>
        </p:nvSpPr>
        <p:spPr>
          <a:xfrm>
            <a:off x="3429000" y="4267200"/>
            <a:ext cx="914400" cy="914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877146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BA1793-7E79-45E4-9D23-AD39533D5127}"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96173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BA1793-7E79-45E4-9D23-AD39533D5127}"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935003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A1793-7E79-45E4-9D23-AD39533D5127}"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914151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A1793-7E79-45E4-9D23-AD39533D5127}"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39560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3615435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A1793-7E79-45E4-9D23-AD39533D5127}"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492485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61097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225481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pics">
    <p:spTree>
      <p:nvGrpSpPr>
        <p:cNvPr id="1" name=""/>
        <p:cNvGrpSpPr/>
        <p:nvPr/>
      </p:nvGrpSpPr>
      <p:grpSpPr>
        <a:xfrm>
          <a:off x="0" y="0"/>
          <a:ext cx="0" cy="0"/>
          <a:chOff x="0" y="0"/>
          <a:chExt cx="0" cy="0"/>
        </a:xfrm>
      </p:grpSpPr>
      <p:sp>
        <p:nvSpPr>
          <p:cNvPr id="5"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1028700" y="1752600"/>
            <a:ext cx="7086600" cy="3657600"/>
          </a:xfrm>
          <a:prstGeom prst="rect">
            <a:avLst/>
          </a:prstGeom>
        </p:spPr>
        <p:txBody>
          <a:bodyPr lIns="91440" rIns="91440"/>
          <a:lstStyle>
            <a:lvl1pPr>
              <a:buFont typeface="Arial"/>
              <a:buChar char="•"/>
              <a:defRPr sz="1800">
                <a:solidFill>
                  <a:srgbClr val="6EA92C"/>
                </a:solidFill>
                <a:latin typeface="Gill Sans"/>
                <a:cs typeface="Gill Sans"/>
              </a:defRPr>
            </a:lvl1pPr>
            <a:lvl2pPr marL="0" indent="-365760" algn="l">
              <a:buClr>
                <a:srgbClr val="004A80"/>
              </a:buClr>
              <a:buFont typeface="BankGothic Md BT"/>
              <a:buChar char="»"/>
              <a:defRPr sz="18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r>
              <a:rPr lang="en-US" dirty="0" smtClean="0"/>
              <a:t>Click to edit Master text styles</a:t>
            </a:r>
          </a:p>
          <a:p>
            <a:pPr lvl="1"/>
            <a:r>
              <a:rPr lang="en-US" dirty="0" smtClean="0"/>
              <a:t>Second level</a:t>
            </a: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0" name="Footer Placeholder 4"/>
          <p:cNvSpPr>
            <a:spLocks noGrp="1"/>
          </p:cNvSpPr>
          <p:nvPr>
            <p:ph type="ftr" sz="quarter" idx="16"/>
          </p:nvPr>
        </p:nvSpPr>
        <p:spPr>
          <a:xfrm>
            <a:off x="755945" y="63246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1" name="Slide Number Placeholder 8"/>
          <p:cNvSpPr>
            <a:spLocks noGrp="1"/>
          </p:cNvSpPr>
          <p:nvPr>
            <p:ph type="sldNum" sz="quarter" idx="17"/>
          </p:nvPr>
        </p:nvSpPr>
        <p:spPr>
          <a:xfrm>
            <a:off x="6553200" y="6477000"/>
            <a:ext cx="1905000" cy="457200"/>
          </a:xfrm>
        </p:spPr>
        <p:txBody>
          <a:bodyPr/>
          <a:lstStyle>
            <a:lvl1pPr>
              <a:defRPr/>
            </a:lvl1pPr>
          </a:lstStyle>
          <a:p>
            <a:fld id="{736A2A04-44CB-4FD5-A22C-EC7DA5CF840D}"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en-US" smtClean="0"/>
              <a:t>CEE Board Meeting - Confidential </a:t>
            </a:r>
            <a:endParaRPr lang="en-US" dirty="0"/>
          </a:p>
        </p:txBody>
      </p:sp>
      <p:sp>
        <p:nvSpPr>
          <p:cNvPr id="4" name="Slide Number Placeholder 3"/>
          <p:cNvSpPr>
            <a:spLocks noGrp="1"/>
          </p:cNvSpPr>
          <p:nvPr>
            <p:ph type="sldNum" sz="quarter" idx="11"/>
          </p:nvPr>
        </p:nvSpPr>
        <p:spPr/>
        <p:txBody>
          <a:bodyPr/>
          <a:lstStyle/>
          <a:p>
            <a:fld id="{60921177-3047-4604-B14F-505EA243D6B1}" type="slidenum">
              <a:rPr lang="en-US" smtClean="0"/>
              <a:pPr/>
              <a:t>‹#›</a:t>
            </a:fld>
            <a:endParaRPr lang="en-US" dirty="0"/>
          </a:p>
        </p:txBody>
      </p:sp>
      <p:sp>
        <p:nvSpPr>
          <p:cNvPr id="5" name="Date Placeholder 4"/>
          <p:cNvSpPr>
            <a:spLocks noGrp="1"/>
          </p:cNvSpPr>
          <p:nvPr>
            <p:ph type="dt" sz="half" idx="12"/>
          </p:nvPr>
        </p:nvSpPr>
        <p:spPr/>
        <p:txBody>
          <a:bodyPr/>
          <a:lstStyle/>
          <a:p>
            <a:r>
              <a:rPr lang="en-US" smtClean="0"/>
              <a:t>10.30.2015 </a:t>
            </a:r>
            <a:endParaRPr lang="en-US" dirty="0"/>
          </a:p>
        </p:txBody>
      </p:sp>
    </p:spTree>
    <p:extLst>
      <p:ext uri="{BB962C8B-B14F-4D97-AF65-F5344CB8AC3E}">
        <p14:creationId xmlns:p14="http://schemas.microsoft.com/office/powerpoint/2010/main" val="2466549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onopoly Cards w/o Subhead">
    <p:spTree>
      <p:nvGrpSpPr>
        <p:cNvPr id="1" name=""/>
        <p:cNvGrpSpPr/>
        <p:nvPr/>
      </p:nvGrpSpPr>
      <p:grpSpPr>
        <a:xfrm>
          <a:off x="0" y="0"/>
          <a:ext cx="0" cy="0"/>
          <a:chOff x="0" y="0"/>
          <a:chExt cx="0" cy="0"/>
        </a:xfrm>
      </p:grpSpPr>
      <p:sp>
        <p:nvSpPr>
          <p:cNvPr id="10"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Text Placeholder 2"/>
          <p:cNvSpPr>
            <a:spLocks noGrp="1"/>
          </p:cNvSpPr>
          <p:nvPr>
            <p:ph type="body" idx="1"/>
          </p:nvPr>
        </p:nvSpPr>
        <p:spPr>
          <a:xfrm>
            <a:off x="457200" y="1535113"/>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33600"/>
            <a:ext cx="4040188"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133600"/>
            <a:ext cx="4041775" cy="3951288"/>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524000"/>
            <a:ext cx="4038600" cy="598487"/>
          </a:xfrm>
          <a:prstGeom prst="rect">
            <a:avLst/>
          </a:prstGeom>
          <a:solidFill>
            <a:srgbClr val="215BAE"/>
          </a:solidFill>
        </p:spPr>
        <p:txBody>
          <a:bodyPr anchor="ctr"/>
          <a:lstStyle>
            <a:lvl1pPr marL="0" indent="0" algn="ctr">
              <a:buNone/>
              <a:defRPr sz="2000" b="1">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2" name="Title 21"/>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15" name="Slide Number Placeholder 8"/>
          <p:cNvSpPr>
            <a:spLocks noGrp="1"/>
          </p:cNvSpPr>
          <p:nvPr>
            <p:ph type="sldNum" sz="quarter" idx="16"/>
          </p:nvPr>
        </p:nvSpPr>
        <p:spPr/>
        <p:txBody>
          <a:bodyPr/>
          <a:lstStyle>
            <a:lvl1pPr>
              <a:defRPr/>
            </a:lvl1pPr>
          </a:lstStyle>
          <a:p>
            <a:fld id="{736A2A04-44CB-4FD5-A22C-EC7DA5CF840D}" type="slidenum">
              <a:rPr lang="en-US"/>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6" name="Footer Placeholder 4"/>
          <p:cNvSpPr>
            <a:spLocks noGrp="1"/>
          </p:cNvSpPr>
          <p:nvPr>
            <p:ph type="ftr" sz="quarter" idx="17"/>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onopoly Cards w/ Subhead">
    <p:spTree>
      <p:nvGrpSpPr>
        <p:cNvPr id="1" name=""/>
        <p:cNvGrpSpPr/>
        <p:nvPr/>
      </p:nvGrpSpPr>
      <p:grpSpPr>
        <a:xfrm>
          <a:off x="0" y="0"/>
          <a:ext cx="0" cy="0"/>
          <a:chOff x="0" y="0"/>
          <a:chExt cx="0" cy="0"/>
        </a:xfrm>
      </p:grpSpPr>
      <p:sp>
        <p:nvSpPr>
          <p:cNvPr id="8" name="Rectangle 7"/>
          <p:cNvSpPr/>
          <p:nvPr userDrawn="1"/>
        </p:nvSpPr>
        <p:spPr bwMode="auto">
          <a:xfrm>
            <a:off x="457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9" name="Rectangle 8"/>
          <p:cNvSpPr/>
          <p:nvPr userDrawn="1"/>
        </p:nvSpPr>
        <p:spPr bwMode="auto">
          <a:xfrm>
            <a:off x="457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1"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2" name="Rectangle 11"/>
          <p:cNvSpPr/>
          <p:nvPr userDrawn="1"/>
        </p:nvSpPr>
        <p:spPr bwMode="auto">
          <a:xfrm>
            <a:off x="4648200" y="1828800"/>
            <a:ext cx="4038600" cy="609600"/>
          </a:xfrm>
          <a:prstGeom prst="rect">
            <a:avLst/>
          </a:prstGeom>
          <a:solidFill>
            <a:srgbClr val="6EA92C"/>
          </a:solid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13" name="Rectangle 12"/>
          <p:cNvSpPr/>
          <p:nvPr userDrawn="1"/>
        </p:nvSpPr>
        <p:spPr bwMode="auto">
          <a:xfrm>
            <a:off x="4648200" y="2438400"/>
            <a:ext cx="4038600" cy="36576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cs typeface="ＭＳ Ｐゴシック" charset="-128"/>
            </a:endParaRPr>
          </a:p>
        </p:txBody>
      </p:sp>
      <p:sp>
        <p:nvSpPr>
          <p:cNvPr id="3" name="Text Placeholder 2"/>
          <p:cNvSpPr>
            <a:spLocks noGrp="1"/>
          </p:cNvSpPr>
          <p:nvPr>
            <p:ph type="body" idx="1"/>
          </p:nvPr>
        </p:nvSpPr>
        <p:spPr>
          <a:xfrm>
            <a:off x="457200" y="1839913"/>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8200" y="2438400"/>
            <a:ext cx="4041775" cy="3657600"/>
          </a:xfrm>
          <a:prstGeom prst="rect">
            <a:avLst/>
          </a:prstGeom>
        </p:spPr>
        <p:txBody>
          <a:bodyPr/>
          <a:lstStyle>
            <a:lvl1pPr>
              <a:defRPr sz="2000">
                <a:latin typeface="Gill Sans"/>
                <a:cs typeface="Gill Sans"/>
              </a:defRPr>
            </a:lvl1pPr>
            <a:lvl2pPr>
              <a:defRPr sz="1800">
                <a:latin typeface="Gill Sans"/>
                <a:cs typeface="Gill Sans"/>
              </a:defRPr>
            </a:lvl2pPr>
            <a:lvl3pPr>
              <a:defRPr sz="1600">
                <a:latin typeface="Gill Sans"/>
                <a:cs typeface="Gill Sans"/>
              </a:defRPr>
            </a:lvl3pPr>
            <a:lvl4pPr>
              <a:defRPr sz="1400">
                <a:latin typeface="Gill Sans"/>
                <a:cs typeface="Gill Sans"/>
              </a:defRPr>
            </a:lvl4pPr>
            <a:lvl5pPr>
              <a:defRPr sz="1200">
                <a:latin typeface="Gill Sans"/>
                <a:cs typeface="Gill San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2"/>
          <p:cNvSpPr>
            <a:spLocks noGrp="1"/>
          </p:cNvSpPr>
          <p:nvPr>
            <p:ph type="body" idx="13"/>
          </p:nvPr>
        </p:nvSpPr>
        <p:spPr>
          <a:xfrm>
            <a:off x="4648200" y="1828800"/>
            <a:ext cx="4038600" cy="598487"/>
          </a:xfrm>
          <a:prstGeom prst="rect">
            <a:avLst/>
          </a:prstGeom>
        </p:spPr>
        <p:txBody>
          <a:bodyPr anchor="ctr"/>
          <a:lstStyle>
            <a:lvl1pPr marL="0" indent="0">
              <a:buNone/>
              <a:defRPr sz="2000" b="0">
                <a:solidFill>
                  <a:schemeClr val="bg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21" name="Title 20"/>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23"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6" name="Slide Number Placeholder 8"/>
          <p:cNvSpPr>
            <a:spLocks noGrp="1"/>
          </p:cNvSpPr>
          <p:nvPr>
            <p:ph type="sldNum" sz="quarter" idx="17"/>
          </p:nvPr>
        </p:nvSpPr>
        <p:spPr/>
        <p:txBody>
          <a:bodyPr/>
          <a:lstStyle>
            <a:lvl1pPr>
              <a:defRPr/>
            </a:lvl1pPr>
          </a:lstStyle>
          <a:p>
            <a:fld id="{CFEBA4D8-2E47-4345-BA21-5CD61A5A0BBD}" type="slidenum">
              <a:rPr lang="en-US"/>
              <a:pPr/>
              <a:t>‹#›</a:t>
            </a:fld>
            <a:endParaRPr lang="en-US" dirty="0"/>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9"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EconEdLink Teacher Webinar: Children’s Literature &amp; Economics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Blank">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3" name="Content Placeholder 2"/>
          <p:cNvSpPr>
            <a:spLocks noGrp="1"/>
          </p:cNvSpPr>
          <p:nvPr>
            <p:ph idx="1"/>
          </p:nvPr>
        </p:nvSpPr>
        <p:spPr>
          <a:xfrm>
            <a:off x="857250" y="2133600"/>
            <a:ext cx="7429500" cy="3733800"/>
          </a:xfrm>
          <a:prstGeom prst="rect">
            <a:avLst/>
          </a:prstGeom>
        </p:spPr>
        <p:txBody>
          <a:bodyPr lIns="91440" rIns="91440"/>
          <a:lstStyle>
            <a:lvl1pPr>
              <a:buFont typeface="Arial"/>
              <a:buNone/>
              <a:defRPr sz="2400">
                <a:solidFill>
                  <a:srgbClr val="6EA92C"/>
                </a:solidFill>
                <a:latin typeface="Gill Sans"/>
                <a:cs typeface="Gill Sans"/>
              </a:defRPr>
            </a:lvl1pPr>
            <a:lvl2pPr marL="182880" indent="-374904" algn="l">
              <a:buClr>
                <a:srgbClr val="004A80"/>
              </a:buClr>
              <a:buFont typeface="BankGothic Md BT"/>
              <a:buChar char="»"/>
              <a:defRPr sz="2400">
                <a:solidFill>
                  <a:srgbClr val="004A80"/>
                </a:solidFill>
                <a:latin typeface="Gill Sans"/>
                <a:cs typeface="Gill Sans"/>
              </a:defRPr>
            </a:lvl2pPr>
            <a:lvl3pPr>
              <a:defRPr>
                <a:solidFill>
                  <a:srgbClr val="6EA92C"/>
                </a:solidFill>
                <a:latin typeface="Gill Sans"/>
                <a:cs typeface="Gill Sans"/>
              </a:defRPr>
            </a:lvl3pPr>
            <a:lvl4pPr>
              <a:defRPr>
                <a:solidFill>
                  <a:srgbClr val="6EA92C"/>
                </a:solidFill>
                <a:latin typeface="Gill Sans"/>
                <a:cs typeface="Gill Sans"/>
              </a:defRPr>
            </a:lvl4pPr>
            <a:lvl5pPr>
              <a:defRPr>
                <a:solidFill>
                  <a:srgbClr val="6EA92C"/>
                </a:solidFill>
                <a:latin typeface="Gill Sans"/>
                <a:cs typeface="Gill Sans"/>
              </a:defRPr>
            </a:lvl5pPr>
          </a:lstStyle>
          <a:p>
            <a:pPr lvl="0"/>
            <a:endParaRPr lang="en-US" dirty="0" smtClean="0"/>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32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0" name="Slide Number Placeholder 5"/>
          <p:cNvSpPr>
            <a:spLocks noGrp="1"/>
          </p:cNvSpPr>
          <p:nvPr>
            <p:ph type="sldNum" sz="quarter" idx="17"/>
          </p:nvPr>
        </p:nvSpPr>
        <p:spPr>
          <a:xfrm>
            <a:off x="7848600" y="6248400"/>
            <a:ext cx="609600" cy="457200"/>
          </a:xfrm>
        </p:spPr>
        <p:txBody>
          <a:bodyPr/>
          <a:lstStyle>
            <a:lvl1pPr>
              <a:defRPr/>
            </a:lvl1pPr>
          </a:lstStyle>
          <a:p>
            <a:fld id="{0AAD9021-A74D-4FF0-868C-40F10C5CABE8}" type="slidenum">
              <a:rPr lang="en-US"/>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
        <p:nvSpPr>
          <p:cNvPr id="12" name="Footer Placeholder 4"/>
          <p:cNvSpPr>
            <a:spLocks noGrp="1"/>
          </p:cNvSpPr>
          <p:nvPr>
            <p:ph type="ftr" sz="quarter" idx="18"/>
          </p:nvPr>
        </p:nvSpPr>
        <p:spPr>
          <a:xfrm>
            <a:off x="755945" y="6324600"/>
            <a:ext cx="7896131" cy="457200"/>
          </a:xfrm>
        </p:spPr>
        <p:txBody>
          <a:bodyPr/>
          <a:lstStyle>
            <a:lvl1pPr>
              <a:defRPr/>
            </a:lvl1pPr>
          </a:lstStyle>
          <a:p>
            <a:pPr>
              <a:defRPr/>
            </a:pPr>
            <a:r>
              <a:rPr lang="en-US" b="1" dirty="0" smtClean="0"/>
              <a:t>Money and Elections</a:t>
            </a:r>
          </a:p>
          <a:p>
            <a:pPr>
              <a:defRPr/>
            </a:pPr>
            <a:r>
              <a:rPr lang="en-US" b="1" dirty="0" smtClean="0">
                <a:solidFill>
                  <a:srgbClr val="1578BC"/>
                </a:solidFill>
              </a:rPr>
              <a:t>www.EconEdLink.org </a:t>
            </a:r>
            <a:endParaRPr lang="en-US" b="1" dirty="0">
              <a:solidFill>
                <a:srgbClr val="1578BC"/>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Bullets">
    <p:spTree>
      <p:nvGrpSpPr>
        <p:cNvPr id="1" name=""/>
        <p:cNvGrpSpPr/>
        <p:nvPr/>
      </p:nvGrpSpPr>
      <p:grpSpPr>
        <a:xfrm>
          <a:off x="0" y="0"/>
          <a:ext cx="0" cy="0"/>
          <a:chOff x="0" y="0"/>
          <a:chExt cx="0" cy="0"/>
        </a:xfrm>
      </p:grpSpPr>
      <p:sp>
        <p:nvSpPr>
          <p:cNvPr id="6" name="Line 7"/>
          <p:cNvSpPr>
            <a:spLocks noChangeShapeType="1"/>
          </p:cNvSpPr>
          <p:nvPr userDrawn="1"/>
        </p:nvSpPr>
        <p:spPr bwMode="auto">
          <a:xfrm>
            <a:off x="457200" y="1219200"/>
            <a:ext cx="8229600" cy="0"/>
          </a:xfrm>
          <a:prstGeom prst="line">
            <a:avLst/>
          </a:prstGeom>
          <a:noFill/>
          <a:ln w="15875">
            <a:solidFill>
              <a:srgbClr val="C0C0C0"/>
            </a:solidFill>
            <a:round/>
            <a:headEnd/>
            <a:tailEnd/>
          </a:ln>
        </p:spPr>
        <p:txBody>
          <a:bodyPr wrap="none" anchor="ctr"/>
          <a:lstStyle/>
          <a:p>
            <a:pPr>
              <a:defRPr/>
            </a:pPr>
            <a:endParaRPr lang="en-US" dirty="0">
              <a:cs typeface="ＭＳ Ｐゴシック" charset="-128"/>
            </a:endParaRPr>
          </a:p>
        </p:txBody>
      </p:sp>
      <p:sp>
        <p:nvSpPr>
          <p:cNvPr id="15" name="Title 14"/>
          <p:cNvSpPr>
            <a:spLocks noGrp="1"/>
          </p:cNvSpPr>
          <p:nvPr>
            <p:ph type="title"/>
          </p:nvPr>
        </p:nvSpPr>
        <p:spPr>
          <a:xfrm>
            <a:off x="457200" y="609600"/>
            <a:ext cx="8229600" cy="609600"/>
          </a:xfrm>
          <a:prstGeom prst="rect">
            <a:avLst/>
          </a:prstGeom>
        </p:spPr>
        <p:txBody>
          <a:bodyPr vert="horz" anchor="t"/>
          <a:lstStyle>
            <a:lvl1pPr>
              <a:defRPr sz="2400"/>
            </a:lvl1pPr>
          </a:lstStyle>
          <a:p>
            <a:r>
              <a:rPr lang="en-US" dirty="0" smtClean="0"/>
              <a:t>Click to edit Master title style</a:t>
            </a:r>
            <a:endParaRPr lang="en-US" dirty="0"/>
          </a:p>
        </p:txBody>
      </p:sp>
      <p:sp>
        <p:nvSpPr>
          <p:cNvPr id="9" name="Text Placeholder 2"/>
          <p:cNvSpPr>
            <a:spLocks noGrp="1"/>
          </p:cNvSpPr>
          <p:nvPr>
            <p:ph type="body" idx="14"/>
          </p:nvPr>
        </p:nvSpPr>
        <p:spPr>
          <a:xfrm>
            <a:off x="457200" y="1295400"/>
            <a:ext cx="8229600" cy="457200"/>
          </a:xfrm>
          <a:prstGeom prst="rect">
            <a:avLst/>
          </a:prstGeom>
        </p:spPr>
        <p:txBody>
          <a:bodyPr anchor="t"/>
          <a:lstStyle>
            <a:lvl1pPr marL="0" indent="0">
              <a:buNone/>
              <a:defRPr sz="2400" b="0">
                <a:solidFill>
                  <a:schemeClr val="tx1"/>
                </a:solidFill>
                <a:latin typeface="Gill Sans"/>
                <a:cs typeface="Gill San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2"/>
          <p:cNvSpPr>
            <a:spLocks noGrp="1"/>
          </p:cNvSpPr>
          <p:nvPr>
            <p:ph idx="1"/>
          </p:nvPr>
        </p:nvSpPr>
        <p:spPr>
          <a:xfrm>
            <a:off x="609600" y="1905001"/>
            <a:ext cx="7924800" cy="4343400"/>
          </a:xfrm>
          <a:prstGeom prst="rect">
            <a:avLst/>
          </a:prstGeom>
        </p:spPr>
        <p:txBody>
          <a:bodyPr/>
          <a:lstStyle>
            <a:lvl1pPr>
              <a:defRPr sz="1800">
                <a:latin typeface="Gill Sans"/>
                <a:cs typeface="Gill Sans"/>
              </a:defRPr>
            </a:lvl1pPr>
            <a:lvl2pPr>
              <a:defRPr sz="1800">
                <a:latin typeface="Gill Sans"/>
                <a:cs typeface="Gill Sans"/>
              </a:defRPr>
            </a:lvl2pPr>
            <a:lvl3pPr>
              <a:defRPr sz="1800">
                <a:latin typeface="Gill Sans"/>
                <a:cs typeface="Gill Sans"/>
              </a:defRPr>
            </a:lvl3pPr>
            <a:lvl4pPr>
              <a:defRPr sz="1800">
                <a:latin typeface="Gill Sans"/>
                <a:cs typeface="Gill Sans"/>
              </a:defRPr>
            </a:lvl4pPr>
            <a:lvl5pPr>
              <a:defRPr sz="1800">
                <a:latin typeface="Gill Sans"/>
                <a:cs typeface="Gill San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6"/>
          </p:nvPr>
        </p:nvSpPr>
        <p:spPr>
          <a:xfrm>
            <a:off x="609600" y="6400800"/>
            <a:ext cx="7896131" cy="457200"/>
          </a:xfrm>
        </p:spPr>
        <p:txBody>
          <a:bodyPr/>
          <a:lstStyle>
            <a:lvl1pPr>
              <a:defRPr/>
            </a:lvl1pPr>
          </a:lstStyle>
          <a:p>
            <a:pPr>
              <a:defRPr/>
            </a:pPr>
            <a:r>
              <a:rPr lang="en-US" b="1" dirty="0" smtClean="0"/>
              <a:t>Lesson Title</a:t>
            </a:r>
          </a:p>
          <a:p>
            <a:pPr>
              <a:defRPr/>
            </a:pPr>
            <a:r>
              <a:rPr lang="en-US" b="1" dirty="0" smtClean="0">
                <a:solidFill>
                  <a:srgbClr val="1578BC"/>
                </a:solidFill>
              </a:rPr>
              <a:t>www.EconEdLink.org </a:t>
            </a:r>
            <a:endParaRPr lang="en-US" b="1" dirty="0">
              <a:solidFill>
                <a:srgbClr val="1578BC"/>
              </a:solidFill>
            </a:endParaRPr>
          </a:p>
        </p:txBody>
      </p:sp>
      <p:sp>
        <p:nvSpPr>
          <p:cNvPr id="10" name="Slide Number Placeholder 5"/>
          <p:cNvSpPr>
            <a:spLocks noGrp="1"/>
          </p:cNvSpPr>
          <p:nvPr>
            <p:ph type="sldNum" sz="quarter" idx="17"/>
          </p:nvPr>
        </p:nvSpPr>
        <p:spPr>
          <a:xfrm>
            <a:off x="7162800" y="6553200"/>
            <a:ext cx="1295400" cy="457200"/>
          </a:xfrm>
        </p:spPr>
        <p:txBody>
          <a:bodyPr/>
          <a:lstStyle>
            <a:lvl1pPr>
              <a:defRPr/>
            </a:lvl1pPr>
          </a:lstStyle>
          <a:p>
            <a:fld id="{9EBAAD4B-9DCB-4A12-AD43-92C60FC43709}" type="slidenum">
              <a:rPr lang="en-US"/>
              <a:pPr/>
              <a:t>‹#›</a:t>
            </a:fld>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10362" y="609600"/>
            <a:ext cx="2200275" cy="533400"/>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298230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A1793-7E79-45E4-9D23-AD39533D5127}"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F9695-8517-4318-9952-3DDF4D4F8C2B}" type="slidenum">
              <a:rPr lang="en-US" smtClean="0"/>
              <a:t>‹#›</a:t>
            </a:fld>
            <a:endParaRPr lang="en-US"/>
          </a:p>
        </p:txBody>
      </p:sp>
    </p:spTree>
    <p:extLst>
      <p:ext uri="{BB962C8B-B14F-4D97-AF65-F5344CB8AC3E}">
        <p14:creationId xmlns:p14="http://schemas.microsoft.com/office/powerpoint/2010/main" val="10408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3124200" y="6477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latin typeface="Gill Sans" charset="0"/>
                <a:cs typeface="ＭＳ Ｐゴシック" charset="-128"/>
              </a:defRPr>
            </a:lvl1pPr>
          </a:lstStyle>
          <a:p>
            <a:pPr>
              <a:defRPr/>
            </a:pPr>
            <a:r>
              <a:rPr lang="en-US" smtClean="0"/>
              <a:t>CEE Board Meeting - Confidential </a:t>
            </a:r>
            <a:endParaRPr lang="en-US" dirty="0"/>
          </a:p>
        </p:txBody>
      </p:sp>
      <p:sp>
        <p:nvSpPr>
          <p:cNvPr id="1030" name="Rectangle 6"/>
          <p:cNvSpPr>
            <a:spLocks noGrp="1" noChangeArrowheads="1"/>
          </p:cNvSpPr>
          <p:nvPr>
            <p:ph type="sldNum" sz="quarter" idx="4"/>
          </p:nvPr>
        </p:nvSpPr>
        <p:spPr bwMode="auto">
          <a:xfrm>
            <a:off x="6553200" y="6477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Gill Sans" charset="0"/>
              </a:defRPr>
            </a:lvl1pPr>
          </a:lstStyle>
          <a:p>
            <a:fld id="{60921177-3047-4604-B14F-505EA243D6B1}" type="slidenum">
              <a:rPr lang="en-US" smtClean="0"/>
              <a:pPr/>
              <a:t>‹#›</a:t>
            </a:fld>
            <a:endParaRPr lang="en-US" dirty="0"/>
          </a:p>
        </p:txBody>
      </p:sp>
      <p:sp>
        <p:nvSpPr>
          <p:cNvPr id="5" name="Date Placeholder 3"/>
          <p:cNvSpPr>
            <a:spLocks noGrp="1"/>
          </p:cNvSpPr>
          <p:nvPr>
            <p:ph type="dt" sz="half" idx="2"/>
          </p:nvPr>
        </p:nvSpPr>
        <p:spPr>
          <a:xfrm>
            <a:off x="685800" y="6477000"/>
            <a:ext cx="1905000" cy="457200"/>
          </a:xfrm>
          <a:prstGeom prst="rect">
            <a:avLst/>
          </a:prstGeom>
        </p:spPr>
        <p:txBody>
          <a:bodyPr/>
          <a:lstStyle>
            <a:lvl1pPr>
              <a:defRPr sz="1200"/>
            </a:lvl1pPr>
          </a:lstStyle>
          <a:p>
            <a:r>
              <a:rPr lang="en-US" dirty="0" smtClean="0"/>
              <a:t>10.30.2015 </a:t>
            </a:r>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94" r:id="rId3"/>
    <p:sldLayoutId id="2147483678" r:id="rId4"/>
    <p:sldLayoutId id="2147483679" r:id="rId5"/>
    <p:sldLayoutId id="2147483680" r:id="rId6"/>
    <p:sldLayoutId id="2147483681" r:id="rId7"/>
  </p:sldLayoutIdLst>
  <p:timing>
    <p:tnLst>
      <p:par>
        <p:cTn id="1" dur="indefinite" restart="never" nodeType="tmRoot"/>
      </p:par>
    </p:tnLst>
  </p:timing>
  <p:hf hdr="0"/>
  <p:txStyles>
    <p:titleStyle>
      <a:lvl1pPr algn="l" rtl="0" eaLnBrk="0" fontAlgn="base" hangingPunct="0">
        <a:spcBef>
          <a:spcPct val="0"/>
        </a:spcBef>
        <a:spcAft>
          <a:spcPct val="0"/>
        </a:spcAft>
        <a:defRPr sz="4400">
          <a:solidFill>
            <a:srgbClr val="004A80"/>
          </a:solidFill>
          <a:latin typeface="Gill Sans"/>
          <a:ea typeface="ＭＳ Ｐゴシック" charset="-128"/>
          <a:cs typeface="Gill Sans"/>
        </a:defRPr>
      </a:lvl1pPr>
      <a:lvl2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2pPr>
      <a:lvl3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3pPr>
      <a:lvl4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4pPr>
      <a:lvl5pPr algn="l" rtl="0" eaLnBrk="0" fontAlgn="base" hangingPunct="0">
        <a:spcBef>
          <a:spcPct val="0"/>
        </a:spcBef>
        <a:spcAft>
          <a:spcPct val="0"/>
        </a:spcAft>
        <a:defRPr sz="4400">
          <a:solidFill>
            <a:srgbClr val="004A80"/>
          </a:solidFill>
          <a:latin typeface="Gill Sans"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BA1793-7E79-45E4-9D23-AD39533D5127}" type="datetimeFigureOut">
              <a:rPr lang="en-US" smtClean="0"/>
              <a:t>10/24/2016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F9695-8517-4318-9952-3DDF4D4F8C2B}" type="slidenum">
              <a:rPr lang="en-US" smtClean="0"/>
              <a:t>‹#›</a:t>
            </a:fld>
            <a:endParaRPr lang="en-US"/>
          </a:p>
        </p:txBody>
      </p:sp>
    </p:spTree>
    <p:extLst>
      <p:ext uri="{BB962C8B-B14F-4D97-AF65-F5344CB8AC3E}">
        <p14:creationId xmlns:p14="http://schemas.microsoft.com/office/powerpoint/2010/main" val="1028064701"/>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sychologytoday.com/experts/jim-taylor-phd" TargetMode="External"/><Relationship Id="rId2" Type="http://schemas.openxmlformats.org/officeDocument/2006/relationships/hyperlink" Target="http://ux.saggezza.com/articles/designing-choice-the-default-and-anchori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Behavioral Economics</a:t>
            </a:r>
            <a:endParaRPr lang="en-US" dirty="0"/>
          </a:p>
        </p:txBody>
      </p:sp>
    </p:spTree>
    <p:extLst>
      <p:ext uri="{BB962C8B-B14F-4D97-AF65-F5344CB8AC3E}">
        <p14:creationId xmlns:p14="http://schemas.microsoft.com/office/powerpoint/2010/main" val="2398897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about now?</a:t>
            </a:r>
            <a:endParaRPr lang="en-US" dirty="0"/>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10</a:t>
            </a:fld>
            <a:endParaRPr lang="en-US" dirty="0"/>
          </a:p>
        </p:txBody>
      </p:sp>
      <p:pic>
        <p:nvPicPr>
          <p:cNvPr id="7" name="image2.jpg" descr="http://s1.cdn.autoevolution.com/images/moto_gallery/SUZUKIKingQuad500AXiPowerSteering-4362_2.jpg"/>
          <p:cNvPicPr>
            <a:picLocks noChangeAspect="1"/>
          </p:cNvPicPr>
          <p:nvPr/>
        </p:nvPicPr>
        <p:blipFill>
          <a:blip r:embed="rId2">
            <a:extLst/>
          </a:blip>
          <a:stretch>
            <a:fillRect/>
          </a:stretch>
        </p:blipFill>
        <p:spPr>
          <a:xfrm>
            <a:off x="381000" y="2133600"/>
            <a:ext cx="5200636" cy="2929821"/>
          </a:xfrm>
          <a:prstGeom prst="rect">
            <a:avLst/>
          </a:prstGeom>
          <a:ln w="12700">
            <a:miter lim="400000"/>
          </a:ln>
        </p:spPr>
      </p:pic>
      <p:sp>
        <p:nvSpPr>
          <p:cNvPr id="8" name="Shape 149"/>
          <p:cNvSpPr/>
          <p:nvPr/>
        </p:nvSpPr>
        <p:spPr>
          <a:xfrm>
            <a:off x="5052785" y="1789254"/>
            <a:ext cx="3810000" cy="181588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4800" b="1"/>
            </a:pPr>
            <a:r>
              <a:rPr lang="en-US" sz="3600" dirty="0"/>
              <a:t>$6,500</a:t>
            </a:r>
          </a:p>
          <a:p>
            <a:pPr algn="ctr">
              <a:defRPr sz="4800" b="1" strike="sngStrike">
                <a:solidFill>
                  <a:srgbClr val="FF0000"/>
                </a:solidFill>
              </a:defRPr>
            </a:pPr>
            <a:r>
              <a:rPr lang="en-US" sz="3600" dirty="0"/>
              <a:t>MSRP$8,299</a:t>
            </a:r>
          </a:p>
          <a:p>
            <a:pPr algn="ctr">
              <a:defRPr sz="4800" b="1"/>
            </a:pPr>
            <a:endParaRPr sz="2000" dirty="0"/>
          </a:p>
          <a:p>
            <a:r>
              <a:rPr sz="2000" dirty="0"/>
              <a:t>from www.atvtraderonline.com</a:t>
            </a:r>
          </a:p>
        </p:txBody>
      </p:sp>
      <p:sp>
        <p:nvSpPr>
          <p:cNvPr id="9" name="Shape 148"/>
          <p:cNvSpPr/>
          <p:nvPr/>
        </p:nvSpPr>
        <p:spPr>
          <a:xfrm>
            <a:off x="805534" y="5093751"/>
            <a:ext cx="4247251"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r>
              <a:rPr sz="1800" dirty="0"/>
              <a:t>Suzuki </a:t>
            </a:r>
            <a:r>
              <a:rPr sz="1800" dirty="0" err="1"/>
              <a:t>Kingquad</a:t>
            </a:r>
            <a:r>
              <a:rPr sz="1800" dirty="0"/>
              <a:t> 500axi ATVs for sale</a:t>
            </a:r>
          </a:p>
        </p:txBody>
      </p:sp>
      <p:sp>
        <p:nvSpPr>
          <p:cNvPr id="10" name="Shape 151"/>
          <p:cNvSpPr/>
          <p:nvPr/>
        </p:nvSpPr>
        <p:spPr>
          <a:xfrm>
            <a:off x="7137470" y="5530105"/>
            <a:ext cx="1351210"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sz="1800" dirty="0"/>
              <a:t>Slide </a:t>
            </a:r>
            <a:r>
              <a:rPr sz="1800" dirty="0" smtClean="0"/>
              <a:t>2.</a:t>
            </a:r>
            <a:r>
              <a:rPr lang="en-US" sz="1800" dirty="0" smtClean="0"/>
              <a:t>9</a:t>
            </a:r>
            <a:endParaRPr sz="1800" dirty="0"/>
          </a:p>
        </p:txBody>
      </p:sp>
    </p:spTree>
    <p:extLst>
      <p:ext uri="{BB962C8B-B14F-4D97-AF65-F5344CB8AC3E}">
        <p14:creationId xmlns:p14="http://schemas.microsoft.com/office/powerpoint/2010/main" val="2732697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And now?</a:t>
            </a:r>
            <a:endParaRPr lang="en-US" dirty="0"/>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11</a:t>
            </a:fld>
            <a:endParaRPr lang="en-US" dirty="0"/>
          </a:p>
        </p:txBody>
      </p:sp>
      <p:pic>
        <p:nvPicPr>
          <p:cNvPr id="7" name="image2.jpg" descr="http://s1.cdn.autoevolution.com/images/moto_gallery/SUZUKIKingQuad500AXiPowerSteering-4362_2.jpg"/>
          <p:cNvPicPr>
            <a:picLocks noChangeAspect="1"/>
          </p:cNvPicPr>
          <p:nvPr/>
        </p:nvPicPr>
        <p:blipFill>
          <a:blip r:embed="rId2">
            <a:extLst/>
          </a:blip>
          <a:stretch>
            <a:fillRect/>
          </a:stretch>
        </p:blipFill>
        <p:spPr>
          <a:xfrm>
            <a:off x="381000" y="2133600"/>
            <a:ext cx="5200636" cy="2929821"/>
          </a:xfrm>
          <a:prstGeom prst="rect">
            <a:avLst/>
          </a:prstGeom>
          <a:ln w="12700">
            <a:miter lim="400000"/>
          </a:ln>
        </p:spPr>
      </p:pic>
      <p:sp>
        <p:nvSpPr>
          <p:cNvPr id="8" name="Shape 149"/>
          <p:cNvSpPr/>
          <p:nvPr/>
        </p:nvSpPr>
        <p:spPr>
          <a:xfrm>
            <a:off x="5052785" y="1789254"/>
            <a:ext cx="3810000" cy="181588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4800" b="1"/>
            </a:pPr>
            <a:r>
              <a:rPr lang="en-US" sz="3600" dirty="0"/>
              <a:t>$6,500</a:t>
            </a:r>
          </a:p>
          <a:p>
            <a:pPr algn="ctr">
              <a:defRPr sz="4800" b="1" strike="sngStrike">
                <a:solidFill>
                  <a:srgbClr val="FF0000"/>
                </a:solidFill>
              </a:defRPr>
            </a:pPr>
            <a:r>
              <a:rPr lang="en-US" sz="3600" dirty="0"/>
              <a:t>MSRP$8,299</a:t>
            </a:r>
          </a:p>
          <a:p>
            <a:pPr algn="ctr">
              <a:defRPr sz="4800" b="1"/>
            </a:pPr>
            <a:endParaRPr sz="2000" dirty="0"/>
          </a:p>
          <a:p>
            <a:r>
              <a:rPr sz="2000" dirty="0"/>
              <a:t>from www.atvtraderonline.com</a:t>
            </a:r>
          </a:p>
        </p:txBody>
      </p:sp>
      <p:sp>
        <p:nvSpPr>
          <p:cNvPr id="9" name="Shape 148"/>
          <p:cNvSpPr/>
          <p:nvPr/>
        </p:nvSpPr>
        <p:spPr>
          <a:xfrm>
            <a:off x="805534" y="5093751"/>
            <a:ext cx="4247251"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r>
              <a:rPr sz="1800" dirty="0"/>
              <a:t>Suzuki </a:t>
            </a:r>
            <a:r>
              <a:rPr sz="1800" dirty="0" err="1"/>
              <a:t>Kingquad</a:t>
            </a:r>
            <a:r>
              <a:rPr sz="1800" dirty="0"/>
              <a:t> 500axi ATVs for sale</a:t>
            </a:r>
          </a:p>
        </p:txBody>
      </p:sp>
      <p:sp>
        <p:nvSpPr>
          <p:cNvPr id="10" name="Shape 151"/>
          <p:cNvSpPr/>
          <p:nvPr/>
        </p:nvSpPr>
        <p:spPr>
          <a:xfrm>
            <a:off x="7137470" y="5530105"/>
            <a:ext cx="1351210"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sz="1800" dirty="0"/>
              <a:t>Slide </a:t>
            </a:r>
            <a:r>
              <a:rPr sz="1800" dirty="0" smtClean="0"/>
              <a:t>2.</a:t>
            </a:r>
            <a:r>
              <a:rPr lang="en-US" sz="1800" dirty="0" smtClean="0"/>
              <a:t>10</a:t>
            </a:r>
            <a:endParaRPr sz="1800" dirty="0"/>
          </a:p>
        </p:txBody>
      </p:sp>
      <p:pic>
        <p:nvPicPr>
          <p:cNvPr id="11" name="image4.jpg" descr="http://s3-eu-west-1.amazonaws.com/hniesfp/8/images/promo/37/282894_P02_NIE_2x.jpg"/>
          <p:cNvPicPr>
            <a:picLocks noChangeAspect="1"/>
          </p:cNvPicPr>
          <p:nvPr/>
        </p:nvPicPr>
        <p:blipFill>
          <a:blip r:embed="rId3">
            <a:extLst/>
          </a:blip>
          <a:stretch>
            <a:fillRect/>
          </a:stretch>
        </p:blipFill>
        <p:spPr>
          <a:xfrm>
            <a:off x="5586716" y="3702989"/>
            <a:ext cx="2997472" cy="1320762"/>
          </a:xfrm>
          <a:prstGeom prst="rect">
            <a:avLst/>
          </a:prstGeom>
          <a:ln w="12700">
            <a:miter lim="400000"/>
          </a:ln>
        </p:spPr>
      </p:pic>
      <p:pic>
        <p:nvPicPr>
          <p:cNvPr id="12" name="image5.jpg" descr="https://www.tpsservices.co.uk/images/frame-boxing-dog.jpg"/>
          <p:cNvPicPr>
            <a:picLocks noChangeAspect="1"/>
          </p:cNvPicPr>
          <p:nvPr/>
        </p:nvPicPr>
        <p:blipFill>
          <a:blip r:embed="rId4">
            <a:extLst/>
          </a:blip>
          <a:stretch>
            <a:fillRect/>
          </a:stretch>
        </p:blipFill>
        <p:spPr>
          <a:xfrm>
            <a:off x="7998047" y="4614930"/>
            <a:ext cx="920305" cy="817642"/>
          </a:xfrm>
          <a:prstGeom prst="rect">
            <a:avLst/>
          </a:prstGeom>
          <a:ln w="12700">
            <a:miter lim="400000"/>
          </a:ln>
        </p:spPr>
      </p:pic>
    </p:spTree>
    <p:extLst>
      <p:ext uri="{BB962C8B-B14F-4D97-AF65-F5344CB8AC3E}">
        <p14:creationId xmlns:p14="http://schemas.microsoft.com/office/powerpoint/2010/main" val="4251008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Comparing </a:t>
            </a:r>
            <a:r>
              <a:rPr lang="en-US" dirty="0" err="1" smtClean="0"/>
              <a:t>Econs</a:t>
            </a:r>
            <a:r>
              <a:rPr lang="en-US" dirty="0" smtClean="0"/>
              <a:t> and Humans</a:t>
            </a:r>
            <a:endParaRPr lang="en-US" dirty="0"/>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09222201"/>
              </p:ext>
            </p:extLst>
          </p:nvPr>
        </p:nvGraphicFramePr>
        <p:xfrm>
          <a:off x="766105" y="1371600"/>
          <a:ext cx="7227866" cy="4608241"/>
        </p:xfrm>
        <a:graphic>
          <a:graphicData uri="http://schemas.openxmlformats.org/drawingml/2006/table">
            <a:tbl>
              <a:tblPr firstRow="1" firstCol="1" bandRow="1"/>
              <a:tblGrid>
                <a:gridCol w="675501"/>
                <a:gridCol w="2702006"/>
                <a:gridCol w="3850359"/>
              </a:tblGrid>
              <a:tr h="235974">
                <a:tc>
                  <a:txBody>
                    <a:bodyPr/>
                    <a:lstStyle/>
                    <a:p>
                      <a:pPr algn="ctr">
                        <a:lnSpc>
                          <a:spcPct val="115000"/>
                        </a:lnSpc>
                        <a:defRPr sz="1800" b="0">
                          <a:solidFill>
                            <a:srgbClr val="000000"/>
                          </a:solidFill>
                        </a:defRPr>
                      </a:pPr>
                      <a:r>
                        <a:rPr sz="1400" b="1" dirty="0">
                          <a:solidFill>
                            <a:srgbClr val="FFFFFF"/>
                          </a:solidFill>
                        </a:rPr>
                        <a:t>Lesson</a:t>
                      </a:r>
                    </a:p>
                  </a:txBody>
                  <a:tcPr marL="0" marR="0" marT="0" marB="0" horzOverflow="overflow">
                    <a:solidFill>
                      <a:srgbClr val="0070C0"/>
                    </a:solidFill>
                  </a:tcPr>
                </a:tc>
                <a:tc>
                  <a:txBody>
                    <a:bodyPr/>
                    <a:lstStyle/>
                    <a:p>
                      <a:pPr algn="ctr">
                        <a:lnSpc>
                          <a:spcPct val="115000"/>
                        </a:lnSpc>
                        <a:defRPr sz="1800" b="0">
                          <a:solidFill>
                            <a:srgbClr val="000000"/>
                          </a:solidFill>
                        </a:defRPr>
                      </a:pPr>
                      <a:r>
                        <a:rPr sz="1400" b="1" dirty="0" err="1">
                          <a:solidFill>
                            <a:srgbClr val="FFFFFF"/>
                          </a:solidFill>
                        </a:rPr>
                        <a:t>Econs</a:t>
                      </a:r>
                      <a:endParaRPr sz="1400" b="1" dirty="0">
                        <a:solidFill>
                          <a:srgbClr val="FFFFFF"/>
                        </a:solidFill>
                      </a:endParaRPr>
                    </a:p>
                  </a:txBody>
                  <a:tcPr marL="0" marR="0" marT="0" marB="0" horzOverflow="overflow">
                    <a:solidFill>
                      <a:srgbClr val="0070C0"/>
                    </a:solidFill>
                  </a:tcPr>
                </a:tc>
                <a:tc>
                  <a:txBody>
                    <a:bodyPr/>
                    <a:lstStyle/>
                    <a:p>
                      <a:pPr algn="ctr">
                        <a:lnSpc>
                          <a:spcPct val="115000"/>
                        </a:lnSpc>
                        <a:defRPr sz="1800" b="0">
                          <a:solidFill>
                            <a:srgbClr val="000000"/>
                          </a:solidFill>
                        </a:defRPr>
                      </a:pPr>
                      <a:r>
                        <a:rPr sz="1400" b="1" dirty="0">
                          <a:solidFill>
                            <a:srgbClr val="FFFFFF"/>
                          </a:solidFill>
                        </a:rPr>
                        <a:t>Humans</a:t>
                      </a:r>
                    </a:p>
                  </a:txBody>
                  <a:tcPr marL="0" marR="0" marT="0" marB="0" horzOverflow="overflow">
                    <a:solidFill>
                      <a:srgbClr val="0070C0"/>
                    </a:solidFill>
                  </a:tcPr>
                </a:tc>
              </a:tr>
              <a:tr h="471948">
                <a:tc>
                  <a:txBody>
                    <a:bodyPr/>
                    <a:lstStyle/>
                    <a:p>
                      <a:pPr algn="ctr">
                        <a:lnSpc>
                          <a:spcPct val="115000"/>
                        </a:lnSpc>
                        <a:defRPr sz="1800" b="0">
                          <a:solidFill>
                            <a:srgbClr val="000000"/>
                          </a:solidFill>
                        </a:defRPr>
                      </a:pPr>
                      <a:r>
                        <a:rPr sz="1400" b="1">
                          <a:solidFill>
                            <a:srgbClr val="FFFFFF"/>
                          </a:solidFill>
                        </a:rPr>
                        <a:t>1</a:t>
                      </a:r>
                    </a:p>
                  </a:txBody>
                  <a:tcPr marL="0" marR="0" marT="0" marB="0" horzOverflow="overflow">
                    <a:solidFill>
                      <a:srgbClr val="0070C0"/>
                    </a:solidFill>
                  </a:tcPr>
                </a:tc>
                <a:tc>
                  <a:txBody>
                    <a:bodyPr/>
                    <a:lstStyle/>
                    <a:p>
                      <a:pPr algn="l">
                        <a:lnSpc>
                          <a:spcPct val="115000"/>
                        </a:lnSpc>
                        <a:defRPr sz="1800"/>
                      </a:pPr>
                      <a:r>
                        <a:rPr sz="1400" dirty="0"/>
                        <a:t>Use system 2 for all their decisions.</a:t>
                      </a:r>
                    </a:p>
                  </a:txBody>
                  <a:tcPr marL="0" marR="0" marT="0" marB="0" horzOverflow="overflow">
                    <a:solidFill>
                      <a:schemeClr val="accent5"/>
                    </a:solidFill>
                  </a:tcPr>
                </a:tc>
                <a:tc>
                  <a:txBody>
                    <a:bodyPr/>
                    <a:lstStyle/>
                    <a:p>
                      <a:pPr algn="l">
                        <a:lnSpc>
                          <a:spcPct val="115000"/>
                        </a:lnSpc>
                        <a:defRPr sz="1800"/>
                      </a:pPr>
                      <a:r>
                        <a:rPr sz="1400" dirty="0"/>
                        <a:t>Use system 1 to make many routine decisions.</a:t>
                      </a:r>
                    </a:p>
                  </a:txBody>
                  <a:tcPr marL="0" marR="0" marT="0" marB="0" horzOverflow="overflow">
                    <a:solidFill>
                      <a:schemeClr val="accent5"/>
                    </a:solidFill>
                  </a:tcPr>
                </a:tc>
              </a:tr>
              <a:tr h="471948">
                <a:tc>
                  <a:txBody>
                    <a:bodyPr/>
                    <a:lstStyle/>
                    <a:p>
                      <a:pPr algn="ctr">
                        <a:lnSpc>
                          <a:spcPct val="115000"/>
                        </a:lnSpc>
                        <a:defRPr sz="1800" b="0">
                          <a:solidFill>
                            <a:srgbClr val="000000"/>
                          </a:solidFill>
                        </a:defRPr>
                      </a:pPr>
                      <a:r>
                        <a:rPr sz="1400" b="1">
                          <a:solidFill>
                            <a:srgbClr val="FFFFFF"/>
                          </a:solidFill>
                        </a:rPr>
                        <a:t> </a:t>
                      </a:r>
                    </a:p>
                  </a:txBody>
                  <a:tcPr marL="0" marR="0" marT="0" marB="0" horzOverflow="overflow">
                    <a:solidFill>
                      <a:srgbClr val="0070C0"/>
                    </a:solidFill>
                  </a:tcPr>
                </a:tc>
                <a:tc>
                  <a:txBody>
                    <a:bodyPr/>
                    <a:lstStyle/>
                    <a:p>
                      <a:pPr algn="l">
                        <a:lnSpc>
                          <a:spcPct val="115000"/>
                        </a:lnSpc>
                        <a:defRPr sz="1800"/>
                      </a:pPr>
                      <a:r>
                        <a:rPr sz="1400" dirty="0"/>
                        <a:t>Carefully weigh costs and benefits to make decisions.</a:t>
                      </a:r>
                    </a:p>
                  </a:txBody>
                  <a:tcPr marL="0" marR="0" marT="0" marB="0" horzOverflow="overflow"/>
                </a:tc>
                <a:tc>
                  <a:txBody>
                    <a:bodyPr/>
                    <a:lstStyle/>
                    <a:p>
                      <a:pPr algn="l">
                        <a:lnSpc>
                          <a:spcPct val="115000"/>
                        </a:lnSpc>
                        <a:defRPr sz="1800"/>
                      </a:pPr>
                      <a:r>
                        <a:rPr sz="1400" dirty="0"/>
                        <a:t>Make decisions on past experience or quick judgments.</a:t>
                      </a:r>
                    </a:p>
                  </a:txBody>
                  <a:tcPr marL="0" marR="0" marT="0" marB="0" horzOverflow="overflow"/>
                </a:tc>
              </a:tr>
              <a:tr h="796413">
                <a:tc>
                  <a:txBody>
                    <a:bodyPr/>
                    <a:lstStyle/>
                    <a:p>
                      <a:pPr algn="ctr">
                        <a:lnSpc>
                          <a:spcPct val="115000"/>
                        </a:lnSpc>
                        <a:defRPr sz="1800" b="0">
                          <a:solidFill>
                            <a:srgbClr val="000000"/>
                          </a:solidFill>
                        </a:defRPr>
                      </a:pPr>
                      <a:r>
                        <a:rPr sz="1400" b="1" dirty="0"/>
                        <a:t>2</a:t>
                      </a:r>
                    </a:p>
                  </a:txBody>
                  <a:tcPr marL="0" marR="0" marT="0" marB="0" horzOverflow="overflow">
                    <a:solidFill>
                      <a:srgbClr val="0070C0"/>
                    </a:solidFill>
                  </a:tcPr>
                </a:tc>
                <a:tc>
                  <a:txBody>
                    <a:bodyPr/>
                    <a:lstStyle/>
                    <a:p>
                      <a:pPr algn="l">
                        <a:lnSpc>
                          <a:spcPct val="115000"/>
                        </a:lnSpc>
                        <a:defRPr sz="1800"/>
                      </a:pPr>
                      <a:r>
                        <a:rPr sz="1400" b="1" dirty="0"/>
                        <a:t>Are not subject to cognitive biases when making decisions.</a:t>
                      </a:r>
                    </a:p>
                  </a:txBody>
                  <a:tcPr marL="0" marR="0" marT="0" marB="0" horzOverflow="overflow">
                    <a:solidFill>
                      <a:schemeClr val="accent5"/>
                    </a:solidFill>
                  </a:tcPr>
                </a:tc>
                <a:tc>
                  <a:txBody>
                    <a:bodyPr/>
                    <a:lstStyle/>
                    <a:p>
                      <a:pPr algn="l">
                        <a:lnSpc>
                          <a:spcPct val="115000"/>
                        </a:lnSpc>
                        <a:defRPr sz="1800"/>
                      </a:pPr>
                      <a:r>
                        <a:rPr sz="1400" b="1" dirty="0"/>
                        <a:t>Are subject to cognitive biases when making decisions and so may use anchors and fall into relativity traps.</a:t>
                      </a:r>
                    </a:p>
                  </a:txBody>
                  <a:tcPr marL="0" marR="0" marT="0" marB="0" horzOverflow="overflow">
                    <a:solidFill>
                      <a:schemeClr val="accent5"/>
                    </a:solidFill>
                  </a:tcPr>
                </a:tc>
              </a:tr>
              <a:tr h="471948">
                <a:tc>
                  <a:txBody>
                    <a:bodyPr/>
                    <a:lstStyle/>
                    <a:p>
                      <a:pPr algn="ctr">
                        <a:lnSpc>
                          <a:spcPct val="115000"/>
                        </a:lnSpc>
                        <a:defRPr sz="1800" b="0">
                          <a:solidFill>
                            <a:srgbClr val="000000"/>
                          </a:solidFill>
                        </a:defRPr>
                      </a:pPr>
                      <a:r>
                        <a:rPr sz="1400" b="1">
                          <a:solidFill>
                            <a:srgbClr val="FFFFFF"/>
                          </a:solidFill>
                        </a:rPr>
                        <a:t>3</a:t>
                      </a:r>
                    </a:p>
                  </a:txBody>
                  <a:tcPr marL="0" marR="0" marT="0" marB="0" horzOverflow="overflow">
                    <a:solidFill>
                      <a:srgbClr val="0070C0"/>
                    </a:solidFill>
                  </a:tcPr>
                </a:tc>
                <a:tc>
                  <a:txBody>
                    <a:bodyPr/>
                    <a:lstStyle/>
                    <a:p>
                      <a:pPr algn="l">
                        <a:lnSpc>
                          <a:spcPct val="115000"/>
                        </a:lnSpc>
                        <a:defRPr sz="1800"/>
                      </a:pPr>
                      <a:r>
                        <a:rPr sz="1400"/>
                        <a:t>Make decisions by weighing costs and benefits equally.</a:t>
                      </a:r>
                    </a:p>
                  </a:txBody>
                  <a:tcPr marL="0" marR="0" marT="0" marB="0" horzOverflow="overflow"/>
                </a:tc>
                <a:tc>
                  <a:txBody>
                    <a:bodyPr/>
                    <a:lstStyle/>
                    <a:p>
                      <a:pPr algn="l">
                        <a:lnSpc>
                          <a:spcPct val="115000"/>
                        </a:lnSpc>
                        <a:defRPr sz="1800"/>
                      </a:pPr>
                      <a:r>
                        <a:rPr sz="1400" dirty="0"/>
                        <a:t>Tend to weigh losses greater than gains.</a:t>
                      </a:r>
                    </a:p>
                  </a:txBody>
                  <a:tcPr marL="0" marR="0" marT="0" marB="0" horzOverflow="overflow"/>
                </a:tc>
              </a:tr>
              <a:tr h="707922">
                <a:tc>
                  <a:txBody>
                    <a:bodyPr/>
                    <a:lstStyle/>
                    <a:p>
                      <a:pPr algn="ctr">
                        <a:lnSpc>
                          <a:spcPct val="115000"/>
                        </a:lnSpc>
                        <a:defRPr sz="1800" b="0">
                          <a:solidFill>
                            <a:srgbClr val="000000"/>
                          </a:solidFill>
                        </a:defRPr>
                      </a:pPr>
                      <a:r>
                        <a:rPr sz="1400" b="1">
                          <a:solidFill>
                            <a:srgbClr val="FFFFFF"/>
                          </a:solidFill>
                        </a:rPr>
                        <a:t> </a:t>
                      </a:r>
                    </a:p>
                  </a:txBody>
                  <a:tcPr marL="0" marR="0" marT="0" marB="0" horzOverflow="overflow">
                    <a:solidFill>
                      <a:srgbClr val="0070C0"/>
                    </a:solidFill>
                  </a:tcPr>
                </a:tc>
                <a:tc>
                  <a:txBody>
                    <a:bodyPr/>
                    <a:lstStyle/>
                    <a:p>
                      <a:pPr algn="l">
                        <a:lnSpc>
                          <a:spcPct val="115000"/>
                        </a:lnSpc>
                        <a:defRPr sz="1800"/>
                      </a:pPr>
                      <a:r>
                        <a:rPr sz="1400" dirty="0"/>
                        <a:t>Are not influenced by their current situation when making decisions.</a:t>
                      </a:r>
                    </a:p>
                  </a:txBody>
                  <a:tcPr marL="0" marR="0" marT="0" marB="0" horzOverflow="overflow">
                    <a:solidFill>
                      <a:schemeClr val="accent5"/>
                    </a:solidFill>
                  </a:tcPr>
                </a:tc>
                <a:tc>
                  <a:txBody>
                    <a:bodyPr/>
                    <a:lstStyle/>
                    <a:p>
                      <a:pPr algn="l">
                        <a:lnSpc>
                          <a:spcPct val="115000"/>
                        </a:lnSpc>
                        <a:defRPr sz="1800"/>
                      </a:pPr>
                      <a:r>
                        <a:rPr sz="1400" dirty="0"/>
                        <a:t>Tend to bias to the default or to things they already have.</a:t>
                      </a:r>
                    </a:p>
                  </a:txBody>
                  <a:tcPr marL="0" marR="0" marT="0" marB="0" horzOverflow="overflow">
                    <a:solidFill>
                      <a:schemeClr val="accent5"/>
                    </a:solidFill>
                  </a:tcPr>
                </a:tc>
              </a:tr>
              <a:tr h="707922">
                <a:tc>
                  <a:txBody>
                    <a:bodyPr/>
                    <a:lstStyle/>
                    <a:p>
                      <a:pPr algn="ctr">
                        <a:lnSpc>
                          <a:spcPct val="115000"/>
                        </a:lnSpc>
                        <a:defRPr sz="1800" b="0">
                          <a:solidFill>
                            <a:srgbClr val="000000"/>
                          </a:solidFill>
                        </a:defRPr>
                      </a:pPr>
                      <a:r>
                        <a:rPr sz="1400" b="1">
                          <a:solidFill>
                            <a:srgbClr val="FFFFFF"/>
                          </a:solidFill>
                        </a:rPr>
                        <a:t>4</a:t>
                      </a:r>
                    </a:p>
                  </a:txBody>
                  <a:tcPr marL="0" marR="0" marT="0" marB="0" horzOverflow="overflow">
                    <a:solidFill>
                      <a:srgbClr val="0070C0"/>
                    </a:solidFill>
                  </a:tcPr>
                </a:tc>
                <a:tc>
                  <a:txBody>
                    <a:bodyPr/>
                    <a:lstStyle/>
                    <a:p>
                      <a:pPr algn="l">
                        <a:lnSpc>
                          <a:spcPct val="115000"/>
                        </a:lnSpc>
                        <a:defRPr sz="1800"/>
                      </a:pPr>
                      <a:r>
                        <a:rPr sz="1400"/>
                        <a:t>May discount costs and benefits that occur in the future.</a:t>
                      </a:r>
                    </a:p>
                  </a:txBody>
                  <a:tcPr marL="0" marR="0" marT="0" marB="0" horzOverflow="overflow"/>
                </a:tc>
                <a:tc>
                  <a:txBody>
                    <a:bodyPr/>
                    <a:lstStyle/>
                    <a:p>
                      <a:pPr algn="l">
                        <a:lnSpc>
                          <a:spcPct val="115000"/>
                        </a:lnSpc>
                        <a:defRPr sz="1800"/>
                      </a:pPr>
                      <a:r>
                        <a:rPr sz="1400" dirty="0"/>
                        <a:t>May have self-control problems and discount the future too much or be subject to present bias, causing inconsistent decisions.</a:t>
                      </a:r>
                    </a:p>
                  </a:txBody>
                  <a:tcPr marL="0" marR="0" marT="0" marB="0" horzOverflow="overflow"/>
                </a:tc>
              </a:tr>
              <a:tr h="707922">
                <a:tc>
                  <a:txBody>
                    <a:bodyPr/>
                    <a:lstStyle/>
                    <a:p>
                      <a:pPr algn="ctr">
                        <a:lnSpc>
                          <a:spcPct val="115000"/>
                        </a:lnSpc>
                        <a:defRPr sz="1800" b="0">
                          <a:solidFill>
                            <a:srgbClr val="000000"/>
                          </a:solidFill>
                        </a:defRPr>
                      </a:pPr>
                      <a:r>
                        <a:rPr sz="1400" b="1" dirty="0">
                          <a:solidFill>
                            <a:srgbClr val="FFFFFF"/>
                          </a:solidFill>
                        </a:rPr>
                        <a:t>5</a:t>
                      </a:r>
                    </a:p>
                  </a:txBody>
                  <a:tcPr marL="0" marR="0" marT="0" marB="0" horzOverflow="overflow">
                    <a:solidFill>
                      <a:srgbClr val="0070C0"/>
                    </a:solidFill>
                  </a:tcPr>
                </a:tc>
                <a:tc>
                  <a:txBody>
                    <a:bodyPr/>
                    <a:lstStyle/>
                    <a:p>
                      <a:pPr algn="l">
                        <a:lnSpc>
                          <a:spcPct val="115000"/>
                        </a:lnSpc>
                        <a:defRPr sz="1800"/>
                      </a:pPr>
                      <a:r>
                        <a:rPr sz="1400" dirty="0"/>
                        <a:t>Only use costs and benefits to make decisions.</a:t>
                      </a:r>
                    </a:p>
                  </a:txBody>
                  <a:tcPr marL="0" marR="0" marT="0" marB="0" horzOverflow="overflow">
                    <a:solidFill>
                      <a:schemeClr val="accent5"/>
                    </a:solidFill>
                  </a:tcPr>
                </a:tc>
                <a:tc>
                  <a:txBody>
                    <a:bodyPr/>
                    <a:lstStyle/>
                    <a:p>
                      <a:pPr algn="l">
                        <a:lnSpc>
                          <a:spcPct val="115000"/>
                        </a:lnSpc>
                        <a:defRPr sz="1800"/>
                      </a:pPr>
                      <a:r>
                        <a:rPr sz="1400" dirty="0"/>
                        <a:t>May make decisions based on fairness or for other emotional factors such as whether work is meaningful.</a:t>
                      </a:r>
                    </a:p>
                  </a:txBody>
                  <a:tcPr marL="0" marR="0" marT="0" marB="0" horzOverflow="overflow">
                    <a:solidFill>
                      <a:schemeClr val="accent5"/>
                    </a:solidFill>
                  </a:tcPr>
                </a:tc>
              </a:tr>
            </a:tbl>
          </a:graphicData>
        </a:graphic>
      </p:graphicFrame>
    </p:spTree>
    <p:extLst>
      <p:ext uri="{BB962C8B-B14F-4D97-AF65-F5344CB8AC3E}">
        <p14:creationId xmlns:p14="http://schemas.microsoft.com/office/powerpoint/2010/main" val="551567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Can we avoid being anchored? </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13</a:t>
            </a:fld>
            <a:endParaRPr lang="en-US" dirty="0"/>
          </a:p>
        </p:txBody>
      </p:sp>
      <p:sp>
        <p:nvSpPr>
          <p:cNvPr id="6" name="Rectangle 5"/>
          <p:cNvSpPr/>
          <p:nvPr/>
        </p:nvSpPr>
        <p:spPr>
          <a:xfrm>
            <a:off x="915670" y="2102445"/>
            <a:ext cx="7312660" cy="2862322"/>
          </a:xfrm>
          <a:prstGeom prst="rect">
            <a:avLst/>
          </a:prstGeom>
        </p:spPr>
        <p:txBody>
          <a:bodyPr wrap="square">
            <a:spAutoFit/>
          </a:bodyPr>
          <a:lstStyle/>
          <a:p>
            <a:pPr marL="342900" indent="-342900">
              <a:buFont typeface="Arial" panose="020B0604020202020204" pitchFamily="34" charset="0"/>
              <a:buChar char="•"/>
            </a:pPr>
            <a:r>
              <a:rPr lang="en-US" sz="2000" dirty="0"/>
              <a:t>When you go shopping, know the value (benefit) to you of any good you would consider purchasing. Research and know the approximate price of the good in the market so that you can recognize when a discount is really a discount and not just a marketing ploy.</a:t>
            </a:r>
          </a:p>
          <a:p>
            <a:pPr marL="0" indent="0">
              <a:buSzTx/>
              <a:buNone/>
            </a:pPr>
            <a:endParaRPr lang="en-US" sz="2000" dirty="0"/>
          </a:p>
          <a:p>
            <a:pPr marL="342900" indent="-342900">
              <a:buFont typeface="Arial" panose="020B0604020202020204" pitchFamily="34" charset="0"/>
              <a:buChar char="•"/>
            </a:pPr>
            <a:r>
              <a:rPr lang="en-US" sz="2000" dirty="0"/>
              <a:t>Be aware that you can be influenced by anchors provided by retailers. You can reset the anchor by walking away from negotiations. You can set the anchors by making first offers.</a:t>
            </a:r>
            <a:endParaRPr lang="en-US" sz="2000" dirty="0"/>
          </a:p>
        </p:txBody>
      </p:sp>
      <p:pic>
        <p:nvPicPr>
          <p:cNvPr id="7" name="image6.jpg" descr="Vigilar el tono de tus palabras para no ofender a las personas."/>
          <p:cNvPicPr>
            <a:picLocks noChangeAspect="1"/>
          </p:cNvPicPr>
          <p:nvPr/>
        </p:nvPicPr>
        <p:blipFill>
          <a:blip r:embed="rId2">
            <a:extLst/>
          </a:blip>
          <a:stretch>
            <a:fillRect/>
          </a:stretch>
        </p:blipFill>
        <p:spPr>
          <a:xfrm>
            <a:off x="5105400" y="861565"/>
            <a:ext cx="1336159" cy="1002120"/>
          </a:xfrm>
          <a:prstGeom prst="rect">
            <a:avLst/>
          </a:prstGeom>
          <a:ln w="12700">
            <a:miter lim="400000"/>
          </a:ln>
        </p:spPr>
      </p:pic>
      <p:sp>
        <p:nvSpPr>
          <p:cNvPr id="8" name="Shape 180"/>
          <p:cNvSpPr/>
          <p:nvPr/>
        </p:nvSpPr>
        <p:spPr>
          <a:xfrm>
            <a:off x="6932930" y="5664585"/>
            <a:ext cx="1295400"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sz="1800" dirty="0"/>
              <a:t>Slide 2.12</a:t>
            </a:r>
          </a:p>
        </p:txBody>
      </p:sp>
    </p:spTree>
    <p:extLst>
      <p:ext uri="{BB962C8B-B14F-4D97-AF65-F5344CB8AC3E}">
        <p14:creationId xmlns:p14="http://schemas.microsoft.com/office/powerpoint/2010/main" val="3732616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Can we avoid being anchored? </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14</a:t>
            </a:fld>
            <a:endParaRPr lang="en-US" dirty="0"/>
          </a:p>
        </p:txBody>
      </p:sp>
      <p:sp>
        <p:nvSpPr>
          <p:cNvPr id="6" name="Rectangle 5"/>
          <p:cNvSpPr/>
          <p:nvPr/>
        </p:nvSpPr>
        <p:spPr>
          <a:xfrm>
            <a:off x="952500" y="1981200"/>
            <a:ext cx="7239000" cy="3170099"/>
          </a:xfrm>
          <a:prstGeom prst="rect">
            <a:avLst/>
          </a:prstGeom>
        </p:spPr>
        <p:txBody>
          <a:bodyPr wrap="square">
            <a:spAutoFit/>
          </a:bodyPr>
          <a:lstStyle/>
          <a:p>
            <a:pPr marL="342900" indent="-342900">
              <a:buFont typeface="Arial" panose="020B0604020202020204" pitchFamily="34" charset="0"/>
              <a:buChar char="•"/>
            </a:pPr>
            <a:r>
              <a:rPr lang="en-US" sz="2000" dirty="0" smtClean="0"/>
              <a:t>If you see that a retailer is trying to anchor you on a high initial price, ask yourself, “do I actually value this at more than the sales price, or is the seller just trying to make this seem like a good deal in comparison to the original price?”</a:t>
            </a:r>
          </a:p>
          <a:p>
            <a:pPr marL="0" indent="0">
              <a:buSzTx/>
              <a:buNone/>
            </a:pPr>
            <a:endParaRPr lang="en-US" sz="2000" dirty="0" smtClean="0"/>
          </a:p>
          <a:p>
            <a:pPr marL="342900" indent="-342900">
              <a:buFont typeface="Arial" panose="020B0604020202020204" pitchFamily="34" charset="0"/>
              <a:buChar char="•"/>
            </a:pPr>
            <a:r>
              <a:rPr lang="en-US" sz="2000" dirty="0" smtClean="0"/>
              <a:t>If consumers are less impulsive and more cautious and conscious about the price they pay, they can be less influenced by sellers’ attempts to anchor them on high prices in the guise of making something appear to be a good deal.  </a:t>
            </a:r>
            <a:endParaRPr lang="en-US" sz="2000" dirty="0"/>
          </a:p>
        </p:txBody>
      </p:sp>
      <p:sp>
        <p:nvSpPr>
          <p:cNvPr id="7" name="Shape 183"/>
          <p:cNvSpPr/>
          <p:nvPr/>
        </p:nvSpPr>
        <p:spPr>
          <a:xfrm>
            <a:off x="952500" y="5551279"/>
            <a:ext cx="6515100" cy="27699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lgn="ctr">
              <a:defRPr sz="1200">
                <a:solidFill>
                  <a:srgbClr val="888888"/>
                </a:solidFill>
              </a:defRPr>
            </a:lvl1pPr>
          </a:lstStyle>
          <a:p>
            <a:r>
              <a:rPr dirty="0"/>
              <a:t>Modified from </a:t>
            </a:r>
            <a:r>
              <a:rPr i="1" dirty="0"/>
              <a:t>Designing Choice: The Default and Anchoring: </a:t>
            </a:r>
            <a:r>
              <a:rPr dirty="0"/>
              <a:t>Written by Craig </a:t>
            </a:r>
            <a:r>
              <a:rPr dirty="0" err="1"/>
              <a:t>Zdanowicz</a:t>
            </a:r>
            <a:endParaRPr dirty="0"/>
          </a:p>
        </p:txBody>
      </p:sp>
      <p:sp>
        <p:nvSpPr>
          <p:cNvPr id="8" name="Shape 186"/>
          <p:cNvSpPr/>
          <p:nvPr/>
        </p:nvSpPr>
        <p:spPr>
          <a:xfrm>
            <a:off x="7010400" y="5066024"/>
            <a:ext cx="1807336"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sz="1800" dirty="0"/>
              <a:t>Slide 2.13</a:t>
            </a:r>
          </a:p>
        </p:txBody>
      </p:sp>
      <p:pic>
        <p:nvPicPr>
          <p:cNvPr id="9" name="image6.jpg" descr="Vigilar el tono de tus palabras para no ofender a las personas."/>
          <p:cNvPicPr>
            <a:picLocks noChangeAspect="1"/>
          </p:cNvPicPr>
          <p:nvPr/>
        </p:nvPicPr>
        <p:blipFill>
          <a:blip r:embed="rId2">
            <a:extLst/>
          </a:blip>
          <a:stretch>
            <a:fillRect/>
          </a:stretch>
        </p:blipFill>
        <p:spPr>
          <a:xfrm>
            <a:off x="5217041" y="860169"/>
            <a:ext cx="1336159" cy="1002120"/>
          </a:xfrm>
          <a:prstGeom prst="rect">
            <a:avLst/>
          </a:prstGeom>
          <a:ln w="12700">
            <a:miter lim="400000"/>
          </a:ln>
        </p:spPr>
      </p:pic>
    </p:spTree>
    <p:extLst>
      <p:ext uri="{BB962C8B-B14F-4D97-AF65-F5344CB8AC3E}">
        <p14:creationId xmlns:p14="http://schemas.microsoft.com/office/powerpoint/2010/main" val="156193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SzTx/>
              <a:buNone/>
            </a:pPr>
            <a:r>
              <a:rPr lang="en-US" dirty="0">
                <a:solidFill>
                  <a:schemeClr val="tx1"/>
                </a:solidFill>
              </a:rPr>
              <a:t>Study conducted by </a:t>
            </a:r>
            <a:r>
              <a:rPr lang="en-US" dirty="0" err="1">
                <a:solidFill>
                  <a:schemeClr val="tx1"/>
                </a:solidFill>
              </a:rPr>
              <a:t>Tversky</a:t>
            </a:r>
            <a:r>
              <a:rPr lang="en-US" dirty="0">
                <a:solidFill>
                  <a:schemeClr val="tx1"/>
                </a:solidFill>
              </a:rPr>
              <a:t> and </a:t>
            </a:r>
            <a:r>
              <a:rPr lang="en-US" dirty="0" err="1">
                <a:solidFill>
                  <a:schemeClr val="tx1"/>
                </a:solidFill>
              </a:rPr>
              <a:t>Kahneman</a:t>
            </a:r>
            <a:r>
              <a:rPr lang="en-US" dirty="0">
                <a:solidFill>
                  <a:schemeClr val="tx1"/>
                </a:solidFill>
              </a:rPr>
              <a:t> (1974)</a:t>
            </a:r>
          </a:p>
          <a:p>
            <a:pPr marL="0" indent="0">
              <a:buSzTx/>
              <a:buNone/>
            </a:pPr>
            <a:endParaRPr lang="en-US" dirty="0">
              <a:solidFill>
                <a:schemeClr val="tx1"/>
              </a:solidFill>
            </a:endParaRPr>
          </a:p>
          <a:p>
            <a:r>
              <a:rPr lang="en-US" dirty="0">
                <a:solidFill>
                  <a:schemeClr val="tx1"/>
                </a:solidFill>
              </a:rPr>
              <a:t>A random number was generated by spinning a wheel in view of the participants. </a:t>
            </a:r>
            <a:r>
              <a:rPr lang="en-US" dirty="0" smtClean="0">
                <a:solidFill>
                  <a:schemeClr val="tx1"/>
                </a:solidFill>
              </a:rPr>
              <a:t/>
            </a:r>
            <a:br>
              <a:rPr lang="en-US" dirty="0" smtClean="0">
                <a:solidFill>
                  <a:schemeClr val="tx1"/>
                </a:solidFill>
              </a:rPr>
            </a:br>
            <a:endParaRPr lang="en-US" dirty="0">
              <a:solidFill>
                <a:schemeClr val="tx1"/>
              </a:solidFill>
            </a:endParaRPr>
          </a:p>
          <a:p>
            <a:pPr marL="0" indent="0">
              <a:buSzTx/>
              <a:buNone/>
            </a:pPr>
            <a:endParaRPr lang="en-US" dirty="0">
              <a:solidFill>
                <a:schemeClr val="tx1"/>
              </a:solidFill>
            </a:endParaRPr>
          </a:p>
          <a:p>
            <a:endParaRPr lang="en-US" dirty="0">
              <a:solidFill>
                <a:schemeClr val="tx1"/>
              </a:solidFill>
            </a:endParaRPr>
          </a:p>
          <a:p>
            <a:r>
              <a:rPr lang="en-US" dirty="0">
                <a:solidFill>
                  <a:schemeClr val="tx1"/>
                </a:solidFill>
              </a:rPr>
              <a:t>Participants were asked to tell whether this random number was higher or lower than the percentage of African nations in the United Nations. </a:t>
            </a:r>
          </a:p>
          <a:p>
            <a:endParaRPr lang="en-US" dirty="0"/>
          </a:p>
        </p:txBody>
      </p:sp>
      <p:sp>
        <p:nvSpPr>
          <p:cNvPr id="3" name="Title 2"/>
          <p:cNvSpPr>
            <a:spLocks noGrp="1"/>
          </p:cNvSpPr>
          <p:nvPr>
            <p:ph type="title"/>
          </p:nvPr>
        </p:nvSpPr>
        <p:spPr/>
        <p:txBody>
          <a:bodyPr/>
          <a:lstStyle/>
          <a:p>
            <a:r>
              <a:rPr lang="en-US" dirty="0"/>
              <a:t>Are random anchors that powerful?	</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15</a:t>
            </a:fld>
            <a:endParaRPr lang="en-US" dirty="0"/>
          </a:p>
        </p:txBody>
      </p:sp>
      <p:pic>
        <p:nvPicPr>
          <p:cNvPr id="6" name="image7.png" descr="Robot Chicken Price is Right Wheel by germanname on DeviantArt"/>
          <p:cNvPicPr>
            <a:picLocks noChangeAspect="1"/>
          </p:cNvPicPr>
          <p:nvPr/>
        </p:nvPicPr>
        <p:blipFill>
          <a:blip r:embed="rId2">
            <a:extLst/>
          </a:blip>
          <a:stretch>
            <a:fillRect/>
          </a:stretch>
        </p:blipFill>
        <p:spPr>
          <a:xfrm>
            <a:off x="3733800" y="2971800"/>
            <a:ext cx="1169886" cy="876114"/>
          </a:xfrm>
          <a:prstGeom prst="rect">
            <a:avLst/>
          </a:prstGeom>
          <a:ln w="12700">
            <a:miter lim="400000"/>
          </a:ln>
        </p:spPr>
      </p:pic>
      <p:sp>
        <p:nvSpPr>
          <p:cNvPr id="7" name="Rectangle 6"/>
          <p:cNvSpPr/>
          <p:nvPr/>
        </p:nvSpPr>
        <p:spPr>
          <a:xfrm>
            <a:off x="609600" y="5331767"/>
            <a:ext cx="7772400" cy="461665"/>
          </a:xfrm>
          <a:prstGeom prst="rect">
            <a:avLst/>
          </a:prstGeom>
        </p:spPr>
        <p:txBody>
          <a:bodyPr wrap="square">
            <a:spAutoFit/>
          </a:bodyPr>
          <a:lstStyle/>
          <a:p>
            <a:r>
              <a:rPr lang="en-US" sz="1200" dirty="0"/>
              <a:t>Judgment under Uncertainty: Heuristics and Biases, Amos </a:t>
            </a:r>
            <a:r>
              <a:rPr lang="en-US" sz="1200" dirty="0" err="1"/>
              <a:t>Tversky</a:t>
            </a:r>
            <a:r>
              <a:rPr lang="en-US" sz="1200" dirty="0"/>
              <a:t>; Daniel </a:t>
            </a:r>
            <a:r>
              <a:rPr lang="en-US" sz="1200" dirty="0" err="1"/>
              <a:t>Kahneman</a:t>
            </a:r>
            <a:r>
              <a:rPr lang="en-US" sz="1200" dirty="0"/>
              <a:t>, </a:t>
            </a:r>
            <a:r>
              <a:rPr lang="en-US" sz="1200" i="1" dirty="0"/>
              <a:t>Science</a:t>
            </a:r>
            <a:r>
              <a:rPr lang="en-US" sz="1200" dirty="0"/>
              <a:t>, New Series, Vol. 185, No. 4157. (Sep. 27, 1974), pp. 1124-1131.</a:t>
            </a:r>
            <a:endParaRPr lang="en-US" sz="1200" dirty="0"/>
          </a:p>
        </p:txBody>
      </p:sp>
    </p:spTree>
    <p:extLst>
      <p:ext uri="{BB962C8B-B14F-4D97-AF65-F5344CB8AC3E}">
        <p14:creationId xmlns:p14="http://schemas.microsoft.com/office/powerpoint/2010/main" val="339652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rPr>
              <a:t>Participants were asked to estimate the percentage of African nations in the United Nations. </a:t>
            </a:r>
          </a:p>
          <a:p>
            <a:pPr marL="0" indent="0">
              <a:buSzTx/>
              <a:buNone/>
            </a:pPr>
            <a:endParaRPr lang="en-US" dirty="0">
              <a:solidFill>
                <a:schemeClr val="tx1"/>
              </a:solidFill>
            </a:endParaRPr>
          </a:p>
          <a:p>
            <a:r>
              <a:rPr lang="en-US" dirty="0">
                <a:solidFill>
                  <a:schemeClr val="tx1"/>
                </a:solidFill>
              </a:rPr>
              <a:t>Suppose group A saw a random number of 10 and group B saw a random number of 65.  Was group A’s average estimate higher or lower than group B’s? How large a difference would you predict?</a:t>
            </a:r>
          </a:p>
          <a:p>
            <a:endParaRPr lang="en-US" dirty="0"/>
          </a:p>
        </p:txBody>
      </p:sp>
      <p:sp>
        <p:nvSpPr>
          <p:cNvPr id="3" name="Title 2"/>
          <p:cNvSpPr>
            <a:spLocks noGrp="1"/>
          </p:cNvSpPr>
          <p:nvPr>
            <p:ph type="title"/>
          </p:nvPr>
        </p:nvSpPr>
        <p:spPr/>
        <p:txBody>
          <a:bodyPr/>
          <a:lstStyle/>
          <a:p>
            <a:r>
              <a:rPr lang="en-US" dirty="0"/>
              <a:t>Are random anchors that powerful?</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16</a:t>
            </a:fld>
            <a:endParaRPr lang="en-US" dirty="0"/>
          </a:p>
        </p:txBody>
      </p:sp>
      <p:sp>
        <p:nvSpPr>
          <p:cNvPr id="6" name="Rectangle 5"/>
          <p:cNvSpPr/>
          <p:nvPr/>
        </p:nvSpPr>
        <p:spPr>
          <a:xfrm>
            <a:off x="1219200" y="5156392"/>
            <a:ext cx="6400800" cy="276999"/>
          </a:xfrm>
          <a:prstGeom prst="rect">
            <a:avLst/>
          </a:prstGeom>
        </p:spPr>
        <p:txBody>
          <a:bodyPr wrap="square">
            <a:spAutoFit/>
          </a:bodyPr>
          <a:lstStyle/>
          <a:p>
            <a:r>
              <a:rPr lang="en-US" sz="1200" dirty="0"/>
              <a:t>Modified from </a:t>
            </a:r>
            <a:r>
              <a:rPr lang="en-US" sz="1200" i="1" dirty="0"/>
              <a:t>Designing Choice: The Default and </a:t>
            </a:r>
            <a:r>
              <a:rPr lang="en-US" sz="1200" i="1" dirty="0" smtClean="0"/>
              <a:t>Anchoring, </a:t>
            </a:r>
            <a:r>
              <a:rPr lang="en-US" sz="1200" dirty="0"/>
              <a:t>Written by Craig </a:t>
            </a:r>
            <a:r>
              <a:rPr lang="en-US" sz="1200" dirty="0" err="1"/>
              <a:t>Zdanowicz</a:t>
            </a:r>
            <a:endParaRPr lang="en-US" sz="1200" dirty="0"/>
          </a:p>
        </p:txBody>
      </p:sp>
      <p:sp>
        <p:nvSpPr>
          <p:cNvPr id="7" name="Shape 198"/>
          <p:cNvSpPr/>
          <p:nvPr/>
        </p:nvSpPr>
        <p:spPr>
          <a:xfrm>
            <a:off x="6781800" y="4526194"/>
            <a:ext cx="1676400"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sz="1800" dirty="0"/>
              <a:t>Slide 2.15</a:t>
            </a:r>
          </a:p>
        </p:txBody>
      </p:sp>
    </p:spTree>
    <p:extLst>
      <p:ext uri="{BB962C8B-B14F-4D97-AF65-F5344CB8AC3E}">
        <p14:creationId xmlns:p14="http://schemas.microsoft.com/office/powerpoint/2010/main" val="1209030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SzTx/>
              <a:buNone/>
            </a:pPr>
            <a:r>
              <a:rPr lang="en-US" dirty="0">
                <a:solidFill>
                  <a:schemeClr val="tx1"/>
                </a:solidFill>
              </a:rPr>
              <a:t>Study conducted by </a:t>
            </a:r>
            <a:r>
              <a:rPr lang="en-US" dirty="0" err="1">
                <a:solidFill>
                  <a:schemeClr val="tx1"/>
                </a:solidFill>
              </a:rPr>
              <a:t>Tversky</a:t>
            </a:r>
            <a:r>
              <a:rPr lang="en-US" dirty="0">
                <a:solidFill>
                  <a:schemeClr val="tx1"/>
                </a:solidFill>
              </a:rPr>
              <a:t> and </a:t>
            </a:r>
            <a:r>
              <a:rPr lang="en-US" dirty="0" err="1">
                <a:solidFill>
                  <a:schemeClr val="tx1"/>
                </a:solidFill>
              </a:rPr>
              <a:t>Kahneman</a:t>
            </a:r>
            <a:r>
              <a:rPr lang="en-US" dirty="0">
                <a:solidFill>
                  <a:schemeClr val="tx1"/>
                </a:solidFill>
              </a:rPr>
              <a:t> (1974)</a:t>
            </a:r>
          </a:p>
          <a:p>
            <a:r>
              <a:rPr lang="en-US" dirty="0">
                <a:solidFill>
                  <a:schemeClr val="tx1"/>
                </a:solidFill>
              </a:rPr>
              <a:t>Median estimate by Group A:  25</a:t>
            </a:r>
          </a:p>
          <a:p>
            <a:r>
              <a:rPr lang="en-US" dirty="0">
                <a:solidFill>
                  <a:schemeClr val="tx1"/>
                </a:solidFill>
              </a:rPr>
              <a:t>Median estimate by Group B:  45</a:t>
            </a:r>
          </a:p>
          <a:p>
            <a:endParaRPr lang="en-US" dirty="0"/>
          </a:p>
        </p:txBody>
      </p:sp>
      <p:sp>
        <p:nvSpPr>
          <p:cNvPr id="3" name="Title 2"/>
          <p:cNvSpPr>
            <a:spLocks noGrp="1"/>
          </p:cNvSpPr>
          <p:nvPr>
            <p:ph type="title"/>
          </p:nvPr>
        </p:nvSpPr>
        <p:spPr/>
        <p:txBody>
          <a:bodyPr/>
          <a:lstStyle/>
          <a:p>
            <a:r>
              <a:rPr lang="en-US" dirty="0"/>
              <a:t>Are random anchors that powerful?	</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17</a:t>
            </a:fld>
            <a:endParaRPr lang="en-US" dirty="0"/>
          </a:p>
        </p:txBody>
      </p:sp>
      <p:sp>
        <p:nvSpPr>
          <p:cNvPr id="6" name="Shape 200"/>
          <p:cNvSpPr/>
          <p:nvPr/>
        </p:nvSpPr>
        <p:spPr>
          <a:xfrm>
            <a:off x="755945" y="5331767"/>
            <a:ext cx="8229600" cy="461665"/>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lvl1pPr>
              <a:defRPr sz="1200">
                <a:solidFill>
                  <a:srgbClr val="888888"/>
                </a:solidFill>
              </a:defRPr>
            </a:lvl1pPr>
          </a:lstStyle>
          <a:p>
            <a:r>
              <a:rPr dirty="0"/>
              <a:t>Judgment under Uncertainty: Heuristics and Biases, Amos </a:t>
            </a:r>
            <a:r>
              <a:rPr dirty="0" err="1"/>
              <a:t>Tversky</a:t>
            </a:r>
            <a:r>
              <a:rPr dirty="0"/>
              <a:t>; Daniel </a:t>
            </a:r>
            <a:r>
              <a:rPr dirty="0" err="1"/>
              <a:t>Kahneman</a:t>
            </a:r>
            <a:r>
              <a:rPr dirty="0"/>
              <a:t>, Science, New Series, Vol. 185, No. 4157. (Sep. 27, 1974), pp. 1124-1131.</a:t>
            </a:r>
          </a:p>
        </p:txBody>
      </p:sp>
      <p:sp>
        <p:nvSpPr>
          <p:cNvPr id="7" name="Shape 203"/>
          <p:cNvSpPr/>
          <p:nvPr/>
        </p:nvSpPr>
        <p:spPr>
          <a:xfrm>
            <a:off x="6721623" y="4579203"/>
            <a:ext cx="1828800"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sz="1800" dirty="0"/>
              <a:t>Slide 2.16</a:t>
            </a:r>
          </a:p>
        </p:txBody>
      </p:sp>
    </p:spTree>
    <p:extLst>
      <p:ext uri="{BB962C8B-B14F-4D97-AF65-F5344CB8AC3E}">
        <p14:creationId xmlns:p14="http://schemas.microsoft.com/office/powerpoint/2010/main" val="216745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7581900" cy="3657600"/>
          </a:xfrm>
        </p:spPr>
        <p:txBody>
          <a:bodyPr/>
          <a:lstStyle/>
          <a:p>
            <a:pPr>
              <a:lnSpc>
                <a:spcPct val="108000"/>
              </a:lnSpc>
              <a:defRPr sz="2500"/>
            </a:pPr>
            <a:r>
              <a:rPr lang="en-US" sz="2000" dirty="0" smtClean="0">
                <a:solidFill>
                  <a:schemeClr val="tx1"/>
                </a:solidFill>
              </a:rPr>
              <a:t>Sellers are represented by a letter and buyers by a number. </a:t>
            </a:r>
          </a:p>
          <a:p>
            <a:pPr marL="685800" lvl="1" indent="-228600">
              <a:lnSpc>
                <a:spcPct val="108000"/>
              </a:lnSpc>
              <a:spcBef>
                <a:spcPts val="500"/>
              </a:spcBef>
              <a:defRPr sz="2200"/>
            </a:pPr>
            <a:r>
              <a:rPr lang="en-US" sz="2000" dirty="0" smtClean="0">
                <a:solidFill>
                  <a:schemeClr val="tx1"/>
                </a:solidFill>
              </a:rPr>
              <a:t>Write your number or letter on your badge. This is how you will be identified in the market. </a:t>
            </a:r>
          </a:p>
          <a:p>
            <a:pPr marL="685800" lvl="1" indent="-228600">
              <a:lnSpc>
                <a:spcPct val="108000"/>
              </a:lnSpc>
              <a:spcBef>
                <a:spcPts val="500"/>
              </a:spcBef>
              <a:defRPr sz="2200"/>
            </a:pPr>
            <a:r>
              <a:rPr lang="en-US" sz="2000" dirty="0" smtClean="0">
                <a:solidFill>
                  <a:schemeClr val="tx1"/>
                </a:solidFill>
              </a:rPr>
              <a:t>Affix your badge onto your clothing (with a pin, tape, or clip) so that buyers and sellers can be identified.</a:t>
            </a:r>
            <a:br>
              <a:rPr lang="en-US" sz="2000" dirty="0" smtClean="0">
                <a:solidFill>
                  <a:schemeClr val="tx1"/>
                </a:solidFill>
              </a:rPr>
            </a:br>
            <a:endParaRPr lang="en-US" sz="2000" dirty="0" smtClean="0">
              <a:solidFill>
                <a:schemeClr val="tx1"/>
              </a:solidFill>
            </a:endParaRPr>
          </a:p>
          <a:p>
            <a:pPr>
              <a:lnSpc>
                <a:spcPct val="108000"/>
              </a:lnSpc>
              <a:defRPr sz="2500"/>
            </a:pPr>
            <a:r>
              <a:rPr lang="en-US" sz="2000" dirty="0" smtClean="0">
                <a:solidFill>
                  <a:schemeClr val="tx1"/>
                </a:solidFill>
              </a:rPr>
              <a:t>Quietly read the information sheet that explains your role as a seller or buyer. Keep the information on this sheet to yourself.</a:t>
            </a:r>
          </a:p>
          <a:p>
            <a:pPr marL="685800" lvl="1" indent="-228600">
              <a:lnSpc>
                <a:spcPct val="108000"/>
              </a:lnSpc>
              <a:spcBef>
                <a:spcPts val="500"/>
              </a:spcBef>
              <a:defRPr sz="2200"/>
            </a:pPr>
            <a:r>
              <a:rPr lang="en-US" sz="2000" dirty="0" smtClean="0">
                <a:solidFill>
                  <a:schemeClr val="tx1"/>
                </a:solidFill>
              </a:rPr>
              <a:t>Buyers, pay close attention and be sure to follow the instructions as there is some information you need to fill out. </a:t>
            </a:r>
          </a:p>
          <a:p>
            <a:pPr marL="3657600" lvl="8" indent="0">
              <a:lnSpc>
                <a:spcPct val="108000"/>
              </a:lnSpc>
              <a:spcBef>
                <a:spcPts val="500"/>
              </a:spcBef>
              <a:buNone/>
              <a:defRPr sz="1600"/>
            </a:pPr>
            <a:r>
              <a:rPr lang="en-US" dirty="0"/>
              <a:t>						Slide 2.1</a:t>
            </a:r>
          </a:p>
          <a:p>
            <a:endParaRPr lang="en-US" dirty="0"/>
          </a:p>
        </p:txBody>
      </p:sp>
      <p:sp>
        <p:nvSpPr>
          <p:cNvPr id="3" name="Title 2"/>
          <p:cNvSpPr>
            <a:spLocks noGrp="1"/>
          </p:cNvSpPr>
          <p:nvPr>
            <p:ph type="title"/>
          </p:nvPr>
        </p:nvSpPr>
        <p:spPr/>
        <p:txBody>
          <a:bodyPr/>
          <a:lstStyle/>
          <a:p>
            <a:r>
              <a:rPr lang="en-US" dirty="0"/>
              <a:t>Activity</a:t>
            </a:r>
            <a:endParaRPr lang="en-US" dirty="0"/>
          </a:p>
        </p:txBody>
      </p:sp>
      <p:sp>
        <p:nvSpPr>
          <p:cNvPr id="4" name="Footer Placeholder 3"/>
          <p:cNvSpPr>
            <a:spLocks noGrp="1"/>
          </p:cNvSpPr>
          <p:nvPr>
            <p:ph type="ftr" sz="quarter" idx="16"/>
          </p:nvPr>
        </p:nvSpPr>
        <p:spPr/>
        <p:txBody>
          <a:bodyPr/>
          <a:lstStyle/>
          <a:p>
            <a:pPr>
              <a:defRPr/>
            </a:pPr>
            <a:r>
              <a:rPr lang="en-US" b="1" dirty="0" smtClean="0"/>
              <a:t>Anchors</a:t>
            </a:r>
            <a:endParaRPr lang="en-US" b="1" dirty="0" smtClean="0"/>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2</a:t>
            </a:fld>
            <a:endParaRPr lang="en-US" dirty="0"/>
          </a:p>
        </p:txBody>
      </p:sp>
    </p:spTree>
    <p:extLst>
      <p:ext uri="{BB962C8B-B14F-4D97-AF65-F5344CB8AC3E}">
        <p14:creationId xmlns:p14="http://schemas.microsoft.com/office/powerpoint/2010/main" val="366622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752600"/>
            <a:ext cx="7848600" cy="3657600"/>
          </a:xfrm>
        </p:spPr>
        <p:txBody>
          <a:bodyPr/>
          <a:lstStyle/>
          <a:p>
            <a:pPr>
              <a:lnSpc>
                <a:spcPct val="120000"/>
              </a:lnSpc>
            </a:pPr>
            <a:r>
              <a:rPr lang="en-US" sz="2000" dirty="0">
                <a:solidFill>
                  <a:schemeClr val="tx1"/>
                </a:solidFill>
              </a:rPr>
              <a:t>The good that is being sold/purchased in this market is a textbook. All sellers have the same textbook and all buyers need to purchase the same textbook</a:t>
            </a:r>
            <a:r>
              <a:rPr lang="en-US" sz="2000" dirty="0" smtClean="0">
                <a:solidFill>
                  <a:schemeClr val="tx1"/>
                </a:solidFill>
              </a:rPr>
              <a:t>.</a:t>
            </a:r>
            <a:br>
              <a:rPr lang="en-US" sz="2000" dirty="0" smtClean="0">
                <a:solidFill>
                  <a:schemeClr val="tx1"/>
                </a:solidFill>
              </a:rPr>
            </a:br>
            <a:endParaRPr lang="en-US" sz="2000" dirty="0">
              <a:solidFill>
                <a:schemeClr val="tx1"/>
              </a:solidFill>
            </a:endParaRPr>
          </a:p>
          <a:p>
            <a:pPr>
              <a:lnSpc>
                <a:spcPct val="120000"/>
              </a:lnSpc>
            </a:pPr>
            <a:r>
              <a:rPr lang="en-US" sz="2000" dirty="0">
                <a:solidFill>
                  <a:schemeClr val="tx1"/>
                </a:solidFill>
              </a:rPr>
              <a:t>Once a buyer and seller communicate, you can only make a deal with that specific other person. No shopping around is permitted! </a:t>
            </a:r>
            <a:r>
              <a:rPr lang="en-US" sz="2000" dirty="0" smtClean="0">
                <a:solidFill>
                  <a:schemeClr val="tx1"/>
                </a:solidFill>
              </a:rPr>
              <a:t/>
            </a:r>
            <a:br>
              <a:rPr lang="en-US" sz="2000" dirty="0" smtClean="0">
                <a:solidFill>
                  <a:schemeClr val="tx1"/>
                </a:solidFill>
              </a:rPr>
            </a:br>
            <a:endParaRPr lang="en-US" sz="2000" dirty="0">
              <a:solidFill>
                <a:schemeClr val="tx1"/>
              </a:solidFill>
            </a:endParaRPr>
          </a:p>
          <a:p>
            <a:pPr>
              <a:lnSpc>
                <a:spcPct val="120000"/>
              </a:lnSpc>
            </a:pPr>
            <a:r>
              <a:rPr lang="en-US" sz="2000" dirty="0">
                <a:solidFill>
                  <a:schemeClr val="tx1"/>
                </a:solidFill>
              </a:rPr>
              <a:t>Use the transaction sheet provided to record the final price paid</a:t>
            </a:r>
            <a:r>
              <a:rPr lang="en-US" sz="2000" dirty="0" smtClean="0">
                <a:solidFill>
                  <a:schemeClr val="tx1"/>
                </a:solidFill>
              </a:rPr>
              <a:t>.</a:t>
            </a:r>
            <a:br>
              <a:rPr lang="en-US" sz="2000" dirty="0" smtClean="0">
                <a:solidFill>
                  <a:schemeClr val="tx1"/>
                </a:solidFill>
              </a:rPr>
            </a:br>
            <a:endParaRPr lang="en-US" sz="2000" dirty="0">
              <a:solidFill>
                <a:schemeClr val="tx1"/>
              </a:solidFill>
            </a:endParaRPr>
          </a:p>
          <a:p>
            <a:pPr marL="0" indent="0" algn="ctr">
              <a:buNone/>
            </a:pPr>
            <a:r>
              <a:rPr lang="en-US" sz="1400" dirty="0">
                <a:solidFill>
                  <a:schemeClr val="tx1"/>
                </a:solidFill>
              </a:rPr>
              <a:t>Modified from </a:t>
            </a:r>
            <a:r>
              <a:rPr lang="en-US" sz="1400" i="1" dirty="0">
                <a:solidFill>
                  <a:schemeClr val="tx1"/>
                </a:solidFill>
              </a:rPr>
              <a:t>Designing Choice: The Default and </a:t>
            </a:r>
            <a:r>
              <a:rPr lang="en-US" sz="1400" i="1" dirty="0" smtClean="0">
                <a:solidFill>
                  <a:schemeClr val="tx1"/>
                </a:solidFill>
              </a:rPr>
              <a:t>Anchoring</a:t>
            </a:r>
            <a:r>
              <a:rPr lang="en-US" sz="1400" dirty="0" smtClean="0">
                <a:solidFill>
                  <a:schemeClr val="tx1"/>
                </a:solidFill>
              </a:rPr>
              <a:t>, </a:t>
            </a:r>
            <a:r>
              <a:rPr lang="en-US" sz="1400" dirty="0">
                <a:solidFill>
                  <a:schemeClr val="tx1"/>
                </a:solidFill>
              </a:rPr>
              <a:t>Written by Craig </a:t>
            </a:r>
            <a:r>
              <a:rPr lang="en-US" sz="1400" dirty="0" err="1">
                <a:solidFill>
                  <a:schemeClr val="tx1"/>
                </a:solidFill>
              </a:rPr>
              <a:t>Zdanowicz</a:t>
            </a:r>
            <a:endParaRPr lang="en-US" sz="1400" dirty="0">
              <a:solidFill>
                <a:schemeClr val="tx1"/>
              </a:solidFill>
            </a:endParaRPr>
          </a:p>
          <a:p>
            <a:pPr marL="0" indent="0">
              <a:buNone/>
            </a:pPr>
            <a:r>
              <a:rPr lang="en-US" dirty="0"/>
              <a:t/>
            </a:r>
            <a:br>
              <a:rPr lang="en-US" dirty="0"/>
            </a:br>
            <a:r>
              <a:rPr lang="en-US" dirty="0" smtClean="0"/>
              <a:t>							</a:t>
            </a:r>
            <a:r>
              <a:rPr lang="en-US" sz="1400" dirty="0" smtClean="0">
                <a:solidFill>
                  <a:schemeClr val="tx1"/>
                </a:solidFill>
              </a:rPr>
              <a:t>Slide 2.2</a:t>
            </a:r>
            <a:endParaRPr lang="en-US" sz="1400" dirty="0">
              <a:solidFill>
                <a:schemeClr val="tx1"/>
              </a:solidFill>
            </a:endParaRPr>
          </a:p>
        </p:txBody>
      </p:sp>
      <p:sp>
        <p:nvSpPr>
          <p:cNvPr id="3" name="Title 2"/>
          <p:cNvSpPr>
            <a:spLocks noGrp="1"/>
          </p:cNvSpPr>
          <p:nvPr>
            <p:ph type="title"/>
          </p:nvPr>
        </p:nvSpPr>
        <p:spPr/>
        <p:txBody>
          <a:bodyPr/>
          <a:lstStyle/>
          <a:p>
            <a:r>
              <a:rPr lang="en-US" dirty="0"/>
              <a:t>Activity cont.….</a:t>
            </a:r>
          </a:p>
        </p:txBody>
      </p:sp>
      <p:sp>
        <p:nvSpPr>
          <p:cNvPr id="4" name="Footer Placeholder 3"/>
          <p:cNvSpPr>
            <a:spLocks noGrp="1"/>
          </p:cNvSpPr>
          <p:nvPr>
            <p:ph type="ftr" sz="quarter" idx="16"/>
          </p:nvPr>
        </p:nvSpPr>
        <p:spPr/>
        <p:txBody>
          <a:bodyPr/>
          <a:lstStyle/>
          <a:p>
            <a:pPr>
              <a:defRPr/>
            </a:pPr>
            <a:r>
              <a:rPr lang="en-US" b="1" dirty="0" smtClean="0"/>
              <a:t>Anchoring</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3</a:t>
            </a:fld>
            <a:endParaRPr lang="en-US" dirty="0"/>
          </a:p>
        </p:txBody>
      </p:sp>
    </p:spTree>
    <p:extLst>
      <p:ext uri="{BB962C8B-B14F-4D97-AF65-F5344CB8AC3E}">
        <p14:creationId xmlns:p14="http://schemas.microsoft.com/office/powerpoint/2010/main" val="61384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85900"/>
            <a:ext cx="8077200" cy="4572000"/>
          </a:xfrm>
        </p:spPr>
        <p:txBody>
          <a:bodyPr/>
          <a:lstStyle/>
          <a:p>
            <a:pPr marL="217170" indent="-217170" defTabSz="868680">
              <a:lnSpc>
                <a:spcPct val="81000"/>
              </a:lnSpc>
              <a:spcBef>
                <a:spcPts val="900"/>
              </a:spcBef>
              <a:defRPr sz="2660"/>
            </a:pPr>
            <a:r>
              <a:rPr lang="en-US" sz="2200" dirty="0">
                <a:solidFill>
                  <a:schemeClr val="tx1"/>
                </a:solidFill>
              </a:rPr>
              <a:t>What is a cognitive bias? </a:t>
            </a:r>
          </a:p>
          <a:p>
            <a:pPr marL="777239" lvl="1" indent="-342900" defTabSz="868680">
              <a:lnSpc>
                <a:spcPct val="81000"/>
              </a:lnSpc>
              <a:spcBef>
                <a:spcPts val="400"/>
              </a:spcBef>
              <a:buFont typeface="Arial" panose="020B0604020202020204" pitchFamily="34" charset="0"/>
              <a:buChar char="•"/>
              <a:defRPr sz="2280"/>
            </a:pPr>
            <a:r>
              <a:rPr lang="en-US" sz="2200" dirty="0">
                <a:solidFill>
                  <a:schemeClr val="tx1"/>
                </a:solidFill>
              </a:rPr>
              <a:t>“Cognitive bias can be characterized as the tendency to make decisions and take action based on limited acquisition and/or processing of information or on self-interest, overconfidence, or attachment to past experience.”</a:t>
            </a:r>
          </a:p>
          <a:p>
            <a:pPr marL="651509" lvl="1" indent="-217170" defTabSz="868680">
              <a:lnSpc>
                <a:spcPct val="81000"/>
              </a:lnSpc>
              <a:spcBef>
                <a:spcPts val="400"/>
              </a:spcBef>
              <a:defRPr sz="2280"/>
            </a:pPr>
            <a:endParaRPr lang="en-US" sz="2200" dirty="0">
              <a:solidFill>
                <a:schemeClr val="tx1"/>
              </a:solidFill>
            </a:endParaRPr>
          </a:p>
          <a:p>
            <a:pPr marL="217170" indent="-217170" defTabSz="868680">
              <a:lnSpc>
                <a:spcPct val="81000"/>
              </a:lnSpc>
              <a:spcBef>
                <a:spcPts val="900"/>
              </a:spcBef>
              <a:defRPr sz="2660"/>
            </a:pPr>
            <a:r>
              <a:rPr lang="en-US" sz="2200" dirty="0">
                <a:solidFill>
                  <a:schemeClr val="tx1"/>
                </a:solidFill>
              </a:rPr>
              <a:t>Anchoring Effect: Anchoring is a type of cognitive bias that people exhibit in which there is a tendency to rely significantly on the first piece of information that is given or available when making a decision. </a:t>
            </a:r>
          </a:p>
          <a:p>
            <a:pPr marL="0" indent="0" algn="ctr">
              <a:buNone/>
              <a:defRPr sz="1200" b="1">
                <a:solidFill>
                  <a:srgbClr val="888888"/>
                </a:solidFill>
              </a:defRPr>
            </a:pPr>
            <a:r>
              <a:rPr lang="en-US" dirty="0" smtClean="0"/>
              <a:t>														</a:t>
            </a:r>
            <a:r>
              <a:rPr lang="en-US" sz="1200" dirty="0" smtClean="0">
                <a:solidFill>
                  <a:schemeClr val="tx1"/>
                </a:solidFill>
              </a:rPr>
              <a:t>Slide 2.3</a:t>
            </a:r>
            <a:br>
              <a:rPr lang="en-US" sz="1200" dirty="0" smtClean="0">
                <a:solidFill>
                  <a:schemeClr val="tx1"/>
                </a:solidFill>
              </a:rPr>
            </a:br>
            <a:r>
              <a:rPr lang="en-US" sz="1200" dirty="0" smtClean="0">
                <a:solidFill>
                  <a:schemeClr val="tx1"/>
                </a:solidFill>
              </a:rPr>
              <a:t/>
            </a:r>
            <a:br>
              <a:rPr lang="en-US" sz="1200" dirty="0" smtClean="0">
                <a:solidFill>
                  <a:schemeClr val="tx1"/>
                </a:solidFill>
              </a:rPr>
            </a:br>
            <a:r>
              <a:rPr lang="en-US" sz="1200" dirty="0" smtClean="0">
                <a:solidFill>
                  <a:schemeClr val="tx1"/>
                </a:solidFill>
              </a:rPr>
              <a:t>Anchoring </a:t>
            </a:r>
            <a:r>
              <a:rPr lang="en-US" sz="1200" dirty="0">
                <a:solidFill>
                  <a:schemeClr val="tx1"/>
                </a:solidFill>
              </a:rPr>
              <a:t>Effect: Modified from Designing Choice: The Default and Anchoring: Written by Craig </a:t>
            </a:r>
            <a:r>
              <a:rPr lang="en-US" sz="1200" dirty="0" err="1">
                <a:solidFill>
                  <a:schemeClr val="tx1"/>
                </a:solidFill>
              </a:rPr>
              <a:t>Zdanowicz</a:t>
            </a:r>
            <a:r>
              <a:rPr lang="en-US" sz="1200" dirty="0">
                <a:solidFill>
                  <a:schemeClr val="tx1"/>
                </a:solidFill>
              </a:rPr>
              <a:t> </a:t>
            </a:r>
            <a:r>
              <a:rPr lang="en-US" sz="1200" u="sng" dirty="0">
                <a:solidFill>
                  <a:schemeClr val="tx1"/>
                </a:solidFill>
                <a:uFill>
                  <a:solidFill>
                    <a:srgbClr val="0563C1"/>
                  </a:solidFill>
                </a:uFill>
                <a:hlinkClick r:id="rId2"/>
              </a:rPr>
              <a:t>http://ux.saggezza.com/articles/designing-choice-the-default-and-anchoring/</a:t>
            </a:r>
          </a:p>
          <a:p>
            <a:pPr marL="0" indent="0">
              <a:buNone/>
              <a:defRPr sz="1200" b="1">
                <a:solidFill>
                  <a:srgbClr val="888888"/>
                </a:solidFill>
              </a:defRPr>
            </a:pPr>
            <a:r>
              <a:rPr lang="en-US" sz="1200" dirty="0">
                <a:solidFill>
                  <a:schemeClr val="tx1"/>
                </a:solidFill>
              </a:rPr>
              <a:t>Cognitive Bias: Cognitive Biases Are Bad for Business Do you see irrationality in your company?  </a:t>
            </a:r>
            <a:r>
              <a:rPr lang="en-US" sz="1200" u="sng" dirty="0">
                <a:solidFill>
                  <a:schemeClr val="tx1"/>
                </a:solidFill>
                <a:uFill>
                  <a:solidFill>
                    <a:srgbClr val="0563C1"/>
                  </a:solidFill>
                </a:uFill>
                <a:hlinkClick r:id="rId3"/>
              </a:rPr>
              <a:t>Jim Taylor Ph.D.</a:t>
            </a:r>
            <a:r>
              <a:rPr lang="en-US" sz="1200" dirty="0">
                <a:solidFill>
                  <a:schemeClr val="tx1"/>
                </a:solidFill>
              </a:rPr>
              <a:t>: https://www.psychologytoday.com/blog/the-power-prime/201305/cognitive-biases-are-bad-business</a:t>
            </a:r>
          </a:p>
          <a:p>
            <a:pPr marL="0" indent="0">
              <a:buNone/>
            </a:pPr>
            <a:r>
              <a:rPr lang="en-US" dirty="0" smtClean="0"/>
              <a:t>						</a:t>
            </a:r>
            <a:endParaRPr lang="en-US" sz="1400" dirty="0">
              <a:solidFill>
                <a:schemeClr val="tx1"/>
              </a:solidFill>
            </a:endParaRPr>
          </a:p>
        </p:txBody>
      </p:sp>
      <p:sp>
        <p:nvSpPr>
          <p:cNvPr id="3" name="Title 2"/>
          <p:cNvSpPr>
            <a:spLocks noGrp="1"/>
          </p:cNvSpPr>
          <p:nvPr>
            <p:ph type="title"/>
          </p:nvPr>
        </p:nvSpPr>
        <p:spPr/>
        <p:txBody>
          <a:bodyPr/>
          <a:lstStyle/>
          <a:p>
            <a:r>
              <a:rPr lang="en-US" dirty="0"/>
              <a:t>Definitions</a:t>
            </a:r>
          </a:p>
        </p:txBody>
      </p:sp>
      <p:sp>
        <p:nvSpPr>
          <p:cNvPr id="4" name="Footer Placeholder 3"/>
          <p:cNvSpPr>
            <a:spLocks noGrp="1"/>
          </p:cNvSpPr>
          <p:nvPr>
            <p:ph type="ftr" sz="quarter" idx="16"/>
          </p:nvPr>
        </p:nvSpPr>
        <p:spPr/>
        <p:txBody>
          <a:bodyPr/>
          <a:lstStyle/>
          <a:p>
            <a:pPr>
              <a:defRPr/>
            </a:pPr>
            <a:r>
              <a:rPr lang="en-US" b="1" dirty="0" smtClean="0"/>
              <a:t>Anchoring</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4</a:t>
            </a:fld>
            <a:endParaRPr lang="en-US" dirty="0"/>
          </a:p>
        </p:txBody>
      </p:sp>
    </p:spTree>
    <p:extLst>
      <p:ext uri="{BB962C8B-B14F-4D97-AF65-F5344CB8AC3E}">
        <p14:creationId xmlns:p14="http://schemas.microsoft.com/office/powerpoint/2010/main" val="191094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rPr>
              <a:t>Initially we do not know what value the textbook has in terms of price.</a:t>
            </a:r>
          </a:p>
          <a:p>
            <a:pPr marL="0" indent="0">
              <a:buSzTx/>
              <a:buNone/>
            </a:pPr>
            <a:endParaRPr lang="en-US" dirty="0">
              <a:solidFill>
                <a:schemeClr val="tx1"/>
              </a:solidFill>
            </a:endParaRPr>
          </a:p>
          <a:p>
            <a:r>
              <a:rPr lang="en-US" dirty="0">
                <a:solidFill>
                  <a:schemeClr val="tx1"/>
                </a:solidFill>
              </a:rPr>
              <a:t>Once the buyers were anchored to consider a specific value (which in this case was considering their buyer number as a price), they were able to more easily offer a price for the textbook.</a:t>
            </a:r>
          </a:p>
          <a:p>
            <a:pPr marL="0" indent="0">
              <a:buSzTx/>
              <a:buNone/>
            </a:pPr>
            <a:endParaRPr lang="en-US" dirty="0">
              <a:solidFill>
                <a:schemeClr val="tx1"/>
              </a:solidFill>
            </a:endParaRPr>
          </a:p>
          <a:p>
            <a:r>
              <a:rPr lang="en-US" dirty="0">
                <a:solidFill>
                  <a:schemeClr val="tx1"/>
                </a:solidFill>
              </a:rPr>
              <a:t>Without having been asked to consider a price for the book, the buyers may not have known what they should pay for the book.</a:t>
            </a:r>
          </a:p>
          <a:p>
            <a:endParaRPr lang="en-US" dirty="0" smtClean="0">
              <a:solidFill>
                <a:schemeClr val="tx1"/>
              </a:solidFill>
            </a:endParaRPr>
          </a:p>
          <a:p>
            <a:pPr marL="0" indent="0">
              <a:buNone/>
            </a:pPr>
            <a:r>
              <a:rPr lang="en-US" dirty="0">
                <a:solidFill>
                  <a:schemeClr val="tx1"/>
                </a:solidFill>
              </a:rPr>
              <a:t>	</a:t>
            </a:r>
            <a:r>
              <a:rPr lang="en-US" dirty="0" smtClean="0">
                <a:solidFill>
                  <a:schemeClr val="tx1"/>
                </a:solidFill>
              </a:rPr>
              <a:t>					</a:t>
            </a:r>
            <a:r>
              <a:rPr lang="en-US" sz="1400" dirty="0" smtClean="0">
                <a:solidFill>
                  <a:schemeClr val="tx1"/>
                </a:solidFill>
              </a:rPr>
              <a:t>Slide 2.4</a:t>
            </a:r>
            <a:endParaRPr lang="en-US" sz="1400" dirty="0">
              <a:solidFill>
                <a:schemeClr val="tx1"/>
              </a:solidFill>
            </a:endParaRPr>
          </a:p>
        </p:txBody>
      </p:sp>
      <p:sp>
        <p:nvSpPr>
          <p:cNvPr id="3" name="Title 2"/>
          <p:cNvSpPr>
            <a:spLocks noGrp="1"/>
          </p:cNvSpPr>
          <p:nvPr>
            <p:ph type="title"/>
          </p:nvPr>
        </p:nvSpPr>
        <p:spPr/>
        <p:txBody>
          <a:bodyPr/>
          <a:lstStyle/>
          <a:p>
            <a:r>
              <a:rPr lang="en-US" dirty="0" smtClean="0"/>
              <a:t>Example</a:t>
            </a:r>
            <a:endParaRPr lang="en-US" dirty="0"/>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5</a:t>
            </a:fld>
            <a:endParaRPr lang="en-US" dirty="0"/>
          </a:p>
        </p:txBody>
      </p:sp>
    </p:spTree>
    <p:extLst>
      <p:ext uri="{BB962C8B-B14F-4D97-AF65-F5344CB8AC3E}">
        <p14:creationId xmlns:p14="http://schemas.microsoft.com/office/powerpoint/2010/main" val="215013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28700" y="1752600"/>
            <a:ext cx="7086600" cy="4191000"/>
          </a:xfrm>
        </p:spPr>
        <p:txBody>
          <a:bodyPr/>
          <a:lstStyle/>
          <a:p>
            <a:r>
              <a:rPr lang="en-US" dirty="0">
                <a:solidFill>
                  <a:schemeClr val="tx1"/>
                </a:solidFill>
              </a:rPr>
              <a:t>As long as they have a price that they can anchor their expectations to, whether it be their buyer number or a price for that textbook from a different student, bookstore, or online retailer, buyers have a coherent rationale for why they would pay that price or somewhere in the range of the original price that was initially seen. </a:t>
            </a:r>
          </a:p>
          <a:p>
            <a:endParaRPr lang="en-US" dirty="0">
              <a:solidFill>
                <a:schemeClr val="tx1"/>
              </a:solidFill>
            </a:endParaRPr>
          </a:p>
          <a:p>
            <a:r>
              <a:rPr lang="en-US" dirty="0">
                <a:solidFill>
                  <a:schemeClr val="tx1"/>
                </a:solidFill>
              </a:rPr>
              <a:t>The price becomes a point of reference for all other future decisions on what price to pay.</a:t>
            </a:r>
          </a:p>
          <a:p>
            <a:endParaRPr lang="en-US" dirty="0" smtClean="0"/>
          </a:p>
          <a:p>
            <a:pPr marL="0" indent="0">
              <a:buNone/>
            </a:pPr>
            <a:r>
              <a:rPr lang="en-US" dirty="0"/>
              <a:t>	</a:t>
            </a:r>
            <a:r>
              <a:rPr lang="en-US" dirty="0" smtClean="0"/>
              <a:t>				</a:t>
            </a:r>
            <a:r>
              <a:rPr lang="en-US" sz="1400" dirty="0" smtClean="0">
                <a:solidFill>
                  <a:schemeClr val="tx1"/>
                </a:solidFill>
              </a:rPr>
              <a:t>	Slide 2.5</a:t>
            </a:r>
            <a:endParaRPr lang="en-US" sz="1400" dirty="0">
              <a:solidFill>
                <a:schemeClr val="tx1"/>
              </a:solidFill>
            </a:endParaRPr>
          </a:p>
        </p:txBody>
      </p:sp>
      <p:sp>
        <p:nvSpPr>
          <p:cNvPr id="3" name="Title 2"/>
          <p:cNvSpPr>
            <a:spLocks noGrp="1"/>
          </p:cNvSpPr>
          <p:nvPr>
            <p:ph type="title"/>
          </p:nvPr>
        </p:nvSpPr>
        <p:spPr/>
        <p:txBody>
          <a:bodyPr/>
          <a:lstStyle/>
          <a:p>
            <a:r>
              <a:rPr lang="en-US" dirty="0"/>
              <a:t>Example cont.…</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6</a:t>
            </a:fld>
            <a:endParaRPr lang="en-US" dirty="0"/>
          </a:p>
        </p:txBody>
      </p:sp>
      <p:sp>
        <p:nvSpPr>
          <p:cNvPr id="6" name="Rectangle 5"/>
          <p:cNvSpPr/>
          <p:nvPr/>
        </p:nvSpPr>
        <p:spPr>
          <a:xfrm>
            <a:off x="1447800" y="5234970"/>
            <a:ext cx="5867400" cy="523220"/>
          </a:xfrm>
          <a:prstGeom prst="rect">
            <a:avLst/>
          </a:prstGeom>
        </p:spPr>
        <p:txBody>
          <a:bodyPr wrap="square">
            <a:spAutoFit/>
          </a:bodyPr>
          <a:lstStyle/>
          <a:p>
            <a:r>
              <a:rPr lang="en-US" sz="1400" dirty="0"/>
              <a:t>Modified from </a:t>
            </a:r>
            <a:r>
              <a:rPr lang="en-US" sz="1400" i="1" dirty="0"/>
              <a:t>Designing Choice: The Default and </a:t>
            </a:r>
            <a:r>
              <a:rPr lang="en-US" sz="1400" i="1" dirty="0" smtClean="0"/>
              <a:t>Anchoring</a:t>
            </a:r>
            <a:r>
              <a:rPr lang="en-US" sz="1400" dirty="0" smtClean="0"/>
              <a:t>, </a:t>
            </a:r>
            <a:r>
              <a:rPr lang="en-US" sz="1400" dirty="0"/>
              <a:t>Written by Craig </a:t>
            </a:r>
            <a:r>
              <a:rPr lang="en-US" sz="1400" dirty="0" err="1"/>
              <a:t>Zdanowicz</a:t>
            </a:r>
            <a:endParaRPr lang="en-US" sz="1400" dirty="0"/>
          </a:p>
        </p:txBody>
      </p:sp>
    </p:spTree>
    <p:extLst>
      <p:ext uri="{BB962C8B-B14F-4D97-AF65-F5344CB8AC3E}">
        <p14:creationId xmlns:p14="http://schemas.microsoft.com/office/powerpoint/2010/main" val="3649441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sz="3200"/>
            </a:pPr>
            <a:r>
              <a:rPr lang="en-US" sz="2200" dirty="0">
                <a:solidFill>
                  <a:schemeClr val="tx1"/>
                </a:solidFill>
              </a:rPr>
              <a:t>Consumers think about prices relative to a benchmark and retailers are aware of this.</a:t>
            </a:r>
          </a:p>
          <a:p>
            <a:pPr marL="0" indent="0">
              <a:buSzTx/>
              <a:buNone/>
              <a:defRPr sz="3200"/>
            </a:pPr>
            <a:endParaRPr lang="en-US" sz="2200" dirty="0">
              <a:solidFill>
                <a:schemeClr val="tx1"/>
              </a:solidFill>
            </a:endParaRPr>
          </a:p>
          <a:p>
            <a:pPr>
              <a:defRPr sz="1200">
                <a:solidFill>
                  <a:srgbClr val="888888"/>
                </a:solidFill>
              </a:defRPr>
            </a:pPr>
            <a:r>
              <a:rPr lang="en-US" sz="2200" dirty="0">
                <a:solidFill>
                  <a:schemeClr val="tx1"/>
                </a:solidFill>
              </a:rPr>
              <a:t>Retailers set a manufacturer’s suggested retail price (MSRP) as a benchmark, and then discount the actual price. Consumers then evaluate the posted price relative to the MSRP</a:t>
            </a:r>
            <a:r>
              <a:rPr lang="en-US" sz="2200" dirty="0" smtClean="0">
                <a:solidFill>
                  <a:schemeClr val="tx1"/>
                </a:solidFill>
              </a:rPr>
              <a:t>.</a:t>
            </a:r>
          </a:p>
          <a:p>
            <a:pPr>
              <a:defRPr sz="1200">
                <a:solidFill>
                  <a:srgbClr val="888888"/>
                </a:solidFill>
              </a:defRPr>
            </a:pPr>
            <a:endParaRPr lang="en-US" sz="2400" dirty="0" smtClean="0"/>
          </a:p>
          <a:p>
            <a:pPr lvl="1" indent="0" algn="ctr">
              <a:buNone/>
              <a:defRPr sz="1200">
                <a:solidFill>
                  <a:srgbClr val="888888"/>
                </a:solidFill>
              </a:defRPr>
            </a:pPr>
            <a:endParaRPr lang="en-US" sz="1200" dirty="0" smtClean="0">
              <a:solidFill>
                <a:schemeClr val="tx1"/>
              </a:solidFill>
            </a:endParaRPr>
          </a:p>
          <a:p>
            <a:pPr lvl="1" indent="0" algn="ctr">
              <a:buNone/>
              <a:defRPr sz="1200">
                <a:solidFill>
                  <a:srgbClr val="888888"/>
                </a:solidFill>
              </a:defRPr>
            </a:pPr>
            <a:endParaRPr lang="en-US" sz="1200" dirty="0">
              <a:solidFill>
                <a:schemeClr val="tx1"/>
              </a:solidFill>
            </a:endParaRPr>
          </a:p>
          <a:p>
            <a:pPr lvl="1" indent="0" algn="ctr">
              <a:buNone/>
              <a:defRPr sz="1200">
                <a:solidFill>
                  <a:srgbClr val="888888"/>
                </a:solidFill>
              </a:defRPr>
            </a:pPr>
            <a:endParaRPr lang="en-US" sz="1200" dirty="0" smtClean="0">
              <a:solidFill>
                <a:schemeClr val="tx1"/>
              </a:solidFill>
            </a:endParaRPr>
          </a:p>
          <a:p>
            <a:pPr lvl="1" indent="0" algn="ctr">
              <a:buNone/>
              <a:defRPr sz="1200">
                <a:solidFill>
                  <a:srgbClr val="888888"/>
                </a:solidFill>
              </a:defRPr>
            </a:pPr>
            <a:r>
              <a:rPr lang="en-US" sz="1200" dirty="0" smtClean="0">
                <a:solidFill>
                  <a:schemeClr val="tx1"/>
                </a:solidFill>
              </a:rPr>
              <a:t>Modified from: </a:t>
            </a:r>
            <a:r>
              <a:rPr lang="en-US" sz="1200" i="1" dirty="0" smtClean="0">
                <a:solidFill>
                  <a:schemeClr val="tx1"/>
                </a:solidFill>
              </a:rPr>
              <a:t>Why We Buy: How to Avoid 10 Costly Cognitive Biases</a:t>
            </a:r>
            <a:r>
              <a:rPr lang="en-US" sz="1200" dirty="0" smtClean="0">
                <a:solidFill>
                  <a:schemeClr val="tx1"/>
                </a:solidFill>
              </a:rPr>
              <a:t>.  See more at: </a:t>
            </a:r>
            <a:r>
              <a:rPr lang="en-US" sz="1200" u="sng" dirty="0" smtClean="0">
                <a:solidFill>
                  <a:schemeClr val="tx1"/>
                </a:solidFill>
                <a:uFill>
                  <a:solidFill>
                    <a:srgbClr val="0563C1"/>
                  </a:solidFill>
                </a:uFill>
              </a:rPr>
              <a:t>http://www.spring.org.uk/2011/03/why-we-buy-how-to-avoid-10-costly-cognitive-biases.php#sthash.f5DD4lKp.dpuf</a:t>
            </a:r>
          </a:p>
          <a:p>
            <a:pPr marL="0" indent="0" algn="ctr">
              <a:buNone/>
              <a:defRPr sz="1200">
                <a:solidFill>
                  <a:srgbClr val="888888"/>
                </a:solidFill>
              </a:defRPr>
            </a:pPr>
            <a:r>
              <a:rPr lang="en-US" sz="1200" dirty="0" smtClean="0">
                <a:solidFill>
                  <a:schemeClr val="tx1"/>
                </a:solidFill>
              </a:rPr>
              <a:t>Author</a:t>
            </a:r>
            <a:r>
              <a:rPr lang="en-US" sz="1200" dirty="0">
                <a:solidFill>
                  <a:schemeClr val="tx1"/>
                </a:solidFill>
              </a:rPr>
              <a:t>: Dr. Jeremy Dean</a:t>
            </a:r>
          </a:p>
          <a:p>
            <a:pPr marL="0" indent="0">
              <a:buNone/>
              <a:defRPr sz="3200"/>
            </a:pPr>
            <a:endParaRPr lang="en-US" sz="2200" dirty="0">
              <a:solidFill>
                <a:schemeClr val="tx1"/>
              </a:solidFill>
            </a:endParaRPr>
          </a:p>
        </p:txBody>
      </p:sp>
      <p:sp>
        <p:nvSpPr>
          <p:cNvPr id="3" name="Title 2"/>
          <p:cNvSpPr>
            <a:spLocks noGrp="1"/>
          </p:cNvSpPr>
          <p:nvPr>
            <p:ph type="title"/>
          </p:nvPr>
        </p:nvSpPr>
        <p:spPr/>
        <p:txBody>
          <a:bodyPr/>
          <a:lstStyle/>
          <a:p>
            <a:r>
              <a:rPr lang="en-US" dirty="0"/>
              <a:t>Relativity trap</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7</a:t>
            </a:fld>
            <a:endParaRPr lang="en-US" dirty="0"/>
          </a:p>
        </p:txBody>
      </p:sp>
      <p:pic>
        <p:nvPicPr>
          <p:cNvPr id="6" name="image1.jpg" descr="Sales-Price-Tag"/>
          <p:cNvPicPr>
            <a:picLocks noChangeAspect="1"/>
          </p:cNvPicPr>
          <p:nvPr/>
        </p:nvPicPr>
        <p:blipFill>
          <a:blip r:embed="rId2">
            <a:extLst/>
          </a:blip>
          <a:stretch>
            <a:fillRect/>
          </a:stretch>
        </p:blipFill>
        <p:spPr>
          <a:xfrm>
            <a:off x="3352800" y="4263963"/>
            <a:ext cx="2182845" cy="1116420"/>
          </a:xfrm>
          <a:prstGeom prst="rect">
            <a:avLst/>
          </a:prstGeom>
          <a:ln w="12700">
            <a:miter lim="400000"/>
          </a:ln>
        </p:spPr>
      </p:pic>
      <p:sp>
        <p:nvSpPr>
          <p:cNvPr id="7" name="TextBox 6"/>
          <p:cNvSpPr txBox="1"/>
          <p:nvPr/>
        </p:nvSpPr>
        <p:spPr>
          <a:xfrm>
            <a:off x="6678645" y="4981310"/>
            <a:ext cx="1181100" cy="307777"/>
          </a:xfrm>
          <a:prstGeom prst="rect">
            <a:avLst/>
          </a:prstGeom>
          <a:noFill/>
        </p:spPr>
        <p:txBody>
          <a:bodyPr wrap="square" rtlCol="0">
            <a:spAutoFit/>
          </a:bodyPr>
          <a:lstStyle/>
          <a:p>
            <a:r>
              <a:rPr lang="en-US" sz="1400" dirty="0" smtClean="0"/>
              <a:t>Slide 2.6</a:t>
            </a:r>
            <a:endParaRPr lang="en-US" sz="1400" dirty="0"/>
          </a:p>
        </p:txBody>
      </p:sp>
    </p:spTree>
    <p:extLst>
      <p:ext uri="{BB962C8B-B14F-4D97-AF65-F5344CB8AC3E}">
        <p14:creationId xmlns:p14="http://schemas.microsoft.com/office/powerpoint/2010/main" val="214807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rPr>
              <a:t>The relativity trap is an example of the anchoring effect. </a:t>
            </a:r>
          </a:p>
          <a:p>
            <a:pPr marL="0" indent="0">
              <a:buSzTx/>
              <a:buNone/>
            </a:pPr>
            <a:endParaRPr lang="en-US" dirty="0">
              <a:solidFill>
                <a:schemeClr val="tx1"/>
              </a:solidFill>
            </a:endParaRPr>
          </a:p>
          <a:p>
            <a:r>
              <a:rPr lang="en-US" dirty="0">
                <a:solidFill>
                  <a:schemeClr val="tx1"/>
                </a:solidFill>
              </a:rPr>
              <a:t>The MSRP price acts like an anchor in how we think about whether or not we are getting a good deal.</a:t>
            </a:r>
          </a:p>
          <a:p>
            <a:pPr marL="0" indent="0">
              <a:buSzTx/>
              <a:buNone/>
            </a:pPr>
            <a:endParaRPr lang="en-US" dirty="0">
              <a:solidFill>
                <a:schemeClr val="tx1"/>
              </a:solidFill>
            </a:endParaRPr>
          </a:p>
          <a:p>
            <a:r>
              <a:rPr lang="en-US" dirty="0">
                <a:solidFill>
                  <a:schemeClr val="tx1"/>
                </a:solidFill>
              </a:rPr>
              <a:t>Manufacturer's have an intended outcome for the sales price they receive for their goods; they “anchor” us to a higher price to make any amount lower seem like a good deal, or as we call it, a discount. </a:t>
            </a:r>
          </a:p>
          <a:p>
            <a:endParaRPr lang="en-US" dirty="0"/>
          </a:p>
        </p:txBody>
      </p:sp>
      <p:sp>
        <p:nvSpPr>
          <p:cNvPr id="3" name="Title 2"/>
          <p:cNvSpPr>
            <a:spLocks noGrp="1"/>
          </p:cNvSpPr>
          <p:nvPr>
            <p:ph type="title"/>
          </p:nvPr>
        </p:nvSpPr>
        <p:spPr/>
        <p:txBody>
          <a:bodyPr/>
          <a:lstStyle/>
          <a:p>
            <a:r>
              <a:rPr lang="en-US" dirty="0" smtClean="0"/>
              <a:t>Relativity trap</a:t>
            </a:r>
            <a:endParaRPr lang="en-US" dirty="0"/>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8</a:t>
            </a:fld>
            <a:endParaRPr lang="en-US" dirty="0"/>
          </a:p>
        </p:txBody>
      </p:sp>
      <p:sp>
        <p:nvSpPr>
          <p:cNvPr id="6" name="Shape 145"/>
          <p:cNvSpPr/>
          <p:nvPr/>
        </p:nvSpPr>
        <p:spPr>
          <a:xfrm>
            <a:off x="1179759" y="5184122"/>
            <a:ext cx="7048501" cy="83099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indent="0" algn="ctr">
              <a:buNone/>
              <a:defRPr sz="1200">
                <a:solidFill>
                  <a:srgbClr val="888888"/>
                </a:solidFill>
              </a:defRPr>
            </a:pPr>
            <a:r>
              <a:rPr lang="en-US" sz="1200" dirty="0"/>
              <a:t>Modified from: </a:t>
            </a:r>
            <a:r>
              <a:rPr lang="en-US" sz="1200" i="1" dirty="0"/>
              <a:t>Why We Buy: How to Avoid 10 Costly Cognitive Biases</a:t>
            </a:r>
            <a:r>
              <a:rPr lang="en-US" sz="1200" dirty="0"/>
              <a:t>.  See more at: </a:t>
            </a:r>
            <a:r>
              <a:rPr lang="en-US" sz="1200" u="sng" dirty="0">
                <a:uFill>
                  <a:solidFill>
                    <a:srgbClr val="0563C1"/>
                  </a:solidFill>
                </a:uFill>
              </a:rPr>
              <a:t>http://www.spring.org.uk/2011/03/why-we-buy-how-to-avoid-10-costly-cognitive-biases.php#sthash.f5DD4lKp.dpuf</a:t>
            </a:r>
          </a:p>
          <a:p>
            <a:pPr marL="0" indent="0" algn="ctr">
              <a:buNone/>
              <a:defRPr sz="1200">
                <a:solidFill>
                  <a:srgbClr val="888888"/>
                </a:solidFill>
              </a:defRPr>
            </a:pPr>
            <a:r>
              <a:rPr lang="en-US" sz="1200" dirty="0"/>
              <a:t>Author: Dr. Jeremy Dean</a:t>
            </a:r>
            <a:endParaRPr lang="en-US" sz="1200" dirty="0"/>
          </a:p>
        </p:txBody>
      </p:sp>
      <p:sp>
        <p:nvSpPr>
          <p:cNvPr id="7" name="Shape 145"/>
          <p:cNvSpPr/>
          <p:nvPr/>
        </p:nvSpPr>
        <p:spPr>
          <a:xfrm>
            <a:off x="6781800" y="4600091"/>
            <a:ext cx="1066800" cy="338554"/>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r>
              <a:rPr sz="1600" dirty="0"/>
              <a:t>Slide 2.7</a:t>
            </a:r>
          </a:p>
        </p:txBody>
      </p:sp>
    </p:spTree>
    <p:extLst>
      <p:ext uri="{BB962C8B-B14F-4D97-AF65-F5344CB8AC3E}">
        <p14:creationId xmlns:p14="http://schemas.microsoft.com/office/powerpoint/2010/main" val="119003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Is this ATV Expensive?</a:t>
            </a:r>
          </a:p>
        </p:txBody>
      </p:sp>
      <p:sp>
        <p:nvSpPr>
          <p:cNvPr id="4" name="Footer Placeholder 3"/>
          <p:cNvSpPr>
            <a:spLocks noGrp="1"/>
          </p:cNvSpPr>
          <p:nvPr>
            <p:ph type="ftr" sz="quarter" idx="16"/>
          </p:nvPr>
        </p:nvSpPr>
        <p:spPr/>
        <p:txBody>
          <a:bodyPr/>
          <a:lstStyle/>
          <a:p>
            <a:pPr>
              <a:defRPr/>
            </a:pPr>
            <a:r>
              <a:rPr lang="en-US" b="1" dirty="0" smtClean="0"/>
              <a:t>Anchors</a:t>
            </a:r>
          </a:p>
          <a:p>
            <a:pPr>
              <a:defRPr/>
            </a:pPr>
            <a:r>
              <a:rPr lang="en-US" b="1" dirty="0" smtClean="0">
                <a:solidFill>
                  <a:srgbClr val="1578BC"/>
                </a:solidFill>
              </a:rPr>
              <a:t>www.EconEdLink.org </a:t>
            </a:r>
            <a:endParaRPr lang="en-US" b="1" dirty="0">
              <a:solidFill>
                <a:srgbClr val="1578BC"/>
              </a:solidFill>
            </a:endParaRPr>
          </a:p>
        </p:txBody>
      </p:sp>
      <p:sp>
        <p:nvSpPr>
          <p:cNvPr id="5" name="Slide Number Placeholder 4"/>
          <p:cNvSpPr>
            <a:spLocks noGrp="1"/>
          </p:cNvSpPr>
          <p:nvPr>
            <p:ph type="sldNum" sz="quarter" idx="17"/>
          </p:nvPr>
        </p:nvSpPr>
        <p:spPr/>
        <p:txBody>
          <a:bodyPr/>
          <a:lstStyle/>
          <a:p>
            <a:fld id="{736A2A04-44CB-4FD5-A22C-EC7DA5CF840D}" type="slidenum">
              <a:rPr lang="en-US" smtClean="0"/>
              <a:pPr/>
              <a:t>9</a:t>
            </a:fld>
            <a:endParaRPr lang="en-US" dirty="0"/>
          </a:p>
        </p:txBody>
      </p:sp>
      <p:pic>
        <p:nvPicPr>
          <p:cNvPr id="7" name="image2.jpg" descr="http://s1.cdn.autoevolution.com/images/moto_gallery/SUZUKIKingQuad500AXiPowerSteering-4362_2.jpg"/>
          <p:cNvPicPr>
            <a:picLocks noChangeAspect="1"/>
          </p:cNvPicPr>
          <p:nvPr/>
        </p:nvPicPr>
        <p:blipFill>
          <a:blip r:embed="rId2">
            <a:extLst/>
          </a:blip>
          <a:stretch>
            <a:fillRect/>
          </a:stretch>
        </p:blipFill>
        <p:spPr>
          <a:xfrm>
            <a:off x="381000" y="2133600"/>
            <a:ext cx="5200636" cy="2929821"/>
          </a:xfrm>
          <a:prstGeom prst="rect">
            <a:avLst/>
          </a:prstGeom>
          <a:ln w="12700">
            <a:miter lim="400000"/>
          </a:ln>
        </p:spPr>
      </p:pic>
      <p:sp>
        <p:nvSpPr>
          <p:cNvPr id="8" name="Shape 149"/>
          <p:cNvSpPr/>
          <p:nvPr/>
        </p:nvSpPr>
        <p:spPr>
          <a:xfrm>
            <a:off x="4876800" y="1879074"/>
            <a:ext cx="3810000" cy="126188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4800" b="1"/>
            </a:pPr>
            <a:r>
              <a:rPr sz="3600" dirty="0"/>
              <a:t>$6,500</a:t>
            </a:r>
          </a:p>
          <a:p>
            <a:pPr algn="ctr">
              <a:defRPr sz="4800" b="1"/>
            </a:pPr>
            <a:endParaRPr sz="2000" dirty="0"/>
          </a:p>
          <a:p>
            <a:r>
              <a:rPr sz="2000" dirty="0"/>
              <a:t>from www.atvtraderonline.com</a:t>
            </a:r>
          </a:p>
        </p:txBody>
      </p:sp>
      <p:sp>
        <p:nvSpPr>
          <p:cNvPr id="9" name="Shape 148"/>
          <p:cNvSpPr/>
          <p:nvPr/>
        </p:nvSpPr>
        <p:spPr>
          <a:xfrm>
            <a:off x="805534" y="5093751"/>
            <a:ext cx="4247251"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r>
              <a:rPr sz="1800" dirty="0"/>
              <a:t>Suzuki </a:t>
            </a:r>
            <a:r>
              <a:rPr sz="1800" dirty="0" err="1"/>
              <a:t>Kingquad</a:t>
            </a:r>
            <a:r>
              <a:rPr sz="1800" dirty="0"/>
              <a:t> 500axi ATVs for sale</a:t>
            </a:r>
          </a:p>
        </p:txBody>
      </p:sp>
      <p:sp>
        <p:nvSpPr>
          <p:cNvPr id="10" name="Shape 151"/>
          <p:cNvSpPr/>
          <p:nvPr/>
        </p:nvSpPr>
        <p:spPr>
          <a:xfrm>
            <a:off x="7137470" y="5530105"/>
            <a:ext cx="1351210"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r>
              <a:rPr sz="1800" dirty="0"/>
              <a:t>Slide 2.8</a:t>
            </a:r>
          </a:p>
        </p:txBody>
      </p:sp>
    </p:spTree>
    <p:extLst>
      <p:ext uri="{BB962C8B-B14F-4D97-AF65-F5344CB8AC3E}">
        <p14:creationId xmlns:p14="http://schemas.microsoft.com/office/powerpoint/2010/main" val="2614219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585725c-6fad-472e-a48b-c8f76591c91b">
      <UserInfo>
        <DisplayName/>
        <AccountId xsi:nil="true"/>
        <AccountType/>
      </UserInfo>
    </SharedWithUsers>
    <Status xmlns="6f5f0874-9380-45e6-a4b7-6b39252ece02">Draft</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14FA7D75A0BB4FA402BA6C268B700C" ma:contentTypeVersion="4" ma:contentTypeDescription="Create a new document." ma:contentTypeScope="" ma:versionID="a52573295eaf0909ea6942f1d6c3fce3">
  <xsd:schema xmlns:xsd="http://www.w3.org/2001/XMLSchema" xmlns:xs="http://www.w3.org/2001/XMLSchema" xmlns:p="http://schemas.microsoft.com/office/2006/metadata/properties" xmlns:ns2="6f5f0874-9380-45e6-a4b7-6b39252ece02" xmlns:ns3="f585725c-6fad-472e-a48b-c8f76591c91b" targetNamespace="http://schemas.microsoft.com/office/2006/metadata/properties" ma:root="true" ma:fieldsID="c7477185176c1264378cd2f5e178989f" ns2:_="" ns3:_="">
    <xsd:import namespace="6f5f0874-9380-45e6-a4b7-6b39252ece02"/>
    <xsd:import namespace="f585725c-6fad-472e-a48b-c8f76591c91b"/>
    <xsd:element name="properties">
      <xsd:complexType>
        <xsd:sequence>
          <xsd:element name="documentManagement">
            <xsd:complexType>
              <xsd:all>
                <xsd:element ref="ns2:Status" minOccurs="0"/>
                <xsd:element ref="ns3: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f0874-9380-45e6-a4b7-6b39252ece02" elementFormDefault="qualified">
    <xsd:import namespace="http://schemas.microsoft.com/office/2006/documentManagement/types"/>
    <xsd:import namespace="http://schemas.microsoft.com/office/infopath/2007/PartnerControls"/>
    <xsd:element name="Status" ma:index="8" nillable="true" ma:displayName="Status" ma:default="Draft" ma:format="Dropdown" ma:internalName="Status">
      <xsd:simpleType>
        <xsd:restriction base="dms:Choice">
          <xsd:enumeration value="Draft"/>
          <xsd:enumeration value="Out for Review"/>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f585725c-6fad-472e-a48b-c8f76591c91b"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297DD3-A2EA-4D53-B11C-2136071F829E}">
  <ds:schemaRefs>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schemas.openxmlformats.org/package/2006/metadata/core-properties"/>
    <ds:schemaRef ds:uri="f585725c-6fad-472e-a48b-c8f76591c91b"/>
    <ds:schemaRef ds:uri="6f5f0874-9380-45e6-a4b7-6b39252ece02"/>
    <ds:schemaRef ds:uri="http://purl.org/dc/terms/"/>
  </ds:schemaRefs>
</ds:datastoreItem>
</file>

<file path=customXml/itemProps2.xml><?xml version="1.0" encoding="utf-8"?>
<ds:datastoreItem xmlns:ds="http://schemas.openxmlformats.org/officeDocument/2006/customXml" ds:itemID="{684D7F85-B6FE-4844-BF87-169DA4D1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5f0874-9380-45e6-a4b7-6b39252ece02"/>
    <ds:schemaRef ds:uri="f585725c-6fad-472e-a48b-c8f76591c9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4A96DE8-B18F-4B6A-93E2-2A40DA5664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106124</TotalTime>
  <Words>1172</Words>
  <Application>Microsoft Office PowerPoint</Application>
  <PresentationFormat>On-screen Show (4:3)</PresentationFormat>
  <Paragraphs>182</Paragraphs>
  <Slides>17</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ＭＳ Ｐゴシック</vt:lpstr>
      <vt:lpstr>Arial</vt:lpstr>
      <vt:lpstr>BankGothic Md BT</vt:lpstr>
      <vt:lpstr>Calibri</vt:lpstr>
      <vt:lpstr>Calibri Light</vt:lpstr>
      <vt:lpstr>Gill Sans</vt:lpstr>
      <vt:lpstr>Blank Presentation</vt:lpstr>
      <vt:lpstr>Custom Design</vt:lpstr>
      <vt:lpstr>Behavioral Economics</vt:lpstr>
      <vt:lpstr>Activity</vt:lpstr>
      <vt:lpstr>Activity cont.….</vt:lpstr>
      <vt:lpstr>Definitions</vt:lpstr>
      <vt:lpstr>Example</vt:lpstr>
      <vt:lpstr>Example cont.…</vt:lpstr>
      <vt:lpstr>Relativity trap</vt:lpstr>
      <vt:lpstr>Relativity trap</vt:lpstr>
      <vt:lpstr>Is this ATV Expensive?</vt:lpstr>
      <vt:lpstr>How about now?</vt:lpstr>
      <vt:lpstr>And now?</vt:lpstr>
      <vt:lpstr>Comparing Econs and Humans</vt:lpstr>
      <vt:lpstr>Can we avoid being anchored? </vt:lpstr>
      <vt:lpstr>Can we avoid being anchored? </vt:lpstr>
      <vt:lpstr>Are random anchors that powerful? </vt:lpstr>
      <vt:lpstr>Are random anchors that powerful?</vt:lpstr>
      <vt:lpstr>Are random anchors that powerful? </vt:lpstr>
    </vt:vector>
  </TitlesOfParts>
  <Company>Office 2004 Test Drive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Office 2004 Test Drive User</dc:creator>
  <cp:lastModifiedBy>Alexis Andrews</cp:lastModifiedBy>
  <cp:revision>2802</cp:revision>
  <cp:lastPrinted>2015-12-16T17:04:17Z</cp:lastPrinted>
  <dcterms:created xsi:type="dcterms:W3CDTF">2012-10-20T14:14:15Z</dcterms:created>
  <dcterms:modified xsi:type="dcterms:W3CDTF">2016-10-24T17:15:02Z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0x0101002414FA7D75A0BB4FA402BA6C268B700C</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