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82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vy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602"/>
    <a:srgbClr val="1578BC"/>
    <a:srgbClr val="FFFF66"/>
    <a:srgbClr val="CC66FF"/>
    <a:srgbClr val="CCFFCC"/>
    <a:srgbClr val="CCFF99"/>
    <a:srgbClr val="FFCCFF"/>
    <a:srgbClr val="FF99FF"/>
    <a:srgbClr val="92D050"/>
    <a:srgbClr val="6EA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84502" autoAdjust="0"/>
  </p:normalViewPr>
  <p:slideViewPr>
    <p:cSldViewPr>
      <p:cViewPr varScale="1">
        <p:scale>
          <a:sx n="92" d="100"/>
          <a:sy n="92" d="100"/>
        </p:scale>
        <p:origin x="5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008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2" y="64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71" y="0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5B415-68C8-4A58-B2FB-027E28498B27}" type="datetime1">
              <a:rPr lang="en-US"/>
              <a:pPr/>
              <a:t>11/4/2016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3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71" y="8842033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E3D93-84EA-4E8B-BF2A-F31F2C855D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8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7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8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31D1C9-99ED-4BAE-B0EB-0468EAB041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7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Module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1144588"/>
            <a:ext cx="4086225" cy="9906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028699" y="3930196"/>
            <a:ext cx="7086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Loss </a:t>
            </a:r>
            <a:r>
              <a:rPr lang="en-US" sz="3200" b="1" dirty="0" smtClean="0"/>
              <a:t>Aversion, Endowment</a:t>
            </a:r>
            <a:r>
              <a:rPr lang="en-US" sz="3200" b="1" baseline="0" dirty="0" smtClean="0"/>
              <a:t> Effects, and Default Bias by William Bosshardt and Andrea Caceres-Santamaria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5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2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FEBA4D8-2E47-4345-BA21-5CD61A5A0BB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None/>
              <a:defRPr sz="24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182880" indent="-374904" algn="l">
              <a:buClr>
                <a:srgbClr val="004A80"/>
              </a:buClr>
              <a:buFont typeface="BankGothic Md BT"/>
              <a:buChar char="»"/>
              <a:defRPr sz="24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0AAD9021-A74D-4FF0-868C-40F10C5CABE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Money and Elections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800">
                <a:latin typeface="Gill Sans"/>
                <a:cs typeface="Gill Sans"/>
              </a:defRPr>
            </a:lvl3pPr>
            <a:lvl4pPr>
              <a:defRPr sz="1800">
                <a:latin typeface="Gill Sans"/>
                <a:cs typeface="Gill Sans"/>
              </a:defRPr>
            </a:lvl4pPr>
            <a:lvl5pPr>
              <a:defRPr sz="1800"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09600" y="64008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162800" y="65532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EBAAD4B-9DCB-4A12-AD43-92C60FC437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10.30.2015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4" r:id="rId3"/>
    <p:sldLayoutId id="2147483678" r:id="rId4"/>
    <p:sldLayoutId id="2147483679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/>
          <a:ea typeface="ＭＳ Ｐゴシック" charset="-128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1793-7E79-45E4-9D23-AD39533D512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Behavioral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470" indent="-339470" defTabSz="905255">
              <a:lnSpc>
                <a:spcPct val="90000"/>
              </a:lnSpc>
              <a:defRPr sz="3168"/>
            </a:pPr>
            <a:r>
              <a:rPr lang="en-US" sz="2400" dirty="0">
                <a:solidFill>
                  <a:schemeClr val="tx1"/>
                </a:solidFill>
              </a:rPr>
              <a:t>Endowment effect - people become attached to the item they have and so are less likely to trade it away (value it more).</a:t>
            </a:r>
          </a:p>
          <a:p>
            <a:pPr marL="339470" indent="-339470" defTabSz="905255">
              <a:lnSpc>
                <a:spcPct val="90000"/>
              </a:lnSpc>
              <a:defRPr sz="3168"/>
            </a:pPr>
            <a:r>
              <a:rPr lang="en-US" sz="2400" dirty="0">
                <a:solidFill>
                  <a:schemeClr val="tx1"/>
                </a:solidFill>
              </a:rPr>
              <a:t>Loss Aversion – people tend to weigh losses (or perceived losses) more than gains (or perceived gains) when making decisions.</a:t>
            </a:r>
          </a:p>
          <a:p>
            <a:pPr marL="339470" indent="-339470" defTabSz="905255">
              <a:lnSpc>
                <a:spcPct val="90000"/>
              </a:lnSpc>
              <a:defRPr sz="3168"/>
            </a:pPr>
            <a:r>
              <a:rPr lang="en-US" sz="2400" dirty="0">
                <a:solidFill>
                  <a:schemeClr val="tx1"/>
                </a:solidFill>
              </a:rPr>
              <a:t>Default Bias – people tend to stick with the initial option that is presented when making decisions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Loss Aversion, Endowment Effects, and Default Bias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26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868680">
              <a:buSzTx/>
              <a:buNone/>
              <a:defRPr sz="3040"/>
            </a:pPr>
            <a:endParaRPr lang="en-US" dirty="0"/>
          </a:p>
          <a:p>
            <a:pPr marL="0" indent="0" defTabSz="868680">
              <a:buSzTx/>
              <a:buNone/>
              <a:defRPr sz="3040"/>
            </a:pPr>
            <a:r>
              <a:rPr lang="en-US" sz="2400" dirty="0">
                <a:solidFill>
                  <a:schemeClr val="tx1"/>
                </a:solidFill>
              </a:rPr>
              <a:t>Does automatic enrollment make a difference?</a:t>
            </a:r>
          </a:p>
          <a:p>
            <a:pPr marL="325754" indent="-325754" defTabSz="868680">
              <a:defRPr sz="3040"/>
            </a:pPr>
            <a:r>
              <a:rPr lang="en-US" sz="2400" dirty="0">
                <a:solidFill>
                  <a:schemeClr val="tx1"/>
                </a:solidFill>
              </a:rPr>
              <a:t>No automatic enrollment:  37.4%</a:t>
            </a:r>
          </a:p>
          <a:p>
            <a:pPr marL="325754" indent="-325754" defTabSz="868680">
              <a:defRPr sz="3040"/>
            </a:pPr>
            <a:r>
              <a:rPr lang="en-US" sz="2400" dirty="0">
                <a:solidFill>
                  <a:schemeClr val="tx1"/>
                </a:solidFill>
              </a:rPr>
              <a:t>Automatic enrollment:  85.9%</a:t>
            </a:r>
          </a:p>
          <a:p>
            <a:pPr marL="325754" indent="-325754" defTabSz="868680">
              <a:defRPr sz="3040"/>
            </a:pPr>
            <a:endParaRPr lang="en-US" dirty="0">
              <a:solidFill>
                <a:schemeClr val="tx1"/>
              </a:solidFill>
            </a:endParaRPr>
          </a:p>
          <a:p>
            <a:pPr marL="325754" indent="-325754" defTabSz="868680">
              <a:defRPr sz="3040"/>
            </a:pPr>
            <a:endParaRPr lang="en-US" dirty="0">
              <a:solidFill>
                <a:schemeClr val="tx1"/>
              </a:solidFill>
            </a:endParaRPr>
          </a:p>
          <a:p>
            <a:pPr marL="0" indent="0" defTabSz="868680">
              <a:buSzTx/>
              <a:buNone/>
              <a:defRPr sz="3040"/>
            </a:pPr>
            <a:endParaRPr lang="en-US" dirty="0">
              <a:solidFill>
                <a:schemeClr val="tx1"/>
              </a:solidFill>
            </a:endParaRPr>
          </a:p>
          <a:p>
            <a:pPr marL="0" indent="0" defTabSz="868680">
              <a:spcBef>
                <a:spcPts val="200"/>
              </a:spcBef>
              <a:buSzTx/>
              <a:buNone/>
              <a:defRPr sz="1140"/>
            </a:pPr>
            <a:r>
              <a:rPr lang="en-US" dirty="0">
                <a:solidFill>
                  <a:schemeClr val="tx1"/>
                </a:solidFill>
              </a:rPr>
              <a:t>Source:  </a:t>
            </a:r>
            <a:r>
              <a:rPr lang="en-US" dirty="0" err="1">
                <a:solidFill>
                  <a:schemeClr val="tx1"/>
                </a:solidFill>
              </a:rPr>
              <a:t>Madrian</a:t>
            </a:r>
            <a:r>
              <a:rPr lang="en-US" dirty="0">
                <a:solidFill>
                  <a:schemeClr val="tx1"/>
                </a:solidFill>
              </a:rPr>
              <a:t>, Brigitte C., and Dennis F. </a:t>
            </a:r>
            <a:r>
              <a:rPr lang="en-US" dirty="0" err="1">
                <a:solidFill>
                  <a:schemeClr val="tx1"/>
                </a:solidFill>
              </a:rPr>
              <a:t>Shea</a:t>
            </a:r>
            <a:r>
              <a:rPr lang="en-US" dirty="0">
                <a:solidFill>
                  <a:schemeClr val="tx1"/>
                </a:solidFill>
              </a:rPr>
              <a:t>. 2001. “The Power of Suggestion: Inertia in 401(k) Participation and Savings Behavior”.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Bias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Loss Aversion, Endowment Effects, and Default Bias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68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</a:t>
            </a:r>
            <a:r>
              <a:rPr lang="en-US" dirty="0" err="1"/>
              <a:t>Econs</a:t>
            </a:r>
            <a:r>
              <a:rPr lang="en-US" dirty="0"/>
              <a:t> and Humans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Loss Aversion, Endowment Effects, and Default Bias</a:t>
            </a:r>
          </a:p>
          <a:p>
            <a:pPr>
              <a:defRPr/>
            </a:pPr>
            <a:r>
              <a:rPr lang="en-US" b="1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Table 156"/>
          <p:cNvGraphicFramePr/>
          <p:nvPr>
            <p:extLst>
              <p:ext uri="{D42A27DB-BD31-4B8C-83A1-F6EECF244321}">
                <p14:modId xmlns:p14="http://schemas.microsoft.com/office/powerpoint/2010/main" val="3293718046"/>
              </p:ext>
            </p:extLst>
          </p:nvPr>
        </p:nvGraphicFramePr>
        <p:xfrm>
          <a:off x="707399" y="1447800"/>
          <a:ext cx="7924799" cy="482251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740636"/>
                <a:gridCol w="2885036"/>
                <a:gridCol w="4299127"/>
              </a:tblGrid>
              <a:tr h="250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 dirty="0">
                          <a:solidFill>
                            <a:schemeClr val="bg1"/>
                          </a:solidFill>
                        </a:rPr>
                        <a:t>Lesson</a:t>
                      </a:r>
                    </a:p>
                  </a:txBody>
                  <a:tcPr marL="0" marR="0" marT="0" marB="0" horzOverflow="overflow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 dirty="0" err="1">
                          <a:solidFill>
                            <a:schemeClr val="bg1"/>
                          </a:solidFill>
                        </a:rPr>
                        <a:t>Econs</a:t>
                      </a:r>
                      <a:endParaRPr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 dirty="0">
                          <a:solidFill>
                            <a:schemeClr val="bg1"/>
                          </a:solidFill>
                        </a:rPr>
                        <a:t>Humans</a:t>
                      </a:r>
                    </a:p>
                  </a:txBody>
                  <a:tcPr marL="0" marR="0" marT="0" marB="0" horzOverflow="overflow">
                    <a:solidFill>
                      <a:srgbClr val="0070C0"/>
                    </a:solidFill>
                  </a:tcPr>
                </a:tc>
              </a:tr>
              <a:tr h="463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/>
                        <a:t>1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Use system 2 for all their decisions.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Use system 1 to make many routine decisions.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  <a:tr h="501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/>
                        <a:t> 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Carefully weigh costs and benefits to make decisions.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Make decisions on past experience or quick judgments.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</a:tr>
              <a:tr h="751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/>
                        <a:t>2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Are not subject to cognitive biases when making decisions.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Are subject to cognitive biases when making decisions and so may use anchors and fall into relativity traps.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  <a:tr h="501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/>
                        <a:t>3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/>
                        <a:t>Make decisions by weighing costs and benefits equally.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Tend to weigh losses greater than gains.</a:t>
                      </a:r>
                      <a:endParaRPr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</a:tr>
              <a:tr h="751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/>
                        <a:t> 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/>
                        <a:t>Are not influenced by their current situation when making decisions.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Tend to bias to the default or to things they already have.</a:t>
                      </a:r>
                      <a:endParaRPr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  <a:tr h="751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/>
                        <a:t>4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May discount costs and benefits that occur in the future.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May have self-control problems and discount the future too much or be subject to present bias, causing inconsistent decisions.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</a:tr>
              <a:tr h="751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dirty="0"/>
                        <a:t>5</a:t>
                      </a:r>
                      <a:endParaRPr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Only use costs and benefits to make decisions.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500" dirty="0"/>
                        <a:t>May make decisions based on fairness or for other emotional factors such as whether work is meaningful.</a:t>
                      </a: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67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</a:rPr>
              <a:t>Econs</a:t>
            </a:r>
            <a:r>
              <a:rPr lang="en-US" sz="2400" dirty="0">
                <a:solidFill>
                  <a:schemeClr val="tx1"/>
                </a:solidFill>
              </a:rPr>
              <a:t> – weigh the costs and benefits of alternatives before making their choices.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Humans – use costs and benefits but can be influenced by other factors when making choices.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Loss </a:t>
            </a:r>
            <a:r>
              <a:rPr lang="en-US" b="1" dirty="0" smtClean="0"/>
              <a:t>Aversion, Endowment Effects, and Default Bias</a:t>
            </a:r>
            <a:endParaRPr lang="en-US" b="1" dirty="0" smtClean="0"/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Endowment effect - people become attached to the item they have and so are less likely to trade it away (value it more).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Loss Aversion, Endowment Effects, and Default Bias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9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Endowment effect - people become attached to the item they have and so are less likely to trade it away (value it more).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Loss Aversion – people tend to weigh losses (or perceived losses) more than gains (or perceived gains) when making decisions.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Loss Aversion, Endowment Effects, and Default Bias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2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90000"/>
              </a:lnSpc>
              <a:buFont typeface="Wingdings 2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Problem 1:  In addition to whatever you own, you have been given $1,000.  Now you have been asked to choose one of the following options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50% chance to win $1,000 </a:t>
            </a:r>
          </a:p>
          <a:p>
            <a:pPr marL="0" indent="0" algn="ctr">
              <a:lnSpc>
                <a:spcPct val="90000"/>
              </a:lnSpc>
              <a:buSzTx/>
              <a:buNone/>
              <a:defRPr b="1"/>
            </a:pPr>
            <a:r>
              <a:rPr lang="en-US" sz="2400" dirty="0">
                <a:solidFill>
                  <a:schemeClr val="tx1"/>
                </a:solidFill>
              </a:rPr>
              <a:t>OR </a:t>
            </a:r>
          </a:p>
          <a:p>
            <a:pPr marL="0" indent="0" algn="ctr">
              <a:lnSpc>
                <a:spcPct val="90000"/>
              </a:lnSpc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Win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$500 for sure</a:t>
            </a:r>
          </a:p>
          <a:p>
            <a:pPr marL="0" indent="0">
              <a:lnSpc>
                <a:spcPct val="90000"/>
              </a:lnSpc>
              <a:buSz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Most choose sure thing.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Loss Aversion, Endowment Effects, and Default Bias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5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90000"/>
              </a:lnSpc>
              <a:buFont typeface="Wingdings 2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Problem 2:  In addition to whatever you own, you have been given $2,000.  Now you have been asked to choose one of the following options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50% chance to lose $1,000 </a:t>
            </a:r>
          </a:p>
          <a:p>
            <a:pPr marL="0" indent="0" algn="ctr">
              <a:lnSpc>
                <a:spcPct val="90000"/>
              </a:lnSpc>
              <a:buSzTx/>
              <a:buNone/>
              <a:defRPr b="1"/>
            </a:pPr>
            <a:r>
              <a:rPr lang="en-US" sz="2400" dirty="0">
                <a:solidFill>
                  <a:schemeClr val="tx1"/>
                </a:solidFill>
              </a:rPr>
              <a:t>OR </a:t>
            </a:r>
          </a:p>
          <a:p>
            <a:pPr marL="0" indent="0" algn="ctr">
              <a:lnSpc>
                <a:spcPct val="90000"/>
              </a:lnSpc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Lose $500 for sure</a:t>
            </a:r>
          </a:p>
          <a:p>
            <a:pPr marL="0" indent="0">
              <a:lnSpc>
                <a:spcPct val="90000"/>
              </a:lnSpc>
              <a:buSz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Most choose gamble.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Loss Aversion, Endowment Effects, and Default Bias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2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Compare two scenarios for a new employee that begins working at a firm.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start?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Loss Aversion, Endowment Effects, and Default Bias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0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Welcome to </a:t>
            </a:r>
            <a:r>
              <a:rPr lang="en-US" sz="2400" dirty="0" err="1">
                <a:solidFill>
                  <a:schemeClr val="tx1"/>
                </a:solidFill>
              </a:rPr>
              <a:t>FunCorp</a:t>
            </a:r>
            <a:r>
              <a:rPr lang="en-US" sz="2400" dirty="0">
                <a:solidFill>
                  <a:schemeClr val="tx1"/>
                </a:solidFill>
              </a:rPr>
              <a:t> company.  As a new employee, we are pleased to offer you a retirement savings plan.  The company will match your contributions to your savings plan dollar for dollar up to 5% of your annual salary.  Please contact the human resources department at extension 52 should you wish to contribute to establish a savings plan.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Loss Aversion, Endowment Effects, and Default Bias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1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Welcome to </a:t>
            </a:r>
            <a:r>
              <a:rPr lang="en-US" sz="2400" dirty="0" err="1">
                <a:solidFill>
                  <a:schemeClr val="tx1"/>
                </a:solidFill>
              </a:rPr>
              <a:t>FunCorp</a:t>
            </a:r>
            <a:r>
              <a:rPr lang="en-US" sz="2400" dirty="0">
                <a:solidFill>
                  <a:schemeClr val="tx1"/>
                </a:solidFill>
              </a:rPr>
              <a:t> company.  As a new employee, we are pleased to offer you a retirement savings plan.  The company will match your contributions to your savings plan dollar for dollar up to 5% of your annual salary.  In two weeks, we will automatically begin deducting 5% from your paycheck, match it with another 5%, and deposit the sum into your retirement savings account unless you contact human resources at extension 52 and request otherwise.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 #2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Loss Aversion, Endowment Effects, and Default Bias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473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14FA7D75A0BB4FA402BA6C268B700C" ma:contentTypeVersion="4" ma:contentTypeDescription="Create a new document." ma:contentTypeScope="" ma:versionID="a52573295eaf0909ea6942f1d6c3fce3">
  <xsd:schema xmlns:xsd="http://www.w3.org/2001/XMLSchema" xmlns:xs="http://www.w3.org/2001/XMLSchema" xmlns:p="http://schemas.microsoft.com/office/2006/metadata/properties" xmlns:ns2="6f5f0874-9380-45e6-a4b7-6b39252ece02" xmlns:ns3="f585725c-6fad-472e-a48b-c8f76591c91b" targetNamespace="http://schemas.microsoft.com/office/2006/metadata/properties" ma:root="true" ma:fieldsID="c7477185176c1264378cd2f5e178989f" ns2:_="" ns3:_="">
    <xsd:import namespace="6f5f0874-9380-45e6-a4b7-6b39252ece02"/>
    <xsd:import namespace="f585725c-6fad-472e-a48b-c8f76591c91b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f0874-9380-45e6-a4b7-6b39252ece02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Draft" ma:format="Dropdown" ma:internalName="Status">
      <xsd:simpleType>
        <xsd:restriction base="dms:Choice">
          <xsd:enumeration value="Draft"/>
          <xsd:enumeration value="Out for Review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5725c-6fad-472e-a48b-c8f76591c91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85725c-6fad-472e-a48b-c8f76591c91b">
      <UserInfo>
        <DisplayName/>
        <AccountId xsi:nil="true"/>
        <AccountType/>
      </UserInfo>
    </SharedWithUsers>
    <Status xmlns="6f5f0874-9380-45e6-a4b7-6b39252ece02">Draft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4D7F85-B6FE-4844-BF87-169DA4D1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f0874-9380-45e6-a4b7-6b39252ece02"/>
    <ds:schemaRef ds:uri="f585725c-6fad-472e-a48b-c8f76591c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297DD3-A2EA-4D53-B11C-2136071F829E}">
  <ds:schemaRefs>
    <ds:schemaRef ds:uri="f585725c-6fad-472e-a48b-c8f76591c91b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f5f0874-9380-45e6-a4b7-6b39252ece0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A96DE8-B18F-4B6A-93E2-2A40DA5664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106059</TotalTime>
  <Words>762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BankGothic Md BT</vt:lpstr>
      <vt:lpstr>Calibri</vt:lpstr>
      <vt:lpstr>Calibri Light</vt:lpstr>
      <vt:lpstr>Gill Sans</vt:lpstr>
      <vt:lpstr>Wingdings 2</vt:lpstr>
      <vt:lpstr>Blank Presentation</vt:lpstr>
      <vt:lpstr>Custom Design</vt:lpstr>
      <vt:lpstr>Behavioral Economics</vt:lpstr>
      <vt:lpstr>The Issue</vt:lpstr>
      <vt:lpstr>Terms</vt:lpstr>
      <vt:lpstr>Terms</vt:lpstr>
      <vt:lpstr>Choices</vt:lpstr>
      <vt:lpstr>Choices</vt:lpstr>
      <vt:lpstr>Where do we start?</vt:lpstr>
      <vt:lpstr>Offer #1</vt:lpstr>
      <vt:lpstr>Offer #2</vt:lpstr>
      <vt:lpstr>Terms</vt:lpstr>
      <vt:lpstr>Default Bias</vt:lpstr>
      <vt:lpstr>Comparing Econs and Humans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Office 2004 Test Drive User</dc:creator>
  <cp:lastModifiedBy>Alexis Andrews</cp:lastModifiedBy>
  <cp:revision>2799</cp:revision>
  <cp:lastPrinted>2015-12-16T17:04:17Z</cp:lastPrinted>
  <dcterms:created xsi:type="dcterms:W3CDTF">2012-10-20T14:14:15Z</dcterms:created>
  <dcterms:modified xsi:type="dcterms:W3CDTF">2016-11-04T16:27:41Z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0x0101002414FA7D75A0BB4FA402BA6C268B700C</vt:lpwstr>
  </property>
  <property fmtid="{D5CDD505-2E9C-101B-9397-08002B2CF9AE}" pid="3" name="Order">
    <vt:r8>200</vt:r8>
  </property>
  <property fmtid="{D5CDD505-2E9C-101B-9397-08002B2CF9AE}" pid="4" name="_CopySource">
    <vt:lpwstr>https://council4econed.sharepoint.com/CMT/Board Meeting Feb 8, 2013 v2 njm.pptx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