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82" r:id="rId5"/>
  </p:sldMasterIdLst>
  <p:notesMasterIdLst>
    <p:notesMasterId r:id="rId19"/>
  </p:notesMasterIdLst>
  <p:handoutMasterIdLst>
    <p:handoutMasterId r:id="rId20"/>
  </p:handoutMasterIdLst>
  <p:sldIdLst>
    <p:sldId id="256" r:id="rId6"/>
    <p:sldId id="259" r:id="rId7"/>
    <p:sldId id="260" r:id="rId8"/>
    <p:sldId id="261" r:id="rId9"/>
    <p:sldId id="271" r:id="rId10"/>
    <p:sldId id="264" r:id="rId11"/>
    <p:sldId id="265" r:id="rId12"/>
    <p:sldId id="266" r:id="rId13"/>
    <p:sldId id="267" r:id="rId14"/>
    <p:sldId id="268" r:id="rId15"/>
    <p:sldId id="269" r:id="rId16"/>
    <p:sldId id="270" r:id="rId17"/>
    <p:sldId id="272" r:id="rId18"/>
  </p:sldIdLst>
  <p:sldSz cx="9144000" cy="6858000" type="screen4x3"/>
  <p:notesSz cx="6954838" cy="93091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evy"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602"/>
    <a:srgbClr val="1578BC"/>
    <a:srgbClr val="FFFF66"/>
    <a:srgbClr val="CC66FF"/>
    <a:srgbClr val="CCFFCC"/>
    <a:srgbClr val="CCFF99"/>
    <a:srgbClr val="FFCCFF"/>
    <a:srgbClr val="FF99FF"/>
    <a:srgbClr val="92D050"/>
    <a:srgbClr val="6EA9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5" autoAdjust="0"/>
    <p:restoredTop sz="84606" autoAdjust="0"/>
  </p:normalViewPr>
  <p:slideViewPr>
    <p:cSldViewPr>
      <p:cViewPr varScale="1">
        <p:scale>
          <a:sx n="60" d="100"/>
          <a:sy n="60" d="100"/>
        </p:scale>
        <p:origin x="312" y="168"/>
      </p:cViewPr>
      <p:guideLst>
        <p:guide orient="horz" pos="2160"/>
        <p:guide pos="2880"/>
      </p:guideLst>
    </p:cSldViewPr>
  </p:slideViewPr>
  <p:outlineViewPr>
    <p:cViewPr>
      <p:scale>
        <a:sx n="33" d="100"/>
        <a:sy n="33" d="100"/>
      </p:scale>
      <p:origin x="48" y="22008"/>
    </p:cViewPr>
  </p:outlineViewPr>
  <p:notesTextViewPr>
    <p:cViewPr>
      <p:scale>
        <a:sx n="130" d="100"/>
        <a:sy n="130" d="100"/>
      </p:scale>
      <p:origin x="0" y="0"/>
    </p:cViewPr>
  </p:notesTextViewPr>
  <p:sorterViewPr>
    <p:cViewPr>
      <p:scale>
        <a:sx n="100" d="100"/>
        <a:sy n="100" d="100"/>
      </p:scale>
      <p:origin x="0" y="0"/>
    </p:cViewPr>
  </p:sorterViewPr>
  <p:notesViewPr>
    <p:cSldViewPr>
      <p:cViewPr>
        <p:scale>
          <a:sx n="100" d="100"/>
          <a:sy n="100" d="100"/>
        </p:scale>
        <p:origin x="-1572" y="64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handoutMaster" Target="handoutMasters/handoutMaster1.xml"/><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3763" cy="465455"/>
          </a:xfrm>
          <a:prstGeom prst="rect">
            <a:avLst/>
          </a:prstGeom>
        </p:spPr>
        <p:txBody>
          <a:bodyPr vert="horz" lIns="91660" tIns="45830" rIns="91660" bIns="45830" rtlCol="0"/>
          <a:lstStyle>
            <a:lvl1pPr algn="l">
              <a:defRPr sz="1200">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939471" y="0"/>
            <a:ext cx="3013763" cy="465455"/>
          </a:xfrm>
          <a:prstGeom prst="rect">
            <a:avLst/>
          </a:prstGeom>
        </p:spPr>
        <p:txBody>
          <a:bodyPr vert="horz" wrap="square" lIns="91660" tIns="45830" rIns="91660" bIns="45830" numCol="1" anchor="t" anchorCtr="0" compatLnSpc="1">
            <a:prstTxWarp prst="textNoShape">
              <a:avLst/>
            </a:prstTxWarp>
          </a:bodyPr>
          <a:lstStyle>
            <a:lvl1pPr algn="r">
              <a:defRPr sz="1200"/>
            </a:lvl1pPr>
          </a:lstStyle>
          <a:p>
            <a:fld id="{40E5B415-68C8-4A58-B2FB-027E28498B27}" type="datetime1">
              <a:rPr lang="en-US"/>
              <a:pPr/>
              <a:t>7/2/17</a:t>
            </a:fld>
            <a:endParaRPr lang="en-US" dirty="0"/>
          </a:p>
        </p:txBody>
      </p:sp>
      <p:sp>
        <p:nvSpPr>
          <p:cNvPr id="4" name="Footer Placeholder 3"/>
          <p:cNvSpPr>
            <a:spLocks noGrp="1"/>
          </p:cNvSpPr>
          <p:nvPr>
            <p:ph type="ftr" sz="quarter" idx="2"/>
          </p:nvPr>
        </p:nvSpPr>
        <p:spPr>
          <a:xfrm>
            <a:off x="2" y="8842033"/>
            <a:ext cx="3013763" cy="465455"/>
          </a:xfrm>
          <a:prstGeom prst="rect">
            <a:avLst/>
          </a:prstGeom>
        </p:spPr>
        <p:txBody>
          <a:bodyPr vert="horz" lIns="91660" tIns="45830" rIns="91660" bIns="45830" rtlCol="0" anchor="b"/>
          <a:lstStyle>
            <a:lvl1pPr algn="l">
              <a:defRPr sz="1200">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939471" y="8842033"/>
            <a:ext cx="3013763" cy="465455"/>
          </a:xfrm>
          <a:prstGeom prst="rect">
            <a:avLst/>
          </a:prstGeom>
        </p:spPr>
        <p:txBody>
          <a:bodyPr vert="horz" wrap="square" lIns="91660" tIns="45830" rIns="91660" bIns="45830" numCol="1" anchor="b" anchorCtr="0" compatLnSpc="1">
            <a:prstTxWarp prst="textNoShape">
              <a:avLst/>
            </a:prstTxWarp>
          </a:bodyPr>
          <a:lstStyle>
            <a:lvl1pPr algn="r">
              <a:defRPr sz="1200"/>
            </a:lvl1pPr>
          </a:lstStyle>
          <a:p>
            <a:fld id="{0EEE3D93-84EA-4E8B-BF2A-F31F2C855D64}" type="slidenum">
              <a:rPr lang="en-US"/>
              <a:pPr/>
              <a:t>‹#›</a:t>
            </a:fld>
            <a:endParaRPr lang="en-US" dirty="0"/>
          </a:p>
        </p:txBody>
      </p:sp>
    </p:spTree>
    <p:extLst>
      <p:ext uri="{BB962C8B-B14F-4D97-AF65-F5344CB8AC3E}">
        <p14:creationId xmlns:p14="http://schemas.microsoft.com/office/powerpoint/2010/main" val="220651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2"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defRPr sz="1200">
                <a:cs typeface="ＭＳ Ｐゴシック" charset="-128"/>
              </a:defRPr>
            </a:lvl1pPr>
          </a:lstStyle>
          <a:p>
            <a:pPr>
              <a:defRPr/>
            </a:pPr>
            <a:endParaRPr lang="en-US" dirty="0"/>
          </a:p>
        </p:txBody>
      </p:sp>
      <p:sp>
        <p:nvSpPr>
          <p:cNvPr id="3075" name="Rectangle 1027"/>
          <p:cNvSpPr>
            <a:spLocks noGrp="1" noChangeArrowheads="1"/>
          </p:cNvSpPr>
          <p:nvPr>
            <p:ph type="dt" idx="1"/>
          </p:nvPr>
        </p:nvSpPr>
        <p:spPr bwMode="auto">
          <a:xfrm>
            <a:off x="3941078"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lgn="r">
              <a:defRPr sz="1200">
                <a:cs typeface="ＭＳ Ｐゴシック" charset="-128"/>
              </a:defRPr>
            </a:lvl1pPr>
          </a:lstStyle>
          <a:p>
            <a:pPr>
              <a:defRPr/>
            </a:pPr>
            <a:endParaRPr lang="en-US" dirty="0"/>
          </a:p>
        </p:txBody>
      </p:sp>
      <p:sp>
        <p:nvSpPr>
          <p:cNvPr id="9220" name="Rectangle 1028"/>
          <p:cNvSpPr>
            <a:spLocks noGrp="1" noRot="1" noChangeAspect="1" noChangeArrowheads="1" noTextEdit="1"/>
          </p:cNvSpPr>
          <p:nvPr>
            <p:ph type="sldImg" idx="2"/>
          </p:nvPr>
        </p:nvSpPr>
        <p:spPr bwMode="auto">
          <a:xfrm>
            <a:off x="1149350" y="696913"/>
            <a:ext cx="4657725" cy="3494087"/>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927312" y="4421827"/>
            <a:ext cx="5100215" cy="418909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1030"/>
          <p:cNvSpPr>
            <a:spLocks noGrp="1" noChangeArrowheads="1"/>
          </p:cNvSpPr>
          <p:nvPr>
            <p:ph type="ftr" sz="quarter" idx="4"/>
          </p:nvPr>
        </p:nvSpPr>
        <p:spPr bwMode="auto">
          <a:xfrm>
            <a:off x="2"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defRPr sz="1200">
                <a:cs typeface="ＭＳ Ｐゴシック" charset="-128"/>
              </a:defRPr>
            </a:lvl1pPr>
          </a:lstStyle>
          <a:p>
            <a:pPr>
              <a:defRPr/>
            </a:pPr>
            <a:endParaRPr lang="en-US" dirty="0"/>
          </a:p>
        </p:txBody>
      </p:sp>
      <p:sp>
        <p:nvSpPr>
          <p:cNvPr id="3079" name="Rectangle 1031"/>
          <p:cNvSpPr>
            <a:spLocks noGrp="1" noChangeArrowheads="1"/>
          </p:cNvSpPr>
          <p:nvPr>
            <p:ph type="sldNum" sz="quarter" idx="5"/>
          </p:nvPr>
        </p:nvSpPr>
        <p:spPr bwMode="auto">
          <a:xfrm>
            <a:off x="3941078"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lgn="r">
              <a:defRPr sz="1200"/>
            </a:lvl1pPr>
          </a:lstStyle>
          <a:p>
            <a:fld id="{2C31D1C9-99ED-4BAE-B0EB-0468EAB0416D}" type="slidenum">
              <a:rPr lang="en-US"/>
              <a:pPr/>
              <a:t>‹#›</a:t>
            </a:fld>
            <a:endParaRPr lang="en-US" dirty="0"/>
          </a:p>
        </p:txBody>
      </p:sp>
    </p:spTree>
    <p:extLst>
      <p:ext uri="{BB962C8B-B14F-4D97-AF65-F5344CB8AC3E}">
        <p14:creationId xmlns:p14="http://schemas.microsoft.com/office/powerpoint/2010/main" val="29601975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9"/>
          <p:cNvSpPr>
            <a:spLocks noChangeShapeType="1"/>
          </p:cNvSpPr>
          <p:nvPr userDrawn="1"/>
        </p:nvSpPr>
        <p:spPr bwMode="auto">
          <a:xfrm>
            <a:off x="990600" y="22860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5" name="Line 9"/>
          <p:cNvSpPr>
            <a:spLocks noChangeShapeType="1"/>
          </p:cNvSpPr>
          <p:nvPr userDrawn="1"/>
        </p:nvSpPr>
        <p:spPr bwMode="auto">
          <a:xfrm>
            <a:off x="990600" y="36576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2" name="Title 1"/>
          <p:cNvSpPr>
            <a:spLocks noGrp="1"/>
          </p:cNvSpPr>
          <p:nvPr>
            <p:ph type="ctrTitle" hasCustomPrompt="1"/>
          </p:nvPr>
        </p:nvSpPr>
        <p:spPr>
          <a:xfrm>
            <a:off x="1028699" y="2548219"/>
            <a:ext cx="7086600" cy="841375"/>
          </a:xfrm>
          <a:prstGeom prst="rect">
            <a:avLst/>
          </a:prstGeom>
        </p:spPr>
        <p:txBody>
          <a:bodyPr/>
          <a:lstStyle>
            <a:lvl1pPr algn="ctr">
              <a:defRPr b="1" baseline="0">
                <a:solidFill>
                  <a:srgbClr val="004A80"/>
                </a:solidFill>
                <a:latin typeface="Gill Sans"/>
                <a:cs typeface="Gill Sans"/>
              </a:defRPr>
            </a:lvl1pPr>
          </a:lstStyle>
          <a:p>
            <a:r>
              <a:rPr lang="en-US" dirty="0" smtClean="0"/>
              <a:t>Module Title</a:t>
            </a:r>
            <a:br>
              <a:rPr lang="en-US" dirty="0" smtClean="0"/>
            </a:b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8887" y="1144588"/>
            <a:ext cx="4086225" cy="9906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BA1793-7E79-45E4-9D23-AD39533D5127}" type="datetimeFigureOut">
              <a:rPr lang="en-US" smtClean="0"/>
              <a:t>7/2/17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8771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BA1793-7E79-45E4-9D23-AD39533D5127}" type="datetimeFigureOut">
              <a:rPr lang="en-US" smtClean="0"/>
              <a:t>7/2/17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961738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BA1793-7E79-45E4-9D23-AD39533D5127}" type="datetimeFigureOut">
              <a:rPr lang="en-US" smtClean="0"/>
              <a:t>7/2/17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935003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BA1793-7E79-45E4-9D23-AD39533D5127}" type="datetimeFigureOut">
              <a:rPr lang="en-US" smtClean="0"/>
              <a:t>7/2/17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914151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A1793-7E79-45E4-9D23-AD39533D5127}" type="datetimeFigureOut">
              <a:rPr lang="en-US" smtClean="0"/>
              <a:t>7/2/17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395602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7/2/17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3615435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7/2/17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492485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7/2/17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610972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7/2/17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25481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pics">
    <p:spTree>
      <p:nvGrpSpPr>
        <p:cNvPr id="1" name=""/>
        <p:cNvGrpSpPr/>
        <p:nvPr/>
      </p:nvGrpSpPr>
      <p:grpSpPr>
        <a:xfrm>
          <a:off x="0" y="0"/>
          <a:ext cx="0" cy="0"/>
          <a:chOff x="0" y="0"/>
          <a:chExt cx="0" cy="0"/>
        </a:xfrm>
      </p:grpSpPr>
      <p:sp>
        <p:nvSpPr>
          <p:cNvPr id="5"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1028700" y="1752600"/>
            <a:ext cx="7086600" cy="3657600"/>
          </a:xfrm>
          <a:prstGeom prst="rect">
            <a:avLst/>
          </a:prstGeom>
        </p:spPr>
        <p:txBody>
          <a:bodyPr lIns="91440" rIns="91440"/>
          <a:lstStyle>
            <a:lvl1pPr>
              <a:buFont typeface="Arial"/>
              <a:buChar char="•"/>
              <a:defRPr sz="1800">
                <a:solidFill>
                  <a:srgbClr val="6EA92C"/>
                </a:solidFill>
                <a:latin typeface="Gill Sans"/>
                <a:cs typeface="Gill Sans"/>
              </a:defRPr>
            </a:lvl1pPr>
            <a:lvl2pPr marL="0" indent="-365760" algn="l">
              <a:buClr>
                <a:srgbClr val="004A80"/>
              </a:buClr>
              <a:buFont typeface="BankGothic Md BT"/>
              <a:buChar char="»"/>
              <a:defRPr sz="18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r>
              <a:rPr lang="en-US" dirty="0" smtClean="0"/>
              <a:t>Click to edit Master text styles</a:t>
            </a:r>
          </a:p>
          <a:p>
            <a:pPr lvl="1"/>
            <a:r>
              <a:rPr lang="en-US" dirty="0" smtClean="0"/>
              <a:t>Second level</a:t>
            </a: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0" name="Footer Placeholder 4"/>
          <p:cNvSpPr>
            <a:spLocks noGrp="1"/>
          </p:cNvSpPr>
          <p:nvPr>
            <p:ph type="ftr" sz="quarter" idx="16"/>
          </p:nvPr>
        </p:nvSpPr>
        <p:spPr>
          <a:xfrm>
            <a:off x="755945" y="6324600"/>
            <a:ext cx="7896131"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1" name="Slide Number Placeholder 8"/>
          <p:cNvSpPr>
            <a:spLocks noGrp="1"/>
          </p:cNvSpPr>
          <p:nvPr>
            <p:ph type="sldNum" sz="quarter" idx="17"/>
          </p:nvPr>
        </p:nvSpPr>
        <p:spPr>
          <a:xfrm>
            <a:off x="6553200" y="6477000"/>
            <a:ext cx="1905000" cy="457200"/>
          </a:xfrm>
        </p:spPr>
        <p:txBody>
          <a:bodyPr/>
          <a:lstStyle>
            <a:lvl1pPr>
              <a:defRPr/>
            </a:lvl1pPr>
          </a:lstStyle>
          <a:p>
            <a:fld id="{736A2A04-44CB-4FD5-A22C-EC7DA5CF840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en-US" smtClean="0"/>
              <a:t>CEE Board Meeting - Confidential </a:t>
            </a:r>
            <a:endParaRPr lang="en-US" dirty="0"/>
          </a:p>
        </p:txBody>
      </p:sp>
      <p:sp>
        <p:nvSpPr>
          <p:cNvPr id="4" name="Slide Number Placeholder 3"/>
          <p:cNvSpPr>
            <a:spLocks noGrp="1"/>
          </p:cNvSpPr>
          <p:nvPr>
            <p:ph type="sldNum" sz="quarter" idx="11"/>
          </p:nvPr>
        </p:nvSpPr>
        <p:spPr/>
        <p:txBody>
          <a:bodyPr/>
          <a:lstStyle/>
          <a:p>
            <a:fld id="{60921177-3047-4604-B14F-505EA243D6B1}" type="slidenum">
              <a:rPr lang="en-US" smtClean="0"/>
              <a:pPr/>
              <a:t>‹#›</a:t>
            </a:fld>
            <a:endParaRPr lang="en-US" dirty="0"/>
          </a:p>
        </p:txBody>
      </p:sp>
      <p:sp>
        <p:nvSpPr>
          <p:cNvPr id="5" name="Date Placeholder 4"/>
          <p:cNvSpPr>
            <a:spLocks noGrp="1"/>
          </p:cNvSpPr>
          <p:nvPr>
            <p:ph type="dt" sz="half" idx="12"/>
          </p:nvPr>
        </p:nvSpPr>
        <p:spPr/>
        <p:txBody>
          <a:bodyPr/>
          <a:lstStyle/>
          <a:p>
            <a:r>
              <a:rPr lang="en-US" smtClean="0"/>
              <a:t>10.30.2015 </a:t>
            </a:r>
            <a:endParaRPr lang="en-US" dirty="0"/>
          </a:p>
        </p:txBody>
      </p:sp>
    </p:spTree>
    <p:extLst>
      <p:ext uri="{BB962C8B-B14F-4D97-AF65-F5344CB8AC3E}">
        <p14:creationId xmlns:p14="http://schemas.microsoft.com/office/powerpoint/2010/main" val="24665492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onopoly Cards w/o Subhead">
    <p:spTree>
      <p:nvGrpSpPr>
        <p:cNvPr id="1" name=""/>
        <p:cNvGrpSpPr/>
        <p:nvPr/>
      </p:nvGrpSpPr>
      <p:grpSpPr>
        <a:xfrm>
          <a:off x="0" y="0"/>
          <a:ext cx="0" cy="0"/>
          <a:chOff x="0" y="0"/>
          <a:chExt cx="0" cy="0"/>
        </a:xfrm>
      </p:grpSpPr>
      <p:sp>
        <p:nvSpPr>
          <p:cNvPr id="10"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Text Placeholder 2"/>
          <p:cNvSpPr>
            <a:spLocks noGrp="1"/>
          </p:cNvSpPr>
          <p:nvPr>
            <p:ph type="body" idx="1"/>
          </p:nvPr>
        </p:nvSpPr>
        <p:spPr>
          <a:xfrm>
            <a:off x="457200" y="1535113"/>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33600"/>
            <a:ext cx="4040188"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2133600"/>
            <a:ext cx="4041775"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4648200" y="1524000"/>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2" name="Title 21"/>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15" name="Slide Number Placeholder 8"/>
          <p:cNvSpPr>
            <a:spLocks noGrp="1"/>
          </p:cNvSpPr>
          <p:nvPr>
            <p:ph type="sldNum" sz="quarter" idx="16"/>
          </p:nvPr>
        </p:nvSpPr>
        <p:spPr/>
        <p:txBody>
          <a:bodyPr/>
          <a:lstStyle>
            <a:lvl1pPr>
              <a:defRPr/>
            </a:lvl1pPr>
          </a:lstStyle>
          <a:p>
            <a:fld id="{736A2A04-44CB-4FD5-A22C-EC7DA5CF840D}" type="slidenum">
              <a:rPr lang="en-US"/>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6" name="Footer Placeholder 4"/>
          <p:cNvSpPr>
            <a:spLocks noGrp="1"/>
          </p:cNvSpPr>
          <p:nvPr>
            <p:ph type="ftr" sz="quarter" idx="17"/>
          </p:nvPr>
        </p:nvSpPr>
        <p:spPr>
          <a:xfrm>
            <a:off x="755945" y="6324600"/>
            <a:ext cx="7896131"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onopoly Cards w/ Subhead">
    <p:spTree>
      <p:nvGrpSpPr>
        <p:cNvPr id="1" name=""/>
        <p:cNvGrpSpPr/>
        <p:nvPr/>
      </p:nvGrpSpPr>
      <p:grpSpPr>
        <a:xfrm>
          <a:off x="0" y="0"/>
          <a:ext cx="0" cy="0"/>
          <a:chOff x="0" y="0"/>
          <a:chExt cx="0" cy="0"/>
        </a:xfrm>
      </p:grpSpPr>
      <p:sp>
        <p:nvSpPr>
          <p:cNvPr id="8" name="Rectangle 7"/>
          <p:cNvSpPr/>
          <p:nvPr userDrawn="1"/>
        </p:nvSpPr>
        <p:spPr bwMode="auto">
          <a:xfrm>
            <a:off x="457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9" name="Rectangle 8"/>
          <p:cNvSpPr/>
          <p:nvPr userDrawn="1"/>
        </p:nvSpPr>
        <p:spPr bwMode="auto">
          <a:xfrm>
            <a:off x="457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1"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2" name="Rectangle 11"/>
          <p:cNvSpPr/>
          <p:nvPr userDrawn="1"/>
        </p:nvSpPr>
        <p:spPr bwMode="auto">
          <a:xfrm>
            <a:off x="4648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3" name="Rectangle 12"/>
          <p:cNvSpPr/>
          <p:nvPr userDrawn="1"/>
        </p:nvSpPr>
        <p:spPr bwMode="auto">
          <a:xfrm>
            <a:off x="4648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3" name="Text Placeholder 2"/>
          <p:cNvSpPr>
            <a:spLocks noGrp="1"/>
          </p:cNvSpPr>
          <p:nvPr>
            <p:ph type="body" idx="1"/>
          </p:nvPr>
        </p:nvSpPr>
        <p:spPr>
          <a:xfrm>
            <a:off x="457200" y="1839913"/>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4040188"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2438400"/>
            <a:ext cx="4041775"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4648200" y="1828800"/>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1" name="Title 20"/>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23"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Slide Number Placeholder 8"/>
          <p:cNvSpPr>
            <a:spLocks noGrp="1"/>
          </p:cNvSpPr>
          <p:nvPr>
            <p:ph type="sldNum" sz="quarter" idx="17"/>
          </p:nvPr>
        </p:nvSpPr>
        <p:spPr/>
        <p:txBody>
          <a:bodyPr/>
          <a:lstStyle>
            <a:lvl1pPr>
              <a:defRPr/>
            </a:lvl1pPr>
          </a:lstStyle>
          <a:p>
            <a:fld id="{CFEBA4D8-2E47-4345-BA21-5CD61A5A0BBD}" type="slidenum">
              <a:rPr lang="en-US"/>
              <a:pPr/>
              <a:t>‹#›</a:t>
            </a:fld>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9"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Blank">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857250" y="2133600"/>
            <a:ext cx="7429500" cy="3733800"/>
          </a:xfrm>
          <a:prstGeom prst="rect">
            <a:avLst/>
          </a:prstGeom>
        </p:spPr>
        <p:txBody>
          <a:bodyPr lIns="91440" rIns="91440"/>
          <a:lstStyle>
            <a:lvl1pPr>
              <a:buFont typeface="Arial"/>
              <a:buNone/>
              <a:defRPr sz="2400">
                <a:solidFill>
                  <a:srgbClr val="6EA92C"/>
                </a:solidFill>
                <a:latin typeface="Gill Sans"/>
                <a:cs typeface="Gill Sans"/>
              </a:defRPr>
            </a:lvl1pPr>
            <a:lvl2pPr marL="182880" indent="-374904" algn="l">
              <a:buClr>
                <a:srgbClr val="004A80"/>
              </a:buClr>
              <a:buFont typeface="BankGothic Md BT"/>
              <a:buChar char="»"/>
              <a:defRPr sz="24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endParaRPr lang="en-US" dirty="0" smtClean="0"/>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3200"/>
            </a:lvl1pPr>
          </a:lstStyle>
          <a:p>
            <a:r>
              <a:rPr lang="en-US" dirty="0" smtClean="0"/>
              <a:t>Click to edit Master title style</a:t>
            </a:r>
            <a:endParaRPr lang="en-US" dirty="0"/>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Slide Number Placeholder 5"/>
          <p:cNvSpPr>
            <a:spLocks noGrp="1"/>
          </p:cNvSpPr>
          <p:nvPr>
            <p:ph type="sldNum" sz="quarter" idx="17"/>
          </p:nvPr>
        </p:nvSpPr>
        <p:spPr>
          <a:xfrm>
            <a:off x="7848600" y="6248400"/>
            <a:ext cx="609600" cy="457200"/>
          </a:xfrm>
        </p:spPr>
        <p:txBody>
          <a:bodyPr/>
          <a:lstStyle>
            <a:lvl1pPr>
              <a:defRPr/>
            </a:lvl1pPr>
          </a:lstStyle>
          <a:p>
            <a:fld id="{0AAD9021-A74D-4FF0-868C-40F10C5CABE8}" type="slidenum">
              <a:rPr lang="en-US"/>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2"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dirty="0" smtClean="0"/>
              <a:t>Money and Elections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Bullets">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2"/>
          <p:cNvSpPr>
            <a:spLocks noGrp="1"/>
          </p:cNvSpPr>
          <p:nvPr>
            <p:ph idx="1"/>
          </p:nvPr>
        </p:nvSpPr>
        <p:spPr>
          <a:xfrm>
            <a:off x="609600" y="1905001"/>
            <a:ext cx="7924800" cy="4343400"/>
          </a:xfrm>
          <a:prstGeom prst="rect">
            <a:avLst/>
          </a:prstGeom>
        </p:spPr>
        <p:txBody>
          <a:bodyPr/>
          <a:lstStyle>
            <a:lvl1pPr>
              <a:defRPr sz="1800">
                <a:latin typeface="Gill Sans"/>
                <a:cs typeface="Gill Sans"/>
              </a:defRPr>
            </a:lvl1pPr>
            <a:lvl2pPr>
              <a:defRPr sz="1800">
                <a:latin typeface="Gill Sans"/>
                <a:cs typeface="Gill Sans"/>
              </a:defRPr>
            </a:lvl2pPr>
            <a:lvl3pPr>
              <a:defRPr sz="1800">
                <a:latin typeface="Gill Sans"/>
                <a:cs typeface="Gill Sans"/>
              </a:defRPr>
            </a:lvl3pPr>
            <a:lvl4pPr>
              <a:defRPr sz="1800">
                <a:latin typeface="Gill Sans"/>
                <a:cs typeface="Gill Sans"/>
              </a:defRPr>
            </a:lvl4pPr>
            <a:lvl5pPr>
              <a:defRPr sz="1800">
                <a:latin typeface="Gill Sans"/>
                <a:cs typeface="Gill San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16"/>
          </p:nvPr>
        </p:nvSpPr>
        <p:spPr>
          <a:xfrm>
            <a:off x="609600" y="6400800"/>
            <a:ext cx="7896131"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0" name="Slide Number Placeholder 5"/>
          <p:cNvSpPr>
            <a:spLocks noGrp="1"/>
          </p:cNvSpPr>
          <p:nvPr>
            <p:ph type="sldNum" sz="quarter" idx="17"/>
          </p:nvPr>
        </p:nvSpPr>
        <p:spPr>
          <a:xfrm>
            <a:off x="7162800" y="6553200"/>
            <a:ext cx="1295400" cy="457200"/>
          </a:xfrm>
        </p:spPr>
        <p:txBody>
          <a:bodyPr/>
          <a:lstStyle>
            <a:lvl1pPr>
              <a:defRPr/>
            </a:lvl1pPr>
          </a:lstStyle>
          <a:p>
            <a:fld id="{9EBAAD4B-9DCB-4A12-AD43-92C60FC43709}" type="slidenum">
              <a:rPr lang="en-US"/>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7/2/17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29823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7/2/17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040819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8.xml"/><Relationship Id="rId12" Type="http://schemas.openxmlformats.org/officeDocument/2006/relationships/theme" Target="../theme/theme2.xml"/><Relationship Id="rId1" Type="http://schemas.openxmlformats.org/officeDocument/2006/relationships/slideLayout" Target="../slideLayouts/slideLayout8.xml"/><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slideLayout" Target="../slideLayouts/slideLayout15.xml"/><Relationship Id="rId9" Type="http://schemas.openxmlformats.org/officeDocument/2006/relationships/slideLayout" Target="../slideLayouts/slideLayout16.xml"/><Relationship Id="rId10"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3124200" y="6477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a:latin typeface="Gill Sans" charset="0"/>
                <a:cs typeface="ＭＳ Ｐゴシック" charset="-128"/>
              </a:defRPr>
            </a:lvl1pPr>
          </a:lstStyle>
          <a:p>
            <a:pPr>
              <a:defRPr/>
            </a:pPr>
            <a:r>
              <a:rPr lang="en-US" smtClean="0"/>
              <a:t>CEE Board Meeting - Confidential </a:t>
            </a:r>
            <a:endParaRPr lang="en-US" dirty="0"/>
          </a:p>
        </p:txBody>
      </p:sp>
      <p:sp>
        <p:nvSpPr>
          <p:cNvPr id="1030" name="Rectangle 6"/>
          <p:cNvSpPr>
            <a:spLocks noGrp="1" noChangeArrowheads="1"/>
          </p:cNvSpPr>
          <p:nvPr>
            <p:ph type="sldNum" sz="quarter" idx="4"/>
          </p:nvPr>
        </p:nvSpPr>
        <p:spPr bwMode="auto">
          <a:xfrm>
            <a:off x="65532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Gill Sans" charset="0"/>
              </a:defRPr>
            </a:lvl1pPr>
          </a:lstStyle>
          <a:p>
            <a:fld id="{60921177-3047-4604-B14F-505EA243D6B1}" type="slidenum">
              <a:rPr lang="en-US" smtClean="0"/>
              <a:pPr/>
              <a:t>‹#›</a:t>
            </a:fld>
            <a:endParaRPr lang="en-US" dirty="0"/>
          </a:p>
        </p:txBody>
      </p:sp>
      <p:sp>
        <p:nvSpPr>
          <p:cNvPr id="5" name="Date Placeholder 3"/>
          <p:cNvSpPr>
            <a:spLocks noGrp="1"/>
          </p:cNvSpPr>
          <p:nvPr>
            <p:ph type="dt" sz="half" idx="2"/>
          </p:nvPr>
        </p:nvSpPr>
        <p:spPr>
          <a:xfrm>
            <a:off x="685800" y="6477000"/>
            <a:ext cx="1905000" cy="457200"/>
          </a:xfrm>
          <a:prstGeom prst="rect">
            <a:avLst/>
          </a:prstGeom>
        </p:spPr>
        <p:txBody>
          <a:bodyPr/>
          <a:lstStyle>
            <a:lvl1pPr>
              <a:defRPr sz="1200"/>
            </a:lvl1pPr>
          </a:lstStyle>
          <a:p>
            <a:r>
              <a:rPr lang="en-US" dirty="0" smtClean="0"/>
              <a:t>10.30.2015 </a:t>
            </a:r>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94" r:id="rId3"/>
    <p:sldLayoutId id="2147483678" r:id="rId4"/>
    <p:sldLayoutId id="2147483679" r:id="rId5"/>
    <p:sldLayoutId id="2147483680" r:id="rId6"/>
    <p:sldLayoutId id="2147483681" r:id="rId7"/>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rgbClr val="004A80"/>
          </a:solidFill>
          <a:latin typeface="Gill Sans"/>
          <a:ea typeface="ＭＳ Ｐゴシック" charset="-128"/>
          <a:cs typeface="Gill Sans"/>
        </a:defRPr>
      </a:lvl1pPr>
      <a:lvl2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2pPr>
      <a:lvl3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3pPr>
      <a:lvl4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4pPr>
      <a:lvl5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A1793-7E79-45E4-9D23-AD39533D5127}" type="datetimeFigureOut">
              <a:rPr lang="en-US" smtClean="0"/>
              <a:t>7/2/17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F9695-8517-4318-9952-3DDF4D4F8C2B}" type="slidenum">
              <a:rPr lang="en-US" smtClean="0"/>
              <a:t>‹#›</a:t>
            </a:fld>
            <a:endParaRPr lang="en-US"/>
          </a:p>
        </p:txBody>
      </p:sp>
    </p:spTree>
    <p:extLst>
      <p:ext uri="{BB962C8B-B14F-4D97-AF65-F5344CB8AC3E}">
        <p14:creationId xmlns:p14="http://schemas.microsoft.com/office/powerpoint/2010/main" val="102806470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npr.org/2014/03/01/284338543/buzzfeed-quizzes-what-data-set-do-you-belong-to" TargetMode="External"/><Relationship Id="rId4" Type="http://schemas.openxmlformats.org/officeDocument/2006/relationships/hyperlink" Target="NULL" TargetMode="External"/><Relationship Id="rId1" Type="http://schemas.openxmlformats.org/officeDocument/2006/relationships/slideLayout" Target="../slideLayouts/slideLayout7.xml"/><Relationship Id="rId2" Type="http://schemas.openxmlformats.org/officeDocument/2006/relationships/hyperlink" Target="http://mediasmarts.ca/game/privacy-playground-first-adventure-three-cyberpig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548219"/>
            <a:ext cx="8229600" cy="841375"/>
          </a:xfrm>
        </p:spPr>
        <p:txBody>
          <a:bodyPr/>
          <a:lstStyle/>
          <a:p>
            <a:r>
              <a:rPr lang="en-US" sz="3600" dirty="0" smtClean="0"/>
              <a:t>Cybersecurity &amp; Economics</a:t>
            </a:r>
            <a:endParaRPr lang="en-US" sz="3600" dirty="0"/>
          </a:p>
        </p:txBody>
      </p:sp>
      <p:sp>
        <p:nvSpPr>
          <p:cNvPr id="5" name="TextBox 4"/>
          <p:cNvSpPr txBox="1"/>
          <p:nvPr/>
        </p:nvSpPr>
        <p:spPr>
          <a:xfrm>
            <a:off x="2168798" y="4572000"/>
            <a:ext cx="4951998" cy="1938992"/>
          </a:xfrm>
          <a:prstGeom prst="rect">
            <a:avLst/>
          </a:prstGeom>
          <a:noFill/>
        </p:spPr>
        <p:txBody>
          <a:bodyPr wrap="none" rtlCol="0">
            <a:spAutoFit/>
          </a:bodyPr>
          <a:lstStyle/>
          <a:p>
            <a:pPr algn="ctr"/>
            <a:r>
              <a:rPr lang="en-US" b="1" dirty="0"/>
              <a:t>Red and the Big Bad </a:t>
            </a:r>
            <a:r>
              <a:rPr lang="en-US" b="1" dirty="0" err="1"/>
              <a:t>Cyberwolf</a:t>
            </a:r>
            <a:r>
              <a:rPr lang="en-US" b="1" dirty="0"/>
              <a:t>: </a:t>
            </a:r>
            <a:endParaRPr lang="en-US" b="1" dirty="0" smtClean="0"/>
          </a:p>
          <a:p>
            <a:pPr algn="ctr"/>
            <a:r>
              <a:rPr lang="en-US" b="1" dirty="0" smtClean="0"/>
              <a:t>Protecting </a:t>
            </a:r>
            <a:r>
              <a:rPr lang="en-US" b="1" dirty="0"/>
              <a:t>Your Identity </a:t>
            </a:r>
            <a:r>
              <a:rPr lang="en-US" b="1" dirty="0" smtClean="0"/>
              <a:t>Online</a:t>
            </a:r>
          </a:p>
          <a:p>
            <a:pPr algn="ctr"/>
            <a:r>
              <a:rPr lang="en-US" b="1" dirty="0" smtClean="0"/>
              <a:t>By</a:t>
            </a:r>
          </a:p>
          <a:p>
            <a:pPr algn="ctr"/>
            <a:r>
              <a:rPr lang="en-US" b="1" dirty="0" smtClean="0"/>
              <a:t>Deborah </a:t>
            </a:r>
            <a:r>
              <a:rPr lang="en-US" b="1" dirty="0" err="1" smtClean="0"/>
              <a:t>Kozdras</a:t>
            </a:r>
            <a:r>
              <a:rPr lang="en-US" b="1" dirty="0" smtClean="0"/>
              <a:t>, Ph.D.</a:t>
            </a:r>
          </a:p>
          <a:p>
            <a:r>
              <a:rPr lang="en-US" dirty="0" smtClean="0"/>
              <a:t> </a:t>
            </a:r>
            <a:endParaRPr lang="en-US" dirty="0"/>
          </a:p>
        </p:txBody>
      </p:sp>
    </p:spTree>
    <p:extLst>
      <p:ext uri="{BB962C8B-B14F-4D97-AF65-F5344CB8AC3E}">
        <p14:creationId xmlns:p14="http://schemas.microsoft.com/office/powerpoint/2010/main" val="2398897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dirty="0" smtClean="0"/>
              <a:t>Handout 2: Part 5</a:t>
            </a:r>
            <a:br>
              <a:rPr lang="en-US" dirty="0" smtClean="0"/>
            </a:br>
            <a:r>
              <a:rPr lang="en-US" dirty="0"/>
              <a:t/>
            </a:r>
            <a:br>
              <a:rPr lang="en-US" dirty="0"/>
            </a:br>
            <a:r>
              <a:rPr lang="en-US" sz="2000" b="1" dirty="0" smtClean="0">
                <a:solidFill>
                  <a:schemeClr val="tx1"/>
                </a:solidFill>
              </a:rPr>
              <a:t>Information from Contests and Surveys</a:t>
            </a:r>
            <a:endParaRPr lang="en-US" sz="2000" b="1" dirty="0">
              <a:solidFill>
                <a:schemeClr val="tx1"/>
              </a:solidFill>
            </a:endParaRPr>
          </a:p>
        </p:txBody>
      </p:sp>
      <p:sp>
        <p:nvSpPr>
          <p:cNvPr id="4" name="Content Placeholder 3"/>
          <p:cNvSpPr>
            <a:spLocks noGrp="1"/>
          </p:cNvSpPr>
          <p:nvPr>
            <p:ph idx="1"/>
          </p:nvPr>
        </p:nvSpPr>
        <p:spPr>
          <a:xfrm>
            <a:off x="228600" y="1295400"/>
            <a:ext cx="8686800" cy="5105399"/>
          </a:xfrm>
        </p:spPr>
        <p:txBody>
          <a:bodyPr/>
          <a:lstStyle/>
          <a:p>
            <a:pPr marL="0" indent="0">
              <a:buNone/>
            </a:pPr>
            <a:r>
              <a:rPr lang="en-US" sz="2000" dirty="0"/>
              <a:t>Did you </a:t>
            </a:r>
            <a:r>
              <a:rPr lang="en-US" sz="2000" dirty="0" smtClean="0"/>
              <a:t>ever think there might be </a:t>
            </a:r>
            <a:r>
              <a:rPr lang="en-US" sz="2000" dirty="0" err="1" smtClean="0"/>
              <a:t>cyberwolves</a:t>
            </a:r>
            <a:r>
              <a:rPr lang="en-US" sz="2000" dirty="0" smtClean="0"/>
              <a:t> reading the answers you give on surveys and online contests? </a:t>
            </a:r>
            <a:r>
              <a:rPr lang="en-US" sz="2000" dirty="0"/>
              <a:t>Contests can collect your information to </a:t>
            </a:r>
            <a:r>
              <a:rPr lang="en-US" sz="2000" dirty="0" smtClean="0"/>
              <a:t>sell to other companies. Why would other companies want this information? So they can try to sell YOU things. For </a:t>
            </a:r>
            <a:r>
              <a:rPr lang="en-US" sz="2000" dirty="0"/>
              <a:t>example, after Red entered the contest, she received emails asking her to buy apps. Then, Jack received a message to fill in a survey with these questions</a:t>
            </a:r>
            <a:r>
              <a:rPr lang="en-US" sz="2000" dirty="0" smtClean="0"/>
              <a:t>:</a:t>
            </a:r>
            <a:br>
              <a:rPr lang="en-US" sz="2000" dirty="0" smtClean="0"/>
            </a:br>
            <a:endParaRPr lang="en-US" sz="2000" dirty="0"/>
          </a:p>
          <a:p>
            <a:pPr lvl="1"/>
            <a:r>
              <a:rPr lang="en-US" sz="2000" dirty="0"/>
              <a:t>What is your </a:t>
            </a:r>
            <a:r>
              <a:rPr lang="en-US" sz="2000" dirty="0" smtClean="0"/>
              <a:t>mother’s name</a:t>
            </a:r>
            <a:r>
              <a:rPr lang="en-US" sz="2000" dirty="0"/>
              <a:t>?</a:t>
            </a:r>
          </a:p>
          <a:p>
            <a:pPr lvl="1"/>
            <a:r>
              <a:rPr lang="en-US" sz="2000" dirty="0"/>
              <a:t>How old are you?</a:t>
            </a:r>
          </a:p>
          <a:p>
            <a:pPr lvl="1"/>
            <a:r>
              <a:rPr lang="en-US" sz="2000" dirty="0" smtClean="0"/>
              <a:t>What is your favorite snack?</a:t>
            </a:r>
            <a:endParaRPr lang="en-US" sz="2000" dirty="0"/>
          </a:p>
          <a:p>
            <a:pPr lvl="1"/>
            <a:r>
              <a:rPr lang="en-US" sz="2000" dirty="0" smtClean="0"/>
              <a:t>Do you live in a house or an apartment?</a:t>
            </a:r>
            <a:endParaRPr lang="en-US" sz="2000" dirty="0"/>
          </a:p>
          <a:p>
            <a:pPr lvl="1"/>
            <a:r>
              <a:rPr lang="en-US" sz="2000" dirty="0" smtClean="0"/>
              <a:t>What kind of car do your parents drive?</a:t>
            </a:r>
            <a:br>
              <a:rPr lang="en-US" sz="2000" dirty="0" smtClean="0"/>
            </a:br>
            <a:endParaRPr lang="en-US" sz="2000" dirty="0"/>
          </a:p>
          <a:p>
            <a:pPr marL="0" indent="0">
              <a:buNone/>
            </a:pPr>
            <a:r>
              <a:rPr lang="en-US" sz="2000" dirty="0"/>
              <a:t>What information could a company find out about someone who answers these questions?</a:t>
            </a:r>
          </a:p>
          <a:p>
            <a:pPr marL="0" indent="0">
              <a:buNone/>
            </a:pPr>
            <a:endParaRPr lang="en-US" dirty="0"/>
          </a:p>
          <a:p>
            <a:pPr lvl="3"/>
            <a:endParaRPr lang="en-US" dirty="0"/>
          </a:p>
        </p:txBody>
      </p:sp>
      <p:sp>
        <p:nvSpPr>
          <p:cNvPr id="5" name="Footer Placeholder 4"/>
          <p:cNvSpPr>
            <a:spLocks noGrp="1"/>
          </p:cNvSpPr>
          <p:nvPr>
            <p:ph type="ftr" sz="quarter" idx="16"/>
          </p:nvPr>
        </p:nvSpPr>
        <p:spPr/>
        <p:txBody>
          <a:bodyPr/>
          <a:lstStyle/>
          <a:p>
            <a:pPr>
              <a:defRPr/>
            </a:pPr>
            <a:r>
              <a:rPr lang="en-US" b="1" dirty="0"/>
              <a:t>Red and the Big Bad </a:t>
            </a:r>
            <a:r>
              <a:rPr lang="en-US" b="1" dirty="0" err="1"/>
              <a:t>Cyberwolf</a:t>
            </a:r>
            <a:r>
              <a:rPr lang="en-US" b="1" dirty="0"/>
              <a:t>: Protecting Your Identity Online</a:t>
            </a:r>
            <a:r>
              <a:rPr lang="en-US" dirty="0"/>
              <a:t> </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6" name="Slide Number Placeholder 5"/>
          <p:cNvSpPr>
            <a:spLocks noGrp="1"/>
          </p:cNvSpPr>
          <p:nvPr>
            <p:ph type="sldNum" sz="quarter" idx="17"/>
          </p:nvPr>
        </p:nvSpPr>
        <p:spPr/>
        <p:txBody>
          <a:bodyPr/>
          <a:lstStyle/>
          <a:p>
            <a:fld id="{9EBAAD4B-9DCB-4A12-AD43-92C60FC43709}" type="slidenum">
              <a:rPr lang="en-US" smtClean="0"/>
              <a:pPr/>
              <a:t>10</a:t>
            </a:fld>
            <a:endParaRPr lang="en-US" dirty="0"/>
          </a:p>
        </p:txBody>
      </p:sp>
    </p:spTree>
    <p:extLst>
      <p:ext uri="{BB962C8B-B14F-4D97-AF65-F5344CB8AC3E}">
        <p14:creationId xmlns:p14="http://schemas.microsoft.com/office/powerpoint/2010/main" val="1013108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 2: Part 6</a:t>
            </a:r>
            <a:endParaRPr lang="en-US" dirty="0"/>
          </a:p>
        </p:txBody>
      </p:sp>
      <p:sp>
        <p:nvSpPr>
          <p:cNvPr id="4" name="Content Placeholder 3"/>
          <p:cNvSpPr>
            <a:spLocks noGrp="1"/>
          </p:cNvSpPr>
          <p:nvPr>
            <p:ph idx="1"/>
          </p:nvPr>
        </p:nvSpPr>
        <p:spPr>
          <a:xfrm>
            <a:off x="533400" y="1828800"/>
            <a:ext cx="8229600" cy="4571999"/>
          </a:xfrm>
        </p:spPr>
        <p:txBody>
          <a:bodyPr/>
          <a:lstStyle/>
          <a:p>
            <a:pPr marL="0" indent="0">
              <a:buNone/>
            </a:pPr>
            <a:r>
              <a:rPr lang="en-US" sz="2400" b="1" dirty="0" smtClean="0"/>
              <a:t>                                                                                                                                                                      </a:t>
            </a:r>
            <a:r>
              <a:rPr lang="en-US" sz="2400" dirty="0"/>
              <a:t>Red asked her mom if she could fill in a profile on an app. The profile asked for her name, age, address, and school. It also asked for favorite food, sports teams, and music.  She filled in all of the information. What are the </a:t>
            </a:r>
            <a:r>
              <a:rPr lang="en-US" sz="2400" dirty="0" smtClean="0"/>
              <a:t>risks of giving out so much personal information? </a:t>
            </a:r>
          </a:p>
          <a:p>
            <a:pPr marL="0" indent="0">
              <a:buNone/>
            </a:pPr>
            <a:endParaRPr lang="en-US" sz="2400" dirty="0"/>
          </a:p>
          <a:p>
            <a:pPr marL="0" indent="0">
              <a:buNone/>
            </a:pPr>
            <a:r>
              <a:rPr lang="en-US" sz="2400" dirty="0" smtClean="0"/>
              <a:t>After </a:t>
            </a:r>
            <a:r>
              <a:rPr lang="en-US" sz="2400" dirty="0"/>
              <a:t>she filled in the profile, she received a friend request from </a:t>
            </a:r>
            <a:r>
              <a:rPr lang="en-US" sz="2400" dirty="0" smtClean="0"/>
              <a:t>Funny Bunny. </a:t>
            </a:r>
            <a:r>
              <a:rPr lang="en-US" sz="2400" dirty="0"/>
              <a:t>What should she do?</a:t>
            </a:r>
          </a:p>
          <a:p>
            <a:pPr marL="0" indent="0">
              <a:buNone/>
            </a:pPr>
            <a:endParaRPr lang="en-US" dirty="0"/>
          </a:p>
          <a:p>
            <a:pPr lvl="3"/>
            <a:endParaRPr lang="en-US" dirty="0"/>
          </a:p>
        </p:txBody>
      </p:sp>
      <p:sp>
        <p:nvSpPr>
          <p:cNvPr id="5" name="Footer Placeholder 4"/>
          <p:cNvSpPr>
            <a:spLocks noGrp="1"/>
          </p:cNvSpPr>
          <p:nvPr>
            <p:ph type="ftr" sz="quarter" idx="16"/>
          </p:nvPr>
        </p:nvSpPr>
        <p:spPr/>
        <p:txBody>
          <a:bodyPr/>
          <a:lstStyle/>
          <a:p>
            <a:pPr>
              <a:defRPr/>
            </a:pPr>
            <a:r>
              <a:rPr lang="en-US" b="1" dirty="0"/>
              <a:t>Red and the Big Bad </a:t>
            </a:r>
            <a:r>
              <a:rPr lang="en-US" b="1" dirty="0" err="1"/>
              <a:t>Cyberwolf</a:t>
            </a:r>
            <a:r>
              <a:rPr lang="en-US" b="1" dirty="0"/>
              <a:t>: Protecting Your Identity Online</a:t>
            </a:r>
            <a:r>
              <a:rPr lang="en-US" dirty="0"/>
              <a:t> </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6" name="Slide Number Placeholder 5"/>
          <p:cNvSpPr>
            <a:spLocks noGrp="1"/>
          </p:cNvSpPr>
          <p:nvPr>
            <p:ph type="sldNum" sz="quarter" idx="17"/>
          </p:nvPr>
        </p:nvSpPr>
        <p:spPr/>
        <p:txBody>
          <a:bodyPr/>
          <a:lstStyle/>
          <a:p>
            <a:fld id="{9EBAAD4B-9DCB-4A12-AD43-92C60FC43709}" type="slidenum">
              <a:rPr lang="en-US" smtClean="0"/>
              <a:pPr/>
              <a:t>11</a:t>
            </a:fld>
            <a:endParaRPr lang="en-US" dirty="0"/>
          </a:p>
        </p:txBody>
      </p:sp>
      <p:sp>
        <p:nvSpPr>
          <p:cNvPr id="7" name="Text Placeholder 2"/>
          <p:cNvSpPr>
            <a:spLocks noGrp="1"/>
          </p:cNvSpPr>
          <p:nvPr>
            <p:ph type="body" idx="14"/>
          </p:nvPr>
        </p:nvSpPr>
        <p:spPr>
          <a:xfrm>
            <a:off x="457200" y="1295400"/>
            <a:ext cx="8229600" cy="457200"/>
          </a:xfrm>
        </p:spPr>
        <p:txBody>
          <a:bodyPr/>
          <a:lstStyle/>
          <a:p>
            <a:r>
              <a:rPr lang="en-US" sz="2000" b="1" dirty="0" smtClean="0"/>
              <a:t>Profiles</a:t>
            </a:r>
            <a:endParaRPr lang="en-US" sz="2000" dirty="0"/>
          </a:p>
          <a:p>
            <a:endParaRPr lang="en-US" dirty="0"/>
          </a:p>
        </p:txBody>
      </p:sp>
    </p:spTree>
    <p:extLst>
      <p:ext uri="{BB962C8B-B14F-4D97-AF65-F5344CB8AC3E}">
        <p14:creationId xmlns:p14="http://schemas.microsoft.com/office/powerpoint/2010/main" val="82027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 2: Part 7</a:t>
            </a:r>
            <a:endParaRPr lang="en-US" dirty="0"/>
          </a:p>
        </p:txBody>
      </p:sp>
      <p:sp>
        <p:nvSpPr>
          <p:cNvPr id="7" name="Text Placeholder 6"/>
          <p:cNvSpPr>
            <a:spLocks noGrp="1"/>
          </p:cNvSpPr>
          <p:nvPr>
            <p:ph type="body" idx="14"/>
          </p:nvPr>
        </p:nvSpPr>
        <p:spPr/>
        <p:txBody>
          <a:bodyPr/>
          <a:lstStyle/>
          <a:p>
            <a:r>
              <a:rPr lang="en-US" b="1" dirty="0" smtClean="0"/>
              <a:t>Conclusion</a:t>
            </a:r>
            <a:endParaRPr lang="en-US" b="1" dirty="0"/>
          </a:p>
        </p:txBody>
      </p:sp>
      <p:sp>
        <p:nvSpPr>
          <p:cNvPr id="4" name="Content Placeholder 3"/>
          <p:cNvSpPr>
            <a:spLocks noGrp="1"/>
          </p:cNvSpPr>
          <p:nvPr>
            <p:ph idx="1"/>
          </p:nvPr>
        </p:nvSpPr>
        <p:spPr/>
        <p:txBody>
          <a:bodyPr/>
          <a:lstStyle/>
          <a:p>
            <a:pPr marL="0" indent="0">
              <a:buNone/>
            </a:pPr>
            <a:r>
              <a:rPr lang="en-US" sz="2400" dirty="0"/>
              <a:t>Did you guess it was the Big Bad </a:t>
            </a:r>
            <a:r>
              <a:rPr lang="en-US" sz="2400" dirty="0" err="1"/>
              <a:t>Cyberwolf</a:t>
            </a:r>
            <a:r>
              <a:rPr lang="en-US" sz="2400" dirty="0"/>
              <a:t> disguising himself as a </a:t>
            </a:r>
            <a:r>
              <a:rPr lang="en-US" sz="2400" dirty="0" smtClean="0"/>
              <a:t>bunny? </a:t>
            </a:r>
            <a:r>
              <a:rPr lang="en-US" sz="2400" dirty="0"/>
              <a:t>On the Internet, you don’t know the true identity of people. Don’t accept friend requests from </a:t>
            </a:r>
            <a:r>
              <a:rPr lang="en-US" sz="2400" dirty="0" err="1"/>
              <a:t>cyberstrangers</a:t>
            </a:r>
            <a:r>
              <a:rPr lang="en-US" sz="2400" dirty="0"/>
              <a:t>. Always ask your parents or guardians first. In addition, protect your identity. Sharing private information can be very risky. However, sharing personal information can also be risky. You are giving information to companies so they can try to sell you things. Remember, you never know who is on the other end of the computer. They can be as harmless as puppies or as hungry as a wolf for your information. So you should always </a:t>
            </a:r>
            <a:r>
              <a:rPr lang="en-US" sz="2400" b="1" dirty="0"/>
              <a:t>stop</a:t>
            </a:r>
            <a:r>
              <a:rPr lang="en-US" sz="2400" dirty="0"/>
              <a:t> and </a:t>
            </a:r>
            <a:r>
              <a:rPr lang="en-US" sz="2400" b="1" dirty="0"/>
              <a:t>think</a:t>
            </a:r>
            <a:r>
              <a:rPr lang="en-US" sz="2400" dirty="0"/>
              <a:t> before you </a:t>
            </a:r>
            <a:r>
              <a:rPr lang="en-US" sz="2400" b="1" dirty="0"/>
              <a:t>connect</a:t>
            </a:r>
            <a:r>
              <a:rPr lang="en-US" sz="2400" dirty="0"/>
              <a:t>.</a:t>
            </a:r>
          </a:p>
          <a:p>
            <a:pPr marL="0" indent="0">
              <a:buNone/>
            </a:pPr>
            <a:endParaRPr lang="en-US" dirty="0"/>
          </a:p>
          <a:p>
            <a:pPr lvl="3"/>
            <a:endParaRPr lang="en-US" dirty="0"/>
          </a:p>
        </p:txBody>
      </p:sp>
      <p:sp>
        <p:nvSpPr>
          <p:cNvPr id="5" name="Footer Placeholder 4"/>
          <p:cNvSpPr>
            <a:spLocks noGrp="1"/>
          </p:cNvSpPr>
          <p:nvPr>
            <p:ph type="ftr" sz="quarter" idx="16"/>
          </p:nvPr>
        </p:nvSpPr>
        <p:spPr/>
        <p:txBody>
          <a:bodyPr/>
          <a:lstStyle/>
          <a:p>
            <a:pPr>
              <a:defRPr/>
            </a:pPr>
            <a:r>
              <a:rPr lang="en-US" b="1" dirty="0"/>
              <a:t>Red and the Big Bad </a:t>
            </a:r>
            <a:r>
              <a:rPr lang="en-US" b="1" dirty="0" err="1"/>
              <a:t>Cyberwolf</a:t>
            </a:r>
            <a:r>
              <a:rPr lang="en-US" b="1" dirty="0"/>
              <a:t>: Protecting Your Identity Online</a:t>
            </a:r>
            <a:r>
              <a:rPr lang="en-US" dirty="0"/>
              <a:t> </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6" name="Slide Number Placeholder 5"/>
          <p:cNvSpPr>
            <a:spLocks noGrp="1"/>
          </p:cNvSpPr>
          <p:nvPr>
            <p:ph type="sldNum" sz="quarter" idx="17"/>
          </p:nvPr>
        </p:nvSpPr>
        <p:spPr/>
        <p:txBody>
          <a:bodyPr/>
          <a:lstStyle/>
          <a:p>
            <a:fld id="{9EBAAD4B-9DCB-4A12-AD43-92C60FC43709}" type="slidenum">
              <a:rPr lang="en-US" smtClean="0"/>
              <a:pPr/>
              <a:t>12</a:t>
            </a:fld>
            <a:endParaRPr lang="en-US" dirty="0"/>
          </a:p>
        </p:txBody>
      </p:sp>
    </p:spTree>
    <p:extLst>
      <p:ext uri="{BB962C8B-B14F-4D97-AF65-F5344CB8AC3E}">
        <p14:creationId xmlns:p14="http://schemas.microsoft.com/office/powerpoint/2010/main" val="345071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4" name="Content Placeholder 3"/>
          <p:cNvSpPr>
            <a:spLocks noGrp="1"/>
          </p:cNvSpPr>
          <p:nvPr>
            <p:ph idx="1"/>
          </p:nvPr>
        </p:nvSpPr>
        <p:spPr/>
        <p:txBody>
          <a:bodyPr/>
          <a:lstStyle/>
          <a:p>
            <a:r>
              <a:rPr lang="en-US" sz="2400" dirty="0"/>
              <a:t>Media Smarts: The First Adventure of the Three </a:t>
            </a:r>
            <a:r>
              <a:rPr lang="en-US" sz="2400" dirty="0" err="1"/>
              <a:t>Cyberpigs</a:t>
            </a:r>
            <a:r>
              <a:rPr lang="en-US" sz="2400" dirty="0"/>
              <a:t> </a:t>
            </a:r>
            <a:r>
              <a:rPr lang="en-US" sz="2400" u="sng" dirty="0">
                <a:hlinkClick r:id="rId2"/>
              </a:rPr>
              <a:t>http://mediasmarts.ca/game/privacy-playground-first-adventure-three-cyberpigs</a:t>
            </a:r>
            <a:r>
              <a:rPr lang="en-US" sz="2400" u="sng" dirty="0"/>
              <a:t> </a:t>
            </a:r>
            <a:endParaRPr lang="en-US" sz="2400" dirty="0"/>
          </a:p>
          <a:p>
            <a:r>
              <a:rPr lang="en-US" sz="2400" dirty="0" err="1"/>
              <a:t>BuzzFeed</a:t>
            </a:r>
            <a:r>
              <a:rPr lang="en-US" sz="2400" dirty="0"/>
              <a:t> Quizzes: What Data Set Do You Belong to? </a:t>
            </a:r>
            <a:r>
              <a:rPr lang="en-US" sz="2400" u="sng" dirty="0">
                <a:hlinkClick r:id="rId3"/>
              </a:rPr>
              <a:t>http://www.npr.org/2014/03/01/284338543/buzzfeed-quizzes-what-data-set-do-you-belong-to</a:t>
            </a:r>
            <a:r>
              <a:rPr lang="en-US" sz="2400" dirty="0"/>
              <a:t> </a:t>
            </a:r>
          </a:p>
          <a:p>
            <a:r>
              <a:rPr lang="en-US" sz="2400" dirty="0" err="1"/>
              <a:t>Stop.Think.Connect</a:t>
            </a:r>
            <a:r>
              <a:rPr lang="en-US" sz="2400" dirty="0"/>
              <a:t>: Cybersecurity for Kids </a:t>
            </a:r>
            <a:r>
              <a:rPr lang="en-US" sz="2400" u="sng" dirty="0">
                <a:hlinkClick r:id="rId4" invalidUrl="https://www.dhs.gov/sites/default/files/publications/Cybersecurity for Kids Tip Card_1.pdf"/>
              </a:rPr>
              <a:t>https://www.dhs.gov/sites/default/files/publications/Cybersecurity%20for%20Kids%20Tip%20Card_1.pdf</a:t>
            </a:r>
            <a:endParaRPr lang="en-US" sz="2400" dirty="0"/>
          </a:p>
          <a:p>
            <a:pPr marL="0" indent="0">
              <a:buNone/>
            </a:pPr>
            <a:endParaRPr lang="en-US" dirty="0"/>
          </a:p>
          <a:p>
            <a:pPr lvl="3"/>
            <a:endParaRPr lang="en-US" dirty="0"/>
          </a:p>
        </p:txBody>
      </p:sp>
      <p:sp>
        <p:nvSpPr>
          <p:cNvPr id="5" name="Footer Placeholder 4"/>
          <p:cNvSpPr>
            <a:spLocks noGrp="1"/>
          </p:cNvSpPr>
          <p:nvPr>
            <p:ph type="ftr" sz="quarter" idx="16"/>
          </p:nvPr>
        </p:nvSpPr>
        <p:spPr/>
        <p:txBody>
          <a:bodyPr/>
          <a:lstStyle/>
          <a:p>
            <a:pPr>
              <a:defRPr/>
            </a:pPr>
            <a:r>
              <a:rPr lang="en-US" b="1" dirty="0"/>
              <a:t>Red and the Big Bad </a:t>
            </a:r>
            <a:r>
              <a:rPr lang="en-US" b="1" dirty="0" err="1"/>
              <a:t>Cyberwolf</a:t>
            </a:r>
            <a:r>
              <a:rPr lang="en-US" b="1" dirty="0"/>
              <a:t>: Protecting Your Identity Online</a:t>
            </a:r>
            <a:r>
              <a:rPr lang="en-US" dirty="0"/>
              <a:t> </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6" name="Slide Number Placeholder 5"/>
          <p:cNvSpPr>
            <a:spLocks noGrp="1"/>
          </p:cNvSpPr>
          <p:nvPr>
            <p:ph type="sldNum" sz="quarter" idx="17"/>
          </p:nvPr>
        </p:nvSpPr>
        <p:spPr/>
        <p:txBody>
          <a:bodyPr/>
          <a:lstStyle/>
          <a:p>
            <a:fld id="{9EBAAD4B-9DCB-4A12-AD43-92C60FC43709}" type="slidenum">
              <a:rPr lang="en-US" smtClean="0"/>
              <a:pPr/>
              <a:t>13</a:t>
            </a:fld>
            <a:endParaRPr lang="en-US" dirty="0"/>
          </a:p>
        </p:txBody>
      </p:sp>
    </p:spTree>
    <p:extLst>
      <p:ext uri="{BB962C8B-B14F-4D97-AF65-F5344CB8AC3E}">
        <p14:creationId xmlns:p14="http://schemas.microsoft.com/office/powerpoint/2010/main" val="1147472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Profile 1</a:t>
            </a:r>
            <a:endParaRPr lang="en-US" dirty="0"/>
          </a:p>
        </p:txBody>
      </p:sp>
      <p:sp>
        <p:nvSpPr>
          <p:cNvPr id="7" name="Content Placeholder 6"/>
          <p:cNvSpPr>
            <a:spLocks noGrp="1"/>
          </p:cNvSpPr>
          <p:nvPr>
            <p:ph sz="half" idx="2"/>
          </p:nvPr>
        </p:nvSpPr>
        <p:spPr/>
        <p:txBody>
          <a:bodyPr/>
          <a:lstStyle/>
          <a:p>
            <a:r>
              <a:rPr lang="en-US" dirty="0"/>
              <a:t>I am a ten-year old boy. I play </a:t>
            </a:r>
            <a:r>
              <a:rPr lang="en-US" dirty="0" smtClean="0"/>
              <a:t>soccer and tennis. </a:t>
            </a:r>
            <a:r>
              <a:rPr lang="en-US" dirty="0"/>
              <a:t>I like to meet people online and play games. My favorite food is </a:t>
            </a:r>
            <a:r>
              <a:rPr lang="en-US" dirty="0" smtClean="0"/>
              <a:t>bacon.</a:t>
            </a:r>
            <a:endParaRPr lang="en-US" dirty="0"/>
          </a:p>
          <a:p>
            <a:pPr marL="0" indent="0">
              <a:buNone/>
            </a:pPr>
            <a:endParaRPr lang="en-US" dirty="0"/>
          </a:p>
        </p:txBody>
      </p:sp>
      <p:sp>
        <p:nvSpPr>
          <p:cNvPr id="8" name="Content Placeholder 7"/>
          <p:cNvSpPr>
            <a:spLocks noGrp="1"/>
          </p:cNvSpPr>
          <p:nvPr>
            <p:ph sz="quarter" idx="4"/>
          </p:nvPr>
        </p:nvSpPr>
        <p:spPr/>
        <p:txBody>
          <a:bodyPr/>
          <a:lstStyle/>
          <a:p>
            <a:r>
              <a:rPr lang="en-US" dirty="0"/>
              <a:t>I am a girl and I just turned nine. </a:t>
            </a:r>
            <a:r>
              <a:rPr lang="en-US" dirty="0" smtClean="0"/>
              <a:t>My favorite thing to do is play Minecraft. </a:t>
            </a:r>
            <a:r>
              <a:rPr lang="en-US" dirty="0"/>
              <a:t>On weekends, I visit my grandma </a:t>
            </a:r>
            <a:r>
              <a:rPr lang="en-US" dirty="0" smtClean="0"/>
              <a:t>and aunt and </a:t>
            </a:r>
            <a:r>
              <a:rPr lang="en-US" dirty="0"/>
              <a:t>bring </a:t>
            </a:r>
            <a:r>
              <a:rPr lang="en-US" dirty="0" smtClean="0"/>
              <a:t>them cookies</a:t>
            </a:r>
            <a:r>
              <a:rPr lang="en-US" dirty="0"/>
              <a:t>. </a:t>
            </a:r>
          </a:p>
          <a:p>
            <a:pPr marL="0" indent="0">
              <a:buNone/>
            </a:pPr>
            <a:endParaRPr lang="en-US" dirty="0"/>
          </a:p>
        </p:txBody>
      </p:sp>
      <p:sp>
        <p:nvSpPr>
          <p:cNvPr id="9" name="Text Placeholder 8"/>
          <p:cNvSpPr>
            <a:spLocks noGrp="1"/>
          </p:cNvSpPr>
          <p:nvPr>
            <p:ph type="body" idx="13"/>
          </p:nvPr>
        </p:nvSpPr>
        <p:spPr/>
        <p:txBody>
          <a:bodyPr/>
          <a:lstStyle/>
          <a:p>
            <a:r>
              <a:rPr lang="en-US" dirty="0" smtClean="0"/>
              <a:t>Profile 2</a:t>
            </a:r>
            <a:endParaRPr lang="en-US" dirty="0"/>
          </a:p>
        </p:txBody>
      </p:sp>
      <p:sp>
        <p:nvSpPr>
          <p:cNvPr id="3" name="Title 2"/>
          <p:cNvSpPr>
            <a:spLocks noGrp="1"/>
          </p:cNvSpPr>
          <p:nvPr>
            <p:ph type="title"/>
          </p:nvPr>
        </p:nvSpPr>
        <p:spPr/>
        <p:txBody>
          <a:bodyPr/>
          <a:lstStyle/>
          <a:p>
            <a:r>
              <a:rPr lang="en-US" dirty="0" smtClean="0"/>
              <a:t>Visual 1: Online Profiles</a:t>
            </a:r>
            <a:endParaRPr lang="en-US" dirty="0"/>
          </a:p>
        </p:txBody>
      </p:sp>
      <p:sp>
        <p:nvSpPr>
          <p:cNvPr id="5" name="Slide Number Placeholder 4"/>
          <p:cNvSpPr>
            <a:spLocks noGrp="1"/>
          </p:cNvSpPr>
          <p:nvPr>
            <p:ph type="sldNum" sz="quarter" idx="16"/>
          </p:nvPr>
        </p:nvSpPr>
        <p:spPr/>
        <p:txBody>
          <a:bodyPr/>
          <a:lstStyle/>
          <a:p>
            <a:fld id="{736A2A04-44CB-4FD5-A22C-EC7DA5CF840D}" type="slidenum">
              <a:rPr lang="en-US" smtClean="0"/>
              <a:pPr/>
              <a:t>2</a:t>
            </a:fld>
            <a:endParaRPr lang="en-US" dirty="0"/>
          </a:p>
        </p:txBody>
      </p:sp>
      <p:sp>
        <p:nvSpPr>
          <p:cNvPr id="4" name="Footer Placeholder 3"/>
          <p:cNvSpPr>
            <a:spLocks noGrp="1"/>
          </p:cNvSpPr>
          <p:nvPr>
            <p:ph type="ftr" sz="quarter" idx="17"/>
          </p:nvPr>
        </p:nvSpPr>
        <p:spPr/>
        <p:txBody>
          <a:bodyPr/>
          <a:lstStyle/>
          <a:p>
            <a:pPr>
              <a:defRPr/>
            </a:pPr>
            <a:r>
              <a:rPr lang="en-US" b="1" dirty="0"/>
              <a:t>Red and the Big Bad </a:t>
            </a:r>
            <a:r>
              <a:rPr lang="en-US" b="1" dirty="0" err="1"/>
              <a:t>Cyberwolf</a:t>
            </a:r>
            <a:r>
              <a:rPr lang="en-US" b="1" dirty="0"/>
              <a:t>: Protecting Your Identity Online</a:t>
            </a:r>
            <a:r>
              <a:rPr lang="en-US" dirty="0"/>
              <a:t> </a:t>
            </a:r>
            <a:endParaRPr lang="en-US" dirty="0" smtClean="0"/>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10" name="TextBox 9"/>
          <p:cNvSpPr txBox="1"/>
          <p:nvPr/>
        </p:nvSpPr>
        <p:spPr>
          <a:xfrm>
            <a:off x="716385" y="4572000"/>
            <a:ext cx="7558830" cy="461665"/>
          </a:xfrm>
          <a:prstGeom prst="rect">
            <a:avLst/>
          </a:prstGeom>
          <a:noFill/>
        </p:spPr>
        <p:txBody>
          <a:bodyPr wrap="none" rtlCol="0">
            <a:spAutoFit/>
          </a:bodyPr>
          <a:lstStyle/>
          <a:p>
            <a:r>
              <a:rPr lang="en-US" dirty="0" smtClean="0"/>
              <a:t>How would these people look, based on their profiles?</a:t>
            </a:r>
            <a:endParaRPr lang="en-US" dirty="0"/>
          </a:p>
        </p:txBody>
      </p:sp>
    </p:spTree>
    <p:extLst>
      <p:ext uri="{BB962C8B-B14F-4D97-AF65-F5344CB8AC3E}">
        <p14:creationId xmlns:p14="http://schemas.microsoft.com/office/powerpoint/2010/main" val="3666221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p:txBody>
          <a:bodyPr>
            <a:normAutofit/>
          </a:bodyPr>
          <a:lstStyle/>
          <a:p>
            <a:r>
              <a:rPr lang="en-US" dirty="0" smtClean="0"/>
              <a:t>How different is this from </a:t>
            </a:r>
            <a:r>
              <a:rPr lang="en-US" dirty="0"/>
              <a:t>how </a:t>
            </a:r>
            <a:r>
              <a:rPr lang="en-US" dirty="0" smtClean="0"/>
              <a:t>you saw people </a:t>
            </a:r>
            <a:r>
              <a:rPr lang="en-US" dirty="0"/>
              <a:t>based on the online </a:t>
            </a:r>
            <a:r>
              <a:rPr lang="en-US" dirty="0" smtClean="0"/>
              <a:t>profiles</a:t>
            </a:r>
            <a:r>
              <a:rPr lang="en-US" dirty="0"/>
              <a:t>?</a:t>
            </a:r>
            <a:endParaRPr lang="en-US" dirty="0" smtClean="0"/>
          </a:p>
          <a:p>
            <a:r>
              <a:rPr lang="en-US" dirty="0" smtClean="0"/>
              <a:t> When you </a:t>
            </a:r>
            <a:r>
              <a:rPr lang="en-US" dirty="0"/>
              <a:t>are online, you never know whether people are telling the truth about their identities</a:t>
            </a:r>
            <a:r>
              <a:rPr lang="en-US" dirty="0" smtClean="0"/>
              <a:t>.</a:t>
            </a:r>
          </a:p>
          <a:p>
            <a:r>
              <a:rPr lang="en-US" dirty="0" smtClean="0"/>
              <a:t> </a:t>
            </a:r>
            <a:r>
              <a:rPr lang="en-US" dirty="0"/>
              <a:t>Just like the wolf pretended to be Little Red’s grandma, adults can pretend to be a child online. </a:t>
            </a:r>
          </a:p>
        </p:txBody>
      </p:sp>
      <p:sp>
        <p:nvSpPr>
          <p:cNvPr id="6" name="Content Placeholder 5"/>
          <p:cNvSpPr>
            <a:spLocks noGrp="1"/>
          </p:cNvSpPr>
          <p:nvPr>
            <p:ph sz="quarter" idx="4"/>
          </p:nvPr>
        </p:nvSpPr>
        <p:spPr/>
        <p:txBody>
          <a:bodyPr/>
          <a:lstStyle/>
          <a:p>
            <a:endParaRPr lang="en-US"/>
          </a:p>
        </p:txBody>
      </p:sp>
      <p:sp>
        <p:nvSpPr>
          <p:cNvPr id="8" name="Text Placeholder 7"/>
          <p:cNvSpPr>
            <a:spLocks noGrp="1"/>
          </p:cNvSpPr>
          <p:nvPr>
            <p:ph type="body" idx="13"/>
          </p:nvPr>
        </p:nvSpPr>
        <p:spPr/>
        <p:txBody>
          <a:bodyPr/>
          <a:lstStyle/>
          <a:p>
            <a:endParaRPr lang="en-US"/>
          </a:p>
        </p:txBody>
      </p:sp>
      <p:sp>
        <p:nvSpPr>
          <p:cNvPr id="3" name="Title 2"/>
          <p:cNvSpPr>
            <a:spLocks noGrp="1"/>
          </p:cNvSpPr>
          <p:nvPr>
            <p:ph type="title"/>
          </p:nvPr>
        </p:nvSpPr>
        <p:spPr/>
        <p:txBody>
          <a:bodyPr/>
          <a:lstStyle/>
          <a:p>
            <a:r>
              <a:rPr lang="en-US" dirty="0" smtClean="0"/>
              <a:t>Visual 2: Picture of Wolf</a:t>
            </a:r>
            <a:endParaRPr lang="en-US" dirty="0"/>
          </a:p>
        </p:txBody>
      </p:sp>
      <p:sp>
        <p:nvSpPr>
          <p:cNvPr id="5" name="Slide Number Placeholder 4"/>
          <p:cNvSpPr>
            <a:spLocks noGrp="1"/>
          </p:cNvSpPr>
          <p:nvPr>
            <p:ph type="sldNum" sz="quarter" idx="16"/>
          </p:nvPr>
        </p:nvSpPr>
        <p:spPr/>
        <p:txBody>
          <a:bodyPr/>
          <a:lstStyle/>
          <a:p>
            <a:fld id="{736A2A04-44CB-4FD5-A22C-EC7DA5CF840D}" type="slidenum">
              <a:rPr lang="en-US" smtClean="0"/>
              <a:pPr/>
              <a:t>3</a:t>
            </a:fld>
            <a:endParaRPr lang="en-US" dirty="0"/>
          </a:p>
        </p:txBody>
      </p:sp>
      <p:sp>
        <p:nvSpPr>
          <p:cNvPr id="4" name="Footer Placeholder 3"/>
          <p:cNvSpPr>
            <a:spLocks noGrp="1"/>
          </p:cNvSpPr>
          <p:nvPr>
            <p:ph type="ftr" sz="quarter" idx="17"/>
          </p:nvPr>
        </p:nvSpPr>
        <p:spPr/>
        <p:txBody>
          <a:bodyPr/>
          <a:lstStyle/>
          <a:p>
            <a:pPr>
              <a:defRPr/>
            </a:pPr>
            <a:r>
              <a:rPr lang="en-US" b="1" dirty="0"/>
              <a:t>Red and the Big Bad </a:t>
            </a:r>
            <a:r>
              <a:rPr lang="en-US" b="1" dirty="0" err="1"/>
              <a:t>Cyberwolf</a:t>
            </a:r>
            <a:r>
              <a:rPr lang="en-US" b="1" dirty="0"/>
              <a:t>: Protecting Your Identity Online</a:t>
            </a:r>
            <a:r>
              <a:rPr lang="en-US" dirty="0"/>
              <a:t> </a:t>
            </a:r>
            <a:endParaRPr lang="en-US" dirty="0" smtClean="0"/>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447800"/>
            <a:ext cx="4512310" cy="4588510"/>
          </a:xfrm>
          <a:prstGeom prst="rect">
            <a:avLst/>
          </a:prstGeom>
          <a:noFill/>
          <a:ln>
            <a:noFill/>
          </a:ln>
        </p:spPr>
      </p:pic>
    </p:spTree>
    <p:extLst>
      <p:ext uri="{BB962C8B-B14F-4D97-AF65-F5344CB8AC3E}">
        <p14:creationId xmlns:p14="http://schemas.microsoft.com/office/powerpoint/2010/main" val="3652071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Handout 1: Letter from Red</a:t>
            </a:r>
            <a:endParaRPr lang="en-US" dirty="0"/>
          </a:p>
        </p:txBody>
      </p:sp>
      <p:sp>
        <p:nvSpPr>
          <p:cNvPr id="7" name="Content Placeholder 6"/>
          <p:cNvSpPr>
            <a:spLocks noGrp="1"/>
          </p:cNvSpPr>
          <p:nvPr>
            <p:ph idx="1"/>
          </p:nvPr>
        </p:nvSpPr>
        <p:spPr>
          <a:xfrm>
            <a:off x="480965" y="1205023"/>
            <a:ext cx="8153400" cy="4876800"/>
          </a:xfrm>
        </p:spPr>
        <p:txBody>
          <a:bodyPr>
            <a:noAutofit/>
          </a:bodyPr>
          <a:lstStyle/>
          <a:p>
            <a:pPr marL="0" indent="0">
              <a:buNone/>
            </a:pPr>
            <a:r>
              <a:rPr lang="en-US" sz="2000" dirty="0"/>
              <a:t>Hi Students</a:t>
            </a:r>
            <a:r>
              <a:rPr lang="en-US" sz="2000" dirty="0" smtClean="0"/>
              <a:t>,</a:t>
            </a:r>
            <a:br>
              <a:rPr lang="en-US" sz="2000" dirty="0" smtClean="0"/>
            </a:br>
            <a:endParaRPr lang="en-US" sz="2000" dirty="0"/>
          </a:p>
          <a:p>
            <a:pPr marL="0" indent="0">
              <a:buNone/>
            </a:pPr>
            <a:r>
              <a:rPr lang="en-US" sz="2000" dirty="0"/>
              <a:t>My name is Red and my friend Jack, the beanstalk guy, </a:t>
            </a:r>
            <a:r>
              <a:rPr lang="en-US" sz="2000" dirty="0" smtClean="0"/>
              <a:t>told me I should email </a:t>
            </a:r>
            <a:r>
              <a:rPr lang="en-US" sz="2000" dirty="0"/>
              <a:t>you. </a:t>
            </a:r>
            <a:r>
              <a:rPr lang="en-US" sz="2000" dirty="0" smtClean="0"/>
              <a:t>Do you remember </a:t>
            </a:r>
            <a:r>
              <a:rPr lang="en-US" sz="2000" dirty="0"/>
              <a:t>the story of my grandma: Little Red Riding Hood. There are a lot of crazy versions of that story out there. Do you want to know </a:t>
            </a:r>
            <a:r>
              <a:rPr lang="en-US" sz="2000" dirty="0" smtClean="0"/>
              <a:t>what really happened? The </a:t>
            </a:r>
            <a:r>
              <a:rPr lang="en-US" sz="2000" dirty="0"/>
              <a:t>Big Bad Wolf was arrested and my grandma was fine. All my life, I’ve been warned about the Big Bad Wolf </a:t>
            </a:r>
            <a:r>
              <a:rPr lang="en-US" sz="2000" dirty="0" smtClean="0"/>
              <a:t>so I </a:t>
            </a:r>
            <a:r>
              <a:rPr lang="en-US" sz="2000" dirty="0"/>
              <a:t>NEVER talk to strangers in real life</a:t>
            </a:r>
            <a:r>
              <a:rPr lang="en-US" sz="2000" dirty="0" smtClean="0"/>
              <a:t>! I’m very careful.</a:t>
            </a:r>
            <a:br>
              <a:rPr lang="en-US" sz="2000" dirty="0" smtClean="0"/>
            </a:br>
            <a:endParaRPr lang="en-US" sz="2000" dirty="0"/>
          </a:p>
          <a:p>
            <a:pPr marL="0" indent="0">
              <a:buNone/>
            </a:pPr>
            <a:r>
              <a:rPr lang="en-US" sz="2000" dirty="0"/>
              <a:t>Jack was over playing online games and apps with me. He said that when I messaged my game friends, I was talking to </a:t>
            </a:r>
            <a:r>
              <a:rPr lang="en-US" sz="2000" dirty="0" smtClean="0"/>
              <a:t>strangers called </a:t>
            </a:r>
            <a:r>
              <a:rPr lang="en-US" sz="2000" dirty="0" err="1" smtClean="0"/>
              <a:t>cyberstrangers</a:t>
            </a:r>
            <a:r>
              <a:rPr lang="en-US" sz="2000" dirty="0"/>
              <a:t>. That’s a problem! </a:t>
            </a:r>
            <a:r>
              <a:rPr lang="en-US" sz="2000" dirty="0" smtClean="0"/>
              <a:t>I always worried about meeting strangers in person, not in cyberspace! He </a:t>
            </a:r>
            <a:r>
              <a:rPr lang="en-US" sz="2000" dirty="0"/>
              <a:t>said that there were risks because you never know who might be online. </a:t>
            </a:r>
          </a:p>
        </p:txBody>
      </p:sp>
      <p:sp>
        <p:nvSpPr>
          <p:cNvPr id="4" name="Footer Placeholder 3"/>
          <p:cNvSpPr>
            <a:spLocks noGrp="1"/>
          </p:cNvSpPr>
          <p:nvPr>
            <p:ph type="ftr" sz="quarter" idx="16"/>
          </p:nvPr>
        </p:nvSpPr>
        <p:spPr/>
        <p:txBody>
          <a:bodyPr/>
          <a:lstStyle/>
          <a:p>
            <a:pPr>
              <a:defRPr/>
            </a:pPr>
            <a:r>
              <a:rPr lang="en-US" b="1" dirty="0"/>
              <a:t>Red and the Big Bad </a:t>
            </a:r>
            <a:r>
              <a:rPr lang="en-US" b="1" dirty="0" err="1"/>
              <a:t>Cyberwolf</a:t>
            </a:r>
            <a:r>
              <a:rPr lang="en-US" b="1" dirty="0"/>
              <a:t>: Protecting Your Identity Online</a:t>
            </a:r>
            <a:r>
              <a:rPr lang="en-US" dirty="0"/>
              <a:t> </a:t>
            </a:r>
            <a:endParaRPr lang="en-US" dirty="0" smtClean="0"/>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4</a:t>
            </a:fld>
            <a:endParaRPr lang="en-US" dirty="0"/>
          </a:p>
        </p:txBody>
      </p:sp>
    </p:spTree>
    <p:extLst>
      <p:ext uri="{BB962C8B-B14F-4D97-AF65-F5344CB8AC3E}">
        <p14:creationId xmlns:p14="http://schemas.microsoft.com/office/powerpoint/2010/main" val="3166093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Handout 1: Letter from Red (continued)</a:t>
            </a:r>
            <a:endParaRPr lang="en-US" dirty="0"/>
          </a:p>
        </p:txBody>
      </p:sp>
      <p:sp>
        <p:nvSpPr>
          <p:cNvPr id="7" name="Content Placeholder 6"/>
          <p:cNvSpPr>
            <a:spLocks noGrp="1"/>
          </p:cNvSpPr>
          <p:nvPr>
            <p:ph idx="1"/>
          </p:nvPr>
        </p:nvSpPr>
        <p:spPr>
          <a:xfrm>
            <a:off x="480965" y="1205023"/>
            <a:ext cx="8153400" cy="4876800"/>
          </a:xfrm>
        </p:spPr>
        <p:txBody>
          <a:bodyPr>
            <a:noAutofit/>
          </a:bodyPr>
          <a:lstStyle/>
          <a:p>
            <a:pPr marL="0" indent="0">
              <a:buNone/>
            </a:pPr>
            <a:r>
              <a:rPr lang="en-US" sz="2000" dirty="0" smtClean="0"/>
              <a:t>Jack </a:t>
            </a:r>
            <a:r>
              <a:rPr lang="en-US" sz="2000" dirty="0"/>
              <a:t>and I have started an afterschool technology club. When my friends and I play online, we especially like to fill in surveys and enter contests. I really like to make new friends and fill in my profiles on the games I play. Jack said there are always costs and benefits to consider when making decisions online. I don’t want to do things that are dangerous. I heard you were </a:t>
            </a:r>
            <a:r>
              <a:rPr lang="en-US" sz="2000" dirty="0" smtClean="0"/>
              <a:t>learning about being safe online. </a:t>
            </a:r>
            <a:r>
              <a:rPr lang="en-US" sz="2000" dirty="0"/>
              <a:t>Can you please </a:t>
            </a:r>
            <a:r>
              <a:rPr lang="en-US" sz="2000" dirty="0" smtClean="0"/>
              <a:t>make some posters or flyers that help kids understand the risks of sharing information with </a:t>
            </a:r>
            <a:r>
              <a:rPr lang="en-US" sz="2000" dirty="0" err="1" smtClean="0"/>
              <a:t>cyberstrangers</a:t>
            </a:r>
            <a:r>
              <a:rPr lang="en-US" sz="2000" dirty="0" smtClean="0"/>
              <a:t>? </a:t>
            </a:r>
          </a:p>
          <a:p>
            <a:pPr marL="0" indent="0">
              <a:buNone/>
            </a:pPr>
            <a:endParaRPr lang="en-US" sz="2000" dirty="0"/>
          </a:p>
          <a:p>
            <a:pPr marL="0" indent="0">
              <a:buNone/>
            </a:pPr>
            <a:r>
              <a:rPr lang="en-US" sz="2000" dirty="0"/>
              <a:t>Thanks, </a:t>
            </a:r>
            <a:endParaRPr lang="en-US" sz="2000" dirty="0" smtClean="0"/>
          </a:p>
          <a:p>
            <a:pPr marL="0" indent="0">
              <a:buNone/>
            </a:pPr>
            <a:endParaRPr lang="en-US" sz="2000" dirty="0"/>
          </a:p>
          <a:p>
            <a:pPr marL="0" indent="0">
              <a:buNone/>
            </a:pPr>
            <a:r>
              <a:rPr lang="en-US" sz="2000" dirty="0" smtClean="0"/>
              <a:t>Red</a:t>
            </a:r>
            <a:r>
              <a:rPr lang="en-US" sz="2000" dirty="0"/>
              <a:t> </a:t>
            </a:r>
            <a:endParaRPr lang="en-US" sz="2000" dirty="0" smtClean="0"/>
          </a:p>
          <a:p>
            <a:pPr marL="0" indent="0">
              <a:buNone/>
            </a:pPr>
            <a:endParaRPr lang="en-US" sz="2000" dirty="0"/>
          </a:p>
          <a:p>
            <a:pPr marL="0" indent="0">
              <a:buNone/>
            </a:pPr>
            <a:r>
              <a:rPr lang="en-US" sz="2000" dirty="0"/>
              <a:t>P.S. I no longer wear one of those </a:t>
            </a:r>
            <a:r>
              <a:rPr lang="en-US" sz="2000" dirty="0" smtClean="0"/>
              <a:t>old-fashioned </a:t>
            </a:r>
            <a:r>
              <a:rPr lang="en-US" sz="2000" dirty="0"/>
              <a:t>riding hoods, like my grandma. I prefer wearing red hoodies!</a:t>
            </a:r>
          </a:p>
        </p:txBody>
      </p:sp>
      <p:sp>
        <p:nvSpPr>
          <p:cNvPr id="4" name="Footer Placeholder 3"/>
          <p:cNvSpPr>
            <a:spLocks noGrp="1"/>
          </p:cNvSpPr>
          <p:nvPr>
            <p:ph type="ftr" sz="quarter" idx="16"/>
          </p:nvPr>
        </p:nvSpPr>
        <p:spPr/>
        <p:txBody>
          <a:bodyPr/>
          <a:lstStyle/>
          <a:p>
            <a:pPr>
              <a:defRPr/>
            </a:pPr>
            <a:r>
              <a:rPr lang="en-US" b="1" dirty="0"/>
              <a:t>Red and the Big Bad </a:t>
            </a:r>
            <a:r>
              <a:rPr lang="en-US" b="1" dirty="0" err="1"/>
              <a:t>Cyberwolf</a:t>
            </a:r>
            <a:r>
              <a:rPr lang="en-US" b="1" dirty="0"/>
              <a:t>: Protecting Your Identity Online</a:t>
            </a:r>
            <a:r>
              <a:rPr lang="en-US" dirty="0"/>
              <a:t> </a:t>
            </a:r>
            <a:endParaRPr lang="en-US" dirty="0" smtClean="0"/>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5</a:t>
            </a:fld>
            <a:endParaRPr lang="en-US" dirty="0"/>
          </a:p>
        </p:txBody>
      </p:sp>
    </p:spTree>
    <p:extLst>
      <p:ext uri="{BB962C8B-B14F-4D97-AF65-F5344CB8AC3E}">
        <p14:creationId xmlns:p14="http://schemas.microsoft.com/office/powerpoint/2010/main" val="537544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 2: Part 1</a:t>
            </a:r>
            <a:endParaRPr lang="en-US" dirty="0"/>
          </a:p>
        </p:txBody>
      </p:sp>
      <p:sp>
        <p:nvSpPr>
          <p:cNvPr id="3" name="Text Placeholder 2"/>
          <p:cNvSpPr>
            <a:spLocks noGrp="1"/>
          </p:cNvSpPr>
          <p:nvPr>
            <p:ph type="body" idx="14"/>
          </p:nvPr>
        </p:nvSpPr>
        <p:spPr/>
        <p:txBody>
          <a:bodyPr/>
          <a:lstStyle/>
          <a:p>
            <a:r>
              <a:rPr lang="en-US" sz="2000" b="1" dirty="0"/>
              <a:t>On the Internet, Nobody Knows You Are a Dog  (</a:t>
            </a:r>
            <a:r>
              <a:rPr lang="en-US" sz="2000" b="1" dirty="0" err="1"/>
              <a:t>Lexile</a:t>
            </a:r>
            <a:r>
              <a:rPr lang="en-US" sz="2000" b="1" dirty="0"/>
              <a:t> 930)</a:t>
            </a:r>
            <a:endParaRPr lang="en-US" sz="2000" dirty="0"/>
          </a:p>
          <a:p>
            <a:endParaRPr lang="en-US" dirty="0"/>
          </a:p>
        </p:txBody>
      </p:sp>
      <p:sp>
        <p:nvSpPr>
          <p:cNvPr id="4" name="Content Placeholder 3"/>
          <p:cNvSpPr>
            <a:spLocks noGrp="1"/>
          </p:cNvSpPr>
          <p:nvPr>
            <p:ph idx="1"/>
          </p:nvPr>
        </p:nvSpPr>
        <p:spPr>
          <a:xfrm>
            <a:off x="228600" y="1828800"/>
            <a:ext cx="3505200" cy="4495799"/>
          </a:xfrm>
        </p:spPr>
        <p:txBody>
          <a:bodyPr/>
          <a:lstStyle/>
          <a:p>
            <a:pPr marL="0" indent="0">
              <a:buNone/>
            </a:pPr>
            <a:r>
              <a:rPr lang="en-US" sz="2000" dirty="0"/>
              <a:t> </a:t>
            </a:r>
            <a:r>
              <a:rPr lang="en-US" sz="2000" dirty="0" smtClean="0"/>
              <a:t>“</a:t>
            </a:r>
            <a:r>
              <a:rPr lang="en-US" sz="2000" dirty="0"/>
              <a:t>On the Internet, nobody knows you are a dog” is a popular funny meme that has been copied and spread across the web. </a:t>
            </a:r>
            <a:r>
              <a:rPr lang="en-US" sz="2000" dirty="0" smtClean="0"/>
              <a:t>It </a:t>
            </a:r>
            <a:r>
              <a:rPr lang="en-US" sz="2000" dirty="0"/>
              <a:t>started as a cartoon created by Peter Steiner and published in </a:t>
            </a:r>
            <a:r>
              <a:rPr lang="en-US" sz="2000" i="1" dirty="0"/>
              <a:t>The New Yorker</a:t>
            </a:r>
            <a:r>
              <a:rPr lang="en-US" sz="2000" dirty="0"/>
              <a:t> on July 5, </a:t>
            </a:r>
            <a:r>
              <a:rPr lang="en-US" sz="2000" dirty="0" smtClean="0"/>
              <a:t>1993. In </a:t>
            </a:r>
            <a:r>
              <a:rPr lang="en-US" sz="2000" dirty="0"/>
              <a:t>the cartoon, a dog is sitting on a chair in front of a computer. He is telling another dog “on the Internet, nobody knows you are a dog.” What do you think he means? </a:t>
            </a:r>
          </a:p>
        </p:txBody>
      </p:sp>
      <p:sp>
        <p:nvSpPr>
          <p:cNvPr id="5" name="Footer Placeholder 4"/>
          <p:cNvSpPr>
            <a:spLocks noGrp="1"/>
          </p:cNvSpPr>
          <p:nvPr>
            <p:ph type="ftr" sz="quarter" idx="16"/>
          </p:nvPr>
        </p:nvSpPr>
        <p:spPr/>
        <p:txBody>
          <a:bodyPr/>
          <a:lstStyle/>
          <a:p>
            <a:pPr>
              <a:defRPr/>
            </a:pPr>
            <a:r>
              <a:rPr lang="en-US" b="1" dirty="0"/>
              <a:t>Red and the Big Bad </a:t>
            </a:r>
            <a:r>
              <a:rPr lang="en-US" b="1" dirty="0" err="1"/>
              <a:t>Cyberwolf</a:t>
            </a:r>
            <a:r>
              <a:rPr lang="en-US" b="1" dirty="0"/>
              <a:t>: Protecting Your Identity Online</a:t>
            </a:r>
            <a:r>
              <a:rPr lang="en-US" dirty="0"/>
              <a:t> </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6" name="Slide Number Placeholder 5"/>
          <p:cNvSpPr>
            <a:spLocks noGrp="1"/>
          </p:cNvSpPr>
          <p:nvPr>
            <p:ph type="sldNum" sz="quarter" idx="17"/>
          </p:nvPr>
        </p:nvSpPr>
        <p:spPr/>
        <p:txBody>
          <a:bodyPr/>
          <a:lstStyle/>
          <a:p>
            <a:fld id="{9EBAAD4B-9DCB-4A12-AD43-92C60FC43709}" type="slidenum">
              <a:rPr lang="en-US" smtClean="0"/>
              <a:pPr/>
              <a:t>6</a:t>
            </a:fld>
            <a:endParaRPr lang="en-US" dirty="0"/>
          </a:p>
        </p:txBody>
      </p:sp>
      <p:pic>
        <p:nvPicPr>
          <p:cNvPr id="7" name="Picture 6" descr="Macintosh HD:Users:dkozdras:Documents:publications:cybersecurity:Dog:Slide1.jpg"/>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752600"/>
            <a:ext cx="5181600" cy="4229100"/>
          </a:xfrm>
          <a:prstGeom prst="rect">
            <a:avLst/>
          </a:prstGeom>
          <a:noFill/>
          <a:ln>
            <a:noFill/>
          </a:ln>
        </p:spPr>
      </p:pic>
    </p:spTree>
    <p:extLst>
      <p:ext uri="{BB962C8B-B14F-4D97-AF65-F5344CB8AC3E}">
        <p14:creationId xmlns:p14="http://schemas.microsoft.com/office/powerpoint/2010/main" val="388120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 2: Part 2</a:t>
            </a:r>
            <a:endParaRPr lang="en-US" dirty="0"/>
          </a:p>
        </p:txBody>
      </p:sp>
      <p:sp>
        <p:nvSpPr>
          <p:cNvPr id="4" name="Content Placeholder 3"/>
          <p:cNvSpPr>
            <a:spLocks noGrp="1"/>
          </p:cNvSpPr>
          <p:nvPr>
            <p:ph idx="1"/>
          </p:nvPr>
        </p:nvSpPr>
        <p:spPr>
          <a:xfrm>
            <a:off x="228600" y="1905000"/>
            <a:ext cx="8458200" cy="4495799"/>
          </a:xfrm>
        </p:spPr>
        <p:txBody>
          <a:bodyPr/>
          <a:lstStyle/>
          <a:p>
            <a:pPr marL="0" indent="0">
              <a:buNone/>
            </a:pPr>
            <a:r>
              <a:rPr lang="en-US" sz="2400" dirty="0"/>
              <a:t>When you are on the Internet, you never know whether the </a:t>
            </a:r>
            <a:r>
              <a:rPr lang="en-US" sz="2400" dirty="0" err="1"/>
              <a:t>cyberstranger</a:t>
            </a:r>
            <a:r>
              <a:rPr lang="en-US" sz="2400" dirty="0"/>
              <a:t> is as harmless as a dog or as harmful as the Big Bad </a:t>
            </a:r>
            <a:r>
              <a:rPr lang="en-US" sz="2400" dirty="0" err="1"/>
              <a:t>Cyberwolf</a:t>
            </a:r>
            <a:r>
              <a:rPr lang="en-US" sz="2400" dirty="0"/>
              <a:t>. These </a:t>
            </a:r>
            <a:r>
              <a:rPr lang="en-US" sz="2400" dirty="0" err="1"/>
              <a:t>cyberwolves</a:t>
            </a:r>
            <a:r>
              <a:rPr lang="en-US" sz="2400" dirty="0"/>
              <a:t> try to get personal information from you. For example, your friend sends you a link to a quiz: Which fairy-tale character are you? Should you take the quiz? The quiz asks questions about your favorite food, toys, sports, and computer games. It also asks for your name, address, and email address. What are the risks of taking the quiz?   </a:t>
            </a:r>
          </a:p>
        </p:txBody>
      </p:sp>
      <p:sp>
        <p:nvSpPr>
          <p:cNvPr id="5" name="Footer Placeholder 4"/>
          <p:cNvSpPr>
            <a:spLocks noGrp="1"/>
          </p:cNvSpPr>
          <p:nvPr>
            <p:ph type="ftr" sz="quarter" idx="16"/>
          </p:nvPr>
        </p:nvSpPr>
        <p:spPr/>
        <p:txBody>
          <a:bodyPr/>
          <a:lstStyle/>
          <a:p>
            <a:pPr>
              <a:defRPr/>
            </a:pPr>
            <a:r>
              <a:rPr lang="en-US" b="1" dirty="0"/>
              <a:t>Red and the Big Bad </a:t>
            </a:r>
            <a:r>
              <a:rPr lang="en-US" b="1" dirty="0" err="1"/>
              <a:t>Cyberwolf</a:t>
            </a:r>
            <a:r>
              <a:rPr lang="en-US" b="1" dirty="0"/>
              <a:t>: Protecting Your Identity Online</a:t>
            </a:r>
            <a:r>
              <a:rPr lang="en-US" dirty="0"/>
              <a:t> </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6" name="Slide Number Placeholder 5"/>
          <p:cNvSpPr>
            <a:spLocks noGrp="1"/>
          </p:cNvSpPr>
          <p:nvPr>
            <p:ph type="sldNum" sz="quarter" idx="17"/>
          </p:nvPr>
        </p:nvSpPr>
        <p:spPr/>
        <p:txBody>
          <a:bodyPr/>
          <a:lstStyle/>
          <a:p>
            <a:fld id="{9EBAAD4B-9DCB-4A12-AD43-92C60FC43709}" type="slidenum">
              <a:rPr lang="en-US" smtClean="0"/>
              <a:pPr/>
              <a:t>7</a:t>
            </a:fld>
            <a:endParaRPr lang="en-US" dirty="0"/>
          </a:p>
        </p:txBody>
      </p:sp>
      <p:sp>
        <p:nvSpPr>
          <p:cNvPr id="7" name="Text Placeholder 6"/>
          <p:cNvSpPr>
            <a:spLocks noGrp="1"/>
          </p:cNvSpPr>
          <p:nvPr>
            <p:ph type="body" idx="14"/>
          </p:nvPr>
        </p:nvSpPr>
        <p:spPr/>
        <p:txBody>
          <a:bodyPr/>
          <a:lstStyle/>
          <a:p>
            <a:r>
              <a:rPr lang="en-US" b="1" dirty="0" smtClean="0"/>
              <a:t>Online Quizzes</a:t>
            </a:r>
            <a:endParaRPr lang="en-US" b="1" dirty="0"/>
          </a:p>
        </p:txBody>
      </p:sp>
    </p:spTree>
    <p:extLst>
      <p:ext uri="{BB962C8B-B14F-4D97-AF65-F5344CB8AC3E}">
        <p14:creationId xmlns:p14="http://schemas.microsoft.com/office/powerpoint/2010/main" val="2155753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 2: Part 3</a:t>
            </a:r>
            <a:endParaRPr lang="en-US" dirty="0"/>
          </a:p>
        </p:txBody>
      </p:sp>
      <p:sp>
        <p:nvSpPr>
          <p:cNvPr id="4" name="Content Placeholder 3"/>
          <p:cNvSpPr>
            <a:spLocks noGrp="1"/>
          </p:cNvSpPr>
          <p:nvPr>
            <p:ph idx="1"/>
          </p:nvPr>
        </p:nvSpPr>
        <p:spPr>
          <a:xfrm>
            <a:off x="457200" y="1659567"/>
            <a:ext cx="8458200" cy="4495799"/>
          </a:xfrm>
        </p:spPr>
        <p:txBody>
          <a:bodyPr/>
          <a:lstStyle/>
          <a:p>
            <a:pPr marL="0" indent="0">
              <a:buNone/>
            </a:pPr>
            <a:r>
              <a:rPr lang="en-US" sz="2400" dirty="0" smtClean="0"/>
              <a:t>Sharing private </a:t>
            </a:r>
            <a:r>
              <a:rPr lang="en-US" sz="2400" dirty="0"/>
              <a:t>information like your name, address, phone number, and </a:t>
            </a:r>
            <a:r>
              <a:rPr lang="en-US" sz="2400" dirty="0" smtClean="0"/>
              <a:t>email can be very risky. </a:t>
            </a:r>
            <a:r>
              <a:rPr lang="en-US" sz="2400" dirty="0"/>
              <a:t>It can also be risky if you share personal information about your favorite things. Did you know that quiz creators often sell your personal information to companies? </a:t>
            </a:r>
            <a:r>
              <a:rPr lang="en-US" sz="2400" dirty="0" smtClean="0"/>
              <a:t>Companies use the information you provide (for example, “I love to play with American Girl Dolls.”) They will </a:t>
            </a:r>
            <a:r>
              <a:rPr lang="en-US" sz="2400" dirty="0"/>
              <a:t>start sending emails about products they think you will like. They will also use the information to place advertisements about your favorite things on websites you visit. In addition, if you share personal information with </a:t>
            </a:r>
            <a:r>
              <a:rPr lang="en-US" sz="2400" dirty="0" err="1"/>
              <a:t>cyberstrangers</a:t>
            </a:r>
            <a:r>
              <a:rPr lang="en-US" sz="2400" dirty="0"/>
              <a:t>, they may use the information to try to meet you. What if a wolf showed up dressed in your favorite sports team’s clothing?  </a:t>
            </a:r>
            <a:r>
              <a:rPr lang="en-US" sz="2400" dirty="0" smtClean="0"/>
              <a:t>What are the risks of sharing information?</a:t>
            </a:r>
            <a:endParaRPr lang="en-US" sz="2400" dirty="0"/>
          </a:p>
        </p:txBody>
      </p:sp>
      <p:sp>
        <p:nvSpPr>
          <p:cNvPr id="5" name="Footer Placeholder 4"/>
          <p:cNvSpPr>
            <a:spLocks noGrp="1"/>
          </p:cNvSpPr>
          <p:nvPr>
            <p:ph type="ftr" sz="quarter" idx="16"/>
          </p:nvPr>
        </p:nvSpPr>
        <p:spPr/>
        <p:txBody>
          <a:bodyPr/>
          <a:lstStyle/>
          <a:p>
            <a:pPr>
              <a:defRPr/>
            </a:pPr>
            <a:r>
              <a:rPr lang="en-US" b="1" dirty="0"/>
              <a:t>Red and the Big Bad </a:t>
            </a:r>
            <a:r>
              <a:rPr lang="en-US" b="1" dirty="0" err="1"/>
              <a:t>Cyberwolf</a:t>
            </a:r>
            <a:r>
              <a:rPr lang="en-US" b="1" dirty="0"/>
              <a:t>: Protecting Your Identity Online</a:t>
            </a:r>
            <a:r>
              <a:rPr lang="en-US" dirty="0"/>
              <a:t> </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6" name="Slide Number Placeholder 5"/>
          <p:cNvSpPr>
            <a:spLocks noGrp="1"/>
          </p:cNvSpPr>
          <p:nvPr>
            <p:ph type="sldNum" sz="quarter" idx="17"/>
          </p:nvPr>
        </p:nvSpPr>
        <p:spPr/>
        <p:txBody>
          <a:bodyPr/>
          <a:lstStyle/>
          <a:p>
            <a:fld id="{9EBAAD4B-9DCB-4A12-AD43-92C60FC43709}" type="slidenum">
              <a:rPr lang="en-US" smtClean="0"/>
              <a:pPr/>
              <a:t>8</a:t>
            </a:fld>
            <a:endParaRPr lang="en-US" dirty="0"/>
          </a:p>
        </p:txBody>
      </p:sp>
      <p:sp>
        <p:nvSpPr>
          <p:cNvPr id="7" name="Text Placeholder 6"/>
          <p:cNvSpPr>
            <a:spLocks noGrp="1"/>
          </p:cNvSpPr>
          <p:nvPr>
            <p:ph type="body" idx="14"/>
          </p:nvPr>
        </p:nvSpPr>
        <p:spPr>
          <a:xfrm>
            <a:off x="457200" y="1219201"/>
            <a:ext cx="8229600" cy="457200"/>
          </a:xfrm>
        </p:spPr>
        <p:txBody>
          <a:bodyPr/>
          <a:lstStyle/>
          <a:p>
            <a:r>
              <a:rPr lang="en-US" b="1" dirty="0" smtClean="0"/>
              <a:t>Risks of Sharing Information</a:t>
            </a:r>
            <a:endParaRPr lang="en-US" b="1" dirty="0"/>
          </a:p>
        </p:txBody>
      </p:sp>
    </p:spTree>
    <p:extLst>
      <p:ext uri="{BB962C8B-B14F-4D97-AF65-F5344CB8AC3E}">
        <p14:creationId xmlns:p14="http://schemas.microsoft.com/office/powerpoint/2010/main" val="1520962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dirty="0" smtClean="0"/>
              <a:t>Handout 2: Part 4</a:t>
            </a:r>
            <a:br>
              <a:rPr lang="en-US" dirty="0" smtClean="0"/>
            </a:br>
            <a:r>
              <a:rPr lang="en-US" dirty="0" smtClean="0"/>
              <a:t/>
            </a:r>
            <a:br>
              <a:rPr lang="en-US" dirty="0" smtClean="0"/>
            </a:br>
            <a:r>
              <a:rPr lang="en-US" sz="2000" b="1" dirty="0" smtClean="0">
                <a:solidFill>
                  <a:schemeClr val="tx1"/>
                </a:solidFill>
              </a:rPr>
              <a:t>Online Contests</a:t>
            </a:r>
            <a:endParaRPr lang="en-US" sz="2000" dirty="0">
              <a:solidFill>
                <a:schemeClr val="tx1"/>
              </a:solidFill>
            </a:endParaRPr>
          </a:p>
        </p:txBody>
      </p:sp>
      <p:sp>
        <p:nvSpPr>
          <p:cNvPr id="4" name="Content Placeholder 3"/>
          <p:cNvSpPr>
            <a:spLocks noGrp="1"/>
          </p:cNvSpPr>
          <p:nvPr>
            <p:ph idx="1"/>
          </p:nvPr>
        </p:nvSpPr>
        <p:spPr>
          <a:xfrm>
            <a:off x="228600" y="1219201"/>
            <a:ext cx="8686800" cy="5105399"/>
          </a:xfrm>
        </p:spPr>
        <p:txBody>
          <a:bodyPr/>
          <a:lstStyle/>
          <a:p>
            <a:pPr marL="0" indent="0">
              <a:buNone/>
            </a:pPr>
            <a:r>
              <a:rPr lang="en-US" dirty="0" smtClean="0"/>
              <a:t>Entering online contests can also be risky. For </a:t>
            </a:r>
            <a:r>
              <a:rPr lang="en-US" dirty="0"/>
              <a:t>example, recently Red and Jack were playing an online game and a contest popped up. The contest </a:t>
            </a:r>
            <a:r>
              <a:rPr lang="en-US" dirty="0" smtClean="0"/>
              <a:t>asked:</a:t>
            </a:r>
            <a:endParaRPr lang="en-US" dirty="0"/>
          </a:p>
          <a:p>
            <a:pPr lvl="2"/>
            <a:r>
              <a:rPr lang="en-US" dirty="0" smtClean="0"/>
              <a:t>Do you like to send text messages?</a:t>
            </a:r>
            <a:endParaRPr lang="en-US" dirty="0"/>
          </a:p>
          <a:p>
            <a:pPr lvl="2"/>
            <a:r>
              <a:rPr lang="en-US" dirty="0"/>
              <a:t>Have you ever played on an online game or </a:t>
            </a:r>
            <a:r>
              <a:rPr lang="en-US" dirty="0" smtClean="0"/>
              <a:t>app?</a:t>
            </a:r>
            <a:endParaRPr lang="en-US" dirty="0"/>
          </a:p>
          <a:p>
            <a:pPr lvl="2"/>
            <a:r>
              <a:rPr lang="en-US" dirty="0"/>
              <a:t>Have you ever entered a contest online?</a:t>
            </a:r>
          </a:p>
          <a:p>
            <a:pPr lvl="2"/>
            <a:r>
              <a:rPr lang="en-US" dirty="0"/>
              <a:t>Form for the contest:</a:t>
            </a:r>
          </a:p>
          <a:p>
            <a:pPr lvl="3"/>
            <a:r>
              <a:rPr lang="en-US" dirty="0"/>
              <a:t>Email:</a:t>
            </a:r>
          </a:p>
          <a:p>
            <a:pPr lvl="3"/>
            <a:r>
              <a:rPr lang="en-US" dirty="0"/>
              <a:t>Name:</a:t>
            </a:r>
          </a:p>
          <a:p>
            <a:pPr lvl="3"/>
            <a:r>
              <a:rPr lang="en-US" dirty="0"/>
              <a:t>Where do you </a:t>
            </a:r>
            <a:r>
              <a:rPr lang="en-US" dirty="0" smtClean="0"/>
              <a:t>go to school?</a:t>
            </a:r>
            <a:endParaRPr lang="en-US" dirty="0"/>
          </a:p>
          <a:p>
            <a:pPr lvl="3"/>
            <a:r>
              <a:rPr lang="en-US" dirty="0"/>
              <a:t>Are you a boy or a girl?</a:t>
            </a:r>
          </a:p>
          <a:p>
            <a:pPr lvl="3"/>
            <a:r>
              <a:rPr lang="en-US" dirty="0"/>
              <a:t>Age:</a:t>
            </a:r>
          </a:p>
          <a:p>
            <a:pPr lvl="3"/>
            <a:r>
              <a:rPr lang="en-US" dirty="0"/>
              <a:t>Favorite </a:t>
            </a:r>
            <a:r>
              <a:rPr lang="en-US" dirty="0" smtClean="0"/>
              <a:t>TV show:</a:t>
            </a:r>
          </a:p>
          <a:p>
            <a:pPr lvl="3"/>
            <a:r>
              <a:rPr lang="en-US" dirty="0" smtClean="0"/>
              <a:t>Favorite app:</a:t>
            </a:r>
            <a:endParaRPr lang="en-US" dirty="0"/>
          </a:p>
          <a:p>
            <a:pPr lvl="3"/>
            <a:r>
              <a:rPr lang="en-US" dirty="0"/>
              <a:t>Favorite </a:t>
            </a:r>
            <a:r>
              <a:rPr lang="en-US" dirty="0" smtClean="0"/>
              <a:t>singer:</a:t>
            </a:r>
            <a:endParaRPr lang="en-US" dirty="0"/>
          </a:p>
          <a:p>
            <a:pPr marL="0" indent="0">
              <a:buNone/>
            </a:pPr>
            <a:r>
              <a:rPr lang="en-US" dirty="0"/>
              <a:t>Should they enter the contest? Why or why not? </a:t>
            </a:r>
            <a:endParaRPr lang="en-US" dirty="0" smtClean="0"/>
          </a:p>
          <a:p>
            <a:pPr marL="0" indent="0">
              <a:buNone/>
            </a:pPr>
            <a:r>
              <a:rPr lang="en-US" dirty="0"/>
              <a:t>What information is very risky to share? What information can be risky? Why?</a:t>
            </a:r>
          </a:p>
          <a:p>
            <a:pPr marL="0" indent="0">
              <a:buNone/>
            </a:pPr>
            <a:endParaRPr lang="en-US" dirty="0"/>
          </a:p>
          <a:p>
            <a:pPr lvl="3"/>
            <a:endParaRPr lang="en-US" dirty="0"/>
          </a:p>
        </p:txBody>
      </p:sp>
      <p:sp>
        <p:nvSpPr>
          <p:cNvPr id="5" name="Footer Placeholder 4"/>
          <p:cNvSpPr>
            <a:spLocks noGrp="1"/>
          </p:cNvSpPr>
          <p:nvPr>
            <p:ph type="ftr" sz="quarter" idx="16"/>
          </p:nvPr>
        </p:nvSpPr>
        <p:spPr/>
        <p:txBody>
          <a:bodyPr/>
          <a:lstStyle/>
          <a:p>
            <a:pPr>
              <a:defRPr/>
            </a:pPr>
            <a:r>
              <a:rPr lang="en-US" b="1" dirty="0"/>
              <a:t>Red and the Big Bad </a:t>
            </a:r>
            <a:r>
              <a:rPr lang="en-US" b="1" dirty="0" err="1"/>
              <a:t>Cyberwolf</a:t>
            </a:r>
            <a:r>
              <a:rPr lang="en-US" b="1" dirty="0"/>
              <a:t>: Protecting Your Identity Online</a:t>
            </a:r>
            <a:r>
              <a:rPr lang="en-US" dirty="0"/>
              <a:t> </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6" name="Slide Number Placeholder 5"/>
          <p:cNvSpPr>
            <a:spLocks noGrp="1"/>
          </p:cNvSpPr>
          <p:nvPr>
            <p:ph type="sldNum" sz="quarter" idx="17"/>
          </p:nvPr>
        </p:nvSpPr>
        <p:spPr/>
        <p:txBody>
          <a:bodyPr/>
          <a:lstStyle/>
          <a:p>
            <a:fld id="{9EBAAD4B-9DCB-4A12-AD43-92C60FC43709}" type="slidenum">
              <a:rPr lang="en-US" smtClean="0"/>
              <a:pPr/>
              <a:t>9</a:t>
            </a:fld>
            <a:endParaRPr lang="en-US" dirty="0"/>
          </a:p>
        </p:txBody>
      </p:sp>
    </p:spTree>
    <p:extLst>
      <p:ext uri="{BB962C8B-B14F-4D97-AF65-F5344CB8AC3E}">
        <p14:creationId xmlns:p14="http://schemas.microsoft.com/office/powerpoint/2010/main" val="16352411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585725c-6fad-472e-a48b-c8f76591c91b">
      <UserInfo>
        <DisplayName/>
        <AccountId xsi:nil="true"/>
        <AccountType/>
      </UserInfo>
    </SharedWithUsers>
    <Status xmlns="6f5f0874-9380-45e6-a4b7-6b39252ece02">Draft</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414FA7D75A0BB4FA402BA6C268B700C" ma:contentTypeVersion="4" ma:contentTypeDescription="Create a new document." ma:contentTypeScope="" ma:versionID="a52573295eaf0909ea6942f1d6c3fce3">
  <xsd:schema xmlns:xsd="http://www.w3.org/2001/XMLSchema" xmlns:xs="http://www.w3.org/2001/XMLSchema" xmlns:p="http://schemas.microsoft.com/office/2006/metadata/properties" xmlns:ns2="6f5f0874-9380-45e6-a4b7-6b39252ece02" xmlns:ns3="f585725c-6fad-472e-a48b-c8f76591c91b" targetNamespace="http://schemas.microsoft.com/office/2006/metadata/properties" ma:root="true" ma:fieldsID="c7477185176c1264378cd2f5e178989f" ns2:_="" ns3:_="">
    <xsd:import namespace="6f5f0874-9380-45e6-a4b7-6b39252ece02"/>
    <xsd:import namespace="f585725c-6fad-472e-a48b-c8f76591c91b"/>
    <xsd:element name="properties">
      <xsd:complexType>
        <xsd:sequence>
          <xsd:element name="documentManagement">
            <xsd:complexType>
              <xsd:all>
                <xsd:element ref="ns2:Status"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5f0874-9380-45e6-a4b7-6b39252ece02" elementFormDefault="qualified">
    <xsd:import namespace="http://schemas.microsoft.com/office/2006/documentManagement/types"/>
    <xsd:import namespace="http://schemas.microsoft.com/office/infopath/2007/PartnerControls"/>
    <xsd:element name="Status" ma:index="8" nillable="true" ma:displayName="Status" ma:default="Draft" ma:format="Dropdown" ma:internalName="Status">
      <xsd:simpleType>
        <xsd:restriction base="dms:Choice">
          <xsd:enumeration value="Draft"/>
          <xsd:enumeration value="Out for Review"/>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f585725c-6fad-472e-a48b-c8f76591c91b"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A96DE8-B18F-4B6A-93E2-2A40DA566421}">
  <ds:schemaRefs>
    <ds:schemaRef ds:uri="http://schemas.microsoft.com/sharepoint/v3/contenttype/forms"/>
  </ds:schemaRefs>
</ds:datastoreItem>
</file>

<file path=customXml/itemProps2.xml><?xml version="1.0" encoding="utf-8"?>
<ds:datastoreItem xmlns:ds="http://schemas.openxmlformats.org/officeDocument/2006/customXml" ds:itemID="{34297DD3-A2EA-4D53-B11C-2136071F829E}">
  <ds:schemaRefs>
    <ds:schemaRef ds:uri="http://schemas.openxmlformats.org/package/2006/metadata/core-properties"/>
    <ds:schemaRef ds:uri="http://schemas.microsoft.com/office/2006/documentManagement/types"/>
    <ds:schemaRef ds:uri="6f5f0874-9380-45e6-a4b7-6b39252ece02"/>
    <ds:schemaRef ds:uri="http://purl.org/dc/terms/"/>
    <ds:schemaRef ds:uri="http://www.w3.org/XML/1998/namespace"/>
    <ds:schemaRef ds:uri="http://purl.org/dc/dcmitype/"/>
    <ds:schemaRef ds:uri="http://purl.org/dc/elements/1.1/"/>
    <ds:schemaRef ds:uri="f585725c-6fad-472e-a48b-c8f76591c91b"/>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684D7F85-B6FE-4844-BF87-169DA4D1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5f0874-9380-45e6-a4b7-6b39252ece02"/>
    <ds:schemaRef ds:uri="f585725c-6fad-472e-a48b-c8f76591c9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109164</TotalTime>
  <Words>1191</Words>
  <Application>Microsoft Macintosh PowerPoint</Application>
  <PresentationFormat>On-screen Show (4:3)</PresentationFormat>
  <Paragraphs>109</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BankGothic Md BT</vt:lpstr>
      <vt:lpstr>Calibri</vt:lpstr>
      <vt:lpstr>Calibri Light</vt:lpstr>
      <vt:lpstr>Gill Sans</vt:lpstr>
      <vt:lpstr>ＭＳ Ｐゴシック</vt:lpstr>
      <vt:lpstr>Arial</vt:lpstr>
      <vt:lpstr>Blank Presentation</vt:lpstr>
      <vt:lpstr>Custom Design</vt:lpstr>
      <vt:lpstr>Cybersecurity &amp; Economics</vt:lpstr>
      <vt:lpstr>Visual 1: Online Profiles</vt:lpstr>
      <vt:lpstr>Visual 2: Picture of Wolf</vt:lpstr>
      <vt:lpstr>Handout 1: Letter from Red</vt:lpstr>
      <vt:lpstr>Handout 1: Letter from Red (continued)</vt:lpstr>
      <vt:lpstr>Handout 2: Part 1</vt:lpstr>
      <vt:lpstr>Handout 2: Part 2</vt:lpstr>
      <vt:lpstr>Handout 2: Part 3</vt:lpstr>
      <vt:lpstr>Handout 2: Part 4  Online Contests</vt:lpstr>
      <vt:lpstr>Handout 2: Part 5  Information from Contests and Surveys</vt:lpstr>
      <vt:lpstr>Handout 2: Part 6</vt:lpstr>
      <vt:lpstr>Handout 2: Part 7</vt:lpstr>
      <vt:lpstr>Sources</vt:lpstr>
    </vt:vector>
  </TitlesOfParts>
  <Company>Office 2004 Test Drive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Office 2004 Test Drive User</dc:creator>
  <cp:lastModifiedBy>Microsoft Office User</cp:lastModifiedBy>
  <cp:revision>2821</cp:revision>
  <cp:lastPrinted>2015-12-16T17:04:17Z</cp:lastPrinted>
  <dcterms:created xsi:type="dcterms:W3CDTF">2012-10-20T14:14:15Z</dcterms:created>
  <dcterms:modified xsi:type="dcterms:W3CDTF">2017-07-02T22:51:17Z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0x0101002414FA7D75A0BB4FA402BA6C268B700C</vt:lpwstr>
  </property>
  <property fmtid="{D5CDD505-2E9C-101B-9397-08002B2CF9AE}" pid="3" name="Order">
    <vt:r8>200</vt:r8>
  </property>
  <property fmtid="{D5CDD505-2E9C-101B-9397-08002B2CF9AE}" pid="4" name="_CopySource">
    <vt:lpwstr>https://council4econed.sharepoint.com/CMT/Board Meeting Feb 8, 2013 v2 njm.pptx</vt:lpwstr>
  </property>
  <property fmtid="{D5CDD505-2E9C-101B-9397-08002B2CF9AE}" pid="5" name="xd_ProgID">
    <vt:lpwstr/>
  </property>
  <property fmtid="{D5CDD505-2E9C-101B-9397-08002B2CF9AE}" pid="6" name="TemplateUrl">
    <vt:lpwstr/>
  </property>
</Properties>
</file>