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47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842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Capital Production Report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36877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/>
              <a:t>Answers to the problems on Activity 2.1-A and 2.1-B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180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18,986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15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5,958 dimes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360 dimes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Capital Production Report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20618"/>
              </p:ext>
            </p:extLst>
          </p:nvPr>
        </p:nvGraphicFramePr>
        <p:xfrm>
          <a:off x="457200" y="1981200"/>
          <a:ext cx="8229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itchFamily="18" charset="0"/>
                        </a:rPr>
                        <a:t>Time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itchFamily="18" charset="0"/>
                        </a:rPr>
                        <a:t>Group 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itchFamily="18" charset="0"/>
                        </a:rPr>
                        <a:t>Group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>
                          <a:latin typeface="Century" pitchFamily="18" charset="0"/>
                        </a:rPr>
                        <a:t>of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>
                          <a:latin typeface="Century" pitchFamily="18" charset="0"/>
                        </a:rPr>
                        <a:t>of Correct 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>
                          <a:latin typeface="Century" pitchFamily="18" charset="0"/>
                        </a:rPr>
                        <a:t>of </a:t>
                      </a:r>
                    </a:p>
                    <a:p>
                      <a:r>
                        <a:rPr lang="en-US" dirty="0">
                          <a:latin typeface="Century" pitchFamily="18" charset="0"/>
                        </a:rPr>
                        <a:t>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Number </a:t>
                      </a:r>
                    </a:p>
                    <a:p>
                      <a:r>
                        <a:rPr lang="en-US" dirty="0">
                          <a:latin typeface="Century" pitchFamily="18" charset="0"/>
                        </a:rPr>
                        <a:t>of Correct Answers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0 to 59 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60 to</a:t>
                      </a:r>
                      <a:r>
                        <a:rPr lang="en-US" baseline="0" dirty="0">
                          <a:latin typeface="Century" pitchFamily="18" charset="0"/>
                        </a:rPr>
                        <a:t> 119 sec.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120 to 179 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180 to 239 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itchFamily="18" charset="0"/>
                        </a:rPr>
                        <a:t>240 to 299 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Autofit/>
          </a:bodyPr>
          <a:lstStyle/>
          <a:p>
            <a:r>
              <a:rPr lang="en-US" sz="2600" b="0" dirty="0">
                <a:latin typeface="B New Century Schlbk Bold"/>
                <a:cs typeface="B New Century Schlbk Bold"/>
              </a:rPr>
              <a:t>Examples of Occupations and Human Capital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B New Century Schlbk Bold"/>
                <a:cs typeface="B New Century Schlbk Bold"/>
              </a:rPr>
              <a:t>Examples of Occupations</a:t>
            </a:r>
          </a:p>
          <a:p>
            <a:r>
              <a:rPr lang="en-US" sz="2000" dirty="0"/>
              <a:t>Automotive technician/ mechanic</a:t>
            </a:r>
          </a:p>
          <a:p>
            <a:r>
              <a:rPr lang="en-US" sz="2000" dirty="0"/>
              <a:t>Carpenter</a:t>
            </a:r>
          </a:p>
          <a:p>
            <a:r>
              <a:rPr lang="en-US" sz="2000" dirty="0"/>
              <a:t>Family doctor</a:t>
            </a:r>
          </a:p>
          <a:p>
            <a:r>
              <a:rPr lang="en-US" sz="2000" dirty="0"/>
              <a:t>Graphic designer</a:t>
            </a:r>
          </a:p>
          <a:p>
            <a:r>
              <a:rPr lang="en-US" sz="2000" dirty="0"/>
              <a:t>Interpreter</a:t>
            </a:r>
          </a:p>
          <a:p>
            <a:r>
              <a:rPr lang="en-US" sz="2000" dirty="0"/>
              <a:t>Mechanical engineer</a:t>
            </a:r>
          </a:p>
          <a:p>
            <a:r>
              <a:rPr lang="en-US" sz="2000" dirty="0"/>
              <a:t>Retail Sales clerk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B New Century Schlbk Bold"/>
                <a:cs typeface="B New Century Schlbk Bold"/>
              </a:rPr>
              <a:t>Examples of Human Capital</a:t>
            </a:r>
          </a:p>
          <a:p>
            <a:r>
              <a:rPr lang="en-US" sz="2000" dirty="0"/>
              <a:t>Ability to use special tools or equipment</a:t>
            </a:r>
          </a:p>
          <a:p>
            <a:r>
              <a:rPr lang="en-US" sz="2000" dirty="0"/>
              <a:t>Apprenticeship</a:t>
            </a:r>
          </a:p>
          <a:p>
            <a:r>
              <a:rPr lang="en-US" sz="2000" dirty="0"/>
              <a:t>Communication skills</a:t>
            </a:r>
          </a:p>
          <a:p>
            <a:r>
              <a:rPr lang="en-US" sz="2000" dirty="0"/>
              <a:t>Community college or trade school</a:t>
            </a:r>
          </a:p>
          <a:p>
            <a:r>
              <a:rPr lang="en-US" sz="2000" dirty="0"/>
              <a:t>Four-year college degree</a:t>
            </a:r>
          </a:p>
          <a:p>
            <a:r>
              <a:rPr lang="en-US" sz="2000" dirty="0"/>
              <a:t>Mathematics skills</a:t>
            </a:r>
          </a:p>
          <a:p>
            <a:r>
              <a:rPr lang="en-US" sz="2000" dirty="0"/>
              <a:t>Medical school</a:t>
            </a:r>
          </a:p>
          <a:p>
            <a:r>
              <a:rPr lang="en-US" sz="2000" dirty="0"/>
              <a:t>Special certification</a:t>
            </a:r>
          </a:p>
          <a:p>
            <a:r>
              <a:rPr lang="en-US" sz="2000" dirty="0"/>
              <a:t>Special license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0" dirty="0">
                <a:latin typeface="B New Century Schlbk Bold"/>
                <a:cs typeface="B New Century Schlbk Bold"/>
              </a:rPr>
              <a:t>Connecting Occupations and Human Capital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879600"/>
          <a:ext cx="8229600" cy="397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Examples of Occupations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Examples</a:t>
                      </a:r>
                      <a:r>
                        <a:rPr lang="en-US" b="1" baseline="0" dirty="0">
                          <a:latin typeface="Century" pitchFamily="18" charset="0"/>
                        </a:rPr>
                        <a:t> of Human Capital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Automotive</a:t>
                      </a:r>
                      <a:r>
                        <a:rPr lang="en-US" sz="1400" baseline="0" dirty="0">
                          <a:latin typeface="Century" pitchFamily="18" charset="0"/>
                        </a:rPr>
                        <a:t> technician/mechanic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 and communications skills plus trade school, apprenticeship, and ability to work with special tools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Carpenter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 and communications skills plus trade school, apprenticeship,</a:t>
                      </a:r>
                      <a:r>
                        <a:rPr lang="en-US" sz="1400" baseline="0" dirty="0">
                          <a:latin typeface="Century" pitchFamily="18" charset="0"/>
                        </a:rPr>
                        <a:t> and ability to work with special tools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Family doctor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 and communications skills plus medical school,</a:t>
                      </a:r>
                      <a:r>
                        <a:rPr lang="en-US" sz="1400" baseline="0" dirty="0">
                          <a:latin typeface="Century" pitchFamily="18" charset="0"/>
                        </a:rPr>
                        <a:t> internship, residency, and ability to use special tools and equipment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Graphic designer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 and communications skills plus community college or trade school and ability to work with special tools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Interpreter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 and communications skills plus college degree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Mechanical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</a:t>
                      </a:r>
                      <a:r>
                        <a:rPr lang="en-US" sz="1400" baseline="0" dirty="0">
                          <a:latin typeface="Century" pitchFamily="18" charset="0"/>
                        </a:rPr>
                        <a:t> and communications skills plus college degree and ability to work with special tools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Retail sales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" pitchFamily="18" charset="0"/>
                        </a:rPr>
                        <a:t>Mathematics and communications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0" dirty="0">
                <a:latin typeface="B New Century Schlbk Bold"/>
                <a:cs typeface="B New Century Schlbk Bold"/>
              </a:rPr>
              <a:t>Connecting Occupations and Wages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999070"/>
              </p:ext>
            </p:extLst>
          </p:nvPr>
        </p:nvGraphicFramePr>
        <p:xfrm>
          <a:off x="457200" y="1879600"/>
          <a:ext cx="822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Occupations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Median</a:t>
                      </a:r>
                      <a:r>
                        <a:rPr lang="en-US" b="1" baseline="0" dirty="0">
                          <a:latin typeface="Century" pitchFamily="18" charset="0"/>
                        </a:rPr>
                        <a:t> Annual Wage</a:t>
                      </a:r>
                      <a:endParaRPr lang="en-US" b="1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Automotive</a:t>
                      </a:r>
                      <a:r>
                        <a:rPr lang="en-US" sz="1800" baseline="0" dirty="0">
                          <a:latin typeface="Century" pitchFamily="18" charset="0"/>
                        </a:rPr>
                        <a:t> technician/mechanic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$47,770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Carpenter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$56,350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Surgeon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$239,200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Graphic designer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$58,910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Interpreter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$57,090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Mechanical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$99,500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Retail sales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$33,900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948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0" dirty="0">
                <a:latin typeface="B New Century Schlbk Bold"/>
                <a:cs typeface="B New Century Schlbk Bold"/>
              </a:rPr>
              <a:t>Educational Attainment: Earnings and Unemployment Rate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227647"/>
              </p:ext>
            </p:extLst>
          </p:nvPr>
        </p:nvGraphicFramePr>
        <p:xfrm>
          <a:off x="457200" y="2062480"/>
          <a:ext cx="8229600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Educational Attainment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Median Weekly </a:t>
                      </a:r>
                    </a:p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Unemployment</a:t>
                      </a:r>
                    </a:p>
                    <a:p>
                      <a:pPr algn="ctr"/>
                      <a:r>
                        <a:rPr lang="en-US" b="1" dirty="0">
                          <a:latin typeface="Century" pitchFamily="18" charset="0"/>
                        </a:rPr>
                        <a:t>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Less than a high school diploma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High school</a:t>
                      </a:r>
                      <a:r>
                        <a:rPr lang="en-US" sz="1800" baseline="0" dirty="0">
                          <a:latin typeface="Century" pitchFamily="18" charset="0"/>
                        </a:rPr>
                        <a:t> diploma or equivalent</a:t>
                      </a:r>
                      <a:endParaRPr lang="en-US" sz="18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Associate’s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$1,058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Bachelor’s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$1,493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Master’s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$1,737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Professional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$2,206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" pitchFamily="18" charset="0"/>
                        </a:rPr>
                        <a:t>Doctoral degree (Ph.D.)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$2,109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" pitchFamily="18" charset="0"/>
                        </a:rPr>
                        <a:t>1.6%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334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" pitchFamily="18" charset="0"/>
              </a:rPr>
              <a:t>Source: Bureau of Labor Statistics</a:t>
            </a:r>
          </a:p>
          <a:p>
            <a:r>
              <a:rPr lang="en-US" sz="1400" dirty="0">
                <a:latin typeface="Century" pitchFamily="18" charset="0"/>
              </a:rPr>
              <a:t>2023 Weekly earnings averages for persons 25 and over; full-time wage and salary workers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0" dirty="0">
                <a:latin typeface="B New Century Schlbk Bold"/>
                <a:cs typeface="B New Century Schlbk Bold"/>
              </a:rPr>
              <a:t>But Be Careful Out There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Institute for College Access &amp; Success estimates that college graduates recently finished with an average of $29,400 in student-loan debt.</a:t>
            </a:r>
          </a:p>
          <a:p>
            <a:pPr>
              <a:spcAft>
                <a:spcPts val="600"/>
              </a:spcAft>
            </a:pPr>
            <a:r>
              <a:rPr lang="en-US" dirty="0"/>
              <a:t>In 2023, 53% of federal student loan borrowers owe $20,000 or less.</a:t>
            </a:r>
          </a:p>
          <a:p>
            <a:pPr>
              <a:spcAft>
                <a:spcPts val="600"/>
              </a:spcAft>
            </a:pPr>
            <a:r>
              <a:rPr lang="en-US" dirty="0"/>
              <a:t>Student-loan debt levels vary according to several factors including: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Differences in tuition costs and fees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Living expenses in the local area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Financial aid policies of colleges and universities</a:t>
            </a:r>
          </a:p>
          <a:p>
            <a:pPr>
              <a:spcAft>
                <a:spcPts val="600"/>
              </a:spcAft>
            </a:pPr>
            <a:r>
              <a:rPr lang="en-US" dirty="0"/>
              <a:t>While investing in human capital usually pays off, it is smart to avoid accumulating high levels of student-loan debt.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2 – Invest in Yourself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>
                <a:latin typeface="New Century Schlbk"/>
                <a:cs typeface="New Century Schlbk"/>
              </a:rPr>
              <a:t>Slide 2.7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524</Words>
  <Application>Microsoft Office PowerPoint</Application>
  <PresentationFormat>On-screen Show (4:3)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 New Century Schlbk Bold</vt:lpstr>
      <vt:lpstr>Calibri</vt:lpstr>
      <vt:lpstr>Century</vt:lpstr>
      <vt:lpstr>Lucida Grande</vt:lpstr>
      <vt:lpstr>New Century Schlbk</vt:lpstr>
      <vt:lpstr>Office Theme</vt:lpstr>
      <vt:lpstr>Human Capital Production Report</vt:lpstr>
      <vt:lpstr>Human Capital Production Report</vt:lpstr>
      <vt:lpstr>Examples of Occupations and Human Capital</vt:lpstr>
      <vt:lpstr>Connecting Occupations and Human Capital</vt:lpstr>
      <vt:lpstr>Connecting Occupations and Wages</vt:lpstr>
      <vt:lpstr>Educational Attainment: Earnings and Unemployment Rate</vt:lpstr>
      <vt:lpstr>But Be Careful Out There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Ruth Cookson</cp:lastModifiedBy>
  <cp:revision>122</cp:revision>
  <dcterms:created xsi:type="dcterms:W3CDTF">2012-09-12T16:50:05Z</dcterms:created>
  <dcterms:modified xsi:type="dcterms:W3CDTF">2024-04-26T04:02:41Z</dcterms:modified>
</cp:coreProperties>
</file>