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82" autoAdjust="0"/>
    <p:restoredTop sz="92913"/>
  </p:normalViewPr>
  <p:slideViewPr>
    <p:cSldViewPr>
      <p:cViewPr>
        <p:scale>
          <a:sx n="75" d="100"/>
          <a:sy n="75" d="100"/>
        </p:scale>
        <p:origin x="1978" y="1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2A475E-5371-4003-BD85-3FFBF6EBEAAA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725C0-7095-4E00-9342-CE3F11DB1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19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725C0-7095-4E00-9342-CE3F11DB115A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610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08AF-DA09-4644-8B61-94E2521C505E}" type="datetime1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67D2-3AA5-4502-8DDF-F5F591250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26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1080-F7F3-4D16-8763-D360E9CAC1C2}" type="datetime1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67D2-3AA5-4502-8DDF-F5F591250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835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C9B7-B823-4C62-8F07-B79D66C0A879}" type="datetime1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67D2-3AA5-4502-8DDF-F5F591250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061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8F497-2760-42DD-97B4-87D69047A477}" type="datetime1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67D2-3AA5-4502-8DDF-F5F591250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76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823AB-15DA-4303-A2B4-AADE40B9D4A9}" type="datetime1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67D2-3AA5-4502-8DDF-F5F591250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939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FB38-1868-4B2C-B88A-0C95A2A53A6B}" type="datetime1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67D2-3AA5-4502-8DDF-F5F591250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45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E529-439F-4E2B-A210-C02B60294584}" type="datetime1">
              <a:rPr lang="en-US" smtClean="0"/>
              <a:t>10/25/2022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67D2-3AA5-4502-8DDF-F5F591250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696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6EA48-A9A7-48D5-8A95-8882039AAAB6}" type="datetime1">
              <a:rPr lang="en-US" smtClean="0"/>
              <a:t>10/25/2022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67D2-3AA5-4502-8DDF-F5F591250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157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6F68-8ADC-400F-AFA8-3276DD76567E}" type="datetime1">
              <a:rPr lang="en-US" smtClean="0"/>
              <a:t>10/25/2022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67D2-3AA5-4502-8DDF-F5F591250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378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6DFE-E054-4771-804B-7FD4A2506836}" type="datetime1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67D2-3AA5-4502-8DDF-F5F591250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11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FDF89-1719-4B05-A87B-F09F40B2885B}" type="datetime1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67D2-3AA5-4502-8DDF-F5F591250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468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10ECB-DA31-4409-BD38-18D01B37608F}" type="datetime1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167D2-3AA5-4502-8DDF-F5F591250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45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ECONOMIC MISERY AND PRESIDENTIAL ELECTIONS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67D2-3AA5-4502-8DDF-F5F591250A38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702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Key Economic Indicators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Indicators</a:t>
            </a:r>
          </a:p>
          <a:p>
            <a:pPr lvl="1"/>
            <a:r>
              <a:rPr lang="en-US" dirty="0"/>
              <a:t>Unemployment Rate:  The percentage of people in the labor force who are unemployed</a:t>
            </a:r>
          </a:p>
          <a:p>
            <a:pPr lvl="1"/>
            <a:r>
              <a:rPr lang="en-US" dirty="0"/>
              <a:t>Inflation Rate:  The percentage increase in the overall price level</a:t>
            </a:r>
          </a:p>
          <a:p>
            <a:pPr lvl="1"/>
            <a:r>
              <a:rPr lang="en-US" dirty="0"/>
              <a:t>Real GDP:  The value of all final goods and services produced in a country in a year, expressed in terms of constant dollars</a:t>
            </a:r>
          </a:p>
          <a:p>
            <a:r>
              <a:rPr lang="en-US" dirty="0"/>
              <a:t>Two Statistics Based on These Indicators</a:t>
            </a:r>
          </a:p>
          <a:p>
            <a:pPr lvl="1"/>
            <a:r>
              <a:rPr lang="en-US" dirty="0"/>
              <a:t>Misery Index:  The sum of the unemployment rate and the inflation rate.</a:t>
            </a:r>
          </a:p>
          <a:p>
            <a:pPr lvl="1"/>
            <a:r>
              <a:rPr lang="en-US" dirty="0"/>
              <a:t>Growth Rate in real GDP per capita:  The percentage change in real GDP per person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67D2-3AA5-4502-8DDF-F5F591250A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051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 Economic Rule that </a:t>
            </a:r>
            <a:br>
              <a:rPr lang="en-US" dirty="0"/>
            </a:br>
            <a:r>
              <a:rPr lang="en-US" dirty="0"/>
              <a:t> Does </a:t>
            </a:r>
            <a:r>
              <a:rPr lang="en-US" u="sng" dirty="0"/>
              <a:t>Not</a:t>
            </a:r>
            <a:r>
              <a:rPr lang="en-US" dirty="0"/>
              <a:t> Work Well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real GDP per capital growth rule:</a:t>
            </a:r>
          </a:p>
          <a:p>
            <a:pPr lvl="1"/>
            <a:r>
              <a:rPr lang="en-US" dirty="0"/>
              <a:t>The incumbent party usually wins if…</a:t>
            </a:r>
          </a:p>
          <a:p>
            <a:pPr marL="457200" lvl="1" indent="0">
              <a:buNone/>
            </a:pPr>
            <a:r>
              <a:rPr lang="en-US" dirty="0"/>
              <a:t>The growth rate of real GDP per capita is greater than 0% during the year of the election.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67D2-3AA5-4502-8DDF-F5F591250A3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13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3600" dirty="0"/>
            </a:br>
            <a:r>
              <a:rPr lang="en-US" sz="3600" dirty="0"/>
              <a:t>SOME ECONOMIC RULES THAT WORK WELL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NEW real GDP per capita growth rule: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The incumbent party usually wins if…</a:t>
            </a:r>
          </a:p>
          <a:p>
            <a:pPr marL="0" indent="0">
              <a:buNone/>
            </a:pPr>
            <a:r>
              <a:rPr lang="en-US" dirty="0"/>
              <a:t>The growth rate of real GDP per capita accelerates (is a higher %) in the election year than the previous year.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A Misery Index rule: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The incumbent usually wins if:</a:t>
            </a:r>
          </a:p>
          <a:p>
            <a:pPr marL="0" indent="0">
              <a:buNone/>
            </a:pPr>
            <a:r>
              <a:rPr lang="en-US" dirty="0"/>
              <a:t>The Misery Index has not increased from the year prior to the election.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A Guaranteed Loss Rule: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The incumbent party has always lost if…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The real GDP per capita growth  decelerates (is a lower%) in the election year than the previous year.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The Misery Index has increased from the year prior to the election to the year of the election.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67D2-3AA5-4502-8DDF-F5F591250A38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-735980" y="138275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41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276</Words>
  <Application>Microsoft Office PowerPoint</Application>
  <PresentationFormat>On-screen Show (4:3)</PresentationFormat>
  <Paragraphs>35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ECONOMIC MISERY AND PRESIDENTIAL ELECTIONS</vt:lpstr>
      <vt:lpstr>Some Key Economic Indicators</vt:lpstr>
      <vt:lpstr>An Economic Rule that   Does Not Work Well</vt:lpstr>
      <vt:lpstr> SOME ECONOMIC RULES THAT WORK WELL </vt:lpstr>
    </vt:vector>
  </TitlesOfParts>
  <Company>Florida Atlantic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MISERY AND PRESIDENTIAL ELECTIONS</dc:title>
  <dc:creator>William Bosshardt</dc:creator>
  <cp:lastModifiedBy>Ruth Cookson</cp:lastModifiedBy>
  <cp:revision>6</cp:revision>
  <dcterms:created xsi:type="dcterms:W3CDTF">2016-03-14T13:24:11Z</dcterms:created>
  <dcterms:modified xsi:type="dcterms:W3CDTF">2022-10-25T21:33:21Z</dcterms:modified>
</cp:coreProperties>
</file>