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265" r:id="rId5"/>
    <p:sldId id="258" r:id="rId6"/>
    <p:sldId id="266" r:id="rId7"/>
    <p:sldId id="259"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1pPr>
    <a:lvl2pPr marL="4572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2pPr>
    <a:lvl3pPr marL="9144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3pPr>
    <a:lvl4pPr marL="13716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4pPr>
    <a:lvl5pPr marL="18288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5pPr>
    <a:lvl6pPr marL="22860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6pPr>
    <a:lvl7pPr marL="27432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7pPr>
    <a:lvl8pPr marL="32004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8pPr>
    <a:lvl9pPr marL="36576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CB8"/>
    <a:srgbClr val="8BAF00"/>
    <a:srgbClr val="7A9900"/>
    <a:srgbClr val="C7C6F8"/>
    <a:srgbClr val="004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803"/>
    <p:restoredTop sz="80000"/>
  </p:normalViewPr>
  <p:slideViewPr>
    <p:cSldViewPr>
      <p:cViewPr varScale="1">
        <p:scale>
          <a:sx n="137" d="100"/>
          <a:sy n="137" d="100"/>
        </p:scale>
        <p:origin x="2024" y="20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C7AA5DFF-1E16-7F4C-8980-AB1611AD8891}" type="datetime1">
              <a:rPr lang="en-US"/>
              <a:pPr>
                <a:defRPr/>
              </a:pPr>
              <a:t>1/14/19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D483F68B-FDA9-C243-94A1-26FE62BE822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fontAlgn="base">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econedlink.org/wp-content/uploads/legacy/1372_Visual%201.pdf"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econedlink.org/wp-content/uploads/legacy/1372_Visual%202.pdf"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ＭＳ Ｐゴシック" pitchFamily="-108" charset="-128"/>
                <a:cs typeface="ＭＳ Ｐゴシック" pitchFamily="-108" charset="-128"/>
              </a:rPr>
              <a:t>Some may identify that these college students are trying to get around an anti-scalping law.</a:t>
            </a:r>
          </a:p>
          <a:p>
            <a:endParaRPr lang="en-US" sz="1200" b="0" i="0" kern="1200" dirty="0">
              <a:solidFill>
                <a:schemeClr val="tx1"/>
              </a:solidFill>
              <a:effectLst/>
              <a:latin typeface="+mn-lt"/>
              <a:ea typeface="ＭＳ Ｐゴシック" pitchFamily="-108" charset="-128"/>
              <a:cs typeface="ＭＳ Ｐゴシック" pitchFamily="-108" charset="-128"/>
            </a:endParaRPr>
          </a:p>
          <a:p>
            <a:r>
              <a:rPr lang="en-US" sz="1200" b="0" i="0" kern="1200" dirty="0">
                <a:solidFill>
                  <a:schemeClr val="tx1"/>
                </a:solidFill>
                <a:effectLst/>
                <a:latin typeface="+mn-lt"/>
                <a:ea typeface="ＭＳ Ｐゴシック" pitchFamily="-108" charset="-128"/>
                <a:cs typeface="ＭＳ Ｐゴシック" pitchFamily="-108" charset="-128"/>
              </a:rPr>
              <a:t>Most will</a:t>
            </a:r>
            <a:r>
              <a:rPr lang="en-US" sz="1200" b="0" i="0" kern="1200" baseline="0" dirty="0">
                <a:solidFill>
                  <a:schemeClr val="tx1"/>
                </a:solidFill>
                <a:effectLst/>
                <a:latin typeface="+mn-lt"/>
                <a:ea typeface="ＭＳ Ｐゴシック" pitchFamily="-108" charset="-128"/>
                <a:cs typeface="ＭＳ Ｐゴシック" pitchFamily="-108" charset="-128"/>
              </a:rPr>
              <a:t> believe this term has something to do with selling tickets at high prices.  Explain that the terms is defined as selling tickets for a sporting event or concert above the tickets face value.</a:t>
            </a:r>
          </a:p>
          <a:p>
            <a:endParaRPr lang="en-US" sz="1200" b="0" i="0" kern="1200" baseline="0" dirty="0">
              <a:solidFill>
                <a:schemeClr val="tx1"/>
              </a:solidFill>
              <a:effectLst/>
              <a:latin typeface="+mn-lt"/>
              <a:ea typeface="ＭＳ Ｐゴシック" pitchFamily="-108" charset="-128"/>
              <a:cs typeface="ＭＳ Ｐゴシック" pitchFamily="-108" charset="-128"/>
            </a:endParaRPr>
          </a:p>
          <a:p>
            <a:r>
              <a:rPr lang="en-US" sz="1200" b="0" i="0" kern="1200" baseline="0" dirty="0">
                <a:solidFill>
                  <a:schemeClr val="tx1"/>
                </a:solidFill>
                <a:effectLst/>
                <a:latin typeface="+mn-lt"/>
                <a:ea typeface="ＭＳ Ｐゴシック" pitchFamily="-108" charset="-128"/>
                <a:cs typeface="ＭＳ Ｐゴシック" pitchFamily="-108" charset="-128"/>
              </a:rPr>
              <a:t>Most will assume the laws are designed to stop consumers from getting ripped off by ticket re-sellers.</a:t>
            </a:r>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a:t>
            </a:fld>
            <a:endParaRPr lang="en-US"/>
          </a:p>
        </p:txBody>
      </p:sp>
    </p:spTree>
    <p:extLst>
      <p:ext uri="{BB962C8B-B14F-4D97-AF65-F5344CB8AC3E}">
        <p14:creationId xmlns:p14="http://schemas.microsoft.com/office/powerpoint/2010/main" val="35516107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ＭＳ Ｐゴシック" pitchFamily="-108" charset="-128"/>
                <a:cs typeface="ＭＳ Ｐゴシック" pitchFamily="-108" charset="-128"/>
              </a:rPr>
              <a:t>[</a:t>
            </a:r>
            <a:r>
              <a:rPr lang="en-US" sz="1200" b="0" i="1" kern="1200" dirty="0">
                <a:solidFill>
                  <a:schemeClr val="tx1"/>
                </a:solidFill>
                <a:effectLst/>
                <a:latin typeface="+mn-lt"/>
                <a:ea typeface="ＭＳ Ｐゴシック" pitchFamily="-108" charset="-128"/>
                <a:cs typeface="ＭＳ Ｐゴシック" pitchFamily="-108" charset="-128"/>
              </a:rPr>
              <a:t>Students will mention that fans may really want to go to a game that many others want to see as well.] </a:t>
            </a:r>
          </a:p>
          <a:p>
            <a:endParaRPr lang="en-US" sz="1200" b="0" i="1" kern="1200" dirty="0">
              <a:solidFill>
                <a:schemeClr val="tx1"/>
              </a:solidFill>
              <a:effectLst/>
              <a:latin typeface="+mn-lt"/>
              <a:ea typeface="ＭＳ Ｐゴシック" pitchFamily="-108" charset="-128"/>
              <a:cs typeface="ＭＳ Ｐゴシック" pitchFamily="-108" charset="-128"/>
            </a:endParaRPr>
          </a:p>
          <a:p>
            <a:r>
              <a:rPr lang="en-US" sz="1200" b="0" i="0" kern="1200" dirty="0">
                <a:solidFill>
                  <a:schemeClr val="tx1"/>
                </a:solidFill>
                <a:effectLst/>
                <a:latin typeface="+mn-lt"/>
                <a:ea typeface="ＭＳ Ｐゴシック" pitchFamily="-108" charset="-128"/>
                <a:cs typeface="ＭＳ Ｐゴシック" pitchFamily="-108" charset="-128"/>
              </a:rPr>
              <a:t>Use this opportunity to explain that in economic terms, the issue is that there is very high demand and a limited supply.  Show </a:t>
            </a:r>
            <a:r>
              <a:rPr lang="en-US" sz="1200" b="0" i="0" u="none" strike="noStrike" kern="1200" dirty="0">
                <a:solidFill>
                  <a:schemeClr val="tx1"/>
                </a:solidFill>
                <a:effectLst/>
                <a:latin typeface="+mn-lt"/>
                <a:ea typeface="ＭＳ Ｐゴシック" pitchFamily="-108" charset="-128"/>
                <a:cs typeface="ＭＳ Ｐゴシック" pitchFamily="-108" charset="-128"/>
                <a:hlinkClick r:id="rId3"/>
              </a:rPr>
              <a:t>Visual 1</a:t>
            </a:r>
            <a:r>
              <a:rPr lang="en-US" sz="1200" b="0" i="0" kern="1200" dirty="0">
                <a:solidFill>
                  <a:schemeClr val="tx1"/>
                </a:solidFill>
                <a:effectLst/>
                <a:latin typeface="+mn-lt"/>
                <a:ea typeface="ＭＳ Ｐゴシック" pitchFamily="-108" charset="-128"/>
                <a:cs typeface="ＭＳ Ｐゴシック" pitchFamily="-108" charset="-128"/>
              </a:rPr>
              <a:t>, a supply and demand graph for Super Bowl tickets, to explain why this would lead to a high price.</a:t>
            </a:r>
          </a:p>
          <a:p>
            <a:endParaRPr lang="en-US" sz="1200" b="0" i="0" kern="1200" dirty="0">
              <a:solidFill>
                <a:schemeClr val="tx1"/>
              </a:solidFill>
              <a:effectLst/>
              <a:latin typeface="+mn-lt"/>
              <a:ea typeface="ＭＳ Ｐゴシック" pitchFamily="-108" charset="-128"/>
              <a:cs typeface="ＭＳ Ｐゴシック" pitchFamily="-108" charset="-128"/>
            </a:endParaRPr>
          </a:p>
          <a:p>
            <a:r>
              <a:rPr lang="en-US" sz="1200" b="0" i="0" kern="1200" dirty="0">
                <a:solidFill>
                  <a:schemeClr val="tx1"/>
                </a:solidFill>
                <a:effectLst/>
                <a:latin typeface="+mn-lt"/>
                <a:ea typeface="ＭＳ Ｐゴシック" pitchFamily="-108" charset="-128"/>
                <a:cs typeface="ＭＳ Ｐゴシック" pitchFamily="-108" charset="-128"/>
              </a:rPr>
              <a:t> [</a:t>
            </a:r>
            <a:r>
              <a:rPr lang="en-US" sz="1200" b="0" i="1" kern="1200" dirty="0">
                <a:solidFill>
                  <a:schemeClr val="tx1"/>
                </a:solidFill>
                <a:effectLst/>
                <a:latin typeface="+mn-lt"/>
                <a:ea typeface="ＭＳ Ｐゴシック" pitchFamily="-108" charset="-128"/>
                <a:cs typeface="ＭＳ Ｐゴシック" pitchFamily="-108" charset="-128"/>
              </a:rPr>
              <a:t>For most games this is of course not the case.  Explain that for “big” games—like the Super Bowl or a World Series game—the market price may be many times higher than the face value.  However, for games with little demand—like when both teams are bad—the market price may fall below the face value on the ticket.]</a:t>
            </a:r>
            <a:endParaRPr lang="en-US" dirty="0"/>
          </a:p>
          <a:p>
            <a:pPr eaLnBrk="1" hangingPunct="1">
              <a:spcBef>
                <a:spcPct val="0"/>
              </a:spcBef>
            </a:pPr>
            <a:endParaRPr lang="fr-FR" altLang="fr-FR"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2</a:t>
            </a:fld>
            <a:endParaRPr lang="en-US"/>
          </a:p>
        </p:txBody>
      </p:sp>
    </p:spTree>
    <p:extLst>
      <p:ext uri="{BB962C8B-B14F-4D97-AF65-F5344CB8AC3E}">
        <p14:creationId xmlns:p14="http://schemas.microsoft.com/office/powerpoint/2010/main" val="20099184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ＭＳ Ｐゴシック" pitchFamily="-108" charset="-128"/>
                <a:cs typeface="ＭＳ Ｐゴシック" pitchFamily="-108" charset="-128"/>
              </a:rPr>
              <a:t>Explain that a price ceiling is a maximum price that can be charged for a good or service, as set by law.  Well known examples of price ceilings include rent control laws in many large American cities.  These laws are designed to protect renters from high rental charges and to help the less well-off find affordable housing.  Show the students how such a law may be depicted on a supply and demand graph.</a:t>
            </a:r>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3</a:t>
            </a:fld>
            <a:endParaRPr lang="en-US"/>
          </a:p>
        </p:txBody>
      </p:sp>
    </p:spTree>
    <p:extLst>
      <p:ext uri="{BB962C8B-B14F-4D97-AF65-F5344CB8AC3E}">
        <p14:creationId xmlns:p14="http://schemas.microsoft.com/office/powerpoint/2010/main" val="16585306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ＭＳ Ｐゴシック" pitchFamily="-108" charset="-128"/>
                <a:cs typeface="ＭＳ Ｐゴシック" pitchFamily="-108" charset="-128"/>
              </a:rPr>
              <a:t>[S</a:t>
            </a:r>
            <a:r>
              <a:rPr lang="en-US" sz="1200" b="0" i="1" kern="1200" dirty="0">
                <a:solidFill>
                  <a:schemeClr val="tx1"/>
                </a:solidFill>
                <a:effectLst/>
                <a:latin typeface="+mn-lt"/>
                <a:ea typeface="ＭＳ Ｐゴシック" pitchFamily="-108" charset="-128"/>
                <a:cs typeface="ＭＳ Ｐゴシック" pitchFamily="-108" charset="-128"/>
              </a:rPr>
              <a:t>ome students will expect this law to keep prices lower and protect consumers.  Others will understand that this law really creates a price ceiling—that is, prices can’t rise above the ceiling.  Price ceilings always cause demand to exceed supply and shortages to occur.  Show students </a:t>
            </a:r>
            <a:r>
              <a:rPr lang="en-US" sz="1200" b="0" i="1" u="none" strike="noStrike" kern="1200" dirty="0">
                <a:solidFill>
                  <a:schemeClr val="tx1"/>
                </a:solidFill>
                <a:effectLst/>
                <a:latin typeface="+mn-lt"/>
                <a:ea typeface="ＭＳ Ｐゴシック" pitchFamily="-108" charset="-128"/>
                <a:cs typeface="ＭＳ Ｐゴシック" pitchFamily="-108" charset="-128"/>
                <a:hlinkClick r:id="rId3"/>
              </a:rPr>
              <a:t>Visual 2,</a:t>
            </a:r>
            <a:r>
              <a:rPr lang="en-US" sz="1200" b="0" i="1" kern="1200" dirty="0">
                <a:solidFill>
                  <a:schemeClr val="tx1"/>
                </a:solidFill>
                <a:effectLst/>
                <a:latin typeface="+mn-lt"/>
                <a:ea typeface="ＭＳ Ｐゴシック" pitchFamily="-108" charset="-128"/>
                <a:cs typeface="ＭＳ Ｐゴシック" pitchFamily="-108" charset="-128"/>
              </a:rPr>
              <a:t> a supply and demand graph illustrating the effects of a price ceiling. In this case, there are a couple of possible outcomes.  Those that value the game the most may not attend the event—in other words, those that have the tickets will go and not participate in a mutually beneficial transaction by selling the tickets at the market price to those willing to pay.  Sometimes, however, people will choose to break the law or a black market will occur for tickets.  This explains the opening quote about the University of Michigan student’s behavior.]</a:t>
            </a:r>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4</a:t>
            </a:fld>
            <a:endParaRPr lang="en-US"/>
          </a:p>
        </p:txBody>
      </p:sp>
    </p:spTree>
    <p:extLst>
      <p:ext uri="{BB962C8B-B14F-4D97-AF65-F5344CB8AC3E}">
        <p14:creationId xmlns:p14="http://schemas.microsoft.com/office/powerpoint/2010/main" val="1372009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6600" b="1" i="0">
                <a:solidFill>
                  <a:srgbClr val="005CB8"/>
                </a:solidFill>
                <a:effectLst>
                  <a:outerShdw blurRad="50800" dist="50800" dir="5400000" algn="ctr" rotWithShape="0">
                    <a:srgbClr val="000000">
                      <a:alpha val="0"/>
                    </a:srgbClr>
                  </a:outerShdw>
                </a:effectLst>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lstStyle>
            <a:lvl1pPr>
              <a:lnSpc>
                <a:spcPts val="4700"/>
              </a:lnSpc>
              <a:defRPr/>
            </a:lvl1pPr>
          </a:lstStyle>
          <a:p>
            <a:r>
              <a:rPr lang="en-US" dirty="0"/>
              <a:t>Click to edit Master title style</a:t>
            </a:r>
          </a:p>
        </p:txBody>
      </p:sp>
      <p:sp>
        <p:nvSpPr>
          <p:cNvPr id="3" name="Content Placeholder 2"/>
          <p:cNvSpPr>
            <a:spLocks noGrp="1"/>
          </p:cNvSpPr>
          <p:nvPr>
            <p:ph idx="1"/>
          </p:nvPr>
        </p:nvSpPr>
        <p:spPr>
          <a:xfrm>
            <a:off x="457200" y="2468880"/>
            <a:ext cx="8229600" cy="3779520"/>
          </a:xfrm>
        </p:spPr>
        <p:txBody>
          <a:bodyPr/>
          <a:lstStyle>
            <a:lvl1pPr>
              <a:defRPr sz="2400"/>
            </a:lvl1pPr>
            <a:lvl2pPr>
              <a:defRPr sz="2400"/>
            </a:lvl2pPr>
            <a:lvl3pPr>
              <a:defRPr sz="2400"/>
            </a:lvl3pPr>
            <a:lvl4pPr>
              <a:defRPr sz="2400"/>
            </a:lvl4pPr>
            <a:lvl5pPr>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1430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rot lat="0" lon="0" rev="0"/>
              </a:camera>
              <a:lightRig rig="threePt" dir="t"/>
            </a:scene3d>
            <a:sp3d>
              <a:bevelT w="0"/>
            </a:sp3d>
          </a:bodyPr>
          <a:lstStyle/>
          <a:p>
            <a:pPr lvl="0"/>
            <a:r>
              <a:rPr lang="en-US" dirty="0"/>
              <a:t>Click to edit Master title style</a:t>
            </a:r>
          </a:p>
        </p:txBody>
      </p:sp>
      <p:sp>
        <p:nvSpPr>
          <p:cNvPr id="1027" name="Text Placeholder 2"/>
          <p:cNvSpPr>
            <a:spLocks noGrp="1"/>
          </p:cNvSpPr>
          <p:nvPr>
            <p:ph type="body" idx="1"/>
          </p:nvPr>
        </p:nvSpPr>
        <p:spPr bwMode="auto">
          <a:xfrm>
            <a:off x="457200" y="246888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D5AAC16F-5B5D-3841-922A-C14EF88DDBC3}"/>
              </a:ext>
            </a:extLst>
          </p:cNvPr>
          <p:cNvSpPr txBox="1"/>
          <p:nvPr userDrawn="1"/>
        </p:nvSpPr>
        <p:spPr>
          <a:xfrm>
            <a:off x="457200" y="6574536"/>
            <a:ext cx="8229600" cy="276999"/>
          </a:xfrm>
          <a:prstGeom prst="rect">
            <a:avLst/>
          </a:prstGeom>
          <a:noFill/>
        </p:spPr>
        <p:txBody>
          <a:bodyPr wrap="square" rtlCol="0">
            <a:spAutoFit/>
          </a:bodyPr>
          <a:lstStyle/>
          <a:p>
            <a:pPr algn="ctr"/>
            <a:r>
              <a:rPr lang="en-US" sz="1200" dirty="0">
                <a:solidFill>
                  <a:schemeClr val="bg1"/>
                </a:solidFill>
              </a:rPr>
              <a:t>That’s the Ticket: The Economics of Ticket Scalping</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rtl="0" fontAlgn="base">
        <a:lnSpc>
          <a:spcPts val="4700"/>
        </a:lnSpc>
        <a:spcBef>
          <a:spcPct val="0"/>
        </a:spcBef>
        <a:spcAft>
          <a:spcPct val="0"/>
        </a:spcAft>
        <a:defRPr sz="4700" b="1" i="0" kern="1200">
          <a:solidFill>
            <a:srgbClr val="005CB8"/>
          </a:solidFill>
          <a:effectLst>
            <a:glow>
              <a:schemeClr val="accent1">
                <a:alpha val="0"/>
              </a:schemeClr>
            </a:glow>
            <a:outerShdw blurRad="50800" dist="50800" dir="5400000" algn="ctr" rotWithShape="0">
              <a:srgbClr val="000000">
                <a:alpha val="0"/>
              </a:srgbClr>
            </a:outerShdw>
            <a:reflection stA="0" endPos="65000" dist="50800" dir="5400000" sy="-100000" algn="bl" rotWithShape="0"/>
          </a:effectLst>
          <a:latin typeface="Calibri" panose="020F0502020204030204" pitchFamily="34" charset="0"/>
          <a:ea typeface="ＭＳ Ｐゴシック" pitchFamily="-108" charset="-128"/>
          <a:cs typeface="Calibri" panose="020F0502020204030204" pitchFamily="34" charset="0"/>
        </a:defRPr>
      </a:lvl1pPr>
      <a:lvl2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2pPr>
      <a:lvl3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3pPr>
      <a:lvl4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4pPr>
      <a:lvl5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5pPr>
      <a:lvl6pPr marL="4572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6pPr>
      <a:lvl7pPr marL="9144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7pPr>
      <a:lvl8pPr marL="13716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8pPr>
      <a:lvl9pPr marL="18288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9pPr>
    </p:titleStyle>
    <p:bodyStyle>
      <a:lvl1pPr marL="342900" indent="-342900" algn="l" rtl="0" fontAlgn="base">
        <a:spcBef>
          <a:spcPts val="0"/>
        </a:spcBef>
        <a:spcAft>
          <a:spcPts val="1800"/>
        </a:spcAft>
        <a:buFont typeface="Arial" pitchFamily="-108" charset="0"/>
        <a:buChar char="•"/>
        <a:defRPr sz="24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1pPr>
      <a:lvl2pPr marL="742950" indent="-285750" algn="l" rtl="0" fontAlgn="base">
        <a:spcBef>
          <a:spcPts val="0"/>
        </a:spcBef>
        <a:spcAft>
          <a:spcPts val="1800"/>
        </a:spcAft>
        <a:buFont typeface="Arial" pitchFamily="-108" charset="0"/>
        <a:buChar char="–"/>
        <a:defRPr sz="24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spcBef>
          <a:spcPts val="0"/>
        </a:spcBef>
        <a:spcAft>
          <a:spcPts val="1800"/>
        </a:spcAft>
        <a:buFont typeface="Arial" pitchFamily="-108" charset="0"/>
        <a:buChar char="•"/>
        <a:defRPr sz="24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spcBef>
          <a:spcPts val="0"/>
        </a:spcBef>
        <a:spcAft>
          <a:spcPts val="1800"/>
        </a:spcAft>
        <a:buFont typeface="Arial" pitchFamily="-108" charset="0"/>
        <a:buChar char="–"/>
        <a:defRPr sz="24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spcBef>
          <a:spcPts val="0"/>
        </a:spcBef>
        <a:spcAft>
          <a:spcPts val="1800"/>
        </a:spcAft>
        <a:buFont typeface="Arial" pitchFamily="-108" charset="0"/>
        <a:buChar char="»"/>
        <a:defRPr sz="24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F4B0C26F-8889-7641-B7D0-C3EDDD88716F}"/>
              </a:ext>
            </a:extLst>
          </p:cNvPr>
          <p:cNvSpPr txBox="1">
            <a:spLocks/>
          </p:cNvSpPr>
          <p:nvPr/>
        </p:nvSpPr>
        <p:spPr bwMode="auto">
          <a:xfrm>
            <a:off x="838200" y="1524000"/>
            <a:ext cx="76200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1pPr>
            <a:lvl2pPr marL="742950" indent="-28575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sz="2500" i="1" dirty="0"/>
              <a:t>“Care to pay $1,000 for a No. 2 lead pencil? How about $550 for a key chain, or $51 for an unused coaster? Did we mention we’ll throw in free tickets to Saturday’s Big Ten football showdown between Ohio State and Michigan?” </a:t>
            </a:r>
          </a:p>
          <a:p>
            <a:pPr marL="0" indent="0">
              <a:buNone/>
            </a:pPr>
            <a:endParaRPr lang="en-CA" sz="2500" i="1" dirty="0"/>
          </a:p>
          <a:p>
            <a:pPr marL="0" indent="0" algn="r">
              <a:spcAft>
                <a:spcPts val="0"/>
              </a:spcAft>
              <a:buNone/>
            </a:pPr>
            <a:r>
              <a:rPr lang="en-CA" sz="2500" dirty="0"/>
              <a:t>–USA Today</a:t>
            </a:r>
          </a:p>
          <a:p>
            <a:pPr marL="0" indent="0" algn="r">
              <a:spcAft>
                <a:spcPts val="0"/>
              </a:spcAft>
              <a:buNone/>
            </a:pPr>
            <a:r>
              <a:rPr lang="en-US" sz="1200" i="1" dirty="0"/>
              <a:t>“Michigan-Ohio State: </a:t>
            </a:r>
            <a:br>
              <a:rPr lang="en-US" sz="1200" i="1" dirty="0"/>
            </a:br>
            <a:r>
              <a:rPr lang="en-US" sz="1200" i="1" dirty="0"/>
              <a:t>Sellers duck anti-scalping law for clash” </a:t>
            </a:r>
            <a:br>
              <a:rPr lang="en-US" sz="1200" i="1" dirty="0"/>
            </a:br>
            <a:r>
              <a:rPr lang="en-US" sz="1200" dirty="0"/>
              <a:t>11/18/2003</a:t>
            </a:r>
          </a:p>
        </p:txBody>
      </p:sp>
      <p:pic>
        <p:nvPicPr>
          <p:cNvPr id="4" name="Picture 2" descr="Image result for pictures of the big house michigan">
            <a:extLst>
              <a:ext uri="{FF2B5EF4-FFF2-40B4-BE49-F238E27FC236}">
                <a16:creationId xmlns:a16="http://schemas.microsoft.com/office/drawing/2014/main" id="{944673C1-FB60-9048-A0FC-7CEC1ACDE2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3429000"/>
            <a:ext cx="3454399"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3095855"/>
      </p:ext>
    </p:extLst>
  </p:cSld>
  <p:clrMapOvr>
    <a:masterClrMapping/>
  </p:clrMapOvr>
  <mc:AlternateContent xmlns:mc="http://schemas.openxmlformats.org/markup-compatibility/2006">
    <mc:Choice xmlns:mp="http://schemas.microsoft.com/office/mac/powerpoint/2008/main" xmlns:mv="urn:schemas-microsoft-com:mac:vml" xmlns="" Requires="mp">
      <mp:transition spd="slow">
        <mp:cube/>
      </mp:transition>
    </mc:Choice>
    <mc:Fallback>
      <p:transition spd="slow">
        <p:cover/>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rtlCol="0">
            <a:no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dirty="0"/>
              <a:t>Visual 1</a:t>
            </a:r>
            <a:endParaRPr lang="en-US" b="1" dirty="0">
              <a:ln w="11430"/>
              <a:solidFill>
                <a:srgbClr val="005CB8"/>
              </a:solidFill>
              <a:effectLst>
                <a:outerShdw blurRad="80000" dist="40000" dir="5040000" algn="tl">
                  <a:srgbClr val="000000">
                    <a:alpha val="0"/>
                  </a:srgbClr>
                </a:outerShdw>
              </a:effectLst>
              <a:latin typeface="Calibri" panose="020F0502020204030204" pitchFamily="34" charset="0"/>
              <a:ea typeface="+mj-ea"/>
              <a:cs typeface="Calibri" panose="020F0502020204030204" pitchFamily="34" charset="0"/>
            </a:endParaRPr>
          </a:p>
        </p:txBody>
      </p:sp>
      <p:pic>
        <p:nvPicPr>
          <p:cNvPr id="6" name="Picture 2">
            <a:extLst>
              <a:ext uri="{FF2B5EF4-FFF2-40B4-BE49-F238E27FC236}">
                <a16:creationId xmlns:a16="http://schemas.microsoft.com/office/drawing/2014/main" id="{6EF72F16-70A9-6F44-A3E3-B6E751D6F2B5}"/>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71600" y="1905375"/>
            <a:ext cx="6054620" cy="4430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mp="http://schemas.microsoft.com/office/mac/powerpoint/2008/main" xmlns:mv="urn:schemas-microsoft-com:mac:vml" xmlns="" Requires="mp">
      <mp:transition spd="slow">
        <mp:cube/>
      </mp:transition>
    </mc:Choice>
    <mc:Fallback>
      <p:transition spd="slow">
        <p:cover/>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rtlCol="0">
            <a:no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dirty="0"/>
              <a:t>Visual 2</a:t>
            </a:r>
            <a:endParaRPr lang="en-US" b="1" dirty="0">
              <a:ln w="11430"/>
              <a:solidFill>
                <a:srgbClr val="005CB8"/>
              </a:solidFill>
              <a:effectLst>
                <a:outerShdw blurRad="80000" dist="40000" dir="5040000" algn="tl">
                  <a:srgbClr val="000000">
                    <a:alpha val="0"/>
                  </a:srgbClr>
                </a:outerShdw>
              </a:effectLst>
              <a:latin typeface="Calibri" panose="020F0502020204030204" pitchFamily="34" charset="0"/>
              <a:ea typeface="+mj-ea"/>
              <a:cs typeface="Calibri" panose="020F0502020204030204" pitchFamily="34" charset="0"/>
            </a:endParaRPr>
          </a:p>
        </p:txBody>
      </p:sp>
      <p:pic>
        <p:nvPicPr>
          <p:cNvPr id="5" name="Picture 2">
            <a:extLst>
              <a:ext uri="{FF2B5EF4-FFF2-40B4-BE49-F238E27FC236}">
                <a16:creationId xmlns:a16="http://schemas.microsoft.com/office/drawing/2014/main" id="{051A39CB-754D-7349-B636-E5055FAA20D1}"/>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752600" y="1983948"/>
            <a:ext cx="5476875" cy="4423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16745324"/>
      </p:ext>
    </p:extLst>
  </p:cSld>
  <p:clrMapOvr>
    <a:masterClrMapping/>
  </p:clrMapOvr>
  <mc:AlternateContent xmlns:mc="http://schemas.openxmlformats.org/markup-compatibility/2006">
    <mc:Choice xmlns:mp="http://schemas.microsoft.com/office/mac/powerpoint/2008/main" xmlns:mv="urn:schemas-microsoft-com:mac:vml" xmlns="" Requires="mp">
      <mp:transition spd="slow">
        <mp:cube/>
      </mp:transition>
    </mc:Choice>
    <mc:Fallback>
      <p:transition spd="slow">
        <p:cover/>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9848"/>
            <a:ext cx="8229600" cy="1143000"/>
          </a:xfrm>
        </p:spPr>
        <p:txBody>
          <a:bodyPr rtlCol="0">
            <a:no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altLang="fr-FR" dirty="0"/>
              <a:t>Group Activity</a:t>
            </a:r>
            <a:endParaRPr lang="en-US" b="1" dirty="0">
              <a:ln w="11430"/>
              <a:solidFill>
                <a:srgbClr val="005CB8"/>
              </a:solidFill>
              <a:effectLst>
                <a:outerShdw blurRad="80000" dist="40000" dir="5040000" algn="tl">
                  <a:srgbClr val="000000">
                    <a:alpha val="0"/>
                  </a:srgbClr>
                </a:outerShdw>
              </a:effectLst>
              <a:latin typeface="Calibri" panose="020F0502020204030204" pitchFamily="34" charset="0"/>
              <a:ea typeface="+mj-ea"/>
              <a:cs typeface="Calibri" panose="020F0502020204030204" pitchFamily="34" charset="0"/>
            </a:endParaRPr>
          </a:p>
        </p:txBody>
      </p:sp>
      <p:sp>
        <p:nvSpPr>
          <p:cNvPr id="15363" name="Content Placeholder 2"/>
          <p:cNvSpPr>
            <a:spLocks noGrp="1"/>
          </p:cNvSpPr>
          <p:nvPr>
            <p:ph idx="4294967295"/>
          </p:nvPr>
        </p:nvSpPr>
        <p:spPr>
          <a:xfrm>
            <a:off x="457200" y="2103437"/>
            <a:ext cx="8229600" cy="4525963"/>
          </a:xfrm>
        </p:spPr>
        <p:txBody>
          <a:bodyPr/>
          <a:lstStyle/>
          <a:p>
            <a:pPr marL="228600" indent="-228600">
              <a:spcAft>
                <a:spcPts val="1200"/>
              </a:spcAft>
            </a:pPr>
            <a:r>
              <a:rPr lang="en-US" sz="2000" dirty="0"/>
              <a:t>Predict the effects of an anti-scalping law on the buyers and sellers of tickets.</a:t>
            </a:r>
            <a:br>
              <a:rPr lang="en-US" sz="2000" dirty="0"/>
            </a:br>
            <a:r>
              <a:rPr lang="en-US" sz="2000" dirty="0"/>
              <a:t>Use economic thinking and the supply and demand graph on the prior slide as you answer.</a:t>
            </a:r>
          </a:p>
          <a:p>
            <a:pPr marL="228600" indent="-228600">
              <a:spcAft>
                <a:spcPts val="1200"/>
              </a:spcAft>
            </a:pPr>
            <a:r>
              <a:rPr lang="en-US" sz="2000" dirty="0"/>
              <a:t>If tickets sell for above face value on the secondary market (like through scalping or on StubHub) this suggests that professional sports leagues underprice their tickets. Why might they do this? </a:t>
            </a:r>
          </a:p>
          <a:p>
            <a:pPr marL="685800" lvl="1" indent="-228600">
              <a:spcAft>
                <a:spcPts val="1200"/>
              </a:spcAft>
              <a:buFont typeface="Arial" panose="020B0604020202020204" pitchFamily="34" charset="0"/>
              <a:buChar char="•"/>
            </a:pPr>
            <a:r>
              <a:rPr lang="en-US" sz="1600" i="1" dirty="0"/>
              <a:t>One theory deals with the image of the sports team or music artist. </a:t>
            </a:r>
            <a:br>
              <a:rPr lang="en-US" sz="1600" i="1" dirty="0"/>
            </a:br>
            <a:r>
              <a:rPr lang="en-US" sz="1600" i="1" dirty="0"/>
              <a:t>Most teams and artists feel that it is crucial to their image that their venue be sold out. After all, a sold-out venue lends value to attending and may even help a team win. Secondly, a sell-out crowd maximizes complementary revenues from parking and concessions. Another reason to desire a sell-out crowd occurs in the National Football League. The NFL’s blackout rule prevents local television broadcast of a game that is not sold out. Failing to sell out a game, therefore, has negative effects on television revenue and teams’ ability to widen the fan base</a:t>
            </a:r>
            <a:r>
              <a:rPr lang="en-US" sz="1600" dirty="0"/>
              <a:t>.</a:t>
            </a:r>
          </a:p>
          <a:p>
            <a:pPr marL="228600" indent="-228600">
              <a:spcAft>
                <a:spcPts val="1200"/>
              </a:spcAft>
            </a:pPr>
            <a:endParaRPr lang="en-US" sz="2000" dirty="0"/>
          </a:p>
        </p:txBody>
      </p:sp>
    </p:spTree>
    <p:extLst>
      <p:ext uri="{BB962C8B-B14F-4D97-AF65-F5344CB8AC3E}">
        <p14:creationId xmlns:p14="http://schemas.microsoft.com/office/powerpoint/2010/main" val="1398165911"/>
      </p:ext>
    </p:extLst>
  </p:cSld>
  <p:clrMapOvr>
    <a:masterClrMapping/>
  </p:clrMapOvr>
  <mc:AlternateContent xmlns:mc="http://schemas.openxmlformats.org/markup-compatibility/2006">
    <mc:Choice xmlns:mp="http://schemas.microsoft.com/office/mac/powerpoint/2008/main" xmlns:mv="urn:schemas-microsoft-com:mac:vml" xmlns="" Requires="mp">
      <mp:transition spd="slow">
        <mp:cube/>
      </mp:transition>
    </mc:Choice>
    <mc:Fallback>
      <p:transition spd="slow">
        <p:cover/>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e475455f-c69b-4ff8-acf7-75612f4dc189">
      <UserInfo>
        <DisplayName/>
        <AccountId xsi:nil="true"/>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DFC4E6640BF8E4684BB0AD888238BAB" ma:contentTypeVersion="10" ma:contentTypeDescription="Create a new document." ma:contentTypeScope="" ma:versionID="dfcaf296b1bd588bd73adb08cf7d47ca">
  <xsd:schema xmlns:xsd="http://www.w3.org/2001/XMLSchema" xmlns:xs="http://www.w3.org/2001/XMLSchema" xmlns:p="http://schemas.microsoft.com/office/2006/metadata/properties" xmlns:ns2="aa0c1190-56bd-4797-9cf7-4990489609e0" xmlns:ns3="e475455f-c69b-4ff8-acf7-75612f4dc189" targetNamespace="http://schemas.microsoft.com/office/2006/metadata/properties" ma:root="true" ma:fieldsID="b9b2f643d7d147ab63e5deb48b696c83" ns2:_="" ns3:_="">
    <xsd:import namespace="aa0c1190-56bd-4797-9cf7-4990489609e0"/>
    <xsd:import namespace="e475455f-c69b-4ff8-acf7-75612f4dc18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EventHashCode" minOccurs="0"/>
                <xsd:element ref="ns2:MediaServiceGenerationTim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0c1190-56bd-4797-9cf7-4990489609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475455f-c69b-4ff8-acf7-75612f4dc18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F8332A4-542C-494D-8506-1C720B46413C}">
  <ds:schemaRefs>
    <ds:schemaRef ds:uri="http://schemas.microsoft.com/office/2006/metadata/properties"/>
    <ds:schemaRef ds:uri="http://schemas.microsoft.com/office/infopath/2007/PartnerControls"/>
    <ds:schemaRef ds:uri="e475455f-c69b-4ff8-acf7-75612f4dc189"/>
  </ds:schemaRefs>
</ds:datastoreItem>
</file>

<file path=customXml/itemProps2.xml><?xml version="1.0" encoding="utf-8"?>
<ds:datastoreItem xmlns:ds="http://schemas.openxmlformats.org/officeDocument/2006/customXml" ds:itemID="{0F85DF1F-BC57-4156-92DD-D8D43BF52544}">
  <ds:schemaRefs>
    <ds:schemaRef ds:uri="http://schemas.microsoft.com/sharepoint/v3/contenttype/forms"/>
  </ds:schemaRefs>
</ds:datastoreItem>
</file>

<file path=customXml/itemProps3.xml><?xml version="1.0" encoding="utf-8"?>
<ds:datastoreItem xmlns:ds="http://schemas.openxmlformats.org/officeDocument/2006/customXml" ds:itemID="{3D573403-C109-4615-9D0F-BC23C8B90B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a0c1190-56bd-4797-9cf7-4990489609e0"/>
    <ds:schemaRef ds:uri="e475455f-c69b-4ff8-acf7-75612f4dc18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994</TotalTime>
  <Words>216</Words>
  <Application>Microsoft Macintosh PowerPoint</Application>
  <PresentationFormat>On-screen Show (4:3)</PresentationFormat>
  <Paragraphs>26</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Visual 1</vt:lpstr>
      <vt:lpstr>Visual 2</vt:lpstr>
      <vt:lpstr>Group Activity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Business of….?</dc:title>
  <dc:creator>Marsha Masters</dc:creator>
  <cp:lastModifiedBy>Chuck Krenzin</cp:lastModifiedBy>
  <cp:revision>170</cp:revision>
  <cp:lastPrinted>2019-01-14T22:52:47Z</cp:lastPrinted>
  <dcterms:created xsi:type="dcterms:W3CDTF">2012-09-11T15:07:18Z</dcterms:created>
  <dcterms:modified xsi:type="dcterms:W3CDTF">2019-01-14T22:57:45Z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0x0101006DFC4E6640BF8E4684BB0AD888238BAB</vt:lpwstr>
  </property>
  <property fmtid="{D5CDD505-2E9C-101B-9397-08002B2CF9AE}" pid="3" name="Order">
    <vt:r8>2199100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ies>
</file>