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84" r:id="rId6"/>
    <p:sldId id="285" r:id="rId7"/>
    <p:sldId id="286" r:id="rId8"/>
    <p:sldId id="287" r:id="rId9"/>
    <p:sldId id="288" r:id="rId10"/>
    <p:sldId id="289" r:id="rId11"/>
    <p:sldId id="290" r:id="rId12"/>
    <p:sldId id="291" r:id="rId13"/>
    <p:sldId id="292" r:id="rId14"/>
    <p:sldId id="293" r:id="rId15"/>
    <p:sldId id="294" r:id="rId16"/>
    <p:sldId id="29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89"/>
    <p:restoredTop sz="82172"/>
  </p:normalViewPr>
  <p:slideViewPr>
    <p:cSldViewPr>
      <p:cViewPr varScale="1">
        <p:scale>
          <a:sx n="104" d="100"/>
          <a:sy n="104" d="100"/>
        </p:scale>
        <p:origin x="3000" y="200"/>
      </p:cViewPr>
      <p:guideLst>
        <p:guide orient="horz" pos="2160"/>
        <p:guide pos="2880"/>
      </p:guideLst>
    </p:cSldViewPr>
  </p:slideViewPr>
  <p:outlineViewPr>
    <p:cViewPr>
      <p:scale>
        <a:sx n="33" d="100"/>
        <a:sy n="33" d="100"/>
      </p:scale>
      <p:origin x="0" y="-4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4/17/19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Ask students what differences they see between Ford’s production line and the Tesla production line. Answer: Almost no people, bright colors, extremely clean, everything is on a massive scale. Explain to students that assembly lines, more capital goods and even robots have vastly improved the productivity of auto manufacturing in the past century and lowered the costs of producing cars (and many other goods). These innovations have had a huge impact on U.S. productivity and GDP. However, this kind of manufacturing has negative side effects as well. Ask students: What do you think are negative effects of assembly lines? Answers: Goods are generic/less unique, workers’ jobs are boring.</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3997554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Show Slide 11 and fast forward to where you left off in the Ford video (13:06). Play the video 13:06 to 14:30. Ask students: What were the drawbacks? Answer: Workers hated their repetitive jobs. Ask students: How do you think Ford addressed these drawbacks? Answers will vary.</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330484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 dirty="0"/>
              <a:t>Explain to students that until the late 1700s, nearly every manufactured item in the world was made by a skilled craftsman, with unique parts. </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 dirty="0"/>
              <a:t>Ask students: What do you think you would be able to manufacture on your own (like you did with the bookmarks) or in a small group? </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en" dirty="0"/>
          </a:p>
          <a:p>
            <a:pPr marL="0" marR="0" lvl="0" indent="0" algn="l" defTabSz="457200" rtl="0" eaLnBrk="1" fontAlgn="base" latinLnBrk="0" hangingPunct="1">
              <a:lnSpc>
                <a:spcPct val="100000"/>
              </a:lnSpc>
              <a:spcBef>
                <a:spcPct val="30000"/>
              </a:spcBef>
              <a:spcAft>
                <a:spcPct val="0"/>
              </a:spcAft>
              <a:buClrTx/>
              <a:buSzTx/>
              <a:buFontTx/>
              <a:buNone/>
              <a:tabLst/>
              <a:defRPr/>
            </a:pPr>
            <a:r>
              <a:rPr lang="en" dirty="0"/>
              <a:t>Answer: With training, individuals could make items like pottery, rugs, clothing, glass containers, boats, bicycles, and so on, though it might take a lot of time. </a:t>
            </a:r>
            <a:br>
              <a:rPr lang="en" dirty="0"/>
            </a:br>
            <a:r>
              <a:rPr lang="en" dirty="0"/>
              <a:t>Explain that it would be nearly impossible to manufacture many of the complex items we have today, like smartphones, jets and computers, using this type of process. </a:t>
            </a:r>
            <a:br>
              <a:rPr lang="en" dirty="0"/>
            </a:br>
            <a:r>
              <a:rPr lang="en" dirty="0"/>
              <a:t>Explain to students that in the late 1700s, gun manufacturers first developed the idea of creating interchangeable parts – in other words, intermediate goods (like pictures of the antique car) that could be mass produced and inserted into final products.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4286956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Shows bolts that can be used in the production of countless products.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4255186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Explain that despite the innovation of interchangeable parts, many items were produced on a small scale or by specialized craftsmen for another century. </a:t>
            </a:r>
          </a:p>
          <a:p>
            <a:pPr marL="0" indent="0">
              <a:buNone/>
            </a:pPr>
            <a:r>
              <a:rPr lang="en-US" dirty="0"/>
              <a:t>Explain that in the early 1900s, various entrepreneurs including Henry Ford were developing horse-less carriages – or early automobiles. These cars were not made by individual craftsmen, but by groups of skilled workers at stationary workbenches. It was more efficient than an individual worker but still very time consuming. As a result, cars were an expensive luxury good only available to a few.</a:t>
            </a:r>
          </a:p>
          <a:p>
            <a:pPr marL="0" indent="0">
              <a:buNone/>
            </a:pPr>
            <a:endParaRPr lang="en-US" dirty="0"/>
          </a:p>
          <a:p>
            <a:pPr marL="0" indent="0">
              <a:buNone/>
            </a:pPr>
            <a:r>
              <a:rPr lang="en-US" dirty="0"/>
              <a:t>Explain that students are going to watch a brief video about Henry Ford’s auto company. Show the Ford video embedded, start at 8:45. Stop the video at 13:06. You will show an additional clip later in the lesson.</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4119350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dirty="0"/>
          </a:p>
          <a:p>
            <a:pPr>
              <a:buNone/>
            </a:pPr>
            <a:r>
              <a:rPr lang="en-US" dirty="0"/>
              <a:t>Explain to students that Ford got the idea for the moving assembly line during a visit to a meatpacking plant, where he watched meatpackers remove cuts of beef from a carcass as it was passed along by a trolley until nothing was</a:t>
            </a:r>
          </a:p>
          <a:p>
            <a:pPr>
              <a:buNone/>
            </a:pPr>
            <a:r>
              <a:rPr lang="en-US" dirty="0"/>
              <a:t>left. He reverse-engineered the process – starting with one part and moving it along, adding pieces to build the entire car. Ford implemented specialization, meaning that each worker had one distinct task and did it over and over.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461856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8</a:t>
            </a:fld>
            <a:endParaRPr lang="en-US"/>
          </a:p>
        </p:txBody>
      </p:sp>
    </p:spTree>
    <p:extLst>
      <p:ext uri="{BB962C8B-B14F-4D97-AF65-F5344CB8AC3E}">
        <p14:creationId xmlns:p14="http://schemas.microsoft.com/office/powerpoint/2010/main" val="3175029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Ask each group to calculate its worker productivity (bookmarks/worker) and the average number of worker-minutes it took to produce each bookmark. For example, if a team of 6 produced 12 bookmarks, their worker productivity is 12/6 = 2. Because worker productivity is 2 bookmarks in a period of 10 minutes, it took 10/2 = 5 minutes to produce each bookmark.</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131709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a:t>Possible Answers:</a:t>
            </a:r>
          </a:p>
          <a:p>
            <a:pPr>
              <a:buNone/>
            </a:pPr>
            <a:endParaRPr lang="en-US" dirty="0"/>
          </a:p>
          <a:p>
            <a:pPr marL="228600" indent="-228600">
              <a:buFont typeface="+mj-lt"/>
              <a:buAutoNum type="arabicPeriod"/>
            </a:pPr>
            <a:r>
              <a:rPr lang="en-US" dirty="0"/>
              <a:t>Answers will vary. Students should be able to increase their output per worker compared to the initial simulation, due to specialization.</a:t>
            </a:r>
          </a:p>
          <a:p>
            <a:pPr marL="228600" indent="-228600">
              <a:buFont typeface="+mj-lt"/>
              <a:buAutoNum type="arabicPeriod"/>
            </a:pPr>
            <a:r>
              <a:rPr lang="en-US" dirty="0"/>
              <a:t>Be sure the group that produced the most produced more per worker, not just more over all.</a:t>
            </a:r>
          </a:p>
          <a:p>
            <a:pPr marL="228600" indent="-228600">
              <a:buFont typeface="+mj-lt"/>
              <a:buAutoNum type="arabicPeriod"/>
            </a:pPr>
            <a:r>
              <a:rPr lang="en-US" dirty="0"/>
              <a:t>They may have been more motivated or more organized. They may have been more skilled at one part of the process.</a:t>
            </a:r>
          </a:p>
          <a:p>
            <a:pPr marL="228600" indent="-228600">
              <a:buFont typeface="+mj-lt"/>
              <a:buAutoNum type="arabicPeriod"/>
            </a:pPr>
            <a:r>
              <a:rPr lang="en-US" dirty="0"/>
              <a:t>Quality should be consistent, but some workers might become sloppy when they try to speed up.</a:t>
            </a:r>
          </a:p>
          <a:p>
            <a:pPr marL="228600" indent="-228600">
              <a:buFont typeface="+mj-lt"/>
              <a:buAutoNum type="arabicPeriod"/>
            </a:pPr>
            <a:r>
              <a:rPr lang="en-US" dirty="0"/>
              <a:t>More bookmarks could be produced, workers could specialize in the task they did best, the bookmarks were more uniform, they made more efficient use of capital.</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3498612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a:t>Possible Answers:</a:t>
            </a:r>
          </a:p>
          <a:p>
            <a:pPr>
              <a:buNone/>
            </a:pPr>
            <a:endParaRPr lang="en-US" dirty="0"/>
          </a:p>
          <a:p>
            <a:pPr marL="228600" indent="-228600">
              <a:buFont typeface="+mj-lt"/>
              <a:buAutoNum type="arabicPeriod" startAt="6"/>
            </a:pPr>
            <a:r>
              <a:rPr lang="en-US" dirty="0"/>
              <a:t>They all looked the same (no artistry), the work was boring, the workers were dependent on other workers and slowed down if someone made a mistake, it took time to plan the </a:t>
            </a:r>
            <a:r>
              <a:rPr lang="en-US"/>
              <a:t>assembly line.</a:t>
            </a:r>
            <a:endParaRPr lang="en-US" dirty="0"/>
          </a:p>
          <a:p>
            <a:pPr marL="228600" indent="-228600">
              <a:buFont typeface="+mj-lt"/>
              <a:buAutoNum type="arabicPeriod" startAt="6"/>
            </a:pPr>
            <a:r>
              <a:rPr lang="en-US" dirty="0"/>
              <a:t>A paper cutter, a glue gun, a hole-puncher that could do multiple holes simultaneously.</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30206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Case Study on Productivity (Part 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8_lfxPI5ObM?feature=oembed" TargetMode="Externa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ideo" Target="https://www.youtube.com/embed/D5mZqERUlHY?feature=oembed" TargetMode="Externa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D5mZqERUlHY?feature=oembed"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6764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 sz="6000" dirty="0"/>
              <a:t>Production Simulation </a:t>
            </a:r>
            <a:r>
              <a:rPr lang="en" sz="3200" dirty="0"/>
              <a:t>(part 1)</a:t>
            </a:r>
            <a:endParaRPr lang="en-US" sz="2000" b="1" dirty="0">
              <a:ln w="11430"/>
              <a:solidFill>
                <a:schemeClr val="tx1"/>
              </a:solidFill>
              <a:effectLst>
                <a:outerShdw blurRad="80000" dist="40000" dir="5040000" algn="tl">
                  <a:srgbClr val="000000">
                    <a:alpha val="0"/>
                  </a:srgbClr>
                </a:outerShdw>
              </a:effectLst>
              <a:ea typeface="+mj-ea"/>
              <a:cs typeface="+mj-cs"/>
            </a:endParaRPr>
          </a:p>
        </p:txBody>
      </p:sp>
      <p:sp>
        <p:nvSpPr>
          <p:cNvPr id="4" name="TextBox 3">
            <a:extLst>
              <a:ext uri="{FF2B5EF4-FFF2-40B4-BE49-F238E27FC236}">
                <a16:creationId xmlns:a16="http://schemas.microsoft.com/office/drawing/2014/main" id="{A4B589FC-F2FE-6243-BEF8-BD59E2663DA5}"/>
              </a:ext>
            </a:extLst>
          </p:cNvPr>
          <p:cNvSpPr txBox="1"/>
          <p:nvPr/>
        </p:nvSpPr>
        <p:spPr>
          <a:xfrm>
            <a:off x="873774" y="2819400"/>
            <a:ext cx="7396448" cy="400110"/>
          </a:xfrm>
          <a:prstGeom prst="rect">
            <a:avLst/>
          </a:prstGeom>
          <a:noFill/>
        </p:spPr>
        <p:txBody>
          <a:bodyPr wrap="none" rtlCol="0">
            <a:spAutoFit/>
          </a:bodyPr>
          <a:lstStyle/>
          <a:p>
            <a:pPr algn="ctr"/>
            <a:r>
              <a:rPr lang="en-US" sz="2000" b="1" dirty="0">
                <a:solidFill>
                  <a:srgbClr val="005CB8"/>
                </a:solidFill>
                <a:latin typeface="Calibri" panose="020F0502020204030204" pitchFamily="34" charset="0"/>
                <a:cs typeface="Calibri" panose="020F0502020204030204" pitchFamily="34" charset="0"/>
              </a:rPr>
              <a:t>Using your card, pen, string and scissors, make a bookmark like this:</a:t>
            </a:r>
          </a:p>
        </p:txBody>
      </p:sp>
      <p:pic>
        <p:nvPicPr>
          <p:cNvPr id="6" name="Google Shape;56;p13">
            <a:extLst>
              <a:ext uri="{FF2B5EF4-FFF2-40B4-BE49-F238E27FC236}">
                <a16:creationId xmlns:a16="http://schemas.microsoft.com/office/drawing/2014/main" id="{799EE322-F725-AD42-9C96-FF3B65AD98E6}"/>
              </a:ext>
            </a:extLst>
          </p:cNvPr>
          <p:cNvPicPr preferRelativeResize="0"/>
          <p:nvPr/>
        </p:nvPicPr>
        <p:blipFill>
          <a:blip r:embed="rId3">
            <a:alphaModFix/>
          </a:blip>
          <a:stretch>
            <a:fillRect/>
          </a:stretch>
        </p:blipFill>
        <p:spPr>
          <a:xfrm>
            <a:off x="2093025" y="3429000"/>
            <a:ext cx="1621175" cy="1656300"/>
          </a:xfrm>
          <a:prstGeom prst="rect">
            <a:avLst/>
          </a:prstGeom>
          <a:noFill/>
          <a:ln>
            <a:noFill/>
          </a:ln>
        </p:spPr>
      </p:pic>
      <p:sp>
        <p:nvSpPr>
          <p:cNvPr id="7" name="Google Shape;57;p13">
            <a:extLst>
              <a:ext uri="{FF2B5EF4-FFF2-40B4-BE49-F238E27FC236}">
                <a16:creationId xmlns:a16="http://schemas.microsoft.com/office/drawing/2014/main" id="{5CB99ADB-0F9D-784E-933D-54554F43AE42}"/>
              </a:ext>
            </a:extLst>
          </p:cNvPr>
          <p:cNvSpPr/>
          <p:nvPr/>
        </p:nvSpPr>
        <p:spPr>
          <a:xfrm>
            <a:off x="1298850" y="3611300"/>
            <a:ext cx="6707100" cy="16563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58;p13">
            <a:extLst>
              <a:ext uri="{FF2B5EF4-FFF2-40B4-BE49-F238E27FC236}">
                <a16:creationId xmlns:a16="http://schemas.microsoft.com/office/drawing/2014/main" id="{7D0AD9F6-8A42-9F47-9CD9-35F42581AFF8}"/>
              </a:ext>
            </a:extLst>
          </p:cNvPr>
          <p:cNvSpPr/>
          <p:nvPr/>
        </p:nvSpPr>
        <p:spPr>
          <a:xfrm>
            <a:off x="1741175" y="4316000"/>
            <a:ext cx="226200" cy="2469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59;p13">
            <a:extLst>
              <a:ext uri="{FF2B5EF4-FFF2-40B4-BE49-F238E27FC236}">
                <a16:creationId xmlns:a16="http://schemas.microsoft.com/office/drawing/2014/main" id="{51C3CCDD-2CB1-2846-B0B7-B1D37B200948}"/>
              </a:ext>
            </a:extLst>
          </p:cNvPr>
          <p:cNvSpPr txBox="1"/>
          <p:nvPr/>
        </p:nvSpPr>
        <p:spPr>
          <a:xfrm>
            <a:off x="4064125" y="4005500"/>
            <a:ext cx="3211500" cy="92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b="1"/>
              <a:t>Productivity</a:t>
            </a:r>
            <a:endParaRPr sz="3600" b="1"/>
          </a:p>
        </p:txBody>
      </p:sp>
      <p:sp>
        <p:nvSpPr>
          <p:cNvPr id="10" name="Google Shape;60;p13">
            <a:extLst>
              <a:ext uri="{FF2B5EF4-FFF2-40B4-BE49-F238E27FC236}">
                <a16:creationId xmlns:a16="http://schemas.microsoft.com/office/drawing/2014/main" id="{7B398F4D-ED1A-324E-9EE7-F8DE3F07F294}"/>
              </a:ext>
            </a:extLst>
          </p:cNvPr>
          <p:cNvSpPr/>
          <p:nvPr/>
        </p:nvSpPr>
        <p:spPr>
          <a:xfrm>
            <a:off x="1247400" y="4395333"/>
            <a:ext cx="586350" cy="38025"/>
          </a:xfrm>
          <a:custGeom>
            <a:avLst/>
            <a:gdLst/>
            <a:ahLst/>
            <a:cxnLst/>
            <a:rect l="l" t="t" r="r" b="b"/>
            <a:pathLst>
              <a:path w="23454" h="1521" extrusionOk="0">
                <a:moveTo>
                  <a:pt x="23454" y="1110"/>
                </a:moveTo>
                <a:cubicBezTo>
                  <a:pt x="15787" y="-426"/>
                  <a:pt x="7586" y="-373"/>
                  <a:pt x="0" y="1521"/>
                </a:cubicBezTo>
              </a:path>
            </a:pathLst>
          </a:custGeom>
          <a:noFill/>
          <a:ln w="28575" cap="flat" cmpd="sng">
            <a:solidFill>
              <a:schemeClr val="dk2"/>
            </a:solidFill>
            <a:prstDash val="solid"/>
            <a:round/>
            <a:headEnd type="none" w="med" len="med"/>
            <a:tailEnd type="none" w="med" len="med"/>
          </a:ln>
        </p:spPr>
      </p:sp>
      <p:sp>
        <p:nvSpPr>
          <p:cNvPr id="11" name="Google Shape;61;p13">
            <a:extLst>
              <a:ext uri="{FF2B5EF4-FFF2-40B4-BE49-F238E27FC236}">
                <a16:creationId xmlns:a16="http://schemas.microsoft.com/office/drawing/2014/main" id="{C0AAA4E7-1888-DF43-AD88-6F06BD977DA6}"/>
              </a:ext>
            </a:extLst>
          </p:cNvPr>
          <p:cNvSpPr/>
          <p:nvPr/>
        </p:nvSpPr>
        <p:spPr>
          <a:xfrm>
            <a:off x="1278250" y="4444544"/>
            <a:ext cx="586375" cy="29950"/>
          </a:xfrm>
          <a:custGeom>
            <a:avLst/>
            <a:gdLst/>
            <a:ahLst/>
            <a:cxnLst/>
            <a:rect l="l" t="t" r="r" b="b"/>
            <a:pathLst>
              <a:path w="23455" h="1198" extrusionOk="0">
                <a:moveTo>
                  <a:pt x="23455" y="787"/>
                </a:moveTo>
                <a:cubicBezTo>
                  <a:pt x="15869" y="-1112"/>
                  <a:pt x="7820" y="1198"/>
                  <a:pt x="0" y="1198"/>
                </a:cubicBezTo>
              </a:path>
            </a:pathLst>
          </a:custGeom>
          <a:noFill/>
          <a:ln w="28575" cap="flat" cmpd="sng">
            <a:solidFill>
              <a:schemeClr val="dk2"/>
            </a:solidFill>
            <a:prstDash val="solid"/>
            <a:round/>
            <a:headEnd type="none" w="med" len="med"/>
            <a:tailEnd type="none" w="med" len="med"/>
          </a:ln>
        </p:spPr>
      </p:sp>
      <p:sp>
        <p:nvSpPr>
          <p:cNvPr id="12" name="Google Shape;62;p13">
            <a:extLst>
              <a:ext uri="{FF2B5EF4-FFF2-40B4-BE49-F238E27FC236}">
                <a16:creationId xmlns:a16="http://schemas.microsoft.com/office/drawing/2014/main" id="{5A9817E9-4DC0-DD4D-8FB0-966E662FFFF5}"/>
              </a:ext>
            </a:extLst>
          </p:cNvPr>
          <p:cNvSpPr/>
          <p:nvPr/>
        </p:nvSpPr>
        <p:spPr>
          <a:xfrm>
            <a:off x="1265993" y="4392200"/>
            <a:ext cx="12250" cy="164600"/>
          </a:xfrm>
          <a:custGeom>
            <a:avLst/>
            <a:gdLst/>
            <a:ahLst/>
            <a:cxnLst/>
            <a:rect l="l" t="t" r="r" b="b"/>
            <a:pathLst>
              <a:path w="490" h="6584" extrusionOk="0">
                <a:moveTo>
                  <a:pt x="490" y="0"/>
                </a:moveTo>
                <a:cubicBezTo>
                  <a:pt x="490" y="2195"/>
                  <a:pt x="-491" y="4621"/>
                  <a:pt x="490" y="6584"/>
                </a:cubicBezTo>
              </a:path>
            </a:pathLst>
          </a:custGeom>
          <a:noFill/>
          <a:ln w="28575" cap="flat" cmpd="sng">
            <a:solidFill>
              <a:schemeClr val="dk2"/>
            </a:solidFill>
            <a:prstDash val="solid"/>
            <a:round/>
            <a:headEnd type="none" w="med" len="med"/>
            <a:tailEnd type="none" w="med" len="med"/>
          </a:ln>
        </p:spPr>
      </p:sp>
      <p:sp>
        <p:nvSpPr>
          <p:cNvPr id="13" name="Google Shape;63;p13">
            <a:extLst>
              <a:ext uri="{FF2B5EF4-FFF2-40B4-BE49-F238E27FC236}">
                <a16:creationId xmlns:a16="http://schemas.microsoft.com/office/drawing/2014/main" id="{752EA848-292D-284F-AE2C-F66B36431B3F}"/>
              </a:ext>
            </a:extLst>
          </p:cNvPr>
          <p:cNvSpPr/>
          <p:nvPr/>
        </p:nvSpPr>
        <p:spPr>
          <a:xfrm>
            <a:off x="702175" y="4433350"/>
            <a:ext cx="555500" cy="1532775"/>
          </a:xfrm>
          <a:custGeom>
            <a:avLst/>
            <a:gdLst/>
            <a:ahLst/>
            <a:cxnLst/>
            <a:rect l="l" t="t" r="r" b="b"/>
            <a:pathLst>
              <a:path w="22220" h="61311" extrusionOk="0">
                <a:moveTo>
                  <a:pt x="22220" y="0"/>
                </a:moveTo>
                <a:cubicBezTo>
                  <a:pt x="17144" y="11850"/>
                  <a:pt x="13167" y="24140"/>
                  <a:pt x="8642" y="36211"/>
                </a:cubicBezTo>
                <a:cubicBezTo>
                  <a:pt x="5536" y="44497"/>
                  <a:pt x="0" y="52462"/>
                  <a:pt x="0" y="61311"/>
                </a:cubicBezTo>
              </a:path>
            </a:pathLst>
          </a:custGeom>
          <a:noFill/>
          <a:ln w="28575" cap="flat" cmpd="sng">
            <a:solidFill>
              <a:schemeClr val="dk2"/>
            </a:solidFill>
            <a:prstDash val="solid"/>
            <a:round/>
            <a:headEnd type="none" w="med" len="med"/>
            <a:tailEnd type="none" w="med" len="med"/>
          </a:ln>
        </p:spPr>
      </p:sp>
      <p:sp>
        <p:nvSpPr>
          <p:cNvPr id="14" name="Google Shape;64;p13">
            <a:extLst>
              <a:ext uri="{FF2B5EF4-FFF2-40B4-BE49-F238E27FC236}">
                <a16:creationId xmlns:a16="http://schemas.microsoft.com/office/drawing/2014/main" id="{A6407ADD-68A4-D540-948B-057665BDBDA7}"/>
              </a:ext>
            </a:extLst>
          </p:cNvPr>
          <p:cNvSpPr/>
          <p:nvPr/>
        </p:nvSpPr>
        <p:spPr>
          <a:xfrm>
            <a:off x="609600" y="4474500"/>
            <a:ext cx="716850" cy="2002625"/>
          </a:xfrm>
          <a:custGeom>
            <a:avLst/>
            <a:gdLst/>
            <a:ahLst/>
            <a:cxnLst/>
            <a:rect l="l" t="t" r="r" b="b"/>
            <a:pathLst>
              <a:path w="28674" h="80105" extrusionOk="0">
                <a:moveTo>
                  <a:pt x="27981" y="0"/>
                </a:moveTo>
                <a:cubicBezTo>
                  <a:pt x="30484" y="5006"/>
                  <a:pt x="25315" y="10933"/>
                  <a:pt x="23043" y="16048"/>
                </a:cubicBezTo>
                <a:cubicBezTo>
                  <a:pt x="18378" y="26549"/>
                  <a:pt x="12251" y="36585"/>
                  <a:pt x="9464" y="47732"/>
                </a:cubicBezTo>
                <a:cubicBezTo>
                  <a:pt x="7713" y="54735"/>
                  <a:pt x="7345" y="62261"/>
                  <a:pt x="4115" y="68717"/>
                </a:cubicBezTo>
                <a:cubicBezTo>
                  <a:pt x="2405" y="72134"/>
                  <a:pt x="1710" y="82833"/>
                  <a:pt x="0" y="79416"/>
                </a:cubicBezTo>
              </a:path>
            </a:pathLst>
          </a:custGeom>
          <a:noFill/>
          <a:ln w="28575" cap="flat" cmpd="sng">
            <a:solidFill>
              <a:schemeClr val="dk2"/>
            </a:solidFill>
            <a:prstDash val="solid"/>
            <a:round/>
            <a:headEnd type="none" w="med" len="med"/>
            <a:tailEnd type="none" w="med" len="med"/>
          </a:ln>
        </p:spPr>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E4067-DB5A-0848-94CF-678699B20638}"/>
              </a:ext>
            </a:extLst>
          </p:cNvPr>
          <p:cNvSpPr>
            <a:spLocks noGrp="1"/>
          </p:cNvSpPr>
          <p:nvPr>
            <p:ph type="title"/>
          </p:nvPr>
        </p:nvSpPr>
        <p:spPr/>
        <p:txBody>
          <a:bodyPr/>
          <a:lstStyle/>
          <a:p>
            <a:r>
              <a:rPr lang="en-US" dirty="0"/>
              <a:t>Production Line Debrief</a:t>
            </a:r>
          </a:p>
        </p:txBody>
      </p:sp>
      <p:sp>
        <p:nvSpPr>
          <p:cNvPr id="3" name="Content Placeholder 2">
            <a:extLst>
              <a:ext uri="{FF2B5EF4-FFF2-40B4-BE49-F238E27FC236}">
                <a16:creationId xmlns:a16="http://schemas.microsoft.com/office/drawing/2014/main" id="{95E958C2-8734-4042-BC13-BD9A44A54B14}"/>
              </a:ext>
            </a:extLst>
          </p:cNvPr>
          <p:cNvSpPr>
            <a:spLocks noGrp="1"/>
          </p:cNvSpPr>
          <p:nvPr>
            <p:ph idx="1"/>
          </p:nvPr>
        </p:nvSpPr>
        <p:spPr>
          <a:xfrm>
            <a:off x="457200" y="2514600"/>
            <a:ext cx="8229600" cy="3779520"/>
          </a:xfrm>
        </p:spPr>
        <p:txBody>
          <a:bodyPr/>
          <a:lstStyle/>
          <a:p>
            <a:pPr marL="571500" indent="-457200">
              <a:buFont typeface="+mj-lt"/>
              <a:buAutoNum type="arabicPeriod"/>
            </a:pPr>
            <a:r>
              <a:rPr lang="en-US" dirty="0"/>
              <a:t>How did the number of bookmarks produced on the assembly line compare to the number you made as individuals?</a:t>
            </a:r>
          </a:p>
          <a:p>
            <a:pPr marL="571500" indent="-457200">
              <a:buFont typeface="+mj-lt"/>
              <a:buAutoNum type="arabicPeriod"/>
            </a:pPr>
            <a:r>
              <a:rPr lang="en-US" dirty="0"/>
              <a:t>Which assembly line tested by the class was most productive? In other words, which one produced the most bookmarks per worker?</a:t>
            </a:r>
          </a:p>
          <a:p>
            <a:pPr marL="571500" indent="-457200">
              <a:buFont typeface="+mj-lt"/>
              <a:buAutoNum type="arabicPeriod"/>
            </a:pPr>
            <a:r>
              <a:rPr lang="en-US" dirty="0"/>
              <a:t>Why did this assembly line produce more than the others?</a:t>
            </a:r>
          </a:p>
          <a:p>
            <a:pPr marL="571500" indent="-457200">
              <a:buFont typeface="+mj-lt"/>
              <a:buAutoNum type="arabicPeriod"/>
            </a:pPr>
            <a:r>
              <a:rPr lang="en-US" dirty="0"/>
              <a:t>Which group made the best quality bookmarks?</a:t>
            </a:r>
          </a:p>
          <a:p>
            <a:pPr marL="571500" indent="-457200">
              <a:buFont typeface="+mj-lt"/>
              <a:buAutoNum type="arabicPeriod"/>
            </a:pPr>
            <a:r>
              <a:rPr lang="en-US" dirty="0"/>
              <a:t>What were the advantages of producing bookmarks using an assembly line?</a:t>
            </a:r>
          </a:p>
          <a:p>
            <a:pPr marL="571500" indent="-457200">
              <a:buFont typeface="+mj-lt"/>
              <a:buAutoNum type="arabicPeriod"/>
            </a:pPr>
            <a:endParaRPr lang="en-US" dirty="0"/>
          </a:p>
        </p:txBody>
      </p:sp>
    </p:spTree>
    <p:extLst>
      <p:ext uri="{BB962C8B-B14F-4D97-AF65-F5344CB8AC3E}">
        <p14:creationId xmlns:p14="http://schemas.microsoft.com/office/powerpoint/2010/main" val="2495756829"/>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E4067-DB5A-0848-94CF-678699B20638}"/>
              </a:ext>
            </a:extLst>
          </p:cNvPr>
          <p:cNvSpPr>
            <a:spLocks noGrp="1"/>
          </p:cNvSpPr>
          <p:nvPr>
            <p:ph type="title"/>
          </p:nvPr>
        </p:nvSpPr>
        <p:spPr/>
        <p:txBody>
          <a:bodyPr/>
          <a:lstStyle/>
          <a:p>
            <a:r>
              <a:rPr lang="en-US" dirty="0"/>
              <a:t>Production Line Debrief</a:t>
            </a:r>
          </a:p>
        </p:txBody>
      </p:sp>
      <p:sp>
        <p:nvSpPr>
          <p:cNvPr id="3" name="Content Placeholder 2">
            <a:extLst>
              <a:ext uri="{FF2B5EF4-FFF2-40B4-BE49-F238E27FC236}">
                <a16:creationId xmlns:a16="http://schemas.microsoft.com/office/drawing/2014/main" id="{95E958C2-8734-4042-BC13-BD9A44A54B14}"/>
              </a:ext>
            </a:extLst>
          </p:cNvPr>
          <p:cNvSpPr>
            <a:spLocks noGrp="1"/>
          </p:cNvSpPr>
          <p:nvPr>
            <p:ph idx="1"/>
          </p:nvPr>
        </p:nvSpPr>
        <p:spPr>
          <a:xfrm>
            <a:off x="457200" y="2514600"/>
            <a:ext cx="8229600" cy="3779520"/>
          </a:xfrm>
        </p:spPr>
        <p:txBody>
          <a:bodyPr/>
          <a:lstStyle/>
          <a:p>
            <a:pPr marL="571500" indent="-457200">
              <a:buFont typeface="+mj-lt"/>
              <a:buAutoNum type="arabicPeriod" startAt="6"/>
            </a:pPr>
            <a:r>
              <a:rPr lang="en-US" dirty="0"/>
              <a:t>What were disadvantages of producing bookmarks using an assembly line?</a:t>
            </a:r>
          </a:p>
          <a:p>
            <a:pPr marL="571500" indent="-457200">
              <a:buFont typeface="+mj-lt"/>
              <a:buAutoNum type="arabicPeriod" startAt="6"/>
            </a:pPr>
            <a:r>
              <a:rPr lang="en-US" dirty="0"/>
              <a:t>Are there any additional tools or capital goods that would have helped you speed up the process even more?</a:t>
            </a:r>
          </a:p>
          <a:p>
            <a:pPr marL="571500" indent="-457200">
              <a:buFont typeface="+mj-lt"/>
              <a:buAutoNum type="arabicPeriod" startAt="6"/>
            </a:pPr>
            <a:endParaRPr lang="en-US" dirty="0"/>
          </a:p>
        </p:txBody>
      </p:sp>
    </p:spTree>
    <p:extLst>
      <p:ext uri="{BB962C8B-B14F-4D97-AF65-F5344CB8AC3E}">
        <p14:creationId xmlns:p14="http://schemas.microsoft.com/office/powerpoint/2010/main" val="515437406"/>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E49F0-A820-5D42-A0E2-3BB2069675FB}"/>
              </a:ext>
            </a:extLst>
          </p:cNvPr>
          <p:cNvSpPr>
            <a:spLocks noGrp="1"/>
          </p:cNvSpPr>
          <p:nvPr>
            <p:ph type="title"/>
          </p:nvPr>
        </p:nvSpPr>
        <p:spPr>
          <a:xfrm>
            <a:off x="457200" y="1295400"/>
            <a:ext cx="8229600" cy="1143000"/>
          </a:xfrm>
        </p:spPr>
        <p:txBody>
          <a:bodyPr/>
          <a:lstStyle/>
          <a:p>
            <a:pPr>
              <a:lnSpc>
                <a:spcPts val="5000"/>
              </a:lnSpc>
            </a:pPr>
            <a:r>
              <a:rPr lang="en" dirty="0"/>
              <a:t>More productivity advances: Tesla Factory</a:t>
            </a:r>
            <a:endParaRPr lang="en-US" dirty="0"/>
          </a:p>
        </p:txBody>
      </p:sp>
      <p:pic>
        <p:nvPicPr>
          <p:cNvPr id="5" name="Picture 2">
            <a:hlinkClick r:id="" action="ppaction://media"/>
            <a:extLst>
              <a:ext uri="{FF2B5EF4-FFF2-40B4-BE49-F238E27FC236}">
                <a16:creationId xmlns:a16="http://schemas.microsoft.com/office/drawing/2014/main" id="{31BE6A76-1256-F84F-86DD-8BEA5023A8B6}"/>
              </a:ext>
            </a:extLst>
          </p:cNvPr>
          <p:cNvPicPr>
            <a:picLocks noRot="1" noChangeAspect="1"/>
          </p:cNvPicPr>
          <p:nvPr>
            <a:videoFile r:link="rId1"/>
          </p:nvPr>
        </p:nvPicPr>
        <p:blipFill>
          <a:blip r:embed="rId4"/>
          <a:stretch>
            <a:fillRect/>
          </a:stretch>
        </p:blipFill>
        <p:spPr>
          <a:xfrm>
            <a:off x="2025763" y="2667000"/>
            <a:ext cx="5092473" cy="3286125"/>
          </a:xfrm>
          <a:prstGeom prst="rect">
            <a:avLst/>
          </a:prstGeom>
        </p:spPr>
      </p:pic>
    </p:spTree>
    <p:extLst>
      <p:ext uri="{BB962C8B-B14F-4D97-AF65-F5344CB8AC3E}">
        <p14:creationId xmlns:p14="http://schemas.microsoft.com/office/powerpoint/2010/main" val="397398251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E49F0-A820-5D42-A0E2-3BB2069675FB}"/>
              </a:ext>
            </a:extLst>
          </p:cNvPr>
          <p:cNvSpPr>
            <a:spLocks noGrp="1"/>
          </p:cNvSpPr>
          <p:nvPr>
            <p:ph type="title"/>
          </p:nvPr>
        </p:nvSpPr>
        <p:spPr/>
        <p:txBody>
          <a:bodyPr/>
          <a:lstStyle/>
          <a:p>
            <a:r>
              <a:rPr lang="en" dirty="0"/>
              <a:t>Costs of the assembly line</a:t>
            </a:r>
            <a:endParaRPr lang="en-US" dirty="0"/>
          </a:p>
        </p:txBody>
      </p:sp>
      <p:pic>
        <p:nvPicPr>
          <p:cNvPr id="6" name="Picture 2">
            <a:hlinkClick r:id="" action="ppaction://media"/>
            <a:extLst>
              <a:ext uri="{FF2B5EF4-FFF2-40B4-BE49-F238E27FC236}">
                <a16:creationId xmlns:a16="http://schemas.microsoft.com/office/drawing/2014/main" id="{EE265876-3919-4E4C-A2A1-4CA55C2B8EB4}"/>
              </a:ext>
            </a:extLst>
          </p:cNvPr>
          <p:cNvPicPr>
            <a:picLocks noRot="1" noChangeAspect="1"/>
          </p:cNvPicPr>
          <p:nvPr>
            <a:videoFile r:link="rId1"/>
          </p:nvPr>
        </p:nvPicPr>
        <p:blipFill>
          <a:blip r:embed="rId4"/>
          <a:stretch>
            <a:fillRect/>
          </a:stretch>
        </p:blipFill>
        <p:spPr>
          <a:xfrm>
            <a:off x="2112955" y="2362200"/>
            <a:ext cx="4918090" cy="3672461"/>
          </a:xfrm>
          <a:prstGeom prst="rect">
            <a:avLst/>
          </a:prstGeom>
        </p:spPr>
      </p:pic>
    </p:spTree>
    <p:extLst>
      <p:ext uri="{BB962C8B-B14F-4D97-AF65-F5344CB8AC3E}">
        <p14:creationId xmlns:p14="http://schemas.microsoft.com/office/powerpoint/2010/main" val="71533879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EFA7E-24C2-F949-9959-428FD48F37C2}"/>
              </a:ext>
            </a:extLst>
          </p:cNvPr>
          <p:cNvSpPr>
            <a:spLocks noGrp="1"/>
          </p:cNvSpPr>
          <p:nvPr>
            <p:ph type="title"/>
          </p:nvPr>
        </p:nvSpPr>
        <p:spPr>
          <a:xfrm>
            <a:off x="457200" y="1143000"/>
            <a:ext cx="8229600" cy="1143000"/>
          </a:xfrm>
        </p:spPr>
        <p:txBody>
          <a:bodyPr/>
          <a:lstStyle/>
          <a:p>
            <a:r>
              <a:rPr lang="en" dirty="0"/>
              <a:t>An individual craftsman</a:t>
            </a:r>
            <a:endParaRPr lang="en-US" dirty="0"/>
          </a:p>
        </p:txBody>
      </p:sp>
      <p:pic>
        <p:nvPicPr>
          <p:cNvPr id="4" name="Google Shape;70;p14">
            <a:extLst>
              <a:ext uri="{FF2B5EF4-FFF2-40B4-BE49-F238E27FC236}">
                <a16:creationId xmlns:a16="http://schemas.microsoft.com/office/drawing/2014/main" id="{72169F25-E621-3E4B-AF5C-C89992E1088E}"/>
              </a:ext>
            </a:extLst>
          </p:cNvPr>
          <p:cNvPicPr preferRelativeResize="0"/>
          <p:nvPr/>
        </p:nvPicPr>
        <p:blipFill>
          <a:blip r:embed="rId3">
            <a:alphaModFix/>
          </a:blip>
          <a:stretch>
            <a:fillRect/>
          </a:stretch>
        </p:blipFill>
        <p:spPr>
          <a:xfrm>
            <a:off x="1807756" y="2352578"/>
            <a:ext cx="5528488" cy="3667222"/>
          </a:xfrm>
          <a:prstGeom prst="rect">
            <a:avLst/>
          </a:prstGeom>
          <a:noFill/>
          <a:ln>
            <a:noFill/>
          </a:ln>
        </p:spPr>
      </p:pic>
    </p:spTree>
    <p:extLst>
      <p:ext uri="{BB962C8B-B14F-4D97-AF65-F5344CB8AC3E}">
        <p14:creationId xmlns:p14="http://schemas.microsoft.com/office/powerpoint/2010/main" val="281169246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048F-0145-BD42-B404-55D8D13A40DD}"/>
              </a:ext>
            </a:extLst>
          </p:cNvPr>
          <p:cNvSpPr>
            <a:spLocks noGrp="1"/>
          </p:cNvSpPr>
          <p:nvPr>
            <p:ph type="title"/>
          </p:nvPr>
        </p:nvSpPr>
        <p:spPr/>
        <p:txBody>
          <a:bodyPr/>
          <a:lstStyle/>
          <a:p>
            <a:r>
              <a:rPr lang="en" dirty="0"/>
              <a:t>Interchangeable part</a:t>
            </a:r>
            <a:endParaRPr lang="en-US" dirty="0"/>
          </a:p>
        </p:txBody>
      </p:sp>
      <p:sp>
        <p:nvSpPr>
          <p:cNvPr id="3" name="Content Placeholder 2">
            <a:extLst>
              <a:ext uri="{FF2B5EF4-FFF2-40B4-BE49-F238E27FC236}">
                <a16:creationId xmlns:a16="http://schemas.microsoft.com/office/drawing/2014/main" id="{9DAADF19-792F-6046-8D31-2532758D84D7}"/>
              </a:ext>
            </a:extLst>
          </p:cNvPr>
          <p:cNvSpPr>
            <a:spLocks noGrp="1"/>
          </p:cNvSpPr>
          <p:nvPr>
            <p:ph idx="1"/>
          </p:nvPr>
        </p:nvSpPr>
        <p:spPr>
          <a:xfrm>
            <a:off x="457200" y="2514600"/>
            <a:ext cx="5943600" cy="3779520"/>
          </a:xfrm>
        </p:spPr>
        <p:txBody>
          <a:bodyPr/>
          <a:lstStyle/>
          <a:p>
            <a:r>
              <a:rPr lang="en-US" dirty="0"/>
              <a:t>Bolts can be used in buildings, bridges, trucks, skateboards and all kinds of industrial processes.</a:t>
            </a:r>
          </a:p>
          <a:p>
            <a:r>
              <a:rPr lang="en-US" dirty="0"/>
              <a:t>They are produced in standardized sizes and shapes, so that all kinds of manufacturers can use the same part, and they can be easily replaced.</a:t>
            </a:r>
          </a:p>
        </p:txBody>
      </p:sp>
      <p:pic>
        <p:nvPicPr>
          <p:cNvPr id="4" name="Google Shape;77;p15">
            <a:extLst>
              <a:ext uri="{FF2B5EF4-FFF2-40B4-BE49-F238E27FC236}">
                <a16:creationId xmlns:a16="http://schemas.microsoft.com/office/drawing/2014/main" id="{023BA3A4-B919-F047-B154-C0C5ED03D34C}"/>
              </a:ext>
            </a:extLst>
          </p:cNvPr>
          <p:cNvPicPr preferRelativeResize="0"/>
          <p:nvPr/>
        </p:nvPicPr>
        <p:blipFill>
          <a:blip r:embed="rId3">
            <a:alphaModFix/>
          </a:blip>
          <a:stretch>
            <a:fillRect/>
          </a:stretch>
        </p:blipFill>
        <p:spPr>
          <a:xfrm>
            <a:off x="6553200" y="2683476"/>
            <a:ext cx="2133600" cy="2848466"/>
          </a:xfrm>
          <a:prstGeom prst="rect">
            <a:avLst/>
          </a:prstGeom>
          <a:noFill/>
          <a:ln>
            <a:noFill/>
          </a:ln>
        </p:spPr>
      </p:pic>
    </p:spTree>
    <p:extLst>
      <p:ext uri="{BB962C8B-B14F-4D97-AF65-F5344CB8AC3E}">
        <p14:creationId xmlns:p14="http://schemas.microsoft.com/office/powerpoint/2010/main" val="85687741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E49F0-A820-5D42-A0E2-3BB2069675FB}"/>
              </a:ext>
            </a:extLst>
          </p:cNvPr>
          <p:cNvSpPr>
            <a:spLocks noGrp="1"/>
          </p:cNvSpPr>
          <p:nvPr>
            <p:ph type="title"/>
          </p:nvPr>
        </p:nvSpPr>
        <p:spPr/>
        <p:txBody>
          <a:bodyPr/>
          <a:lstStyle/>
          <a:p>
            <a:r>
              <a:rPr lang="en" dirty="0"/>
              <a:t>Henry Ford’s innovation</a:t>
            </a:r>
            <a:endParaRPr lang="en-US" dirty="0"/>
          </a:p>
        </p:txBody>
      </p:sp>
      <p:pic>
        <p:nvPicPr>
          <p:cNvPr id="4" name="Picture 2">
            <a:hlinkClick r:id="" action="ppaction://media"/>
            <a:extLst>
              <a:ext uri="{FF2B5EF4-FFF2-40B4-BE49-F238E27FC236}">
                <a16:creationId xmlns:a16="http://schemas.microsoft.com/office/drawing/2014/main" id="{675DD690-A068-C943-A2FD-1007FF77F8C0}"/>
              </a:ext>
            </a:extLst>
          </p:cNvPr>
          <p:cNvPicPr>
            <a:picLocks noRot="1" noChangeAspect="1"/>
          </p:cNvPicPr>
          <p:nvPr>
            <a:videoFile r:link="rId1"/>
          </p:nvPr>
        </p:nvPicPr>
        <p:blipFill>
          <a:blip r:embed="rId4"/>
          <a:stretch>
            <a:fillRect/>
          </a:stretch>
        </p:blipFill>
        <p:spPr>
          <a:xfrm>
            <a:off x="2112955" y="2362200"/>
            <a:ext cx="4918090" cy="3672461"/>
          </a:xfrm>
          <a:prstGeom prst="rect">
            <a:avLst/>
          </a:prstGeom>
        </p:spPr>
      </p:pic>
    </p:spTree>
    <p:extLst>
      <p:ext uri="{BB962C8B-B14F-4D97-AF65-F5344CB8AC3E}">
        <p14:creationId xmlns:p14="http://schemas.microsoft.com/office/powerpoint/2010/main" val="296337502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E4067-DB5A-0848-94CF-678699B20638}"/>
              </a:ext>
            </a:extLst>
          </p:cNvPr>
          <p:cNvSpPr>
            <a:spLocks noGrp="1"/>
          </p:cNvSpPr>
          <p:nvPr>
            <p:ph type="title"/>
          </p:nvPr>
        </p:nvSpPr>
        <p:spPr/>
        <p:txBody>
          <a:bodyPr/>
          <a:lstStyle/>
          <a:p>
            <a:r>
              <a:rPr lang="en-US" dirty="0"/>
              <a:t>Let's Discuss</a:t>
            </a:r>
          </a:p>
        </p:txBody>
      </p:sp>
      <p:sp>
        <p:nvSpPr>
          <p:cNvPr id="3" name="Content Placeholder 2">
            <a:extLst>
              <a:ext uri="{FF2B5EF4-FFF2-40B4-BE49-F238E27FC236}">
                <a16:creationId xmlns:a16="http://schemas.microsoft.com/office/drawing/2014/main" id="{95E958C2-8734-4042-BC13-BD9A44A54B14}"/>
              </a:ext>
            </a:extLst>
          </p:cNvPr>
          <p:cNvSpPr>
            <a:spLocks noGrp="1"/>
          </p:cNvSpPr>
          <p:nvPr>
            <p:ph idx="1"/>
          </p:nvPr>
        </p:nvSpPr>
        <p:spPr>
          <a:xfrm>
            <a:off x="457200" y="2514600"/>
            <a:ext cx="8229600" cy="3779520"/>
          </a:xfrm>
        </p:spPr>
        <p:txBody>
          <a:bodyPr/>
          <a:lstStyle/>
          <a:p>
            <a:pPr marL="571500" indent="-457200">
              <a:lnSpc>
                <a:spcPct val="100000"/>
              </a:lnSpc>
              <a:spcAft>
                <a:spcPts val="800"/>
              </a:spcAft>
              <a:buFont typeface="+mj-lt"/>
              <a:buAutoNum type="arabicPeriod"/>
            </a:pPr>
            <a:r>
              <a:rPr lang="en-US" dirty="0"/>
              <a:t>What did you notice about the workers in the first part of the video? (They were working alone on individual pieces; later they are working in groups. Explain that initially mechanics used everyday tools to assemble these parts.) </a:t>
            </a:r>
          </a:p>
          <a:p>
            <a:pPr marL="571500" indent="-457200">
              <a:lnSpc>
                <a:spcPct val="100000"/>
              </a:lnSpc>
              <a:spcAft>
                <a:spcPts val="800"/>
              </a:spcAft>
              <a:buFont typeface="+mj-lt"/>
              <a:buAutoNum type="arabicPeriod"/>
            </a:pPr>
            <a:r>
              <a:rPr lang="en-US" dirty="0"/>
              <a:t>What were Henry Ford’s goals? (Produce a car for the masses, a car that could drive on rutted tracks, a car that farmers could use) </a:t>
            </a:r>
          </a:p>
          <a:p>
            <a:pPr marL="571500" indent="-457200">
              <a:lnSpc>
                <a:spcPct val="100000"/>
              </a:lnSpc>
              <a:spcAft>
                <a:spcPts val="800"/>
              </a:spcAft>
              <a:buFont typeface="+mj-lt"/>
              <a:buAutoNum type="arabicPeriod"/>
            </a:pPr>
            <a:r>
              <a:rPr lang="en-US" dirty="0"/>
              <a:t>What was different about the Model T? (simple, reliable, rugged, higher frame, cheap) </a:t>
            </a:r>
          </a:p>
        </p:txBody>
      </p:sp>
    </p:spTree>
    <p:extLst>
      <p:ext uri="{BB962C8B-B14F-4D97-AF65-F5344CB8AC3E}">
        <p14:creationId xmlns:p14="http://schemas.microsoft.com/office/powerpoint/2010/main" val="90959842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E4067-DB5A-0848-94CF-678699B20638}"/>
              </a:ext>
            </a:extLst>
          </p:cNvPr>
          <p:cNvSpPr>
            <a:spLocks noGrp="1"/>
          </p:cNvSpPr>
          <p:nvPr>
            <p:ph type="title"/>
          </p:nvPr>
        </p:nvSpPr>
        <p:spPr/>
        <p:txBody>
          <a:bodyPr/>
          <a:lstStyle/>
          <a:p>
            <a:r>
              <a:rPr lang="en-US" dirty="0"/>
              <a:t>Let's Discuss</a:t>
            </a:r>
          </a:p>
        </p:txBody>
      </p:sp>
      <p:sp>
        <p:nvSpPr>
          <p:cNvPr id="3" name="Content Placeholder 2">
            <a:extLst>
              <a:ext uri="{FF2B5EF4-FFF2-40B4-BE49-F238E27FC236}">
                <a16:creationId xmlns:a16="http://schemas.microsoft.com/office/drawing/2014/main" id="{95E958C2-8734-4042-BC13-BD9A44A54B14}"/>
              </a:ext>
            </a:extLst>
          </p:cNvPr>
          <p:cNvSpPr>
            <a:spLocks noGrp="1"/>
          </p:cNvSpPr>
          <p:nvPr>
            <p:ph idx="1"/>
          </p:nvPr>
        </p:nvSpPr>
        <p:spPr>
          <a:xfrm>
            <a:off x="457200" y="2514600"/>
            <a:ext cx="8229600" cy="3779520"/>
          </a:xfrm>
        </p:spPr>
        <p:txBody>
          <a:bodyPr/>
          <a:lstStyle/>
          <a:p>
            <a:pPr marL="571500" indent="-457200">
              <a:lnSpc>
                <a:spcPct val="100000"/>
              </a:lnSpc>
              <a:spcAft>
                <a:spcPts val="800"/>
              </a:spcAft>
              <a:buFont typeface="+mj-lt"/>
              <a:buAutoNum type="arabicPeriod" startAt="4"/>
            </a:pPr>
            <a:r>
              <a:rPr lang="en-US" dirty="0"/>
              <a:t>What was wrong with Henry Ford’s original process for manufacturing the Model T? (The company couldn’t keep up with orders, they could only produce 25/day) </a:t>
            </a:r>
          </a:p>
          <a:p>
            <a:pPr marL="571500" indent="-457200">
              <a:lnSpc>
                <a:spcPct val="100000"/>
              </a:lnSpc>
              <a:spcAft>
                <a:spcPts val="800"/>
              </a:spcAft>
              <a:buFont typeface="+mj-lt"/>
              <a:buAutoNum type="arabicPeriod" startAt="4"/>
            </a:pPr>
            <a:r>
              <a:rPr lang="en-US" dirty="0"/>
              <a:t>What was Ford’s revolutionary idea? (The moving assembly line) </a:t>
            </a:r>
          </a:p>
          <a:p>
            <a:pPr marL="571500" indent="-457200">
              <a:lnSpc>
                <a:spcPct val="100000"/>
              </a:lnSpc>
              <a:spcAft>
                <a:spcPts val="800"/>
              </a:spcAft>
              <a:buFont typeface="+mj-lt"/>
              <a:buAutoNum type="arabicPeriod" startAt="4"/>
            </a:pPr>
            <a:r>
              <a:rPr lang="en-US" dirty="0"/>
              <a:t>How did it change production of the Model T? (Went from 12.5 man-hours to produce a car to 93 minutes to produce a car) </a:t>
            </a:r>
          </a:p>
          <a:p>
            <a:pPr marL="571500" indent="-457200">
              <a:lnSpc>
                <a:spcPct val="100000"/>
              </a:lnSpc>
              <a:spcAft>
                <a:spcPts val="800"/>
              </a:spcAft>
              <a:buFont typeface="+mj-lt"/>
              <a:buAutoNum type="arabicPeriod" startAt="4"/>
            </a:pPr>
            <a:r>
              <a:rPr lang="en-US" dirty="0"/>
              <a:t>What happened to prices of cars? (Cut by hundreds of dollars.) Explain that the price fell from $850 in 1908 (about $22,000 in 2016 dollars) to less than $300 by 1925 (about $4,100 in 2016 dollars.)</a:t>
            </a:r>
          </a:p>
        </p:txBody>
      </p:sp>
    </p:spTree>
    <p:extLst>
      <p:ext uri="{BB962C8B-B14F-4D97-AF65-F5344CB8AC3E}">
        <p14:creationId xmlns:p14="http://schemas.microsoft.com/office/powerpoint/2010/main" val="124909024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1767-308C-9B45-AC77-AED82DE52261}"/>
              </a:ext>
            </a:extLst>
          </p:cNvPr>
          <p:cNvSpPr>
            <a:spLocks noGrp="1"/>
          </p:cNvSpPr>
          <p:nvPr>
            <p:ph type="title"/>
          </p:nvPr>
        </p:nvSpPr>
        <p:spPr/>
        <p:txBody>
          <a:bodyPr/>
          <a:lstStyle/>
          <a:p>
            <a:r>
              <a:rPr lang="en-US" dirty="0"/>
              <a:t>Henry Ford's Auto Company</a:t>
            </a:r>
          </a:p>
        </p:txBody>
      </p:sp>
      <p:sp>
        <p:nvSpPr>
          <p:cNvPr id="3" name="Content Placeholder 2">
            <a:extLst>
              <a:ext uri="{FF2B5EF4-FFF2-40B4-BE49-F238E27FC236}">
                <a16:creationId xmlns:a16="http://schemas.microsoft.com/office/drawing/2014/main" id="{0F79856E-06E9-0E46-9CB0-C4353A2B8918}"/>
              </a:ext>
            </a:extLst>
          </p:cNvPr>
          <p:cNvSpPr>
            <a:spLocks noGrp="1"/>
          </p:cNvSpPr>
          <p:nvPr>
            <p:ph idx="1"/>
          </p:nvPr>
        </p:nvSpPr>
        <p:spPr/>
        <p:txBody>
          <a:bodyPr/>
          <a:lstStyle/>
          <a:p>
            <a:pPr>
              <a:lnSpc>
                <a:spcPct val="114999"/>
              </a:lnSpc>
              <a:buNone/>
            </a:pPr>
            <a:r>
              <a:rPr lang="en-US" b="1" dirty="0">
                <a:latin typeface="Calibri" panose="020F0502020204030204" pitchFamily="34" charset="0"/>
                <a:cs typeface="Calibri" panose="020F0502020204030204" pitchFamily="34" charset="0"/>
              </a:rPr>
              <a:t>You will learn more about:</a:t>
            </a:r>
          </a:p>
          <a:p>
            <a:pPr>
              <a:lnSpc>
                <a:spcPct val="114999"/>
              </a:lnSpc>
            </a:pPr>
            <a:r>
              <a:rPr lang="en-US" dirty="0"/>
              <a:t>how this process improved productivity</a:t>
            </a:r>
          </a:p>
          <a:p>
            <a:pPr>
              <a:lnSpc>
                <a:spcPct val="114999"/>
              </a:lnSpc>
            </a:pPr>
            <a:r>
              <a:rPr lang="en-US" dirty="0"/>
              <a:t>how Ford addressed some of the downsides of assembly-line production</a:t>
            </a:r>
          </a:p>
          <a:p>
            <a:pPr>
              <a:lnSpc>
                <a:spcPct val="114999"/>
              </a:lnSpc>
            </a:pPr>
            <a:r>
              <a:rPr lang="en-US" dirty="0"/>
              <a:t>how this innovation affected supply and demand in the auto industry</a:t>
            </a:r>
          </a:p>
          <a:p>
            <a:pPr marL="0" indent="0">
              <a:buNone/>
            </a:pPr>
            <a:endParaRPr lang="en-US" dirty="0"/>
          </a:p>
        </p:txBody>
      </p:sp>
    </p:spTree>
    <p:extLst>
      <p:ext uri="{BB962C8B-B14F-4D97-AF65-F5344CB8AC3E}">
        <p14:creationId xmlns:p14="http://schemas.microsoft.com/office/powerpoint/2010/main" val="292952550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6764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 sz="6000" dirty="0"/>
              <a:t>Production Simulation </a:t>
            </a:r>
            <a:r>
              <a:rPr lang="en" sz="3200" dirty="0"/>
              <a:t>(part 2)</a:t>
            </a:r>
            <a:endParaRPr lang="en-US" sz="2000" b="1" dirty="0">
              <a:ln w="11430"/>
              <a:solidFill>
                <a:schemeClr val="tx1"/>
              </a:solidFill>
              <a:effectLst>
                <a:outerShdw blurRad="80000" dist="40000" dir="5040000" algn="tl">
                  <a:srgbClr val="000000">
                    <a:alpha val="0"/>
                  </a:srgbClr>
                </a:outerShdw>
              </a:effectLst>
              <a:ea typeface="+mj-ea"/>
              <a:cs typeface="+mj-cs"/>
            </a:endParaRPr>
          </a:p>
        </p:txBody>
      </p:sp>
      <p:sp>
        <p:nvSpPr>
          <p:cNvPr id="4" name="TextBox 3">
            <a:extLst>
              <a:ext uri="{FF2B5EF4-FFF2-40B4-BE49-F238E27FC236}">
                <a16:creationId xmlns:a16="http://schemas.microsoft.com/office/drawing/2014/main" id="{A4B589FC-F2FE-6243-BEF8-BD59E2663DA5}"/>
              </a:ext>
            </a:extLst>
          </p:cNvPr>
          <p:cNvSpPr txBox="1"/>
          <p:nvPr/>
        </p:nvSpPr>
        <p:spPr>
          <a:xfrm>
            <a:off x="1787774" y="2819400"/>
            <a:ext cx="5568447" cy="400110"/>
          </a:xfrm>
          <a:prstGeom prst="rect">
            <a:avLst/>
          </a:prstGeom>
          <a:noFill/>
        </p:spPr>
        <p:txBody>
          <a:bodyPr wrap="none" rtlCol="0">
            <a:spAutoFit/>
          </a:bodyPr>
          <a:lstStyle/>
          <a:p>
            <a:pPr algn="ctr"/>
            <a:r>
              <a:rPr lang="en-US" sz="2000" b="1" dirty="0">
                <a:solidFill>
                  <a:srgbClr val="005CB8"/>
                </a:solidFill>
                <a:latin typeface="Calibri" panose="020F0502020204030204" pitchFamily="34" charset="0"/>
                <a:cs typeface="Calibri" panose="020F0502020204030204" pitchFamily="34" charset="0"/>
              </a:rPr>
              <a:t>Using your materials to make a bookmark like this:</a:t>
            </a:r>
          </a:p>
        </p:txBody>
      </p:sp>
      <p:pic>
        <p:nvPicPr>
          <p:cNvPr id="6" name="Google Shape;56;p13">
            <a:extLst>
              <a:ext uri="{FF2B5EF4-FFF2-40B4-BE49-F238E27FC236}">
                <a16:creationId xmlns:a16="http://schemas.microsoft.com/office/drawing/2014/main" id="{799EE322-F725-AD42-9C96-FF3B65AD98E6}"/>
              </a:ext>
            </a:extLst>
          </p:cNvPr>
          <p:cNvPicPr preferRelativeResize="0"/>
          <p:nvPr/>
        </p:nvPicPr>
        <p:blipFill>
          <a:blip r:embed="rId3">
            <a:alphaModFix/>
          </a:blip>
          <a:stretch>
            <a:fillRect/>
          </a:stretch>
        </p:blipFill>
        <p:spPr>
          <a:xfrm>
            <a:off x="2093025" y="3429000"/>
            <a:ext cx="1621175" cy="1656300"/>
          </a:xfrm>
          <a:prstGeom prst="rect">
            <a:avLst/>
          </a:prstGeom>
          <a:noFill/>
          <a:ln>
            <a:noFill/>
          </a:ln>
        </p:spPr>
      </p:pic>
      <p:sp>
        <p:nvSpPr>
          <p:cNvPr id="7" name="Google Shape;57;p13">
            <a:extLst>
              <a:ext uri="{FF2B5EF4-FFF2-40B4-BE49-F238E27FC236}">
                <a16:creationId xmlns:a16="http://schemas.microsoft.com/office/drawing/2014/main" id="{5CB99ADB-0F9D-784E-933D-54554F43AE42}"/>
              </a:ext>
            </a:extLst>
          </p:cNvPr>
          <p:cNvSpPr/>
          <p:nvPr/>
        </p:nvSpPr>
        <p:spPr>
          <a:xfrm>
            <a:off x="1298850" y="3611300"/>
            <a:ext cx="6707100" cy="16563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58;p13">
            <a:extLst>
              <a:ext uri="{FF2B5EF4-FFF2-40B4-BE49-F238E27FC236}">
                <a16:creationId xmlns:a16="http://schemas.microsoft.com/office/drawing/2014/main" id="{7D0AD9F6-8A42-9F47-9CD9-35F42581AFF8}"/>
              </a:ext>
            </a:extLst>
          </p:cNvPr>
          <p:cNvSpPr/>
          <p:nvPr/>
        </p:nvSpPr>
        <p:spPr>
          <a:xfrm>
            <a:off x="1741175" y="4316000"/>
            <a:ext cx="226200" cy="246900"/>
          </a:xfrm>
          <a:prstGeom prst="ellipse">
            <a:avLst/>
          </a:prstGeom>
          <a:noFill/>
          <a:ln w="9525" cap="flat" cmpd="sng">
            <a:solidFill>
              <a:srgbClr val="005CB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59;p13">
            <a:extLst>
              <a:ext uri="{FF2B5EF4-FFF2-40B4-BE49-F238E27FC236}">
                <a16:creationId xmlns:a16="http://schemas.microsoft.com/office/drawing/2014/main" id="{51C3CCDD-2CB1-2846-B0B7-B1D37B200948}"/>
              </a:ext>
            </a:extLst>
          </p:cNvPr>
          <p:cNvSpPr txBox="1"/>
          <p:nvPr/>
        </p:nvSpPr>
        <p:spPr>
          <a:xfrm>
            <a:off x="4064125" y="4005500"/>
            <a:ext cx="3211500" cy="92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b="1"/>
              <a:t>Productivity</a:t>
            </a:r>
            <a:endParaRPr sz="3600" b="1"/>
          </a:p>
        </p:txBody>
      </p:sp>
      <p:sp>
        <p:nvSpPr>
          <p:cNvPr id="10" name="Google Shape;60;p13">
            <a:extLst>
              <a:ext uri="{FF2B5EF4-FFF2-40B4-BE49-F238E27FC236}">
                <a16:creationId xmlns:a16="http://schemas.microsoft.com/office/drawing/2014/main" id="{7B398F4D-ED1A-324E-9EE7-F8DE3F07F294}"/>
              </a:ext>
            </a:extLst>
          </p:cNvPr>
          <p:cNvSpPr/>
          <p:nvPr/>
        </p:nvSpPr>
        <p:spPr>
          <a:xfrm>
            <a:off x="1247400" y="4395333"/>
            <a:ext cx="586350" cy="38025"/>
          </a:xfrm>
          <a:custGeom>
            <a:avLst/>
            <a:gdLst/>
            <a:ahLst/>
            <a:cxnLst/>
            <a:rect l="l" t="t" r="r" b="b"/>
            <a:pathLst>
              <a:path w="23454" h="1521" extrusionOk="0">
                <a:moveTo>
                  <a:pt x="23454" y="1110"/>
                </a:moveTo>
                <a:cubicBezTo>
                  <a:pt x="15787" y="-426"/>
                  <a:pt x="7586" y="-373"/>
                  <a:pt x="0" y="1521"/>
                </a:cubicBezTo>
              </a:path>
            </a:pathLst>
          </a:custGeom>
          <a:noFill/>
          <a:ln w="28575" cap="flat" cmpd="sng">
            <a:solidFill>
              <a:schemeClr val="dk2"/>
            </a:solidFill>
            <a:prstDash val="solid"/>
            <a:round/>
            <a:headEnd type="none" w="med" len="med"/>
            <a:tailEnd type="none" w="med" len="med"/>
          </a:ln>
        </p:spPr>
      </p:sp>
      <p:sp>
        <p:nvSpPr>
          <p:cNvPr id="11" name="Google Shape;61;p13">
            <a:extLst>
              <a:ext uri="{FF2B5EF4-FFF2-40B4-BE49-F238E27FC236}">
                <a16:creationId xmlns:a16="http://schemas.microsoft.com/office/drawing/2014/main" id="{C0AAA4E7-1888-DF43-AD88-6F06BD977DA6}"/>
              </a:ext>
            </a:extLst>
          </p:cNvPr>
          <p:cNvSpPr/>
          <p:nvPr/>
        </p:nvSpPr>
        <p:spPr>
          <a:xfrm>
            <a:off x="1278250" y="4444544"/>
            <a:ext cx="586375" cy="29950"/>
          </a:xfrm>
          <a:custGeom>
            <a:avLst/>
            <a:gdLst/>
            <a:ahLst/>
            <a:cxnLst/>
            <a:rect l="l" t="t" r="r" b="b"/>
            <a:pathLst>
              <a:path w="23455" h="1198" extrusionOk="0">
                <a:moveTo>
                  <a:pt x="23455" y="787"/>
                </a:moveTo>
                <a:cubicBezTo>
                  <a:pt x="15869" y="-1112"/>
                  <a:pt x="7820" y="1198"/>
                  <a:pt x="0" y="1198"/>
                </a:cubicBezTo>
              </a:path>
            </a:pathLst>
          </a:custGeom>
          <a:noFill/>
          <a:ln w="28575" cap="flat" cmpd="sng">
            <a:solidFill>
              <a:schemeClr val="dk2"/>
            </a:solidFill>
            <a:prstDash val="solid"/>
            <a:round/>
            <a:headEnd type="none" w="med" len="med"/>
            <a:tailEnd type="none" w="med" len="med"/>
          </a:ln>
        </p:spPr>
      </p:sp>
      <p:sp>
        <p:nvSpPr>
          <p:cNvPr id="12" name="Google Shape;62;p13">
            <a:extLst>
              <a:ext uri="{FF2B5EF4-FFF2-40B4-BE49-F238E27FC236}">
                <a16:creationId xmlns:a16="http://schemas.microsoft.com/office/drawing/2014/main" id="{5A9817E9-4DC0-DD4D-8FB0-966E662FFFF5}"/>
              </a:ext>
            </a:extLst>
          </p:cNvPr>
          <p:cNvSpPr/>
          <p:nvPr/>
        </p:nvSpPr>
        <p:spPr>
          <a:xfrm>
            <a:off x="1265993" y="4392200"/>
            <a:ext cx="12250" cy="164600"/>
          </a:xfrm>
          <a:custGeom>
            <a:avLst/>
            <a:gdLst/>
            <a:ahLst/>
            <a:cxnLst/>
            <a:rect l="l" t="t" r="r" b="b"/>
            <a:pathLst>
              <a:path w="490" h="6584" extrusionOk="0">
                <a:moveTo>
                  <a:pt x="490" y="0"/>
                </a:moveTo>
                <a:cubicBezTo>
                  <a:pt x="490" y="2195"/>
                  <a:pt x="-491" y="4621"/>
                  <a:pt x="490" y="6584"/>
                </a:cubicBezTo>
              </a:path>
            </a:pathLst>
          </a:custGeom>
          <a:noFill/>
          <a:ln w="28575" cap="flat" cmpd="sng">
            <a:solidFill>
              <a:schemeClr val="dk2"/>
            </a:solidFill>
            <a:prstDash val="solid"/>
            <a:round/>
            <a:headEnd type="none" w="med" len="med"/>
            <a:tailEnd type="none" w="med" len="med"/>
          </a:ln>
        </p:spPr>
      </p:sp>
      <p:sp>
        <p:nvSpPr>
          <p:cNvPr id="13" name="Google Shape;63;p13">
            <a:extLst>
              <a:ext uri="{FF2B5EF4-FFF2-40B4-BE49-F238E27FC236}">
                <a16:creationId xmlns:a16="http://schemas.microsoft.com/office/drawing/2014/main" id="{752EA848-292D-284F-AE2C-F66B36431B3F}"/>
              </a:ext>
            </a:extLst>
          </p:cNvPr>
          <p:cNvSpPr/>
          <p:nvPr/>
        </p:nvSpPr>
        <p:spPr>
          <a:xfrm>
            <a:off x="702175" y="4433350"/>
            <a:ext cx="555500" cy="1532775"/>
          </a:xfrm>
          <a:custGeom>
            <a:avLst/>
            <a:gdLst/>
            <a:ahLst/>
            <a:cxnLst/>
            <a:rect l="l" t="t" r="r" b="b"/>
            <a:pathLst>
              <a:path w="22220" h="61311" extrusionOk="0">
                <a:moveTo>
                  <a:pt x="22220" y="0"/>
                </a:moveTo>
                <a:cubicBezTo>
                  <a:pt x="17144" y="11850"/>
                  <a:pt x="13167" y="24140"/>
                  <a:pt x="8642" y="36211"/>
                </a:cubicBezTo>
                <a:cubicBezTo>
                  <a:pt x="5536" y="44497"/>
                  <a:pt x="0" y="52462"/>
                  <a:pt x="0" y="61311"/>
                </a:cubicBezTo>
              </a:path>
            </a:pathLst>
          </a:custGeom>
          <a:noFill/>
          <a:ln w="28575" cap="flat" cmpd="sng">
            <a:solidFill>
              <a:schemeClr val="dk2"/>
            </a:solidFill>
            <a:prstDash val="solid"/>
            <a:round/>
            <a:headEnd type="none" w="med" len="med"/>
            <a:tailEnd type="none" w="med" len="med"/>
          </a:ln>
        </p:spPr>
      </p:sp>
      <p:sp>
        <p:nvSpPr>
          <p:cNvPr id="14" name="Google Shape;64;p13">
            <a:extLst>
              <a:ext uri="{FF2B5EF4-FFF2-40B4-BE49-F238E27FC236}">
                <a16:creationId xmlns:a16="http://schemas.microsoft.com/office/drawing/2014/main" id="{A6407ADD-68A4-D540-948B-057665BDBDA7}"/>
              </a:ext>
            </a:extLst>
          </p:cNvPr>
          <p:cNvSpPr/>
          <p:nvPr/>
        </p:nvSpPr>
        <p:spPr>
          <a:xfrm>
            <a:off x="609600" y="4474500"/>
            <a:ext cx="716850" cy="2002625"/>
          </a:xfrm>
          <a:custGeom>
            <a:avLst/>
            <a:gdLst/>
            <a:ahLst/>
            <a:cxnLst/>
            <a:rect l="l" t="t" r="r" b="b"/>
            <a:pathLst>
              <a:path w="28674" h="80105" extrusionOk="0">
                <a:moveTo>
                  <a:pt x="27981" y="0"/>
                </a:moveTo>
                <a:cubicBezTo>
                  <a:pt x="30484" y="5006"/>
                  <a:pt x="25315" y="10933"/>
                  <a:pt x="23043" y="16048"/>
                </a:cubicBezTo>
                <a:cubicBezTo>
                  <a:pt x="18378" y="26549"/>
                  <a:pt x="12251" y="36585"/>
                  <a:pt x="9464" y="47732"/>
                </a:cubicBezTo>
                <a:cubicBezTo>
                  <a:pt x="7713" y="54735"/>
                  <a:pt x="7345" y="62261"/>
                  <a:pt x="4115" y="68717"/>
                </a:cubicBezTo>
                <a:cubicBezTo>
                  <a:pt x="2405" y="72134"/>
                  <a:pt x="1710" y="82833"/>
                  <a:pt x="0" y="79416"/>
                </a:cubicBezTo>
              </a:path>
            </a:pathLst>
          </a:custGeom>
          <a:noFill/>
          <a:ln w="28575" cap="flat" cmpd="sng">
            <a:solidFill>
              <a:schemeClr val="dk2"/>
            </a:solidFill>
            <a:prstDash val="solid"/>
            <a:round/>
            <a:headEnd type="none" w="med" len="med"/>
            <a:tailEnd type="none" w="med" len="med"/>
          </a:ln>
        </p:spPr>
      </p:sp>
      <p:cxnSp>
        <p:nvCxnSpPr>
          <p:cNvPr id="15" name="Google Shape;100;p17">
            <a:extLst>
              <a:ext uri="{FF2B5EF4-FFF2-40B4-BE49-F238E27FC236}">
                <a16:creationId xmlns:a16="http://schemas.microsoft.com/office/drawing/2014/main" id="{76303CFA-046F-CC45-AF3C-C1D15B60B3DF}"/>
              </a:ext>
            </a:extLst>
          </p:cNvPr>
          <p:cNvCxnSpPr/>
          <p:nvPr/>
        </p:nvCxnSpPr>
        <p:spPr>
          <a:xfrm rot="10800000">
            <a:off x="1351125" y="3410125"/>
            <a:ext cx="2757000" cy="0"/>
          </a:xfrm>
          <a:prstGeom prst="straightConnector1">
            <a:avLst/>
          </a:prstGeom>
          <a:noFill/>
          <a:ln w="9525" cap="flat" cmpd="sng">
            <a:solidFill>
              <a:srgbClr val="005CB8"/>
            </a:solidFill>
            <a:prstDash val="solid"/>
            <a:round/>
            <a:headEnd type="none" w="med" len="med"/>
            <a:tailEnd type="triangle" w="med" len="med"/>
          </a:ln>
        </p:spPr>
      </p:cxnSp>
      <p:cxnSp>
        <p:nvCxnSpPr>
          <p:cNvPr id="16" name="Google Shape;101;p17">
            <a:extLst>
              <a:ext uri="{FF2B5EF4-FFF2-40B4-BE49-F238E27FC236}">
                <a16:creationId xmlns:a16="http://schemas.microsoft.com/office/drawing/2014/main" id="{6FA29121-07BF-E642-A59F-BF18455E067C}"/>
              </a:ext>
            </a:extLst>
          </p:cNvPr>
          <p:cNvCxnSpPr/>
          <p:nvPr/>
        </p:nvCxnSpPr>
        <p:spPr>
          <a:xfrm>
            <a:off x="4427025" y="3410125"/>
            <a:ext cx="3528300" cy="0"/>
          </a:xfrm>
          <a:prstGeom prst="straightConnector1">
            <a:avLst/>
          </a:prstGeom>
          <a:noFill/>
          <a:ln w="9525" cap="flat" cmpd="sng">
            <a:solidFill>
              <a:srgbClr val="005CB8"/>
            </a:solidFill>
            <a:prstDash val="solid"/>
            <a:round/>
            <a:headEnd type="none" w="med" len="med"/>
            <a:tailEnd type="triangle" w="med" len="med"/>
          </a:ln>
        </p:spPr>
      </p:cxnSp>
      <p:sp>
        <p:nvSpPr>
          <p:cNvPr id="17" name="Google Shape;102;p17">
            <a:extLst>
              <a:ext uri="{FF2B5EF4-FFF2-40B4-BE49-F238E27FC236}">
                <a16:creationId xmlns:a16="http://schemas.microsoft.com/office/drawing/2014/main" id="{B2834143-F2DF-1742-91DE-054CDB067C8D}"/>
              </a:ext>
            </a:extLst>
          </p:cNvPr>
          <p:cNvSpPr txBox="1"/>
          <p:nvPr/>
        </p:nvSpPr>
        <p:spPr>
          <a:xfrm>
            <a:off x="8017199" y="4133650"/>
            <a:ext cx="517189" cy="4231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5CB8"/>
                </a:solidFill>
              </a:rPr>
              <a:t>2”</a:t>
            </a:r>
            <a:endParaRPr dirty="0">
              <a:solidFill>
                <a:srgbClr val="005CB8"/>
              </a:solidFill>
            </a:endParaRPr>
          </a:p>
        </p:txBody>
      </p:sp>
      <p:cxnSp>
        <p:nvCxnSpPr>
          <p:cNvPr id="18" name="Google Shape;103;p17">
            <a:extLst>
              <a:ext uri="{FF2B5EF4-FFF2-40B4-BE49-F238E27FC236}">
                <a16:creationId xmlns:a16="http://schemas.microsoft.com/office/drawing/2014/main" id="{7371CAEF-6F6B-5449-8595-070F4A600533}"/>
              </a:ext>
            </a:extLst>
          </p:cNvPr>
          <p:cNvCxnSpPr/>
          <p:nvPr/>
        </p:nvCxnSpPr>
        <p:spPr>
          <a:xfrm rot="10800000">
            <a:off x="8162400" y="3558250"/>
            <a:ext cx="0" cy="575400"/>
          </a:xfrm>
          <a:prstGeom prst="straightConnector1">
            <a:avLst/>
          </a:prstGeom>
          <a:noFill/>
          <a:ln w="9525" cap="flat" cmpd="sng">
            <a:solidFill>
              <a:srgbClr val="005CB8"/>
            </a:solidFill>
            <a:prstDash val="solid"/>
            <a:round/>
            <a:headEnd type="none" w="med" len="med"/>
            <a:tailEnd type="triangle" w="med" len="med"/>
          </a:ln>
        </p:spPr>
      </p:cxnSp>
      <p:cxnSp>
        <p:nvCxnSpPr>
          <p:cNvPr id="19" name="Google Shape;104;p17">
            <a:extLst>
              <a:ext uri="{FF2B5EF4-FFF2-40B4-BE49-F238E27FC236}">
                <a16:creationId xmlns:a16="http://schemas.microsoft.com/office/drawing/2014/main" id="{4503BD1A-F7FF-8041-AFA1-AA27E6F2912B}"/>
              </a:ext>
            </a:extLst>
          </p:cNvPr>
          <p:cNvCxnSpPr/>
          <p:nvPr/>
        </p:nvCxnSpPr>
        <p:spPr>
          <a:xfrm>
            <a:off x="8162400" y="4475775"/>
            <a:ext cx="0" cy="705000"/>
          </a:xfrm>
          <a:prstGeom prst="straightConnector1">
            <a:avLst/>
          </a:prstGeom>
          <a:noFill/>
          <a:ln w="9525" cap="flat" cmpd="sng">
            <a:solidFill>
              <a:srgbClr val="005CB8"/>
            </a:solidFill>
            <a:prstDash val="solid"/>
            <a:round/>
            <a:headEnd type="none" w="med" len="med"/>
            <a:tailEnd type="triangle" w="med" len="med"/>
          </a:ln>
        </p:spPr>
      </p:cxnSp>
      <p:cxnSp>
        <p:nvCxnSpPr>
          <p:cNvPr id="20" name="Google Shape;105;p17">
            <a:extLst>
              <a:ext uri="{FF2B5EF4-FFF2-40B4-BE49-F238E27FC236}">
                <a16:creationId xmlns:a16="http://schemas.microsoft.com/office/drawing/2014/main" id="{FD0ADD39-3314-E544-83AF-0E6ED70FE00A}"/>
              </a:ext>
            </a:extLst>
          </p:cNvPr>
          <p:cNvCxnSpPr/>
          <p:nvPr/>
        </p:nvCxnSpPr>
        <p:spPr>
          <a:xfrm rot="10800000">
            <a:off x="1066800" y="5334600"/>
            <a:ext cx="762000" cy="547800"/>
          </a:xfrm>
          <a:prstGeom prst="straightConnector1">
            <a:avLst/>
          </a:prstGeom>
          <a:noFill/>
          <a:ln w="9525" cap="flat" cmpd="sng">
            <a:solidFill>
              <a:srgbClr val="005CB8"/>
            </a:solidFill>
            <a:prstDash val="solid"/>
            <a:round/>
            <a:headEnd type="none" w="med" len="med"/>
            <a:tailEnd type="triangle" w="med" len="med"/>
          </a:ln>
        </p:spPr>
      </p:cxnSp>
      <p:sp>
        <p:nvSpPr>
          <p:cNvPr id="21" name="Google Shape;106;p17">
            <a:extLst>
              <a:ext uri="{FF2B5EF4-FFF2-40B4-BE49-F238E27FC236}">
                <a16:creationId xmlns:a16="http://schemas.microsoft.com/office/drawing/2014/main" id="{39CB4EE2-7287-C947-B346-BEDD22C43EF2}"/>
              </a:ext>
            </a:extLst>
          </p:cNvPr>
          <p:cNvSpPr txBox="1"/>
          <p:nvPr/>
        </p:nvSpPr>
        <p:spPr>
          <a:xfrm>
            <a:off x="1828800" y="5796675"/>
            <a:ext cx="2743200" cy="32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5CB8"/>
                </a:solidFill>
              </a:rPr>
              <a:t>Use 12” string</a:t>
            </a:r>
            <a:endParaRPr dirty="0">
              <a:solidFill>
                <a:srgbClr val="005CB8"/>
              </a:solidFill>
            </a:endParaRPr>
          </a:p>
        </p:txBody>
      </p:sp>
      <p:sp>
        <p:nvSpPr>
          <p:cNvPr id="22" name="Google Shape;107;p17">
            <a:extLst>
              <a:ext uri="{FF2B5EF4-FFF2-40B4-BE49-F238E27FC236}">
                <a16:creationId xmlns:a16="http://schemas.microsoft.com/office/drawing/2014/main" id="{E272E05D-A9B2-6145-A778-57FF958FB211}"/>
              </a:ext>
            </a:extLst>
          </p:cNvPr>
          <p:cNvSpPr txBox="1"/>
          <p:nvPr/>
        </p:nvSpPr>
        <p:spPr>
          <a:xfrm>
            <a:off x="1351113" y="4029175"/>
            <a:ext cx="637800" cy="24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rgbClr val="005CB8"/>
                </a:solidFill>
              </a:rPr>
              <a:t>1/2”</a:t>
            </a:r>
            <a:endParaRPr sz="1200" dirty="0">
              <a:solidFill>
                <a:srgbClr val="005CB8"/>
              </a:solidFill>
            </a:endParaRPr>
          </a:p>
        </p:txBody>
      </p:sp>
      <p:cxnSp>
        <p:nvCxnSpPr>
          <p:cNvPr id="23" name="Google Shape;108;p17">
            <a:extLst>
              <a:ext uri="{FF2B5EF4-FFF2-40B4-BE49-F238E27FC236}">
                <a16:creationId xmlns:a16="http://schemas.microsoft.com/office/drawing/2014/main" id="{F4721F4B-203A-2F43-B5B6-48921DA527E1}"/>
              </a:ext>
            </a:extLst>
          </p:cNvPr>
          <p:cNvCxnSpPr/>
          <p:nvPr/>
        </p:nvCxnSpPr>
        <p:spPr>
          <a:xfrm>
            <a:off x="1631238" y="4234975"/>
            <a:ext cx="129000" cy="3000"/>
          </a:xfrm>
          <a:prstGeom prst="straightConnector1">
            <a:avLst/>
          </a:prstGeom>
          <a:noFill/>
          <a:ln w="9525" cap="flat" cmpd="sng">
            <a:solidFill>
              <a:srgbClr val="005CB8"/>
            </a:solidFill>
            <a:prstDash val="solid"/>
            <a:round/>
            <a:headEnd type="none" w="med" len="med"/>
            <a:tailEnd type="triangle" w="med" len="med"/>
          </a:ln>
        </p:spPr>
      </p:cxnSp>
      <p:cxnSp>
        <p:nvCxnSpPr>
          <p:cNvPr id="24" name="Google Shape;109;p17">
            <a:extLst>
              <a:ext uri="{FF2B5EF4-FFF2-40B4-BE49-F238E27FC236}">
                <a16:creationId xmlns:a16="http://schemas.microsoft.com/office/drawing/2014/main" id="{4952C703-707F-EB49-9C90-08112F0843F7}"/>
              </a:ext>
            </a:extLst>
          </p:cNvPr>
          <p:cNvCxnSpPr/>
          <p:nvPr/>
        </p:nvCxnSpPr>
        <p:spPr>
          <a:xfrm rot="10800000">
            <a:off x="1317088" y="4236475"/>
            <a:ext cx="134700" cy="0"/>
          </a:xfrm>
          <a:prstGeom prst="straightConnector1">
            <a:avLst/>
          </a:prstGeom>
          <a:noFill/>
          <a:ln w="9525" cap="flat" cmpd="sng">
            <a:solidFill>
              <a:srgbClr val="005CB8"/>
            </a:solidFill>
            <a:prstDash val="solid"/>
            <a:round/>
            <a:headEnd type="none" w="med" len="med"/>
            <a:tailEnd type="triangle" w="med" len="med"/>
          </a:ln>
        </p:spPr>
      </p:cxnSp>
      <p:sp>
        <p:nvSpPr>
          <p:cNvPr id="25" name="Google Shape;102;p17">
            <a:extLst>
              <a:ext uri="{FF2B5EF4-FFF2-40B4-BE49-F238E27FC236}">
                <a16:creationId xmlns:a16="http://schemas.microsoft.com/office/drawing/2014/main" id="{7FA5DC68-BF67-5E45-B904-A51E851BD111}"/>
              </a:ext>
            </a:extLst>
          </p:cNvPr>
          <p:cNvSpPr txBox="1"/>
          <p:nvPr/>
        </p:nvSpPr>
        <p:spPr>
          <a:xfrm>
            <a:off x="4119348" y="3186669"/>
            <a:ext cx="517189" cy="4231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5CB8"/>
                </a:solidFill>
              </a:rPr>
              <a:t>6”</a:t>
            </a:r>
            <a:endParaRPr dirty="0">
              <a:solidFill>
                <a:srgbClr val="005CB8"/>
              </a:solidFill>
            </a:endParaRPr>
          </a:p>
        </p:txBody>
      </p:sp>
    </p:spTree>
    <p:extLst>
      <p:ext uri="{BB962C8B-B14F-4D97-AF65-F5344CB8AC3E}">
        <p14:creationId xmlns:p14="http://schemas.microsoft.com/office/powerpoint/2010/main" val="276868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7AC5D-6B6E-0240-A477-9EE4322BD317}"/>
              </a:ext>
            </a:extLst>
          </p:cNvPr>
          <p:cNvSpPr>
            <a:spLocks noGrp="1"/>
          </p:cNvSpPr>
          <p:nvPr>
            <p:ph type="title"/>
          </p:nvPr>
        </p:nvSpPr>
        <p:spPr/>
        <p:txBody>
          <a:bodyPr/>
          <a:lstStyle/>
          <a:p>
            <a:r>
              <a:rPr lang="en" dirty="0"/>
              <a:t>Production Report</a:t>
            </a:r>
            <a:endParaRPr lang="en-US" dirty="0"/>
          </a:p>
        </p:txBody>
      </p:sp>
      <p:sp>
        <p:nvSpPr>
          <p:cNvPr id="3" name="Content Placeholder 2">
            <a:extLst>
              <a:ext uri="{FF2B5EF4-FFF2-40B4-BE49-F238E27FC236}">
                <a16:creationId xmlns:a16="http://schemas.microsoft.com/office/drawing/2014/main" id="{84C51142-4D34-7443-8DC2-6C1676932204}"/>
              </a:ext>
            </a:extLst>
          </p:cNvPr>
          <p:cNvSpPr>
            <a:spLocks noGrp="1"/>
          </p:cNvSpPr>
          <p:nvPr>
            <p:ph idx="1"/>
          </p:nvPr>
        </p:nvSpPr>
        <p:spPr/>
        <p:txBody>
          <a:bodyPr/>
          <a:lstStyle/>
          <a:p>
            <a:pPr marL="457200" indent="-457200">
              <a:buFont typeface="+mj-lt"/>
              <a:buAutoNum type="arabicPeriod"/>
            </a:pPr>
            <a:r>
              <a:rPr lang="en-US" b="1" dirty="0">
                <a:latin typeface="Calibri" panose="020F0502020204030204" pitchFamily="34" charset="0"/>
                <a:cs typeface="Calibri" panose="020F0502020204030204" pitchFamily="34" charset="0"/>
              </a:rPr>
              <a:t>Count:</a:t>
            </a:r>
            <a:r>
              <a:rPr lang="en-US" dirty="0"/>
              <a:t> How many finished bookmarks did you make?</a:t>
            </a:r>
          </a:p>
          <a:p>
            <a:pPr marL="457200" indent="-457200">
              <a:buFont typeface="+mj-lt"/>
              <a:buAutoNum type="arabicPeriod"/>
            </a:pPr>
            <a:r>
              <a:rPr lang="en-US" b="1" dirty="0">
                <a:latin typeface="Calibri" panose="020F0502020204030204" pitchFamily="34" charset="0"/>
                <a:cs typeface="Calibri" panose="020F0502020204030204" pitchFamily="34" charset="0"/>
              </a:rPr>
              <a:t>Calculate:</a:t>
            </a:r>
            <a:r>
              <a:rPr lang="en-US" dirty="0"/>
              <a:t> # bookmarks/# workers to get </a:t>
            </a:r>
            <a:r>
              <a:rPr lang="en-US" u="sng" dirty="0"/>
              <a:t>worker productivity</a:t>
            </a:r>
          </a:p>
          <a:p>
            <a:pPr marL="457200" indent="-457200">
              <a:buFont typeface="+mj-lt"/>
              <a:buAutoNum type="arabicPeriod"/>
            </a:pPr>
            <a:r>
              <a:rPr lang="en-US" b="1" dirty="0">
                <a:latin typeface="Calibri" panose="020F0502020204030204" pitchFamily="34" charset="0"/>
                <a:cs typeface="Calibri" panose="020F0502020204030204" pitchFamily="34" charset="0"/>
              </a:rPr>
              <a:t>Calculate:</a:t>
            </a:r>
            <a:r>
              <a:rPr lang="en-US" dirty="0"/>
              <a:t> 10 minutes/</a:t>
            </a:r>
            <a:r>
              <a:rPr lang="en-US" u="sng" dirty="0"/>
              <a:t>worker productivity</a:t>
            </a:r>
            <a:r>
              <a:rPr lang="en-US" dirty="0"/>
              <a:t> to get worker-minutes/bookmark</a:t>
            </a:r>
          </a:p>
        </p:txBody>
      </p:sp>
      <p:pic>
        <p:nvPicPr>
          <p:cNvPr id="10" name="Google Shape;56;p13">
            <a:extLst>
              <a:ext uri="{FF2B5EF4-FFF2-40B4-BE49-F238E27FC236}">
                <a16:creationId xmlns:a16="http://schemas.microsoft.com/office/drawing/2014/main" id="{F72630A3-5A9D-C441-B212-F2602FAF71F0}"/>
              </a:ext>
            </a:extLst>
          </p:cNvPr>
          <p:cNvPicPr preferRelativeResize="0"/>
          <p:nvPr/>
        </p:nvPicPr>
        <p:blipFill>
          <a:blip r:embed="rId3">
            <a:alphaModFix/>
          </a:blip>
          <a:stretch>
            <a:fillRect/>
          </a:stretch>
        </p:blipFill>
        <p:spPr>
          <a:xfrm>
            <a:off x="2093025" y="4267200"/>
            <a:ext cx="1621175" cy="1656300"/>
          </a:xfrm>
          <a:prstGeom prst="rect">
            <a:avLst/>
          </a:prstGeom>
          <a:noFill/>
          <a:ln>
            <a:noFill/>
          </a:ln>
        </p:spPr>
      </p:pic>
      <p:sp>
        <p:nvSpPr>
          <p:cNvPr id="11" name="Google Shape;57;p13">
            <a:extLst>
              <a:ext uri="{FF2B5EF4-FFF2-40B4-BE49-F238E27FC236}">
                <a16:creationId xmlns:a16="http://schemas.microsoft.com/office/drawing/2014/main" id="{C96BCF2B-0087-C348-B705-A3621C3DF3F2}"/>
              </a:ext>
            </a:extLst>
          </p:cNvPr>
          <p:cNvSpPr/>
          <p:nvPr/>
        </p:nvSpPr>
        <p:spPr>
          <a:xfrm>
            <a:off x="1298850" y="4449500"/>
            <a:ext cx="6707100" cy="16563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58;p13">
            <a:extLst>
              <a:ext uri="{FF2B5EF4-FFF2-40B4-BE49-F238E27FC236}">
                <a16:creationId xmlns:a16="http://schemas.microsoft.com/office/drawing/2014/main" id="{A3FE7225-049C-0C45-B942-BADCAC7236D8}"/>
              </a:ext>
            </a:extLst>
          </p:cNvPr>
          <p:cNvSpPr/>
          <p:nvPr/>
        </p:nvSpPr>
        <p:spPr>
          <a:xfrm>
            <a:off x="1741175" y="5154200"/>
            <a:ext cx="226200" cy="2469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59;p13">
            <a:extLst>
              <a:ext uri="{FF2B5EF4-FFF2-40B4-BE49-F238E27FC236}">
                <a16:creationId xmlns:a16="http://schemas.microsoft.com/office/drawing/2014/main" id="{47B593BE-D02E-194D-8215-DD408F27B7B3}"/>
              </a:ext>
            </a:extLst>
          </p:cNvPr>
          <p:cNvSpPr txBox="1"/>
          <p:nvPr/>
        </p:nvSpPr>
        <p:spPr>
          <a:xfrm>
            <a:off x="4064125" y="4843700"/>
            <a:ext cx="3211500" cy="92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b="1"/>
              <a:t>Productivity</a:t>
            </a:r>
            <a:endParaRPr sz="3600" b="1"/>
          </a:p>
        </p:txBody>
      </p:sp>
      <p:sp>
        <p:nvSpPr>
          <p:cNvPr id="14" name="Google Shape;60;p13">
            <a:extLst>
              <a:ext uri="{FF2B5EF4-FFF2-40B4-BE49-F238E27FC236}">
                <a16:creationId xmlns:a16="http://schemas.microsoft.com/office/drawing/2014/main" id="{6C71908F-59A2-A546-A3E0-7FBD9F3E980E}"/>
              </a:ext>
            </a:extLst>
          </p:cNvPr>
          <p:cNvSpPr/>
          <p:nvPr/>
        </p:nvSpPr>
        <p:spPr>
          <a:xfrm>
            <a:off x="1247400" y="5233533"/>
            <a:ext cx="586350" cy="38025"/>
          </a:xfrm>
          <a:custGeom>
            <a:avLst/>
            <a:gdLst/>
            <a:ahLst/>
            <a:cxnLst/>
            <a:rect l="l" t="t" r="r" b="b"/>
            <a:pathLst>
              <a:path w="23454" h="1521" extrusionOk="0">
                <a:moveTo>
                  <a:pt x="23454" y="1110"/>
                </a:moveTo>
                <a:cubicBezTo>
                  <a:pt x="15787" y="-426"/>
                  <a:pt x="7586" y="-373"/>
                  <a:pt x="0" y="1521"/>
                </a:cubicBezTo>
              </a:path>
            </a:pathLst>
          </a:custGeom>
          <a:noFill/>
          <a:ln w="28575" cap="flat" cmpd="sng">
            <a:solidFill>
              <a:schemeClr val="dk2"/>
            </a:solidFill>
            <a:prstDash val="solid"/>
            <a:round/>
            <a:headEnd type="none" w="med" len="med"/>
            <a:tailEnd type="none" w="med" len="med"/>
          </a:ln>
        </p:spPr>
      </p:sp>
      <p:sp>
        <p:nvSpPr>
          <p:cNvPr id="15" name="Google Shape;61;p13">
            <a:extLst>
              <a:ext uri="{FF2B5EF4-FFF2-40B4-BE49-F238E27FC236}">
                <a16:creationId xmlns:a16="http://schemas.microsoft.com/office/drawing/2014/main" id="{121527BB-505A-644B-B770-4379927ACE71}"/>
              </a:ext>
            </a:extLst>
          </p:cNvPr>
          <p:cNvSpPr/>
          <p:nvPr/>
        </p:nvSpPr>
        <p:spPr>
          <a:xfrm>
            <a:off x="1278250" y="5282744"/>
            <a:ext cx="586375" cy="29950"/>
          </a:xfrm>
          <a:custGeom>
            <a:avLst/>
            <a:gdLst/>
            <a:ahLst/>
            <a:cxnLst/>
            <a:rect l="l" t="t" r="r" b="b"/>
            <a:pathLst>
              <a:path w="23455" h="1198" extrusionOk="0">
                <a:moveTo>
                  <a:pt x="23455" y="787"/>
                </a:moveTo>
                <a:cubicBezTo>
                  <a:pt x="15869" y="-1112"/>
                  <a:pt x="7820" y="1198"/>
                  <a:pt x="0" y="1198"/>
                </a:cubicBezTo>
              </a:path>
            </a:pathLst>
          </a:custGeom>
          <a:noFill/>
          <a:ln w="28575" cap="flat" cmpd="sng">
            <a:solidFill>
              <a:schemeClr val="dk2"/>
            </a:solidFill>
            <a:prstDash val="solid"/>
            <a:round/>
            <a:headEnd type="none" w="med" len="med"/>
            <a:tailEnd type="none" w="med" len="med"/>
          </a:ln>
        </p:spPr>
      </p:sp>
      <p:sp>
        <p:nvSpPr>
          <p:cNvPr id="16" name="Google Shape;62;p13">
            <a:extLst>
              <a:ext uri="{FF2B5EF4-FFF2-40B4-BE49-F238E27FC236}">
                <a16:creationId xmlns:a16="http://schemas.microsoft.com/office/drawing/2014/main" id="{59940539-F9AD-8341-9DF6-C44DD68D3F77}"/>
              </a:ext>
            </a:extLst>
          </p:cNvPr>
          <p:cNvSpPr/>
          <p:nvPr/>
        </p:nvSpPr>
        <p:spPr>
          <a:xfrm>
            <a:off x="1265993" y="5230400"/>
            <a:ext cx="12250" cy="164600"/>
          </a:xfrm>
          <a:custGeom>
            <a:avLst/>
            <a:gdLst/>
            <a:ahLst/>
            <a:cxnLst/>
            <a:rect l="l" t="t" r="r" b="b"/>
            <a:pathLst>
              <a:path w="490" h="6584" extrusionOk="0">
                <a:moveTo>
                  <a:pt x="490" y="0"/>
                </a:moveTo>
                <a:cubicBezTo>
                  <a:pt x="490" y="2195"/>
                  <a:pt x="-491" y="4621"/>
                  <a:pt x="490" y="6584"/>
                </a:cubicBezTo>
              </a:path>
            </a:pathLst>
          </a:custGeom>
          <a:noFill/>
          <a:ln w="28575" cap="flat" cmpd="sng">
            <a:solidFill>
              <a:schemeClr val="dk2"/>
            </a:solidFill>
            <a:prstDash val="solid"/>
            <a:round/>
            <a:headEnd type="none" w="med" len="med"/>
            <a:tailEnd type="none" w="med" len="med"/>
          </a:ln>
        </p:spPr>
      </p:sp>
      <p:sp>
        <p:nvSpPr>
          <p:cNvPr id="17" name="Google Shape;63;p13">
            <a:extLst>
              <a:ext uri="{FF2B5EF4-FFF2-40B4-BE49-F238E27FC236}">
                <a16:creationId xmlns:a16="http://schemas.microsoft.com/office/drawing/2014/main" id="{EC7689C4-A077-CF41-B2DD-BB673D3FC884}"/>
              </a:ext>
            </a:extLst>
          </p:cNvPr>
          <p:cNvSpPr/>
          <p:nvPr/>
        </p:nvSpPr>
        <p:spPr>
          <a:xfrm>
            <a:off x="702175" y="5271551"/>
            <a:ext cx="555500" cy="1251170"/>
          </a:xfrm>
          <a:custGeom>
            <a:avLst/>
            <a:gdLst/>
            <a:ahLst/>
            <a:cxnLst/>
            <a:rect l="l" t="t" r="r" b="b"/>
            <a:pathLst>
              <a:path w="22220" h="61311" extrusionOk="0">
                <a:moveTo>
                  <a:pt x="22220" y="0"/>
                </a:moveTo>
                <a:cubicBezTo>
                  <a:pt x="17144" y="11850"/>
                  <a:pt x="13167" y="24140"/>
                  <a:pt x="8642" y="36211"/>
                </a:cubicBezTo>
                <a:cubicBezTo>
                  <a:pt x="5536" y="44497"/>
                  <a:pt x="0" y="52462"/>
                  <a:pt x="0" y="61311"/>
                </a:cubicBezTo>
              </a:path>
            </a:pathLst>
          </a:custGeom>
          <a:noFill/>
          <a:ln w="28575" cap="flat" cmpd="sng">
            <a:solidFill>
              <a:schemeClr val="dk2"/>
            </a:solidFill>
            <a:prstDash val="solid"/>
            <a:round/>
            <a:headEnd type="none" w="med" len="med"/>
            <a:tailEnd type="none" w="med" len="med"/>
          </a:ln>
        </p:spPr>
      </p:sp>
      <p:sp>
        <p:nvSpPr>
          <p:cNvPr id="18" name="Google Shape;64;p13">
            <a:extLst>
              <a:ext uri="{FF2B5EF4-FFF2-40B4-BE49-F238E27FC236}">
                <a16:creationId xmlns:a16="http://schemas.microsoft.com/office/drawing/2014/main" id="{CA1F0F17-9772-1A4D-BD6B-0CC7FA2C1E77}"/>
              </a:ext>
            </a:extLst>
          </p:cNvPr>
          <p:cNvSpPr/>
          <p:nvPr/>
        </p:nvSpPr>
        <p:spPr>
          <a:xfrm>
            <a:off x="609600" y="5312701"/>
            <a:ext cx="716850" cy="1109964"/>
          </a:xfrm>
          <a:custGeom>
            <a:avLst/>
            <a:gdLst/>
            <a:ahLst/>
            <a:cxnLst/>
            <a:rect l="l" t="t" r="r" b="b"/>
            <a:pathLst>
              <a:path w="28674" h="80105" extrusionOk="0">
                <a:moveTo>
                  <a:pt x="27981" y="0"/>
                </a:moveTo>
                <a:cubicBezTo>
                  <a:pt x="30484" y="5006"/>
                  <a:pt x="25315" y="10933"/>
                  <a:pt x="23043" y="16048"/>
                </a:cubicBezTo>
                <a:cubicBezTo>
                  <a:pt x="18378" y="26549"/>
                  <a:pt x="12251" y="36585"/>
                  <a:pt x="9464" y="47732"/>
                </a:cubicBezTo>
                <a:cubicBezTo>
                  <a:pt x="7713" y="54735"/>
                  <a:pt x="7345" y="62261"/>
                  <a:pt x="4115" y="68717"/>
                </a:cubicBezTo>
                <a:cubicBezTo>
                  <a:pt x="2405" y="72134"/>
                  <a:pt x="1710" y="82833"/>
                  <a:pt x="0" y="79416"/>
                </a:cubicBezTo>
              </a:path>
            </a:pathLst>
          </a:custGeom>
          <a:noFill/>
          <a:ln w="28575" cap="flat" cmpd="sng">
            <a:solidFill>
              <a:schemeClr val="dk2"/>
            </a:solidFill>
            <a:prstDash val="solid"/>
            <a:round/>
            <a:headEnd type="none" w="med" len="med"/>
            <a:tailEnd type="none" w="med" len="med"/>
          </a:ln>
        </p:spPr>
      </p:sp>
    </p:spTree>
    <p:extLst>
      <p:ext uri="{BB962C8B-B14F-4D97-AF65-F5344CB8AC3E}">
        <p14:creationId xmlns:p14="http://schemas.microsoft.com/office/powerpoint/2010/main" val="1002233866"/>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1278</TotalTime>
  <Words>1152</Words>
  <Application>Microsoft Macintosh PowerPoint</Application>
  <PresentationFormat>On-screen Show (4:3)</PresentationFormat>
  <Paragraphs>82</Paragraphs>
  <Slides>13</Slides>
  <Notes>11</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Production Simulation (part 1)</vt:lpstr>
      <vt:lpstr>An individual craftsman</vt:lpstr>
      <vt:lpstr>Interchangeable part</vt:lpstr>
      <vt:lpstr>Henry Ford’s innovation</vt:lpstr>
      <vt:lpstr>Let's Discuss</vt:lpstr>
      <vt:lpstr>Let's Discuss</vt:lpstr>
      <vt:lpstr>Henry Ford's Auto Company</vt:lpstr>
      <vt:lpstr>Production Simulation (part 2)</vt:lpstr>
      <vt:lpstr>Production Report</vt:lpstr>
      <vt:lpstr>Production Line Debrief</vt:lpstr>
      <vt:lpstr>Production Line Debrief</vt:lpstr>
      <vt:lpstr>More productivity advances: Tesla Factory</vt:lpstr>
      <vt:lpstr>Costs of the assembly line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Chuck Krenzin</cp:lastModifiedBy>
  <cp:revision>211</cp:revision>
  <dcterms:created xsi:type="dcterms:W3CDTF">2012-09-11T15:07:18Z</dcterms:created>
  <dcterms:modified xsi:type="dcterms:W3CDTF">2019-04-17T14:17:57Z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