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7" r:id="rId6"/>
    <p:sldId id="258" r:id="rId7"/>
    <p:sldId id="259" r:id="rId8"/>
    <p:sldId id="260"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p:restoredTop sz="74400"/>
  </p:normalViewPr>
  <p:slideViewPr>
    <p:cSldViewPr>
      <p:cViewPr varScale="1">
        <p:scale>
          <a:sx n="118" d="100"/>
          <a:sy n="118" d="100"/>
        </p:scale>
        <p:origin x="2600" y="200"/>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4/16/19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conedlink.org/resources/demand-shifte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conedlink.org/resources/demand-shifte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onedlink.org/resources/demand-shift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conedlink.org/resources/demand-shifte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
              <a:t>Tell students that the impact of the expanding auto industry in the early 20th century had consequences that went well beyond the individual sellers and buyers of cars. This slide shows Philadelphia before cars – and Philadelphia in recent years. Ask students to note any differences they see in the two images.</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 dirty="0"/>
              <a:t>This list of shifters is taken from </a:t>
            </a:r>
            <a:r>
              <a:rPr lang="en" u="sng" dirty="0">
                <a:solidFill>
                  <a:schemeClr val="hlink"/>
                </a:solidFill>
                <a:hlinkClick r:id="rId3"/>
              </a:rPr>
              <a:t>https://www.econedlink.org/resources/demand-shifters/</a:t>
            </a:r>
            <a:r>
              <a:rPr lang="en" dirty="0"/>
              <a:t>, but this lesson does not include expectations as a shifter.</a:t>
            </a:r>
            <a:endParaRPr lang="en-US" dirty="0"/>
          </a:p>
          <a:p>
            <a:pPr marL="0" indent="0">
              <a:buNone/>
            </a:pPr>
            <a:endParaRPr lang="en" dirty="0"/>
          </a:p>
          <a:p>
            <a:pPr marL="171450" indent="-171450">
              <a:buFont typeface="Arial" panose="020B0604020202020204" pitchFamily="34" charset="0"/>
              <a:buChar char="•"/>
            </a:pPr>
            <a:r>
              <a:rPr lang="en" dirty="0"/>
              <a:t>Market (change in # of consumers) If there are more potential buyers in a market, for example, more drivers wanting cars, demand will increase and shift right. If there are fewer potential buyers, demand will decrease and shift left. </a:t>
            </a:r>
          </a:p>
          <a:p>
            <a:pPr marL="171450" indent="-171450">
              <a:buFont typeface="Arial" panose="020B0604020202020204" pitchFamily="34" charset="0"/>
              <a:buChar char="•"/>
            </a:pPr>
            <a:r>
              <a:rPr lang="en" dirty="0"/>
              <a:t>Tastes and preferences. If a product becomes more popular, like SUVs in recent years, demand will shift right. If a product becomes less popular, like sedans in recent years, demand will shift left. </a:t>
            </a:r>
          </a:p>
          <a:p>
            <a:pPr marL="171450" indent="-171450">
              <a:buFont typeface="Arial" panose="020B0604020202020204" pitchFamily="34" charset="0"/>
              <a:buChar char="•"/>
            </a:pPr>
            <a:r>
              <a:rPr lang="en" dirty="0"/>
              <a:t>Income. If incomes increase, demand for normal goods will shift right, but demand for inferior goods (like generic substitutes) will shift left. If incomes decrease, demand for normal goods will shift left, but demand for inferior goods will shift right. </a:t>
            </a:r>
          </a:p>
          <a:p>
            <a:pPr marL="171450" indent="-171450">
              <a:buFont typeface="Arial" panose="020B0604020202020204" pitchFamily="34" charset="0"/>
              <a:buChar char="•"/>
            </a:pPr>
            <a:r>
              <a:rPr lang="en" dirty="0"/>
              <a:t>Related goods – substitutes. If the price of a good (like Coke) increases, demand for substitutes (like Pepsi) will shift right. If the price of a good (like Coke) decreases, demand for substitutes (like Pepsi) will shift left.</a:t>
            </a:r>
          </a:p>
          <a:p>
            <a:pPr marL="171450" indent="-171450">
              <a:buFont typeface="Arial" panose="020B0604020202020204" pitchFamily="34" charset="0"/>
              <a:buChar char="•"/>
            </a:pPr>
            <a:r>
              <a:rPr lang="en" dirty="0"/>
              <a:t>Related goods – complements. If the price of a good (like peanut butter) increases, demand for complements (like jelly) shifts left. If the price of a good (like peanut butter) decreases, demand for complements (like jelly) shifts right. </a:t>
            </a:r>
          </a:p>
          <a:p>
            <a:pPr marL="171450" indent="-171450">
              <a:buFont typeface="Arial" panose="020B0604020202020204" pitchFamily="34" charset="0"/>
              <a:buChar char="•"/>
            </a:pPr>
            <a:r>
              <a:rPr lang="en" dirty="0"/>
              <a:t>Expectations. If consumers expect a good to become more expensive in the future, like gasoline, demand for that good will shift right. If consumers expect a good to become cheaper in the future, demand for that good will shift left.</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319689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 dirty="0"/>
              <a:t>This list of shifters is taken from </a:t>
            </a:r>
            <a:r>
              <a:rPr lang="en" u="sng" dirty="0">
                <a:solidFill>
                  <a:schemeClr val="hlink"/>
                </a:solidFill>
                <a:hlinkClick r:id="rId3"/>
              </a:rPr>
              <a:t>https://www.econedlink.org/resources/demand-shifters/</a:t>
            </a:r>
            <a:r>
              <a:rPr lang="en" dirty="0"/>
              <a:t>, but this lesson does not include expectations as a shifter</a:t>
            </a:r>
            <a:endParaRPr lang="en-US" dirty="0"/>
          </a:p>
          <a:p>
            <a:pPr marL="0" indent="0">
              <a:buNone/>
            </a:pPr>
            <a:endParaRPr lang="en" dirty="0"/>
          </a:p>
          <a:p>
            <a:pPr marL="171450" indent="-171450">
              <a:buFont typeface="Arial" panose="020B0604020202020204" pitchFamily="34" charset="0"/>
              <a:buChar char="•"/>
            </a:pPr>
            <a:r>
              <a:rPr lang="en" dirty="0"/>
              <a:t>Technology. New technology in the production of a good (like Ford’s innovations) will lower costs and increase supply, shifting the supply curve to the right. Remind students that although a leftward shift in a supply curve may look like a shift “up” – it is actually a decrease in supply. </a:t>
            </a:r>
          </a:p>
          <a:p>
            <a:pPr marL="171450" indent="-171450">
              <a:buFont typeface="Arial" panose="020B0604020202020204" pitchFamily="34" charset="0"/>
              <a:buChar char="•"/>
            </a:pPr>
            <a:r>
              <a:rPr lang="en" dirty="0"/>
              <a:t>Taxes. An increase in taxes on a good, like gasoline, will increase costs and decrease supply, shifting the supply curve to the left. A decrease in taxes or a subsidy will lower costs and increase supply curve to the right. </a:t>
            </a:r>
          </a:p>
          <a:p>
            <a:pPr marL="171450" indent="-171450">
              <a:buFont typeface="Arial" panose="020B0604020202020204" pitchFamily="34" charset="0"/>
              <a:buChar char="•"/>
            </a:pPr>
            <a:r>
              <a:rPr lang="en" dirty="0"/>
              <a:t>Input prices. If resources used to produce a good become more expensive – for example, if the steel used to make autos becomes more expensive – costs will rise and supply will shift left. If resources become cheaper, costs decrease and supply will shift right. </a:t>
            </a:r>
          </a:p>
          <a:p>
            <a:pPr marL="171450" indent="-171450">
              <a:buFont typeface="Arial" panose="020B0604020202020204" pitchFamily="34" charset="0"/>
              <a:buChar char="•"/>
            </a:pPr>
            <a:r>
              <a:rPr lang="en" dirty="0"/>
              <a:t>Competition. If more producers (like Tesla) enter the market, supply will increase and shift right. If producers leave the market, supply will decrease and shift left. </a:t>
            </a:r>
          </a:p>
          <a:p>
            <a:pPr marL="171450" indent="-171450">
              <a:buFont typeface="Arial" panose="020B0604020202020204" pitchFamily="34" charset="0"/>
              <a:buChar char="•"/>
            </a:pPr>
            <a:r>
              <a:rPr lang="en" dirty="0"/>
              <a:t>Expectations. If producers expect a good to become more expensive in the future, they will hold onto inventory and current supply will decrease and shift left. If producers expect a good to become cheaper in the future, they will sell now, and current supply will increase and shift right.</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385918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 dirty="0"/>
              <a:t>This list of shifters is taken from </a:t>
            </a:r>
            <a:r>
              <a:rPr lang="en" u="sng" dirty="0">
                <a:solidFill>
                  <a:schemeClr val="hlink"/>
                </a:solidFill>
                <a:hlinkClick r:id="rId3"/>
              </a:rPr>
              <a:t>https://www.econedlink.org/resources/demand-shifters/</a:t>
            </a:r>
            <a:r>
              <a:rPr lang="en" dirty="0"/>
              <a:t>, but this lesson does not include expectations as a shifter.</a:t>
            </a:r>
          </a:p>
          <a:p>
            <a:pPr>
              <a:buNone/>
            </a:pPr>
            <a:endParaRPr lang="en" dirty="0"/>
          </a:p>
          <a:p>
            <a:pPr marL="171450" indent="-171450">
              <a:buFont typeface="Arial" panose="020B0604020202020204" pitchFamily="34" charset="0"/>
              <a:buChar char="•"/>
            </a:pPr>
            <a:r>
              <a:rPr lang="en" dirty="0"/>
              <a:t>When demand increases (price and quantity both increase)</a:t>
            </a:r>
          </a:p>
          <a:p>
            <a:pPr marL="171450" indent="-171450">
              <a:buFont typeface="Arial" panose="020B0604020202020204" pitchFamily="34" charset="0"/>
              <a:buChar char="•"/>
            </a:pPr>
            <a:r>
              <a:rPr lang="en" dirty="0"/>
              <a:t>When demand decreases (price and quantity both decrease)</a:t>
            </a:r>
          </a:p>
          <a:p>
            <a:pPr marL="171450" indent="-171450">
              <a:buFont typeface="Arial" panose="020B0604020202020204" pitchFamily="34" charset="0"/>
              <a:buChar char="•"/>
            </a:pPr>
            <a:r>
              <a:rPr lang="en" dirty="0"/>
              <a:t>When supply increases (price decreases; quantity increases)</a:t>
            </a:r>
          </a:p>
          <a:p>
            <a:pPr marL="171450" indent="-171450">
              <a:buFont typeface="Arial" panose="020B0604020202020204" pitchFamily="34" charset="0"/>
              <a:buChar char="•"/>
            </a:pPr>
            <a:r>
              <a:rPr lang="en" dirty="0"/>
              <a:t>When supply decreases (price increases; quantity decreases) </a:t>
            </a:r>
          </a:p>
          <a:p>
            <a:pPr>
              <a:buNone/>
            </a:pPr>
            <a:br>
              <a:rPr lang="en-US" dirty="0"/>
            </a:br>
            <a:endParaRPr lang="en-US" dirty="0"/>
          </a:p>
          <a:p>
            <a:pPr marL="0" indent="0">
              <a:buNone/>
            </a:pPr>
            <a:endParaRPr lang="en"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166081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list of shifters is taken from </a:t>
            </a:r>
            <a:r>
              <a:rPr lang="en-US" u="sng" dirty="0">
                <a:solidFill>
                  <a:schemeClr val="hlink"/>
                </a:solidFill>
                <a:hlinkClick r:id="rId3"/>
              </a:rPr>
              <a:t>https://www.econedlink.org/resources/demand-shifters/</a:t>
            </a:r>
            <a:r>
              <a:rPr lang="en-US" dirty="0"/>
              <a:t>, but this lesson does not include expectations as a shifter.</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188425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Case Study on Productivity (Part 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6764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lnSpc>
                <a:spcPts val="6000"/>
              </a:lnSpc>
              <a:spcAft>
                <a:spcPts val="0"/>
              </a:spcAft>
              <a:defRPr/>
            </a:pPr>
            <a:r>
              <a:rPr lang="en" sz="6000" dirty="0"/>
              <a:t>Cities before and after the automobile</a:t>
            </a:r>
            <a:endParaRPr lang="en-US" sz="2000" b="1" dirty="0">
              <a:ln w="11430"/>
              <a:solidFill>
                <a:schemeClr val="tx1"/>
              </a:solidFill>
              <a:effectLst>
                <a:outerShdw blurRad="80000" dist="40000" dir="5040000" algn="tl">
                  <a:srgbClr val="000000">
                    <a:alpha val="0"/>
                  </a:srgbClr>
                </a:outerShdw>
              </a:effectLst>
              <a:ea typeface="+mj-ea"/>
              <a:cs typeface="+mj-cs"/>
            </a:endParaRPr>
          </a:p>
        </p:txBody>
      </p:sp>
      <p:pic>
        <p:nvPicPr>
          <p:cNvPr id="16" name="Google Shape;55;p13">
            <a:extLst>
              <a:ext uri="{FF2B5EF4-FFF2-40B4-BE49-F238E27FC236}">
                <a16:creationId xmlns:a16="http://schemas.microsoft.com/office/drawing/2014/main" id="{73C16A25-5B60-F747-BFFB-08682804BB86}"/>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24200"/>
            <a:ext cx="3199638" cy="3108960"/>
          </a:xfrm>
          <a:prstGeom prst="rect">
            <a:avLst/>
          </a:prstGeom>
          <a:noFill/>
          <a:ln>
            <a:noFill/>
          </a:ln>
        </p:spPr>
      </p:pic>
      <p:pic>
        <p:nvPicPr>
          <p:cNvPr id="17" name="Google Shape;56;p13">
            <a:extLst>
              <a:ext uri="{FF2B5EF4-FFF2-40B4-BE49-F238E27FC236}">
                <a16:creationId xmlns:a16="http://schemas.microsoft.com/office/drawing/2014/main" id="{C8156AB8-EB00-C242-B3D5-D5924193A0B6}"/>
              </a:ext>
            </a:extLst>
          </p:cNvPr>
          <p:cNvPicPr preferRelativeResize="0"/>
          <p:nvPr/>
        </p:nvPicPr>
        <p:blipFill>
          <a:blip r:embed="rId4">
            <a:alphaModFix/>
          </a:blip>
          <a:stretch>
            <a:fillRect/>
          </a:stretch>
        </p:blipFill>
        <p:spPr>
          <a:xfrm>
            <a:off x="3951945" y="3124200"/>
            <a:ext cx="4658657" cy="3105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2A97-FA8D-3E49-820B-97FE824BC698}"/>
              </a:ext>
            </a:extLst>
          </p:cNvPr>
          <p:cNvSpPr>
            <a:spLocks noGrp="1"/>
          </p:cNvSpPr>
          <p:nvPr>
            <p:ph type="title"/>
          </p:nvPr>
        </p:nvSpPr>
        <p:spPr>
          <a:xfrm>
            <a:off x="228600" y="1143000"/>
            <a:ext cx="8686800" cy="1143000"/>
          </a:xfrm>
        </p:spPr>
        <p:txBody>
          <a:bodyPr/>
          <a:lstStyle/>
          <a:p>
            <a:pPr>
              <a:lnSpc>
                <a:spcPts val="4200"/>
              </a:lnSpc>
            </a:pPr>
            <a:r>
              <a:rPr lang="en" sz="4400" dirty="0"/>
              <a:t>Review Demand </a:t>
            </a:r>
            <a:br>
              <a:rPr lang="en" sz="4400" dirty="0"/>
            </a:br>
            <a:r>
              <a:rPr lang="en" sz="4400" dirty="0"/>
              <a:t>and Demand Shifters</a:t>
            </a:r>
            <a:endParaRPr lang="en-US" sz="4400" dirty="0"/>
          </a:p>
        </p:txBody>
      </p:sp>
      <p:sp>
        <p:nvSpPr>
          <p:cNvPr id="3" name="Content Placeholder 2">
            <a:extLst>
              <a:ext uri="{FF2B5EF4-FFF2-40B4-BE49-F238E27FC236}">
                <a16:creationId xmlns:a16="http://schemas.microsoft.com/office/drawing/2014/main" id="{21471B69-5112-274D-8D55-71A6718BF3D2}"/>
              </a:ext>
            </a:extLst>
          </p:cNvPr>
          <p:cNvSpPr>
            <a:spLocks noGrp="1"/>
          </p:cNvSpPr>
          <p:nvPr>
            <p:ph idx="1"/>
          </p:nvPr>
        </p:nvSpPr>
        <p:spPr>
          <a:xfrm>
            <a:off x="4915243" y="2514600"/>
            <a:ext cx="3923957" cy="3779520"/>
          </a:xfrm>
        </p:spPr>
        <p:txBody>
          <a:bodyPr/>
          <a:lstStyle/>
          <a:p>
            <a:r>
              <a:rPr lang="en-US" dirty="0"/>
              <a:t>Market (change in # of consumers)</a:t>
            </a:r>
          </a:p>
          <a:p>
            <a:r>
              <a:rPr lang="en-US" dirty="0"/>
              <a:t>Tastes and preferences</a:t>
            </a:r>
          </a:p>
          <a:p>
            <a:r>
              <a:rPr lang="en-US" dirty="0"/>
              <a:t>Income</a:t>
            </a:r>
          </a:p>
          <a:p>
            <a:r>
              <a:rPr lang="en-US" dirty="0"/>
              <a:t>Related goods - substitutes</a:t>
            </a:r>
          </a:p>
          <a:p>
            <a:r>
              <a:rPr lang="en-US" dirty="0"/>
              <a:t>Related goods - complements</a:t>
            </a:r>
          </a:p>
          <a:p>
            <a:r>
              <a:rPr lang="en-US" dirty="0"/>
              <a:t>Expectations*</a:t>
            </a:r>
          </a:p>
          <a:p>
            <a:endParaRPr lang="en-US" dirty="0"/>
          </a:p>
          <a:p>
            <a:endParaRPr lang="en-US" dirty="0"/>
          </a:p>
        </p:txBody>
      </p:sp>
      <p:cxnSp>
        <p:nvCxnSpPr>
          <p:cNvPr id="4" name="Google Shape;63;p14">
            <a:extLst>
              <a:ext uri="{FF2B5EF4-FFF2-40B4-BE49-F238E27FC236}">
                <a16:creationId xmlns:a16="http://schemas.microsoft.com/office/drawing/2014/main" id="{55E142C1-1527-F04F-AC2B-4CD569F4D2AA}"/>
              </a:ext>
            </a:extLst>
          </p:cNvPr>
          <p:cNvCxnSpPr>
            <a:cxnSpLocks/>
          </p:cNvCxnSpPr>
          <p:nvPr/>
        </p:nvCxnSpPr>
        <p:spPr>
          <a:xfrm>
            <a:off x="785786" y="2743200"/>
            <a:ext cx="0" cy="3086100"/>
          </a:xfrm>
          <a:prstGeom prst="straightConnector1">
            <a:avLst/>
          </a:prstGeom>
          <a:noFill/>
          <a:ln w="9525" cap="flat" cmpd="sng">
            <a:solidFill>
              <a:schemeClr val="dk2"/>
            </a:solidFill>
            <a:prstDash val="solid"/>
            <a:round/>
            <a:headEnd type="none" w="med" len="med"/>
            <a:tailEnd type="none" w="med" len="med"/>
          </a:ln>
        </p:spPr>
      </p:cxnSp>
      <p:cxnSp>
        <p:nvCxnSpPr>
          <p:cNvPr id="5" name="Google Shape;64;p14">
            <a:extLst>
              <a:ext uri="{FF2B5EF4-FFF2-40B4-BE49-F238E27FC236}">
                <a16:creationId xmlns:a16="http://schemas.microsoft.com/office/drawing/2014/main" id="{DD7A9C62-2035-4540-BAC2-87863163A6F2}"/>
              </a:ext>
            </a:extLst>
          </p:cNvPr>
          <p:cNvCxnSpPr>
            <a:cxnSpLocks/>
          </p:cNvCxnSpPr>
          <p:nvPr/>
        </p:nvCxnSpPr>
        <p:spPr>
          <a:xfrm>
            <a:off x="796161" y="5839700"/>
            <a:ext cx="3356400" cy="0"/>
          </a:xfrm>
          <a:prstGeom prst="straightConnector1">
            <a:avLst/>
          </a:prstGeom>
          <a:noFill/>
          <a:ln w="9525" cap="flat" cmpd="sng">
            <a:solidFill>
              <a:schemeClr val="dk2"/>
            </a:solidFill>
            <a:prstDash val="solid"/>
            <a:round/>
            <a:headEnd type="none" w="med" len="med"/>
            <a:tailEnd type="none" w="med" len="med"/>
          </a:ln>
        </p:spPr>
      </p:cxnSp>
      <p:cxnSp>
        <p:nvCxnSpPr>
          <p:cNvPr id="6" name="Google Shape;65;p14">
            <a:extLst>
              <a:ext uri="{FF2B5EF4-FFF2-40B4-BE49-F238E27FC236}">
                <a16:creationId xmlns:a16="http://schemas.microsoft.com/office/drawing/2014/main" id="{ED7EACC7-A789-5A46-9970-1F5CA6FAE7E3}"/>
              </a:ext>
            </a:extLst>
          </p:cNvPr>
          <p:cNvCxnSpPr>
            <a:cxnSpLocks/>
          </p:cNvCxnSpPr>
          <p:nvPr/>
        </p:nvCxnSpPr>
        <p:spPr>
          <a:xfrm>
            <a:off x="1336936" y="3131075"/>
            <a:ext cx="2369100" cy="2556300"/>
          </a:xfrm>
          <a:prstGeom prst="straightConnector1">
            <a:avLst/>
          </a:prstGeom>
          <a:noFill/>
          <a:ln w="9525" cap="flat" cmpd="sng">
            <a:solidFill>
              <a:schemeClr val="dk2"/>
            </a:solidFill>
            <a:prstDash val="solid"/>
            <a:round/>
            <a:headEnd type="none" w="med" len="med"/>
            <a:tailEnd type="none" w="med" len="med"/>
          </a:ln>
        </p:spPr>
      </p:cxnSp>
      <p:sp>
        <p:nvSpPr>
          <p:cNvPr id="7" name="Google Shape;66;p14">
            <a:extLst>
              <a:ext uri="{FF2B5EF4-FFF2-40B4-BE49-F238E27FC236}">
                <a16:creationId xmlns:a16="http://schemas.microsoft.com/office/drawing/2014/main" id="{3B484E18-655D-2744-8A36-AFC3D255086C}"/>
              </a:ext>
            </a:extLst>
          </p:cNvPr>
          <p:cNvSpPr txBox="1"/>
          <p:nvPr/>
        </p:nvSpPr>
        <p:spPr>
          <a:xfrm>
            <a:off x="432486" y="27951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a:t>
            </a:r>
            <a:endParaRPr sz="1800"/>
          </a:p>
        </p:txBody>
      </p:sp>
      <p:sp>
        <p:nvSpPr>
          <p:cNvPr id="8" name="Google Shape;67;p14">
            <a:extLst>
              <a:ext uri="{FF2B5EF4-FFF2-40B4-BE49-F238E27FC236}">
                <a16:creationId xmlns:a16="http://schemas.microsoft.com/office/drawing/2014/main" id="{FD64A309-6934-0943-A69B-451DB3B451E6}"/>
              </a:ext>
            </a:extLst>
          </p:cNvPr>
          <p:cNvSpPr txBox="1"/>
          <p:nvPr/>
        </p:nvSpPr>
        <p:spPr>
          <a:xfrm>
            <a:off x="3632961" y="52732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a:t>
            </a:r>
            <a:r>
              <a:rPr lang="en" sz="1800" baseline="-25000" dirty="0"/>
              <a:t>0</a:t>
            </a:r>
            <a:endParaRPr sz="1800" baseline="-25000" dirty="0"/>
          </a:p>
        </p:txBody>
      </p:sp>
      <p:sp>
        <p:nvSpPr>
          <p:cNvPr id="9" name="Google Shape;68;p14">
            <a:extLst>
              <a:ext uri="{FF2B5EF4-FFF2-40B4-BE49-F238E27FC236}">
                <a16:creationId xmlns:a16="http://schemas.microsoft.com/office/drawing/2014/main" id="{F26255AA-D5B8-094B-964A-1C874D0FB5E0}"/>
              </a:ext>
            </a:extLst>
          </p:cNvPr>
          <p:cNvSpPr txBox="1"/>
          <p:nvPr/>
        </p:nvSpPr>
        <p:spPr>
          <a:xfrm>
            <a:off x="3632961" y="583972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Q</a:t>
            </a:r>
            <a:endParaRPr sz="1800"/>
          </a:p>
        </p:txBody>
      </p:sp>
      <p:cxnSp>
        <p:nvCxnSpPr>
          <p:cNvPr id="10" name="Google Shape;69;p14">
            <a:extLst>
              <a:ext uri="{FF2B5EF4-FFF2-40B4-BE49-F238E27FC236}">
                <a16:creationId xmlns:a16="http://schemas.microsoft.com/office/drawing/2014/main" id="{91A54A28-E5A4-2D47-B26C-B6573D4F997F}"/>
              </a:ext>
            </a:extLst>
          </p:cNvPr>
          <p:cNvCxnSpPr>
            <a:cxnSpLocks/>
          </p:cNvCxnSpPr>
          <p:nvPr/>
        </p:nvCxnSpPr>
        <p:spPr>
          <a:xfrm>
            <a:off x="1589336" y="3314700"/>
            <a:ext cx="665100" cy="0"/>
          </a:xfrm>
          <a:prstGeom prst="straightConnector1">
            <a:avLst/>
          </a:prstGeom>
          <a:noFill/>
          <a:ln w="9525" cap="flat" cmpd="sng">
            <a:solidFill>
              <a:srgbClr val="0000FF"/>
            </a:solidFill>
            <a:prstDash val="solid"/>
            <a:round/>
            <a:headEnd type="none" w="med" len="med"/>
            <a:tailEnd type="triangle" w="med" len="med"/>
          </a:ln>
        </p:spPr>
      </p:cxnSp>
      <p:cxnSp>
        <p:nvCxnSpPr>
          <p:cNvPr id="11" name="Google Shape;70;p14">
            <a:extLst>
              <a:ext uri="{FF2B5EF4-FFF2-40B4-BE49-F238E27FC236}">
                <a16:creationId xmlns:a16="http://schemas.microsoft.com/office/drawing/2014/main" id="{8F951DBB-B834-EE40-BCBE-E268C1E2612D}"/>
              </a:ext>
            </a:extLst>
          </p:cNvPr>
          <p:cNvCxnSpPr>
            <a:cxnSpLocks/>
          </p:cNvCxnSpPr>
          <p:nvPr/>
        </p:nvCxnSpPr>
        <p:spPr>
          <a:xfrm rot="10800000">
            <a:off x="2268261" y="5039600"/>
            <a:ext cx="623400" cy="0"/>
          </a:xfrm>
          <a:prstGeom prst="straightConnector1">
            <a:avLst/>
          </a:prstGeom>
          <a:noFill/>
          <a:ln w="9525" cap="flat" cmpd="sng">
            <a:solidFill>
              <a:srgbClr val="0000FF"/>
            </a:solidFill>
            <a:prstDash val="solid"/>
            <a:round/>
            <a:headEnd type="none" w="med" len="med"/>
            <a:tailEnd type="triangle" w="med" len="med"/>
          </a:ln>
        </p:spPr>
      </p:cxnSp>
      <p:cxnSp>
        <p:nvCxnSpPr>
          <p:cNvPr id="12" name="Google Shape;71;p14">
            <a:extLst>
              <a:ext uri="{FF2B5EF4-FFF2-40B4-BE49-F238E27FC236}">
                <a16:creationId xmlns:a16="http://schemas.microsoft.com/office/drawing/2014/main" id="{CFD95628-8136-0E42-A8DC-AA38A90BA239}"/>
              </a:ext>
            </a:extLst>
          </p:cNvPr>
          <p:cNvCxnSpPr>
            <a:cxnSpLocks/>
          </p:cNvCxnSpPr>
          <p:nvPr/>
        </p:nvCxnSpPr>
        <p:spPr>
          <a:xfrm>
            <a:off x="2134861" y="3055250"/>
            <a:ext cx="2369100" cy="25563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72;p14">
            <a:extLst>
              <a:ext uri="{FF2B5EF4-FFF2-40B4-BE49-F238E27FC236}">
                <a16:creationId xmlns:a16="http://schemas.microsoft.com/office/drawing/2014/main" id="{58EA8F05-C84D-044C-90A0-44FE2657B6FB}"/>
              </a:ext>
            </a:extLst>
          </p:cNvPr>
          <p:cNvCxnSpPr>
            <a:cxnSpLocks/>
          </p:cNvCxnSpPr>
          <p:nvPr/>
        </p:nvCxnSpPr>
        <p:spPr>
          <a:xfrm>
            <a:off x="891086" y="3739475"/>
            <a:ext cx="1827300" cy="1947900"/>
          </a:xfrm>
          <a:prstGeom prst="straightConnector1">
            <a:avLst/>
          </a:prstGeom>
          <a:noFill/>
          <a:ln w="9525" cap="flat" cmpd="sng">
            <a:solidFill>
              <a:schemeClr val="dk2"/>
            </a:solidFill>
            <a:prstDash val="solid"/>
            <a:round/>
            <a:headEnd type="none" w="med" len="med"/>
            <a:tailEnd type="none" w="med" len="med"/>
          </a:ln>
        </p:spPr>
      </p:cxnSp>
      <p:sp>
        <p:nvSpPr>
          <p:cNvPr id="14" name="Google Shape;73;p14">
            <a:extLst>
              <a:ext uri="{FF2B5EF4-FFF2-40B4-BE49-F238E27FC236}">
                <a16:creationId xmlns:a16="http://schemas.microsoft.com/office/drawing/2014/main" id="{5A022B0C-85C2-B540-89B1-49C2A84B32B8}"/>
              </a:ext>
            </a:extLst>
          </p:cNvPr>
          <p:cNvSpPr txBox="1"/>
          <p:nvPr/>
        </p:nvSpPr>
        <p:spPr>
          <a:xfrm>
            <a:off x="2823686" y="52732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a:t>
            </a:r>
            <a:r>
              <a:rPr lang="en" sz="1800" baseline="-25000"/>
              <a:t>2</a:t>
            </a:r>
            <a:endParaRPr sz="1800" baseline="-25000"/>
          </a:p>
        </p:txBody>
      </p:sp>
      <p:sp>
        <p:nvSpPr>
          <p:cNvPr id="15" name="Google Shape;74;p14">
            <a:extLst>
              <a:ext uri="{FF2B5EF4-FFF2-40B4-BE49-F238E27FC236}">
                <a16:creationId xmlns:a16="http://schemas.microsoft.com/office/drawing/2014/main" id="{93BBD101-A29D-0C4D-961D-B0C17B225449}"/>
              </a:ext>
            </a:extLst>
          </p:cNvPr>
          <p:cNvSpPr txBox="1"/>
          <p:nvPr/>
        </p:nvSpPr>
        <p:spPr>
          <a:xfrm>
            <a:off x="4401786" y="526472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a:t>
            </a:r>
            <a:r>
              <a:rPr lang="en" sz="1800" baseline="-25000"/>
              <a:t>1</a:t>
            </a:r>
            <a:endParaRPr sz="1800" baseline="-25000"/>
          </a:p>
        </p:txBody>
      </p:sp>
    </p:spTree>
    <p:extLst>
      <p:ext uri="{BB962C8B-B14F-4D97-AF65-F5344CB8AC3E}">
        <p14:creationId xmlns:p14="http://schemas.microsoft.com/office/powerpoint/2010/main" val="5344449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2A97-FA8D-3E49-820B-97FE824BC698}"/>
              </a:ext>
            </a:extLst>
          </p:cNvPr>
          <p:cNvSpPr>
            <a:spLocks noGrp="1"/>
          </p:cNvSpPr>
          <p:nvPr>
            <p:ph type="title"/>
          </p:nvPr>
        </p:nvSpPr>
        <p:spPr>
          <a:xfrm>
            <a:off x="457200" y="1143000"/>
            <a:ext cx="8229600" cy="1143000"/>
          </a:xfrm>
        </p:spPr>
        <p:txBody>
          <a:bodyPr/>
          <a:lstStyle/>
          <a:p>
            <a:pPr>
              <a:lnSpc>
                <a:spcPts val="4200"/>
              </a:lnSpc>
            </a:pPr>
            <a:r>
              <a:rPr lang="en" sz="4400" dirty="0"/>
              <a:t>Review Supply and Supply Shifters</a:t>
            </a:r>
            <a:endParaRPr lang="en-US" sz="4200" dirty="0"/>
          </a:p>
        </p:txBody>
      </p:sp>
      <p:sp>
        <p:nvSpPr>
          <p:cNvPr id="3" name="Content Placeholder 2">
            <a:extLst>
              <a:ext uri="{FF2B5EF4-FFF2-40B4-BE49-F238E27FC236}">
                <a16:creationId xmlns:a16="http://schemas.microsoft.com/office/drawing/2014/main" id="{21471B69-5112-274D-8D55-71A6718BF3D2}"/>
              </a:ext>
            </a:extLst>
          </p:cNvPr>
          <p:cNvSpPr>
            <a:spLocks noGrp="1"/>
          </p:cNvSpPr>
          <p:nvPr>
            <p:ph idx="1"/>
          </p:nvPr>
        </p:nvSpPr>
        <p:spPr>
          <a:xfrm>
            <a:off x="4919472" y="2514600"/>
            <a:ext cx="3856763" cy="3779520"/>
          </a:xfrm>
        </p:spPr>
        <p:txBody>
          <a:bodyPr/>
          <a:lstStyle/>
          <a:p>
            <a:r>
              <a:rPr lang="en-US" dirty="0"/>
              <a:t>Technology</a:t>
            </a:r>
          </a:p>
          <a:p>
            <a:r>
              <a:rPr lang="en-US" dirty="0"/>
              <a:t>Taxes</a:t>
            </a:r>
          </a:p>
          <a:p>
            <a:r>
              <a:rPr lang="en-US" dirty="0"/>
              <a:t>Input prices</a:t>
            </a:r>
          </a:p>
          <a:p>
            <a:r>
              <a:rPr lang="en-US" dirty="0"/>
              <a:t>Competition</a:t>
            </a:r>
          </a:p>
          <a:p>
            <a:r>
              <a:rPr lang="en-US" dirty="0"/>
              <a:t>Expectations</a:t>
            </a:r>
          </a:p>
          <a:p>
            <a:endParaRPr lang="en-US" dirty="0"/>
          </a:p>
        </p:txBody>
      </p:sp>
      <p:cxnSp>
        <p:nvCxnSpPr>
          <p:cNvPr id="28" name="Google Shape;81;p15">
            <a:extLst>
              <a:ext uri="{FF2B5EF4-FFF2-40B4-BE49-F238E27FC236}">
                <a16:creationId xmlns:a16="http://schemas.microsoft.com/office/drawing/2014/main" id="{C5F34CE1-0CEE-F845-B25F-33E8832EF00A}"/>
              </a:ext>
            </a:extLst>
          </p:cNvPr>
          <p:cNvCxnSpPr/>
          <p:nvPr/>
        </p:nvCxnSpPr>
        <p:spPr>
          <a:xfrm>
            <a:off x="799025" y="2758275"/>
            <a:ext cx="0" cy="30861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82;p15">
            <a:extLst>
              <a:ext uri="{FF2B5EF4-FFF2-40B4-BE49-F238E27FC236}">
                <a16:creationId xmlns:a16="http://schemas.microsoft.com/office/drawing/2014/main" id="{D47C25C8-904F-C944-AE28-F5AE89D4C17D}"/>
              </a:ext>
            </a:extLst>
          </p:cNvPr>
          <p:cNvCxnSpPr/>
          <p:nvPr/>
        </p:nvCxnSpPr>
        <p:spPr>
          <a:xfrm>
            <a:off x="809400" y="5854775"/>
            <a:ext cx="3356400" cy="0"/>
          </a:xfrm>
          <a:prstGeom prst="straightConnector1">
            <a:avLst/>
          </a:prstGeom>
          <a:noFill/>
          <a:ln w="9525" cap="flat" cmpd="sng">
            <a:solidFill>
              <a:schemeClr val="dk2"/>
            </a:solidFill>
            <a:prstDash val="solid"/>
            <a:round/>
            <a:headEnd type="none" w="med" len="med"/>
            <a:tailEnd type="none" w="med" len="med"/>
          </a:ln>
        </p:spPr>
      </p:cxnSp>
      <p:sp>
        <p:nvSpPr>
          <p:cNvPr id="30" name="Google Shape;83;p15">
            <a:extLst>
              <a:ext uri="{FF2B5EF4-FFF2-40B4-BE49-F238E27FC236}">
                <a16:creationId xmlns:a16="http://schemas.microsoft.com/office/drawing/2014/main" id="{8476A98E-D208-DA4B-8953-F297AF65FEE5}"/>
              </a:ext>
            </a:extLst>
          </p:cNvPr>
          <p:cNvSpPr txBox="1"/>
          <p:nvPr/>
        </p:nvSpPr>
        <p:spPr>
          <a:xfrm>
            <a:off x="445725" y="281025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a:t>
            </a:r>
            <a:endParaRPr sz="1800"/>
          </a:p>
        </p:txBody>
      </p:sp>
      <p:sp>
        <p:nvSpPr>
          <p:cNvPr id="31" name="Google Shape;84;p15">
            <a:extLst>
              <a:ext uri="{FF2B5EF4-FFF2-40B4-BE49-F238E27FC236}">
                <a16:creationId xmlns:a16="http://schemas.microsoft.com/office/drawing/2014/main" id="{8E858873-4255-5243-9B9E-629F976C4D3C}"/>
              </a:ext>
            </a:extLst>
          </p:cNvPr>
          <p:cNvSpPr txBox="1"/>
          <p:nvPr/>
        </p:nvSpPr>
        <p:spPr>
          <a:xfrm>
            <a:off x="1199400" y="51563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a:t>
            </a:r>
            <a:r>
              <a:rPr lang="en" sz="1800" baseline="-25000"/>
              <a:t>0</a:t>
            </a:r>
            <a:endParaRPr sz="1800" baseline="-25000"/>
          </a:p>
        </p:txBody>
      </p:sp>
      <p:sp>
        <p:nvSpPr>
          <p:cNvPr id="32" name="Google Shape;85;p15">
            <a:extLst>
              <a:ext uri="{FF2B5EF4-FFF2-40B4-BE49-F238E27FC236}">
                <a16:creationId xmlns:a16="http://schemas.microsoft.com/office/drawing/2014/main" id="{7EC6A507-07E4-A348-B9B5-EFF7EB5803AB}"/>
              </a:ext>
            </a:extLst>
          </p:cNvPr>
          <p:cNvSpPr txBox="1"/>
          <p:nvPr/>
        </p:nvSpPr>
        <p:spPr>
          <a:xfrm>
            <a:off x="3646200" y="585480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Q</a:t>
            </a:r>
            <a:endParaRPr sz="1800"/>
          </a:p>
        </p:txBody>
      </p:sp>
      <p:cxnSp>
        <p:nvCxnSpPr>
          <p:cNvPr id="33" name="Google Shape;86;p15">
            <a:extLst>
              <a:ext uri="{FF2B5EF4-FFF2-40B4-BE49-F238E27FC236}">
                <a16:creationId xmlns:a16="http://schemas.microsoft.com/office/drawing/2014/main" id="{0CAEDF39-BB0F-5149-BA02-4FC2883D571E}"/>
              </a:ext>
            </a:extLst>
          </p:cNvPr>
          <p:cNvCxnSpPr/>
          <p:nvPr/>
        </p:nvCxnSpPr>
        <p:spPr>
          <a:xfrm>
            <a:off x="3585125" y="3308950"/>
            <a:ext cx="665100" cy="0"/>
          </a:xfrm>
          <a:prstGeom prst="straightConnector1">
            <a:avLst/>
          </a:prstGeom>
          <a:noFill/>
          <a:ln w="9525" cap="flat" cmpd="sng">
            <a:solidFill>
              <a:srgbClr val="0000FF"/>
            </a:solidFill>
            <a:prstDash val="solid"/>
            <a:round/>
            <a:headEnd type="none" w="med" len="med"/>
            <a:tailEnd type="triangle" w="med" len="med"/>
          </a:ln>
        </p:spPr>
      </p:cxnSp>
      <p:cxnSp>
        <p:nvCxnSpPr>
          <p:cNvPr id="34" name="Google Shape;87;p15">
            <a:extLst>
              <a:ext uri="{FF2B5EF4-FFF2-40B4-BE49-F238E27FC236}">
                <a16:creationId xmlns:a16="http://schemas.microsoft.com/office/drawing/2014/main" id="{4524941D-D34B-0A44-AE9F-D4B92712A240}"/>
              </a:ext>
            </a:extLst>
          </p:cNvPr>
          <p:cNvCxnSpPr/>
          <p:nvPr/>
        </p:nvCxnSpPr>
        <p:spPr>
          <a:xfrm rot="10800000">
            <a:off x="1365300" y="4836025"/>
            <a:ext cx="623400" cy="0"/>
          </a:xfrm>
          <a:prstGeom prst="straightConnector1">
            <a:avLst/>
          </a:prstGeom>
          <a:noFill/>
          <a:ln w="9525" cap="flat" cmpd="sng">
            <a:solidFill>
              <a:srgbClr val="0000FF"/>
            </a:solidFill>
            <a:prstDash val="solid"/>
            <a:round/>
            <a:headEnd type="none" w="med" len="med"/>
            <a:tailEnd type="triangle" w="med" len="med"/>
          </a:ln>
        </p:spPr>
      </p:cxnSp>
      <p:sp>
        <p:nvSpPr>
          <p:cNvPr id="35" name="Google Shape;88;p15">
            <a:extLst>
              <a:ext uri="{FF2B5EF4-FFF2-40B4-BE49-F238E27FC236}">
                <a16:creationId xmlns:a16="http://schemas.microsoft.com/office/drawing/2014/main" id="{689F164D-8858-AC47-9609-8B1C988FE1A7}"/>
              </a:ext>
            </a:extLst>
          </p:cNvPr>
          <p:cNvSpPr txBox="1"/>
          <p:nvPr/>
        </p:nvSpPr>
        <p:spPr>
          <a:xfrm>
            <a:off x="809400" y="51563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a:t>
            </a:r>
            <a:r>
              <a:rPr lang="en" sz="1800" baseline="-25000"/>
              <a:t>2</a:t>
            </a:r>
            <a:endParaRPr sz="1800" baseline="-25000"/>
          </a:p>
        </p:txBody>
      </p:sp>
      <p:sp>
        <p:nvSpPr>
          <p:cNvPr id="36" name="Google Shape;89;p15">
            <a:extLst>
              <a:ext uri="{FF2B5EF4-FFF2-40B4-BE49-F238E27FC236}">
                <a16:creationId xmlns:a16="http://schemas.microsoft.com/office/drawing/2014/main" id="{7600C599-8432-EF47-B1BA-1E0441D73583}"/>
              </a:ext>
            </a:extLst>
          </p:cNvPr>
          <p:cNvSpPr txBox="1"/>
          <p:nvPr/>
        </p:nvSpPr>
        <p:spPr>
          <a:xfrm>
            <a:off x="1985725" y="51563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a:t>
            </a:r>
            <a:r>
              <a:rPr lang="en" sz="1800" baseline="-25000"/>
              <a:t>1</a:t>
            </a:r>
            <a:endParaRPr sz="1800" baseline="-25000"/>
          </a:p>
        </p:txBody>
      </p:sp>
      <p:cxnSp>
        <p:nvCxnSpPr>
          <p:cNvPr id="37" name="Google Shape;90;p15">
            <a:extLst>
              <a:ext uri="{FF2B5EF4-FFF2-40B4-BE49-F238E27FC236}">
                <a16:creationId xmlns:a16="http://schemas.microsoft.com/office/drawing/2014/main" id="{7592F3A7-EF30-A147-A420-441F3CCE95B6}"/>
              </a:ext>
            </a:extLst>
          </p:cNvPr>
          <p:cNvCxnSpPr/>
          <p:nvPr/>
        </p:nvCxnSpPr>
        <p:spPr>
          <a:xfrm rot="10800000" flipH="1">
            <a:off x="1517700" y="2927675"/>
            <a:ext cx="2290500" cy="26133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91;p15">
            <a:extLst>
              <a:ext uri="{FF2B5EF4-FFF2-40B4-BE49-F238E27FC236}">
                <a16:creationId xmlns:a16="http://schemas.microsoft.com/office/drawing/2014/main" id="{3CE572DD-4764-3348-AFED-BAB80851AE87}"/>
              </a:ext>
            </a:extLst>
          </p:cNvPr>
          <p:cNvCxnSpPr/>
          <p:nvPr/>
        </p:nvCxnSpPr>
        <p:spPr>
          <a:xfrm rot="10800000" flipH="1">
            <a:off x="2281500" y="2994675"/>
            <a:ext cx="2290500" cy="26133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92;p15">
            <a:extLst>
              <a:ext uri="{FF2B5EF4-FFF2-40B4-BE49-F238E27FC236}">
                <a16:creationId xmlns:a16="http://schemas.microsoft.com/office/drawing/2014/main" id="{78AFC5ED-6660-C046-8CAB-BD5D078B0438}"/>
              </a:ext>
            </a:extLst>
          </p:cNvPr>
          <p:cNvCxnSpPr/>
          <p:nvPr/>
        </p:nvCxnSpPr>
        <p:spPr>
          <a:xfrm rot="10800000" flipH="1">
            <a:off x="956375" y="2927575"/>
            <a:ext cx="2001000" cy="226980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30161563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2A97-FA8D-3E49-820B-97FE824BC698}"/>
              </a:ext>
            </a:extLst>
          </p:cNvPr>
          <p:cNvSpPr>
            <a:spLocks noGrp="1"/>
          </p:cNvSpPr>
          <p:nvPr>
            <p:ph type="title"/>
          </p:nvPr>
        </p:nvSpPr>
        <p:spPr>
          <a:xfrm>
            <a:off x="457200" y="1143000"/>
            <a:ext cx="8229600" cy="1143000"/>
          </a:xfrm>
        </p:spPr>
        <p:txBody>
          <a:bodyPr/>
          <a:lstStyle/>
          <a:p>
            <a:pPr>
              <a:lnSpc>
                <a:spcPts val="4200"/>
              </a:lnSpc>
            </a:pPr>
            <a:r>
              <a:rPr lang="en" sz="4400" dirty="0"/>
              <a:t>Review Market Equilibrium</a:t>
            </a:r>
            <a:endParaRPr lang="en-US" sz="4200" dirty="0"/>
          </a:p>
        </p:txBody>
      </p:sp>
      <p:sp>
        <p:nvSpPr>
          <p:cNvPr id="3" name="Content Placeholder 2">
            <a:extLst>
              <a:ext uri="{FF2B5EF4-FFF2-40B4-BE49-F238E27FC236}">
                <a16:creationId xmlns:a16="http://schemas.microsoft.com/office/drawing/2014/main" id="{21471B69-5112-274D-8D55-71A6718BF3D2}"/>
              </a:ext>
            </a:extLst>
          </p:cNvPr>
          <p:cNvSpPr>
            <a:spLocks noGrp="1"/>
          </p:cNvSpPr>
          <p:nvPr>
            <p:ph idx="1"/>
          </p:nvPr>
        </p:nvSpPr>
        <p:spPr>
          <a:xfrm>
            <a:off x="4919472" y="2514600"/>
            <a:ext cx="3856763" cy="3779520"/>
          </a:xfrm>
        </p:spPr>
        <p:txBody>
          <a:bodyPr/>
          <a:lstStyle/>
          <a:p>
            <a:pPr marL="0" indent="0">
              <a:buNone/>
            </a:pPr>
            <a:r>
              <a:rPr lang="en-US" b="1" dirty="0">
                <a:latin typeface="Calibri" panose="020F0502020204030204" pitchFamily="34" charset="0"/>
                <a:cs typeface="Calibri" panose="020F0502020204030204" pitchFamily="34" charset="0"/>
              </a:rPr>
              <a:t>What happens to equilibrium price and quantity when:</a:t>
            </a:r>
          </a:p>
          <a:p>
            <a:r>
              <a:rPr lang="en-US" dirty="0"/>
              <a:t>Demand increases?</a:t>
            </a:r>
          </a:p>
          <a:p>
            <a:r>
              <a:rPr lang="en-US" dirty="0"/>
              <a:t>Demand decreases?</a:t>
            </a:r>
          </a:p>
          <a:p>
            <a:r>
              <a:rPr lang="en-US" dirty="0"/>
              <a:t>Supply increases?</a:t>
            </a:r>
          </a:p>
          <a:p>
            <a:r>
              <a:rPr lang="en-US" dirty="0"/>
              <a:t>Supply decreases?</a:t>
            </a:r>
          </a:p>
          <a:p>
            <a:endParaRPr lang="en-US" dirty="0"/>
          </a:p>
        </p:txBody>
      </p:sp>
      <p:cxnSp>
        <p:nvCxnSpPr>
          <p:cNvPr id="40" name="Google Shape;99;p16">
            <a:extLst>
              <a:ext uri="{FF2B5EF4-FFF2-40B4-BE49-F238E27FC236}">
                <a16:creationId xmlns:a16="http://schemas.microsoft.com/office/drawing/2014/main" id="{A74729AE-DF52-224A-846C-E0E152A2A253}"/>
              </a:ext>
            </a:extLst>
          </p:cNvPr>
          <p:cNvCxnSpPr/>
          <p:nvPr/>
        </p:nvCxnSpPr>
        <p:spPr>
          <a:xfrm>
            <a:off x="824225" y="2758275"/>
            <a:ext cx="0" cy="30861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100;p16">
            <a:extLst>
              <a:ext uri="{FF2B5EF4-FFF2-40B4-BE49-F238E27FC236}">
                <a16:creationId xmlns:a16="http://schemas.microsoft.com/office/drawing/2014/main" id="{194B42FE-EB6A-2E43-8DBF-EE6119CF68BD}"/>
              </a:ext>
            </a:extLst>
          </p:cNvPr>
          <p:cNvCxnSpPr/>
          <p:nvPr/>
        </p:nvCxnSpPr>
        <p:spPr>
          <a:xfrm>
            <a:off x="834600" y="5854775"/>
            <a:ext cx="3356400" cy="0"/>
          </a:xfrm>
          <a:prstGeom prst="straightConnector1">
            <a:avLst/>
          </a:prstGeom>
          <a:noFill/>
          <a:ln w="9525" cap="flat" cmpd="sng">
            <a:solidFill>
              <a:schemeClr val="dk2"/>
            </a:solidFill>
            <a:prstDash val="solid"/>
            <a:round/>
            <a:headEnd type="none" w="med" len="med"/>
            <a:tailEnd type="none" w="med" len="med"/>
          </a:ln>
        </p:spPr>
      </p:cxnSp>
      <p:sp>
        <p:nvSpPr>
          <p:cNvPr id="42" name="Google Shape;101;p16">
            <a:extLst>
              <a:ext uri="{FF2B5EF4-FFF2-40B4-BE49-F238E27FC236}">
                <a16:creationId xmlns:a16="http://schemas.microsoft.com/office/drawing/2014/main" id="{CC1353F2-D6E5-794C-9B29-443CD4C5966C}"/>
              </a:ext>
            </a:extLst>
          </p:cNvPr>
          <p:cNvSpPr txBox="1"/>
          <p:nvPr/>
        </p:nvSpPr>
        <p:spPr>
          <a:xfrm>
            <a:off x="470925" y="281025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a:t>
            </a:r>
            <a:endParaRPr sz="1800"/>
          </a:p>
        </p:txBody>
      </p:sp>
      <p:sp>
        <p:nvSpPr>
          <p:cNvPr id="43" name="Google Shape;102;p16">
            <a:extLst>
              <a:ext uri="{FF2B5EF4-FFF2-40B4-BE49-F238E27FC236}">
                <a16:creationId xmlns:a16="http://schemas.microsoft.com/office/drawing/2014/main" id="{D001033C-1E95-F144-9715-4A0C1AC1E170}"/>
              </a:ext>
            </a:extLst>
          </p:cNvPr>
          <p:cNvSpPr txBox="1"/>
          <p:nvPr/>
        </p:nvSpPr>
        <p:spPr>
          <a:xfrm>
            <a:off x="1224600" y="51563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a:t>
            </a:r>
            <a:r>
              <a:rPr lang="en" sz="1800" baseline="-25000"/>
              <a:t>0</a:t>
            </a:r>
            <a:endParaRPr sz="1800" baseline="-25000"/>
          </a:p>
        </p:txBody>
      </p:sp>
      <p:sp>
        <p:nvSpPr>
          <p:cNvPr id="44" name="Google Shape;103;p16">
            <a:extLst>
              <a:ext uri="{FF2B5EF4-FFF2-40B4-BE49-F238E27FC236}">
                <a16:creationId xmlns:a16="http://schemas.microsoft.com/office/drawing/2014/main" id="{41498FBD-5A99-7941-838A-AE126BABC743}"/>
              </a:ext>
            </a:extLst>
          </p:cNvPr>
          <p:cNvSpPr txBox="1"/>
          <p:nvPr/>
        </p:nvSpPr>
        <p:spPr>
          <a:xfrm>
            <a:off x="3671400" y="585480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Q</a:t>
            </a:r>
            <a:endParaRPr sz="1800"/>
          </a:p>
        </p:txBody>
      </p:sp>
      <p:cxnSp>
        <p:nvCxnSpPr>
          <p:cNvPr id="45" name="Google Shape;104;p16">
            <a:extLst>
              <a:ext uri="{FF2B5EF4-FFF2-40B4-BE49-F238E27FC236}">
                <a16:creationId xmlns:a16="http://schemas.microsoft.com/office/drawing/2014/main" id="{665AC920-6D76-F640-A6A1-C4C4705931A8}"/>
              </a:ext>
            </a:extLst>
          </p:cNvPr>
          <p:cNvCxnSpPr/>
          <p:nvPr/>
        </p:nvCxnSpPr>
        <p:spPr>
          <a:xfrm rot="10800000" flipH="1">
            <a:off x="1542900" y="2927675"/>
            <a:ext cx="2290500" cy="26133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105;p16">
            <a:extLst>
              <a:ext uri="{FF2B5EF4-FFF2-40B4-BE49-F238E27FC236}">
                <a16:creationId xmlns:a16="http://schemas.microsoft.com/office/drawing/2014/main" id="{087FB8FF-5FA0-F449-9655-B2529D9EEF82}"/>
              </a:ext>
            </a:extLst>
          </p:cNvPr>
          <p:cNvCxnSpPr/>
          <p:nvPr/>
        </p:nvCxnSpPr>
        <p:spPr>
          <a:xfrm>
            <a:off x="1302300" y="2956175"/>
            <a:ext cx="2369100" cy="2556300"/>
          </a:xfrm>
          <a:prstGeom prst="straightConnector1">
            <a:avLst/>
          </a:prstGeom>
          <a:noFill/>
          <a:ln w="9525" cap="flat" cmpd="sng">
            <a:solidFill>
              <a:schemeClr val="dk2"/>
            </a:solidFill>
            <a:prstDash val="solid"/>
            <a:round/>
            <a:headEnd type="none" w="med" len="med"/>
            <a:tailEnd type="none" w="med" len="med"/>
          </a:ln>
        </p:spPr>
      </p:cxnSp>
      <p:sp>
        <p:nvSpPr>
          <p:cNvPr id="47" name="Google Shape;106;p16">
            <a:extLst>
              <a:ext uri="{FF2B5EF4-FFF2-40B4-BE49-F238E27FC236}">
                <a16:creationId xmlns:a16="http://schemas.microsoft.com/office/drawing/2014/main" id="{DDE3D0E9-9C64-0E40-8D04-0774EBC27F10}"/>
              </a:ext>
            </a:extLst>
          </p:cNvPr>
          <p:cNvSpPr txBox="1"/>
          <p:nvPr/>
        </p:nvSpPr>
        <p:spPr>
          <a:xfrm>
            <a:off x="3671400" y="528835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a:t>
            </a:r>
            <a:r>
              <a:rPr lang="en" sz="1800" baseline="-25000"/>
              <a:t>0</a:t>
            </a:r>
            <a:endParaRPr sz="1800" baseline="-25000"/>
          </a:p>
        </p:txBody>
      </p:sp>
      <p:cxnSp>
        <p:nvCxnSpPr>
          <p:cNvPr id="48" name="Google Shape;107;p16">
            <a:extLst>
              <a:ext uri="{FF2B5EF4-FFF2-40B4-BE49-F238E27FC236}">
                <a16:creationId xmlns:a16="http://schemas.microsoft.com/office/drawing/2014/main" id="{0774CFAB-B726-0947-AE32-8FFF6F8F7170}"/>
              </a:ext>
            </a:extLst>
          </p:cNvPr>
          <p:cNvCxnSpPr/>
          <p:nvPr/>
        </p:nvCxnSpPr>
        <p:spPr>
          <a:xfrm rot="10800000">
            <a:off x="844350" y="4332700"/>
            <a:ext cx="1753200" cy="0"/>
          </a:xfrm>
          <a:prstGeom prst="straightConnector1">
            <a:avLst/>
          </a:prstGeom>
          <a:noFill/>
          <a:ln w="9525" cap="flat" cmpd="sng">
            <a:solidFill>
              <a:schemeClr val="dk2"/>
            </a:solidFill>
            <a:prstDash val="dot"/>
            <a:round/>
            <a:headEnd type="none" w="med" len="med"/>
            <a:tailEnd type="none" w="med" len="med"/>
          </a:ln>
        </p:spPr>
      </p:cxnSp>
      <p:cxnSp>
        <p:nvCxnSpPr>
          <p:cNvPr id="49" name="Google Shape;108;p16">
            <a:extLst>
              <a:ext uri="{FF2B5EF4-FFF2-40B4-BE49-F238E27FC236}">
                <a16:creationId xmlns:a16="http://schemas.microsoft.com/office/drawing/2014/main" id="{1B77A43E-3DEF-BE4E-9904-34D3844A296A}"/>
              </a:ext>
            </a:extLst>
          </p:cNvPr>
          <p:cNvCxnSpPr/>
          <p:nvPr/>
        </p:nvCxnSpPr>
        <p:spPr>
          <a:xfrm>
            <a:off x="2597550" y="4338625"/>
            <a:ext cx="10500" cy="1510200"/>
          </a:xfrm>
          <a:prstGeom prst="straightConnector1">
            <a:avLst/>
          </a:prstGeom>
          <a:noFill/>
          <a:ln w="9525" cap="flat" cmpd="sng">
            <a:solidFill>
              <a:schemeClr val="dk2"/>
            </a:solidFill>
            <a:prstDash val="dot"/>
            <a:round/>
            <a:headEnd type="none" w="med" len="med"/>
            <a:tailEnd type="none" w="med" len="med"/>
          </a:ln>
        </p:spPr>
      </p:cxnSp>
      <p:sp>
        <p:nvSpPr>
          <p:cNvPr id="50" name="Google Shape;109;p16">
            <a:extLst>
              <a:ext uri="{FF2B5EF4-FFF2-40B4-BE49-F238E27FC236}">
                <a16:creationId xmlns:a16="http://schemas.microsoft.com/office/drawing/2014/main" id="{79A47022-16E7-DD40-ACF5-A1A611E7EA25}"/>
              </a:ext>
            </a:extLst>
          </p:cNvPr>
          <p:cNvSpPr txBox="1"/>
          <p:nvPr/>
        </p:nvSpPr>
        <p:spPr>
          <a:xfrm>
            <a:off x="386400" y="40895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a:t>
            </a:r>
            <a:r>
              <a:rPr lang="en" sz="1800" baseline="-25000"/>
              <a:t>eq</a:t>
            </a:r>
            <a:endParaRPr sz="1800" baseline="-25000"/>
          </a:p>
        </p:txBody>
      </p:sp>
      <p:sp>
        <p:nvSpPr>
          <p:cNvPr id="51" name="Google Shape;110;p16">
            <a:extLst>
              <a:ext uri="{FF2B5EF4-FFF2-40B4-BE49-F238E27FC236}">
                <a16:creationId xmlns:a16="http://schemas.microsoft.com/office/drawing/2014/main" id="{764F0C05-EE65-CD48-A4EF-57C3B9A71991}"/>
              </a:ext>
            </a:extLst>
          </p:cNvPr>
          <p:cNvSpPr txBox="1"/>
          <p:nvPr/>
        </p:nvSpPr>
        <p:spPr>
          <a:xfrm>
            <a:off x="2367600" y="57659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Q</a:t>
            </a:r>
            <a:r>
              <a:rPr lang="en" sz="1800" baseline="-25000"/>
              <a:t>eq</a:t>
            </a:r>
            <a:endParaRPr sz="1800" baseline="-25000"/>
          </a:p>
        </p:txBody>
      </p:sp>
    </p:spTree>
    <p:extLst>
      <p:ext uri="{BB962C8B-B14F-4D97-AF65-F5344CB8AC3E}">
        <p14:creationId xmlns:p14="http://schemas.microsoft.com/office/powerpoint/2010/main" val="2228106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2A97-FA8D-3E49-820B-97FE824BC698}"/>
              </a:ext>
            </a:extLst>
          </p:cNvPr>
          <p:cNvSpPr>
            <a:spLocks noGrp="1"/>
          </p:cNvSpPr>
          <p:nvPr>
            <p:ph type="title"/>
          </p:nvPr>
        </p:nvSpPr>
        <p:spPr>
          <a:xfrm>
            <a:off x="457200" y="1143000"/>
            <a:ext cx="8229600" cy="1143000"/>
          </a:xfrm>
        </p:spPr>
        <p:txBody>
          <a:bodyPr/>
          <a:lstStyle/>
          <a:p>
            <a:pPr>
              <a:lnSpc>
                <a:spcPts val="4200"/>
              </a:lnSpc>
            </a:pPr>
            <a:r>
              <a:rPr lang="en" sz="4400" dirty="0"/>
              <a:t>Sample Demand Shifter</a:t>
            </a:r>
            <a:endParaRPr lang="en-US" sz="4200" dirty="0"/>
          </a:p>
        </p:txBody>
      </p:sp>
      <p:sp>
        <p:nvSpPr>
          <p:cNvPr id="3" name="Content Placeholder 2">
            <a:extLst>
              <a:ext uri="{FF2B5EF4-FFF2-40B4-BE49-F238E27FC236}">
                <a16:creationId xmlns:a16="http://schemas.microsoft.com/office/drawing/2014/main" id="{21471B69-5112-274D-8D55-71A6718BF3D2}"/>
              </a:ext>
            </a:extLst>
          </p:cNvPr>
          <p:cNvSpPr>
            <a:spLocks noGrp="1"/>
          </p:cNvSpPr>
          <p:nvPr>
            <p:ph idx="1"/>
          </p:nvPr>
        </p:nvSpPr>
        <p:spPr>
          <a:xfrm>
            <a:off x="4919472" y="2514600"/>
            <a:ext cx="3856763" cy="3779520"/>
          </a:xfrm>
        </p:spPr>
        <p:txBody>
          <a:bodyPr/>
          <a:lstStyle/>
          <a:p>
            <a:pPr marL="0" indent="0">
              <a:buNone/>
            </a:pPr>
            <a:r>
              <a:rPr lang="en-US" b="1" dirty="0">
                <a:latin typeface="Calibri" panose="020F0502020204030204" pitchFamily="34" charset="0"/>
                <a:cs typeface="Calibri" panose="020F0502020204030204" pitchFamily="34" charset="0"/>
              </a:rPr>
              <a:t>Market/# of consumers </a:t>
            </a:r>
          </a:p>
          <a:p>
            <a:r>
              <a:rPr lang="en-US" dirty="0"/>
              <a:t>If more Americans decide to live in cities and use public transportation, what will happen in the auto market?</a:t>
            </a:r>
          </a:p>
        </p:txBody>
      </p:sp>
      <p:cxnSp>
        <p:nvCxnSpPr>
          <p:cNvPr id="40" name="Google Shape;99;p16">
            <a:extLst>
              <a:ext uri="{FF2B5EF4-FFF2-40B4-BE49-F238E27FC236}">
                <a16:creationId xmlns:a16="http://schemas.microsoft.com/office/drawing/2014/main" id="{A74729AE-DF52-224A-846C-E0E152A2A253}"/>
              </a:ext>
            </a:extLst>
          </p:cNvPr>
          <p:cNvCxnSpPr/>
          <p:nvPr/>
        </p:nvCxnSpPr>
        <p:spPr>
          <a:xfrm>
            <a:off x="824225" y="2758275"/>
            <a:ext cx="0" cy="30861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100;p16">
            <a:extLst>
              <a:ext uri="{FF2B5EF4-FFF2-40B4-BE49-F238E27FC236}">
                <a16:creationId xmlns:a16="http://schemas.microsoft.com/office/drawing/2014/main" id="{194B42FE-EB6A-2E43-8DBF-EE6119CF68BD}"/>
              </a:ext>
            </a:extLst>
          </p:cNvPr>
          <p:cNvCxnSpPr/>
          <p:nvPr/>
        </p:nvCxnSpPr>
        <p:spPr>
          <a:xfrm>
            <a:off x="834600" y="5854775"/>
            <a:ext cx="3356400" cy="0"/>
          </a:xfrm>
          <a:prstGeom prst="straightConnector1">
            <a:avLst/>
          </a:prstGeom>
          <a:noFill/>
          <a:ln w="9525" cap="flat" cmpd="sng">
            <a:solidFill>
              <a:schemeClr val="dk2"/>
            </a:solidFill>
            <a:prstDash val="solid"/>
            <a:round/>
            <a:headEnd type="none" w="med" len="med"/>
            <a:tailEnd type="none" w="med" len="med"/>
          </a:ln>
        </p:spPr>
      </p:cxnSp>
      <p:sp>
        <p:nvSpPr>
          <p:cNvPr id="42" name="Google Shape;101;p16">
            <a:extLst>
              <a:ext uri="{FF2B5EF4-FFF2-40B4-BE49-F238E27FC236}">
                <a16:creationId xmlns:a16="http://schemas.microsoft.com/office/drawing/2014/main" id="{CC1353F2-D6E5-794C-9B29-443CD4C5966C}"/>
              </a:ext>
            </a:extLst>
          </p:cNvPr>
          <p:cNvSpPr txBox="1"/>
          <p:nvPr/>
        </p:nvSpPr>
        <p:spPr>
          <a:xfrm>
            <a:off x="470925" y="281025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a:t>
            </a:r>
            <a:endParaRPr sz="1800"/>
          </a:p>
        </p:txBody>
      </p:sp>
      <p:sp>
        <p:nvSpPr>
          <p:cNvPr id="43" name="Google Shape;102;p16">
            <a:extLst>
              <a:ext uri="{FF2B5EF4-FFF2-40B4-BE49-F238E27FC236}">
                <a16:creationId xmlns:a16="http://schemas.microsoft.com/office/drawing/2014/main" id="{D001033C-1E95-F144-9715-4A0C1AC1E170}"/>
              </a:ext>
            </a:extLst>
          </p:cNvPr>
          <p:cNvSpPr txBox="1"/>
          <p:nvPr/>
        </p:nvSpPr>
        <p:spPr>
          <a:xfrm>
            <a:off x="1224600" y="51563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a:t>
            </a:r>
            <a:r>
              <a:rPr lang="en" sz="1800" baseline="-25000"/>
              <a:t>0</a:t>
            </a:r>
            <a:endParaRPr sz="1800" baseline="-25000"/>
          </a:p>
        </p:txBody>
      </p:sp>
      <p:sp>
        <p:nvSpPr>
          <p:cNvPr id="44" name="Google Shape;103;p16">
            <a:extLst>
              <a:ext uri="{FF2B5EF4-FFF2-40B4-BE49-F238E27FC236}">
                <a16:creationId xmlns:a16="http://schemas.microsoft.com/office/drawing/2014/main" id="{41498FBD-5A99-7941-838A-AE126BABC743}"/>
              </a:ext>
            </a:extLst>
          </p:cNvPr>
          <p:cNvSpPr txBox="1"/>
          <p:nvPr/>
        </p:nvSpPr>
        <p:spPr>
          <a:xfrm>
            <a:off x="3671400" y="585480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Q</a:t>
            </a:r>
            <a:endParaRPr sz="1800"/>
          </a:p>
        </p:txBody>
      </p:sp>
      <p:cxnSp>
        <p:nvCxnSpPr>
          <p:cNvPr id="45" name="Google Shape;104;p16">
            <a:extLst>
              <a:ext uri="{FF2B5EF4-FFF2-40B4-BE49-F238E27FC236}">
                <a16:creationId xmlns:a16="http://schemas.microsoft.com/office/drawing/2014/main" id="{665AC920-6D76-F640-A6A1-C4C4705931A8}"/>
              </a:ext>
            </a:extLst>
          </p:cNvPr>
          <p:cNvCxnSpPr/>
          <p:nvPr/>
        </p:nvCxnSpPr>
        <p:spPr>
          <a:xfrm rot="10800000" flipH="1">
            <a:off x="1542900" y="2927675"/>
            <a:ext cx="2290500" cy="26133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105;p16">
            <a:extLst>
              <a:ext uri="{FF2B5EF4-FFF2-40B4-BE49-F238E27FC236}">
                <a16:creationId xmlns:a16="http://schemas.microsoft.com/office/drawing/2014/main" id="{087FB8FF-5FA0-F449-9655-B2529D9EEF82}"/>
              </a:ext>
            </a:extLst>
          </p:cNvPr>
          <p:cNvCxnSpPr/>
          <p:nvPr/>
        </p:nvCxnSpPr>
        <p:spPr>
          <a:xfrm>
            <a:off x="1302300" y="2956175"/>
            <a:ext cx="2369100" cy="2556300"/>
          </a:xfrm>
          <a:prstGeom prst="straightConnector1">
            <a:avLst/>
          </a:prstGeom>
          <a:noFill/>
          <a:ln w="9525" cap="flat" cmpd="sng">
            <a:solidFill>
              <a:schemeClr val="dk2"/>
            </a:solidFill>
            <a:prstDash val="solid"/>
            <a:round/>
            <a:headEnd type="none" w="med" len="med"/>
            <a:tailEnd type="none" w="med" len="med"/>
          </a:ln>
        </p:spPr>
      </p:cxnSp>
      <p:sp>
        <p:nvSpPr>
          <p:cNvPr id="47" name="Google Shape;106;p16">
            <a:extLst>
              <a:ext uri="{FF2B5EF4-FFF2-40B4-BE49-F238E27FC236}">
                <a16:creationId xmlns:a16="http://schemas.microsoft.com/office/drawing/2014/main" id="{DDE3D0E9-9C64-0E40-8D04-0774EBC27F10}"/>
              </a:ext>
            </a:extLst>
          </p:cNvPr>
          <p:cNvSpPr txBox="1"/>
          <p:nvPr/>
        </p:nvSpPr>
        <p:spPr>
          <a:xfrm>
            <a:off x="3671400" y="5288350"/>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a:t>
            </a:r>
            <a:r>
              <a:rPr lang="en" sz="1800" baseline="-25000"/>
              <a:t>0</a:t>
            </a:r>
            <a:endParaRPr sz="1800" baseline="-25000"/>
          </a:p>
        </p:txBody>
      </p:sp>
      <p:cxnSp>
        <p:nvCxnSpPr>
          <p:cNvPr id="48" name="Google Shape;107;p16">
            <a:extLst>
              <a:ext uri="{FF2B5EF4-FFF2-40B4-BE49-F238E27FC236}">
                <a16:creationId xmlns:a16="http://schemas.microsoft.com/office/drawing/2014/main" id="{0774CFAB-B726-0947-AE32-8FFF6F8F7170}"/>
              </a:ext>
            </a:extLst>
          </p:cNvPr>
          <p:cNvCxnSpPr/>
          <p:nvPr/>
        </p:nvCxnSpPr>
        <p:spPr>
          <a:xfrm rot="10800000">
            <a:off x="844350" y="4332700"/>
            <a:ext cx="1753200" cy="0"/>
          </a:xfrm>
          <a:prstGeom prst="straightConnector1">
            <a:avLst/>
          </a:prstGeom>
          <a:noFill/>
          <a:ln w="9525" cap="flat" cmpd="sng">
            <a:solidFill>
              <a:schemeClr val="dk2"/>
            </a:solidFill>
            <a:prstDash val="dot"/>
            <a:round/>
            <a:headEnd type="none" w="med" len="med"/>
            <a:tailEnd type="none" w="med" len="med"/>
          </a:ln>
        </p:spPr>
      </p:cxnSp>
      <p:cxnSp>
        <p:nvCxnSpPr>
          <p:cNvPr id="49" name="Google Shape;108;p16">
            <a:extLst>
              <a:ext uri="{FF2B5EF4-FFF2-40B4-BE49-F238E27FC236}">
                <a16:creationId xmlns:a16="http://schemas.microsoft.com/office/drawing/2014/main" id="{1B77A43E-3DEF-BE4E-9904-34D3844A296A}"/>
              </a:ext>
            </a:extLst>
          </p:cNvPr>
          <p:cNvCxnSpPr/>
          <p:nvPr/>
        </p:nvCxnSpPr>
        <p:spPr>
          <a:xfrm>
            <a:off x="2597550" y="4338625"/>
            <a:ext cx="10500" cy="1510200"/>
          </a:xfrm>
          <a:prstGeom prst="straightConnector1">
            <a:avLst/>
          </a:prstGeom>
          <a:noFill/>
          <a:ln w="9525" cap="flat" cmpd="sng">
            <a:solidFill>
              <a:schemeClr val="dk2"/>
            </a:solidFill>
            <a:prstDash val="dot"/>
            <a:round/>
            <a:headEnd type="none" w="med" len="med"/>
            <a:tailEnd type="none" w="med" len="med"/>
          </a:ln>
        </p:spPr>
      </p:cxnSp>
      <p:sp>
        <p:nvSpPr>
          <p:cNvPr id="50" name="Google Shape;109;p16">
            <a:extLst>
              <a:ext uri="{FF2B5EF4-FFF2-40B4-BE49-F238E27FC236}">
                <a16:creationId xmlns:a16="http://schemas.microsoft.com/office/drawing/2014/main" id="{79A47022-16E7-DD40-ACF5-A1A611E7EA25}"/>
              </a:ext>
            </a:extLst>
          </p:cNvPr>
          <p:cNvSpPr txBox="1"/>
          <p:nvPr/>
        </p:nvSpPr>
        <p:spPr>
          <a:xfrm>
            <a:off x="386400" y="40895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a:t>
            </a:r>
            <a:r>
              <a:rPr lang="en" sz="1800" baseline="-25000"/>
              <a:t>eq</a:t>
            </a:r>
            <a:endParaRPr sz="1800" baseline="-25000"/>
          </a:p>
        </p:txBody>
      </p:sp>
      <p:sp>
        <p:nvSpPr>
          <p:cNvPr id="51" name="Google Shape;110;p16">
            <a:extLst>
              <a:ext uri="{FF2B5EF4-FFF2-40B4-BE49-F238E27FC236}">
                <a16:creationId xmlns:a16="http://schemas.microsoft.com/office/drawing/2014/main" id="{764F0C05-EE65-CD48-A4EF-57C3B9A71991}"/>
              </a:ext>
            </a:extLst>
          </p:cNvPr>
          <p:cNvSpPr txBox="1"/>
          <p:nvPr/>
        </p:nvSpPr>
        <p:spPr>
          <a:xfrm>
            <a:off x="2367600" y="5765975"/>
            <a:ext cx="5196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Q</a:t>
            </a:r>
            <a:r>
              <a:rPr lang="en" sz="1800" baseline="-25000"/>
              <a:t>eq</a:t>
            </a:r>
            <a:endParaRPr sz="1800" baseline="-25000"/>
          </a:p>
        </p:txBody>
      </p:sp>
    </p:spTree>
    <p:extLst>
      <p:ext uri="{BB962C8B-B14F-4D97-AF65-F5344CB8AC3E}">
        <p14:creationId xmlns:p14="http://schemas.microsoft.com/office/powerpoint/2010/main" val="263351947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1320</TotalTime>
  <Words>696</Words>
  <Application>Microsoft Macintosh PowerPoint</Application>
  <PresentationFormat>On-screen Show (4:3)</PresentationFormat>
  <Paragraphs>74</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Cities before and after the automobile</vt:lpstr>
      <vt:lpstr>Review Demand  and Demand Shifters</vt:lpstr>
      <vt:lpstr>Review Supply and Supply Shifters</vt:lpstr>
      <vt:lpstr>Review Market Equilibrium</vt:lpstr>
      <vt:lpstr>Sample Demand Shifter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Chuck Krenzin</cp:lastModifiedBy>
  <cp:revision>216</cp:revision>
  <dcterms:created xsi:type="dcterms:W3CDTF">2012-09-11T15:07:18Z</dcterms:created>
  <dcterms:modified xsi:type="dcterms:W3CDTF">2019-04-16T15:06:57Z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