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  <p:sldMasterId id="2147483815" r:id="rId5"/>
  </p:sldMasterIdLst>
  <p:notesMasterIdLst>
    <p:notesMasterId r:id="rId28"/>
  </p:notesMasterIdLst>
  <p:sldIdLst>
    <p:sldId id="301" r:id="rId6"/>
    <p:sldId id="11574" r:id="rId7"/>
    <p:sldId id="269" r:id="rId8"/>
    <p:sldId id="270" r:id="rId9"/>
    <p:sldId id="11619" r:id="rId10"/>
    <p:sldId id="257" r:id="rId11"/>
    <p:sldId id="258" r:id="rId12"/>
    <p:sldId id="259" r:id="rId13"/>
    <p:sldId id="302" r:id="rId14"/>
    <p:sldId id="11588" r:id="rId15"/>
    <p:sldId id="11587" r:id="rId16"/>
    <p:sldId id="11586" r:id="rId17"/>
    <p:sldId id="11589" r:id="rId18"/>
    <p:sldId id="11590" r:id="rId19"/>
    <p:sldId id="11591" r:id="rId20"/>
    <p:sldId id="11592" r:id="rId21"/>
    <p:sldId id="11593" r:id="rId22"/>
    <p:sldId id="11594" r:id="rId23"/>
    <p:sldId id="11595" r:id="rId24"/>
    <p:sldId id="11604" r:id="rId25"/>
    <p:sldId id="312" r:id="rId26"/>
    <p:sldId id="31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639D55C-1B0C-3054-84D1-994017B33C45}" name="Hannah Eckstein" initials="HE" userId="S::heckstein@councilforeconed.org::bf487cbf-8928-4d1c-9868-e31d1819342b" providerId="AD"/>
  <p188:author id="{CD767AF0-94BA-9110-AE48-48CF3D978990}" name="Andrea Mozo" initials="AM" userId="S::amozo@councilforeconed.org::ec324d89-8e2a-42bb-81f4-68d0295e10d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CD6E"/>
    <a:srgbClr val="007D2C"/>
    <a:srgbClr val="1984BF"/>
    <a:srgbClr val="2E3A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3" autoAdjust="0"/>
    <p:restoredTop sz="81161" autoAdjust="0"/>
  </p:normalViewPr>
  <p:slideViewPr>
    <p:cSldViewPr snapToGrid="0">
      <p:cViewPr varScale="1">
        <p:scale>
          <a:sx n="67" d="100"/>
          <a:sy n="67" d="100"/>
        </p:scale>
        <p:origin x="120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2" d="100"/>
        <a:sy n="4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th Cookson" userId="ca3a0789-b855-405c-9d2a-912abc57193b" providerId="ADAL" clId="{DABA9EDD-2C11-47D8-9D08-55734C5D18DD}"/>
    <pc:docChg chg="modSld sldOrd">
      <pc:chgData name="Ruth Cookson" userId="ca3a0789-b855-405c-9d2a-912abc57193b" providerId="ADAL" clId="{DABA9EDD-2C11-47D8-9D08-55734C5D18DD}" dt="2026-09-20T21:41:59.395" v="4" actId="6549"/>
      <pc:docMkLst>
        <pc:docMk/>
      </pc:docMkLst>
      <pc:sldChg chg="modSp mod ord">
        <pc:chgData name="Ruth Cookson" userId="ca3a0789-b855-405c-9d2a-912abc57193b" providerId="ADAL" clId="{DABA9EDD-2C11-47D8-9D08-55734C5D18DD}" dt="2026-09-20T21:41:59.395" v="4" actId="6549"/>
        <pc:sldMkLst>
          <pc:docMk/>
          <pc:sldMk cId="3537586225" sldId="301"/>
        </pc:sldMkLst>
        <pc:spChg chg="mod">
          <ac:chgData name="Ruth Cookson" userId="ca3a0789-b855-405c-9d2a-912abc57193b" providerId="ADAL" clId="{DABA9EDD-2C11-47D8-9D08-55734C5D18DD}" dt="2026-09-20T21:41:59.395" v="4" actId="6549"/>
          <ac:spMkLst>
            <pc:docMk/>
            <pc:sldMk cId="3537586225" sldId="301"/>
            <ac:spMk id="8" creationId="{E2749A36-7560-F6E6-7BF1-40219B5B0FA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16AD4D-4695-429C-AD3D-261803B4E3DE}" type="datetimeFigureOut"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582B06-607F-48B0-8BD9-FFED548184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77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8fb983efd7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[RR]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g28fb983efd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176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83F68B-FDA9-C243-94A1-26FE62BE822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9918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Lifetime = 25 years</a:t>
            </a:r>
          </a:p>
          <a:p>
            <a:r>
              <a:rPr lang="en-US" dirty="0"/>
              <a:t>https://www.hamiltonproject.org/data/career-earnings-by-college-major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83F68B-FDA9-C243-94A1-26FE62BE822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9918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https://www.hamiltonproject.org/data/career-earnings-by-college-major/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582B06-607F-48B0-8BD9-FFED5481844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114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303BDC30-6C0F-5B54-B9BA-5C1F1CB20F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76722A1A-6342-A4FC-78FD-34E1CE3990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It’s also the unearned wages if you were working instead of going to school,  Your time: what would you be doing if you weren’t in college?</a:t>
            </a: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331D5D70-CC1C-6783-86BD-3BFD4C46CE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422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F6D20E7-8FEC-4630-B9AD-1F7A57F68748}" type="slidenum">
              <a:rPr lang="en-US" altLang="en-US" sz="1200">
                <a:solidFill>
                  <a:srgbClr val="000000"/>
                </a:solidFill>
              </a:rPr>
              <a:pPr defTabSz="94228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>
            <a:extLst>
              <a:ext uri="{FF2B5EF4-FFF2-40B4-BE49-F238E27FC236}">
                <a16:creationId xmlns:a16="http://schemas.microsoft.com/office/drawing/2014/main" id="{6954298C-5542-84B5-59AE-C83EB4E86E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1267" name="Notes Placeholder 2">
            <a:extLst>
              <a:ext uri="{FF2B5EF4-FFF2-40B4-BE49-F238E27FC236}">
                <a16:creationId xmlns:a16="http://schemas.microsoft.com/office/drawing/2014/main" id="{E75B81D9-EEDE-AC99-9F80-C9D485274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 dirty="0"/>
              <a:t>The ticket price is a sunk cost. It cannot be recovered whether you stay or leave.    So leave the terrible movie. </a:t>
            </a:r>
            <a:endParaRPr lang="en-US" altLang="en-US" dirty="0"/>
          </a:p>
        </p:txBody>
      </p:sp>
      <p:sp>
        <p:nvSpPr>
          <p:cNvPr id="11268" name="Slide Number Placeholder 3">
            <a:extLst>
              <a:ext uri="{FF2B5EF4-FFF2-40B4-BE49-F238E27FC236}">
                <a16:creationId xmlns:a16="http://schemas.microsoft.com/office/drawing/2014/main" id="{89DC8052-8704-EF5B-7754-82F89EDB34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422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119EAF5-C8C5-408D-B23A-8842695F0E84}" type="slidenum">
              <a:rPr lang="en-US" altLang="en-US" sz="1200">
                <a:solidFill>
                  <a:srgbClr val="000000"/>
                </a:solidFill>
              </a:rPr>
              <a:pPr defTabSz="94228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C7A3D20C-49CC-6E8E-FCEB-2CF63ED40C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06E39730-D8C7-7098-D609-29AA02E5D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42E18E3C-4F7E-A677-83B0-31068B9544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422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FCC63E2-AA9B-4AFB-84BE-8802876B8745}" type="slidenum">
              <a:rPr lang="en-US" altLang="en-US" sz="1200">
                <a:solidFill>
                  <a:srgbClr val="000000"/>
                </a:solidFill>
              </a:rPr>
              <a:pPr defTabSz="94228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991ED155-AE4C-B5F3-1B90-E317FF79DE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81A88EE9-0259-1DD4-6B49-DA893FE42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Deficit is that year, national debt is all the years</a:t>
            </a: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2F4C4F34-92A0-EFD4-EEFB-B6CDA29D5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422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7CDFE3F-F7F8-4A65-9B68-CD34DF9D3321}" type="slidenum">
              <a:rPr lang="en-US" altLang="en-US" sz="1200">
                <a:solidFill>
                  <a:srgbClr val="000000"/>
                </a:solidFill>
              </a:rPr>
              <a:pPr defTabSz="94228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991ED155-AE4C-B5F3-1B90-E317FF79DE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81A88EE9-0259-1DD4-6B49-DA893FE42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monopoly generally exists when one seller controls the market and consumers have no close substitutes. Being the largest competitor does not automatically make a company a monopoly.</a:t>
            </a:r>
          </a:p>
          <a:p>
            <a:endParaRPr lang="en-US" altLang="en-US" dirty="0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2F4C4F34-92A0-EFD4-EEFB-B6CDA29D5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422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7CDFE3F-F7F8-4A65-9B68-CD34DF9D3321}" type="slidenum">
              <a:rPr lang="en-US" altLang="en-US" sz="1200">
                <a:solidFill>
                  <a:srgbClr val="000000"/>
                </a:solidFill>
              </a:rPr>
              <a:pPr defTabSz="94228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266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991ED155-AE4C-B5F3-1B90-E317FF79DE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81A88EE9-0259-1DD4-6B49-DA893FE42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Still only 24 hours in a day.  </a:t>
            </a: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2F4C4F34-92A0-EFD4-EEFB-B6CDA29D5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422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7CDFE3F-F7F8-4A65-9B68-CD34DF9D3321}" type="slidenum">
              <a:rPr lang="en-US" altLang="en-US" sz="1200">
                <a:solidFill>
                  <a:srgbClr val="000000"/>
                </a:solidFill>
              </a:rPr>
              <a:pPr defTabSz="94228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673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991ED155-AE4C-B5F3-1B90-E317FF79DE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81A88EE9-0259-1DD4-6B49-DA893FE42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Be careful of mixing up scarcity and shortage.   </a:t>
            </a:r>
            <a:r>
              <a:rPr lang="en-US" dirty="0"/>
              <a:t>Scarcity means resources are limited compared with people’s wants. It does not mean a product is currently unavailable.</a:t>
            </a:r>
            <a:endParaRPr lang="en-US" altLang="en-US" dirty="0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2F4C4F34-92A0-EFD4-EEFB-B6CDA29D5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422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7CDFE3F-F7F8-4A65-9B68-CD34DF9D3321}" type="slidenum">
              <a:rPr lang="en-US" altLang="en-US" sz="1200">
                <a:solidFill>
                  <a:srgbClr val="000000"/>
                </a:solidFill>
              </a:rPr>
              <a:pPr defTabSz="94228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8057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991ED155-AE4C-B5F3-1B90-E317FF79DE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81A88EE9-0259-1DD4-6B49-DA893FE42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The QUANTITY Demanded falls!</a:t>
            </a:r>
          </a:p>
          <a:p>
            <a:endParaRPr lang="en-US" altLang="en-US" dirty="0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2F4C4F34-92A0-EFD4-EEFB-B6CDA29D5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422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7CDFE3F-F7F8-4A65-9B68-CD34DF9D3321}" type="slidenum">
              <a:rPr lang="en-US" altLang="en-US" sz="1200">
                <a:solidFill>
                  <a:srgbClr val="000000"/>
                </a:solidFill>
              </a:rPr>
              <a:pPr defTabSz="94228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653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991ED155-AE4C-B5F3-1B90-E317FF79DE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81A88EE9-0259-1DD4-6B49-DA893FE42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Even a monopoly faces a downward-sloping demand curve. If it charges too much, consumers will buy less, choose substitutes, or go without the product.</a:t>
            </a:r>
            <a:endParaRPr lang="en-US" altLang="en-US" dirty="0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2F4C4F34-92A0-EFD4-EEFB-B6CDA29D5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422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7CDFE3F-F7F8-4A65-9B68-CD34DF9D3321}" type="slidenum">
              <a:rPr lang="en-US" altLang="en-US" sz="1200">
                <a:solidFill>
                  <a:srgbClr val="000000"/>
                </a:solidFill>
              </a:rPr>
              <a:pPr defTabSz="94228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2033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991ED155-AE4C-B5F3-1B90-E317FF79DE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81A88EE9-0259-1DD4-6B49-DA893FE42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Taxes </a:t>
            </a:r>
            <a:r>
              <a:rPr lang="en-US" dirty="0"/>
              <a:t> may affect workers, suppliers, dealers, and communities connected to the yacht industry.</a:t>
            </a:r>
            <a:endParaRPr lang="en-US" altLang="en-US" dirty="0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2F4C4F34-92A0-EFD4-EEFB-B6CDA29D5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422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7CDFE3F-F7F8-4A65-9B68-CD34DF9D3321}" type="slidenum">
              <a:rPr lang="en-US" altLang="en-US" sz="1200">
                <a:solidFill>
                  <a:srgbClr val="000000"/>
                </a:solidFill>
              </a:rPr>
              <a:pPr defTabSz="94228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646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991ED155-AE4C-B5F3-1B90-E317FF79DE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81A88EE9-0259-1DD4-6B49-DA893FE42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Unemployment insurance is an automatic stabilizer.  </a:t>
            </a:r>
          </a:p>
          <a:p>
            <a:endParaRPr lang="en-US" altLang="en-US" dirty="0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2F4C4F34-92A0-EFD4-EEFB-B6CDA29D5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422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7CDFE3F-F7F8-4A65-9B68-CD34DF9D3321}" type="slidenum">
              <a:rPr lang="en-US" altLang="en-US" sz="1200">
                <a:solidFill>
                  <a:srgbClr val="000000"/>
                </a:solidFill>
              </a:rPr>
              <a:pPr defTabSz="94228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150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991ED155-AE4C-B5F3-1B90-E317FF79DE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81A88EE9-0259-1DD4-6B49-DA893FE42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It shifts the SUPPLY curve to the left. </a:t>
            </a:r>
          </a:p>
          <a:p>
            <a:endParaRPr lang="en-US" altLang="en-US" dirty="0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2F4C4F34-92A0-EFD4-EEFB-B6CDA29D5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422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7CDFE3F-F7F8-4A65-9B68-CD34DF9D3321}" type="slidenum">
              <a:rPr lang="en-US" altLang="en-US" sz="1200">
                <a:solidFill>
                  <a:srgbClr val="000000"/>
                </a:solidFill>
              </a:rPr>
              <a:pPr defTabSz="94228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1110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991ED155-AE4C-B5F3-1B90-E317FF79DE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81A88EE9-0259-1DD4-6B49-DA893FE42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Lowering interest rates results in borrowing more and spending more. </a:t>
            </a:r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2F4C4F34-92A0-EFD4-EEFB-B6CDA29D5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422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7CDFE3F-F7F8-4A65-9B68-CD34DF9D3321}" type="slidenum">
              <a:rPr lang="en-US" altLang="en-US" sz="1200">
                <a:solidFill>
                  <a:srgbClr val="000000"/>
                </a:solidFill>
              </a:rPr>
              <a:pPr defTabSz="94228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4731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991ED155-AE4C-B5F3-1B90-E317FF79DE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81A88EE9-0259-1DD4-6B49-DA893FE42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You can never get enough sleep.</a:t>
            </a:r>
          </a:p>
          <a:p>
            <a:endParaRPr lang="en-US" altLang="en-US" dirty="0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2F4C4F34-92A0-EFD4-EEFB-B6CDA29D5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422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C7CDFE3F-F7F8-4A65-9B68-CD34DF9D3321}" type="slidenum">
              <a:rPr lang="en-US" altLang="en-US" sz="1200">
                <a:solidFill>
                  <a:srgbClr val="000000"/>
                </a:solidFill>
              </a:rPr>
              <a:pPr defTabSz="94228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162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B76F3016-8912-8155-18C8-3219171EEF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C3FF9923-5089-4E42-E6EF-44C77CE4C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Stop here and brainstorm. </a:t>
            </a:r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FF379D92-C281-AA71-1CE0-885EF9E880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422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6A199D6-FE01-402B-BC73-41ED9671345B}" type="slidenum">
              <a:rPr lang="en-US" altLang="en-US" sz="1200">
                <a:solidFill>
                  <a:srgbClr val="000000"/>
                </a:solidFill>
              </a:rPr>
              <a:pPr defTabSz="94228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1E533C3A-C7C0-4E68-E123-F29DC12744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5932A0B4-F07A-C87D-7D63-01D28C4696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29D7D5DA-20B5-BCCD-CDB9-926B73E19B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65610" indent="-294465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77862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49006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20151" indent="-235572"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9129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62440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33585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4729" indent="-23557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942289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0791DF6-D16B-4D3A-9E7D-37C53992914A}" type="slidenum">
              <a:rPr lang="en-US" altLang="en-US" sz="1200">
                <a:solidFill>
                  <a:srgbClr val="000000"/>
                </a:solidFill>
              </a:rPr>
              <a:pPr defTabSz="942289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18A802-C3E2-D556-8E06-035E8DDE41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9593F-4E1F-774D-A58E-F015EEA9E69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25534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121DC0-0112-4A73-6660-31E26BF777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9593F-4E1F-774D-A58E-F015EEA9E69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357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E45E28A-FA45-A0B3-B1DA-5A295F71517A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750886" y="1552715"/>
            <a:ext cx="10691814" cy="4752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400"/>
              </a:spcBef>
              <a:spcAft>
                <a:spcPts val="0"/>
              </a:spcAft>
              <a:buNone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EA61B8-689F-80A5-D896-31C46B55D3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9593F-4E1F-774D-A58E-F015EEA9E69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02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A5D8471-8E5C-9BAA-2FB7-31A3DB3AFF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3389241" cy="3651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29D8E1D0-E78E-9C48-9710-D095594FF379}" type="slidenum">
              <a:t>‹#›</a:t>
            </a:fld>
            <a:endParaRPr lang="en-US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E2B7258E-8B32-BCE3-2D46-6497099A3903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750886" y="1552715"/>
            <a:ext cx="10691814" cy="4752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Bef>
                <a:spcPts val="400"/>
              </a:spcBef>
              <a:spcAft>
                <a:spcPts val="0"/>
              </a:spcAft>
              <a:buNone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9958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9DC79FA-6780-01F2-148D-B71B1D52EAFD}"/>
              </a:ext>
            </a:extLst>
          </p:cNvPr>
          <p:cNvSpPr txBox="1">
            <a:spLocks noGrp="1"/>
          </p:cNvSpPr>
          <p:nvPr>
            <p:ph sz="quarter" idx="4294967295"/>
          </p:nvPr>
        </p:nvSpPr>
        <p:spPr>
          <a:xfrm>
            <a:off x="699049" y="2290416"/>
            <a:ext cx="10830336" cy="33636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sz="2400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sz="2000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2pPr>
            <a:lvl3pPr marR="0" lvl="2" fontAlgn="auto">
              <a:spcAft>
                <a:spcPts val="0"/>
              </a:spcAft>
              <a:buSzPct val="100000"/>
              <a:buFont typeface="Courier New" pitchFamily="49"/>
              <a:buChar char="o"/>
              <a:tabLst/>
              <a:defRPr lang="en-US" sz="1800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98390-3B3E-32EA-1243-2F057EA33508}"/>
              </a:ext>
            </a:extLst>
          </p:cNvPr>
          <p:cNvSpPr txBox="1">
            <a:spLocks noGrp="1"/>
          </p:cNvSpPr>
          <p:nvPr>
            <p:ph sz="quarter" idx="4294967295"/>
          </p:nvPr>
        </p:nvSpPr>
        <p:spPr>
          <a:xfrm>
            <a:off x="699049" y="1477615"/>
            <a:ext cx="10830336" cy="103504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D5C0D-A6B7-C35C-7860-5183906E66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9593F-4E1F-774D-A58E-F015EEA9E69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846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3627087-28DC-C245-2623-4FD24AC1C6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3389241" cy="3651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5C05A01-5B6C-4E4E-B6D9-A456010C023B}" type="slidenum"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998E4-8561-33FE-A353-B8BE11548B31}"/>
              </a:ext>
            </a:extLst>
          </p:cNvPr>
          <p:cNvSpPr txBox="1">
            <a:spLocks noGrp="1"/>
          </p:cNvSpPr>
          <p:nvPr>
            <p:ph sz="quarter" idx="4294967295"/>
          </p:nvPr>
        </p:nvSpPr>
        <p:spPr>
          <a:xfrm>
            <a:off x="699049" y="2290416"/>
            <a:ext cx="10830336" cy="33636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sz="2400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sz="2000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2pPr>
            <a:lvl3pPr marR="0" lvl="2" fontAlgn="auto">
              <a:spcAft>
                <a:spcPts val="0"/>
              </a:spcAft>
              <a:buSzPct val="100000"/>
              <a:buFont typeface="Courier New" pitchFamily="49"/>
              <a:buChar char="o"/>
              <a:tabLst/>
              <a:defRPr lang="en-US" sz="1800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4016AB7-D83D-B9C6-3E9A-68FF7EC3771E}"/>
              </a:ext>
            </a:extLst>
          </p:cNvPr>
          <p:cNvSpPr txBox="1">
            <a:spLocks noGrp="1"/>
          </p:cNvSpPr>
          <p:nvPr>
            <p:ph sz="quarter" idx="4294967295"/>
          </p:nvPr>
        </p:nvSpPr>
        <p:spPr>
          <a:xfrm>
            <a:off x="699049" y="1477615"/>
            <a:ext cx="10830336" cy="103504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5728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077B04BE-3319-3930-68B8-480D1EC11FFA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839784" y="2505071"/>
            <a:ext cx="5157782" cy="3684583"/>
          </a:xfrm>
          <a:prstGeom prst="rect">
            <a:avLst/>
          </a:prstGeom>
          <a:solidFill>
            <a:srgbClr val="FFFFFF">
              <a:alpha val="20004"/>
            </a:srgbClr>
          </a:solidFill>
          <a:ln w="12701">
            <a:solidFill>
              <a:srgbClr val="2C3842"/>
            </a:solidFill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182880" marR="0" lvl="0" indent="0" fontAlgn="auto">
              <a:spcAft>
                <a:spcPts val="0"/>
              </a:spcAft>
              <a:buNone/>
              <a:tabLst/>
              <a:defRPr lang="en-US" sz="18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75BCF8A3-A40A-6EED-D2B0-CBCF0555A3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172200" y="1681160"/>
            <a:ext cx="5183184" cy="823910"/>
          </a:xfrm>
          <a:prstGeom prst="rect">
            <a:avLst/>
          </a:prstGeom>
          <a:solidFill>
            <a:srgbClr val="2C3842"/>
          </a:solidFill>
          <a:ln w="12701">
            <a:solidFill>
              <a:srgbClr val="2C3842"/>
            </a:solidFill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sz="2400" b="1" i="0" u="none" strike="noStrike" cap="none" spc="0" baseline="0">
                <a:solidFill>
                  <a:srgbClr val="FFFFFF"/>
                </a:solidFill>
                <a:uFillTx/>
                <a:latin typeface="Inter SemiBold" pitchFamily="2"/>
                <a:ea typeface="Inter SemiBold" pitchFamily="2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AC4B0E05-4683-6D2D-B3B2-EDAEA290B414}"/>
              </a:ext>
            </a:extLst>
          </p:cNvPr>
          <p:cNvSpPr txBox="1">
            <a:spLocks noGrp="1"/>
          </p:cNvSpPr>
          <p:nvPr>
            <p:ph sz="quarter" idx="4"/>
          </p:nvPr>
        </p:nvSpPr>
        <p:spPr>
          <a:xfrm>
            <a:off x="6172200" y="2505071"/>
            <a:ext cx="5183184" cy="3684583"/>
          </a:xfrm>
          <a:prstGeom prst="rect">
            <a:avLst/>
          </a:prstGeom>
          <a:solidFill>
            <a:srgbClr val="FFFFFF">
              <a:alpha val="20004"/>
            </a:srgbClr>
          </a:solidFill>
          <a:ln w="12701">
            <a:solidFill>
              <a:srgbClr val="2C3842"/>
            </a:solidFill>
            <a:prstDash val="solid"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182880" marR="0" lvl="0" indent="0" fontAlgn="auto">
              <a:spcAft>
                <a:spcPts val="0"/>
              </a:spcAft>
              <a:buNone/>
              <a:tabLst/>
              <a:defRPr lang="en-US" sz="18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4B1F9432-DC5B-B549-24B0-F854B75C00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3389241" cy="3651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CCA30D68-C8CE-E04E-826F-CD269741E05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55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CD55B70-2566-A3A2-EEC8-7572AC1D728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3389241" cy="3651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7276FEE9-C51F-0C4D-A455-C6B26ACBD87E}" type="slidenum"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9C13C-193A-0197-C64E-43A0201883D7}"/>
              </a:ext>
            </a:extLst>
          </p:cNvPr>
          <p:cNvSpPr txBox="1">
            <a:spLocks noGrp="1"/>
          </p:cNvSpPr>
          <p:nvPr>
            <p:ph sz="quarter" idx="4294967295"/>
          </p:nvPr>
        </p:nvSpPr>
        <p:spPr>
          <a:xfrm>
            <a:off x="699049" y="2290416"/>
            <a:ext cx="10830336" cy="33636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sz="2400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sz="2000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2pPr>
            <a:lvl3pPr marR="0" lvl="2" fontAlgn="auto">
              <a:spcAft>
                <a:spcPts val="0"/>
              </a:spcAft>
              <a:buSzPct val="100000"/>
              <a:buFont typeface="Courier New" pitchFamily="49"/>
              <a:buChar char="o"/>
              <a:tabLst/>
              <a:defRPr lang="en-US" sz="1800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7048FB0-6146-B9CC-731D-881178EF86E5}"/>
              </a:ext>
            </a:extLst>
          </p:cNvPr>
          <p:cNvSpPr txBox="1">
            <a:spLocks noGrp="1"/>
          </p:cNvSpPr>
          <p:nvPr>
            <p:ph sz="quarter" idx="4294967295"/>
          </p:nvPr>
        </p:nvSpPr>
        <p:spPr>
          <a:xfrm>
            <a:off x="699049" y="1477615"/>
            <a:ext cx="10830336" cy="103504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03708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61750B64-583C-E9A8-7A43-6E29AA0FBEFA}"/>
              </a:ext>
            </a:extLst>
          </p:cNvPr>
          <p:cNvSpPr txBox="1">
            <a:spLocks noGrp="1"/>
          </p:cNvSpPr>
          <p:nvPr>
            <p:ph type="subTitle" sz="quarter" idx="4294967295"/>
          </p:nvPr>
        </p:nvSpPr>
        <p:spPr>
          <a:xfrm>
            <a:off x="732187" y="861392"/>
            <a:ext cx="9144000" cy="61622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sz="20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631D127-AF44-422A-48B2-6DC94507227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3389241" cy="3651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FD15E157-0DA7-E846-874B-85D8260FF863}" type="slidenum">
              <a:t>‹#›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AFF9107-A131-C244-1FAD-FC18826BF46F}"/>
              </a:ext>
            </a:extLst>
          </p:cNvPr>
          <p:cNvSpPr txBox="1">
            <a:spLocks noGrp="1"/>
          </p:cNvSpPr>
          <p:nvPr>
            <p:ph sz="quarter" idx="4294967295"/>
          </p:nvPr>
        </p:nvSpPr>
        <p:spPr>
          <a:xfrm>
            <a:off x="699049" y="2290416"/>
            <a:ext cx="10830336" cy="33636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R="0" lvl="0" fontAlgn="auto">
              <a:spcAft>
                <a:spcPts val="0"/>
              </a:spcAft>
              <a:buSzPct val="100000"/>
              <a:buFont typeface="Arial" pitchFamily="34"/>
              <a:tabLst/>
              <a:defRPr lang="en-US" sz="2400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sz="2000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2pPr>
            <a:lvl3pPr marR="0" lvl="2" fontAlgn="auto">
              <a:spcAft>
                <a:spcPts val="0"/>
              </a:spcAft>
              <a:buSzPct val="100000"/>
              <a:buFont typeface="Courier New" pitchFamily="49"/>
              <a:buChar char="o"/>
              <a:tabLst/>
              <a:defRPr lang="en-US" sz="1800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365C52-E63F-7544-EFC4-429ED5C71844}"/>
              </a:ext>
            </a:extLst>
          </p:cNvPr>
          <p:cNvSpPr txBox="1">
            <a:spLocks noGrp="1"/>
          </p:cNvSpPr>
          <p:nvPr>
            <p:ph sz="quarter" idx="4294967295"/>
          </p:nvPr>
        </p:nvSpPr>
        <p:spPr>
          <a:xfrm>
            <a:off x="699049" y="1477615"/>
            <a:ext cx="10830336" cy="103504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b="0" i="0" u="none" strike="noStrike" cap="none" spc="-100" baseline="0">
                <a:solidFill>
                  <a:srgbClr val="000000"/>
                </a:solidFill>
                <a:uFillTx/>
                <a:latin typeface="Inter Light" pitchFamily="2"/>
                <a:ea typeface="Inter Light" pitchFamily="2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9815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AD47ECC5-9FC9-F38A-E672-7E1A3846183F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6172200" y="1825627"/>
            <a:ext cx="5181603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EB74A8F5-1A21-114C-2D34-AF2CF661ACC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3389241" cy="3651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D6EF7B99-29BE-0A4D-A105-15F12E259CA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081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369C6FF-58DE-3B51-807C-6EADECA39551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838203" y="1825627"/>
            <a:ext cx="5181603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882ACD57-0886-E84B-EB11-B14361E3A3D5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6172200" y="1825627"/>
            <a:ext cx="5181603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fontAlgn="auto">
              <a:spcAft>
                <a:spcPts val="0"/>
              </a:spcAft>
              <a:buNone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  <a:lvl2pPr marR="0" lvl="1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R="0" lvl="2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R="0" lvl="3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R="0" lvl="4" fontAlgn="auto">
              <a:spcAft>
                <a:spcPts val="0"/>
              </a:spcAft>
              <a:buSzPct val="100000"/>
              <a:buFont typeface="Arial" pitchFamily="34"/>
              <a:tabLst/>
              <a:defRPr lang="en-US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543B6E54-AD86-F7D2-2425-B74AA78B66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10603" y="6356351"/>
            <a:ext cx="3389241" cy="3651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B2E230EE-F3FC-0C46-9D5A-599BBBFA981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889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">
  <p:cSld name="Title and 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21" descr="Picture 1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42454" y="70363"/>
            <a:ext cx="1465619" cy="1221346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21"/>
          <p:cNvSpPr/>
          <p:nvPr/>
        </p:nvSpPr>
        <p:spPr>
          <a:xfrm rot="10800000" flipH="1">
            <a:off x="790415" y="1291707"/>
            <a:ext cx="10611175" cy="45721"/>
          </a:xfrm>
          <a:prstGeom prst="rect">
            <a:avLst/>
          </a:prstGeom>
          <a:solidFill>
            <a:srgbClr val="A7CE6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1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 sz="1200"/>
            </a:lvl1pPr>
            <a:lvl2pPr marL="0" lvl="1" indent="0" algn="r">
              <a:spcBef>
                <a:spcPts val="0"/>
              </a:spcBef>
              <a:buNone/>
              <a:defRPr sz="1200"/>
            </a:lvl2pPr>
            <a:lvl3pPr marL="0" lvl="2" indent="0" algn="r">
              <a:spcBef>
                <a:spcPts val="0"/>
              </a:spcBef>
              <a:buNone/>
              <a:defRPr sz="1200"/>
            </a:lvl3pPr>
            <a:lvl4pPr marL="0" lvl="3" indent="0" algn="r">
              <a:spcBef>
                <a:spcPts val="0"/>
              </a:spcBef>
              <a:buNone/>
              <a:defRPr sz="1200"/>
            </a:lvl4pPr>
            <a:lvl5pPr marL="0" lvl="4" indent="0" algn="r">
              <a:spcBef>
                <a:spcPts val="0"/>
              </a:spcBef>
              <a:buNone/>
              <a:defRPr sz="1200"/>
            </a:lvl5pPr>
            <a:lvl6pPr marL="0" lvl="5" indent="0" algn="r">
              <a:spcBef>
                <a:spcPts val="0"/>
              </a:spcBef>
              <a:buNone/>
              <a:defRPr sz="1200"/>
            </a:lvl6pPr>
            <a:lvl7pPr marL="0" lvl="6" indent="0" algn="r">
              <a:spcBef>
                <a:spcPts val="0"/>
              </a:spcBef>
              <a:buNone/>
              <a:defRPr sz="1200"/>
            </a:lvl7pPr>
            <a:lvl8pPr marL="0" lvl="7" indent="0" algn="r">
              <a:spcBef>
                <a:spcPts val="0"/>
              </a:spcBef>
              <a:buNone/>
              <a:defRPr sz="1200"/>
            </a:lvl8pPr>
            <a:lvl9pPr marL="0" lvl="8" indent="0" algn="r">
              <a:spcBef>
                <a:spcPts val="0"/>
              </a:spcBef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82014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610601" y="6356354"/>
            <a:ext cx="338924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14A5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14A5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14A5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14A5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14A5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14A5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14A5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14A5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414A5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body" idx="1"/>
          </p:nvPr>
        </p:nvSpPr>
        <p:spPr>
          <a:xfrm>
            <a:off x="699053" y="2290418"/>
            <a:ext cx="10830339" cy="3363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30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TR"/>
              <a:buChar char="-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TR"/>
              <a:buChar char="-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body" idx="2"/>
          </p:nvPr>
        </p:nvSpPr>
        <p:spPr>
          <a:xfrm>
            <a:off x="699053" y="1477622"/>
            <a:ext cx="10830339" cy="812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title"/>
          </p:nvPr>
        </p:nvSpPr>
        <p:spPr>
          <a:xfrm>
            <a:off x="689115" y="470452"/>
            <a:ext cx="10664687" cy="9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6424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377440"/>
            <a:ext cx="10972800" cy="3779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7797876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5EE399-C656-CFBF-1D7D-A08521B78D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9593F-4E1F-774D-A58E-F015EEA9E69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120317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6600" b="1" i="0">
                <a:solidFill>
                  <a:srgbClr val="005CB8"/>
                </a:solidFill>
                <a:effectLst>
                  <a:outerShdw blurRad="50800" dist="50800" dir="5400000" algn="ctr" rotWithShape="0">
                    <a:srgbClr val="000000">
                      <a:alpha val="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40917-A57D-FBAB-4BD3-73ED7F2296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9593F-4E1F-774D-A58E-F015EEA9E69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44927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AECEC67-45A8-8A4A-9C85-5CEA41F7BA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226" y="6374965"/>
            <a:ext cx="32633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rgbClr val="414A58"/>
                </a:solidFill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fld id="{FAEE96CF-4053-2149-B5F9-FD566E7161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6897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AA85F9E-F7DD-424A-A243-848E478BD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4226" y="6374965"/>
            <a:ext cx="32633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rgbClr val="414A58"/>
                </a:solidFill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fld id="{FAEE96CF-4053-2149-B5F9-FD566E7161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529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A97E-7376-4DE9-EF59-F60409DF4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076" y="529881"/>
            <a:ext cx="9213298" cy="841719"/>
          </a:xfrm>
          <a:prstGeom prst="rect">
            <a:avLst/>
          </a:prstGeom>
        </p:spPr>
        <p:txBody>
          <a:bodyPr anchor="t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DE901-EF18-EB4D-C55F-6B6691CE5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D8604-1A03-0540-DE81-25443C2422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0888" y="1552713"/>
            <a:ext cx="10691812" cy="4752837"/>
          </a:xfrm>
          <a:prstGeom prst="rect">
            <a:avLst/>
          </a:prstGeom>
        </p:spPr>
        <p:txBody>
          <a:bodyPr numCol="4"/>
          <a:lstStyle>
            <a:lvl1pPr marL="0" indent="0" algn="l">
              <a:spcBef>
                <a:spcPts val="400"/>
              </a:spcBef>
              <a:buNone/>
              <a:defRPr sz="2600" baseline="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80186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DA97E-7376-4DE9-EF59-F60409DF4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076" y="529881"/>
            <a:ext cx="9213298" cy="841719"/>
          </a:xfrm>
          <a:prstGeom prst="rect">
            <a:avLst/>
          </a:prstGeom>
        </p:spPr>
        <p:txBody>
          <a:bodyPr anchor="t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DE901-EF18-EB4D-C55F-6B6691CE5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FD8604-1A03-0540-DE81-25443C2422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0888" y="1552713"/>
            <a:ext cx="10691812" cy="4752837"/>
          </a:xfrm>
          <a:prstGeom prst="rect">
            <a:avLst/>
          </a:prstGeom>
        </p:spPr>
        <p:txBody>
          <a:bodyPr numCol="4"/>
          <a:lstStyle>
            <a:lvl1pPr marL="0" indent="0" algn="l">
              <a:spcBef>
                <a:spcPts val="400"/>
              </a:spcBef>
              <a:buNone/>
              <a:defRPr sz="2800" baseline="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5183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EE58E-2333-6544-C5BD-2C8545307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13" y="470452"/>
            <a:ext cx="10664687" cy="900134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7BB54-B965-79EA-6C53-F8E4DC183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766BAD-79DD-9BDE-760A-6AEAAE212B5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9053" y="2290418"/>
            <a:ext cx="10830339" cy="3363636"/>
          </a:xfrm>
          <a:prstGeom prst="rect">
            <a:avLst/>
          </a:prstGeom>
        </p:spPr>
        <p:txBody>
          <a:bodyPr/>
          <a:lstStyle>
            <a:lvl1pPr>
              <a:defRPr sz="2400" b="0" i="0" spc="-100" baseline="0">
                <a:latin typeface="+mj-lt"/>
                <a:ea typeface="Calibri Light" panose="020F0302020204030204" pitchFamily="34" charset="0"/>
              </a:defRPr>
            </a:lvl1pPr>
            <a:lvl2pPr>
              <a:defRPr sz="2000" b="0" i="0" spc="-100" baseline="0">
                <a:latin typeface="+mj-lt"/>
                <a:ea typeface="Calibri Light" panose="020F0302020204030204" pitchFamily="34" charset="0"/>
              </a:defRPr>
            </a:lvl2pPr>
            <a:lvl3pPr marL="1143000" indent="-228600">
              <a:buFont typeface="Courier New" panose="02070309020205020404" pitchFamily="49" charset="0"/>
              <a:buChar char="o"/>
              <a:defRPr sz="1800" b="0" i="0" spc="-100" baseline="0">
                <a:latin typeface="+mj-lt"/>
                <a:ea typeface="Calibri Light" panose="020F03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b="0" i="0" spc="-100" baseline="0">
                <a:latin typeface="+mj-lt"/>
                <a:ea typeface="Calibri Light" panose="020F0302020204030204" pitchFamily="34" charset="0"/>
              </a:defRPr>
            </a:lvl4pPr>
            <a:lvl5pPr>
              <a:defRPr b="0" i="0" spc="-100" baseline="0">
                <a:latin typeface="+mj-lt"/>
                <a:ea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E2297DC-432C-8227-DE5E-7744B607039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99053" y="1477618"/>
            <a:ext cx="10830339" cy="103504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 spc="-100" baseline="0">
                <a:latin typeface="+mj-lt"/>
                <a:ea typeface="Calibri Light" panose="020F0302020204030204" pitchFamily="34" charset="0"/>
              </a:defRPr>
            </a:lvl1pPr>
            <a:lvl2pPr marL="457200" indent="0">
              <a:buNone/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502670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EE58E-2333-6544-C5BD-2C8545307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13" y="470452"/>
            <a:ext cx="10664687" cy="900134"/>
          </a:xfrm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77BB54-B965-79EA-6C53-F8E4DC183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766BAD-79DD-9BDE-760A-6AEAAE212B5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9053" y="2290418"/>
            <a:ext cx="10830339" cy="3363636"/>
          </a:xfrm>
          <a:prstGeom prst="rect">
            <a:avLst/>
          </a:prstGeom>
        </p:spPr>
        <p:txBody>
          <a:bodyPr/>
          <a:lstStyle>
            <a:lvl1pPr>
              <a:defRPr sz="2400" b="0" i="0" spc="-100" baseline="0">
                <a:latin typeface="+mj-lt"/>
                <a:ea typeface="Calibri Light" panose="020F0302020204030204" pitchFamily="34" charset="0"/>
              </a:defRPr>
            </a:lvl1pPr>
            <a:lvl2pPr>
              <a:defRPr sz="2000" b="0" i="0" spc="-100" baseline="0">
                <a:latin typeface="+mj-lt"/>
                <a:ea typeface="Calibri Light" panose="020F0302020204030204" pitchFamily="34" charset="0"/>
              </a:defRPr>
            </a:lvl2pPr>
            <a:lvl3pPr marL="1143000" indent="-228600">
              <a:buFont typeface="Courier New" panose="02070309020205020404" pitchFamily="49" charset="0"/>
              <a:buChar char="o"/>
              <a:defRPr sz="1800" b="0" i="0" spc="-100" baseline="0">
                <a:latin typeface="+mj-lt"/>
                <a:ea typeface="Calibri Light" panose="020F03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b="0" i="0" spc="-100" baseline="0">
                <a:latin typeface="+mj-lt"/>
                <a:ea typeface="Calibri Light" panose="020F0302020204030204" pitchFamily="34" charset="0"/>
              </a:defRPr>
            </a:lvl4pPr>
            <a:lvl5pPr>
              <a:defRPr b="0" i="0" spc="-100" baseline="0">
                <a:latin typeface="+mj-lt"/>
                <a:ea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E2297DC-432C-8227-DE5E-7744B607039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99053" y="1477618"/>
            <a:ext cx="10830339" cy="103504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 spc="-100" baseline="0">
                <a:latin typeface="+mj-lt"/>
                <a:ea typeface="Calibri Light" panose="020F0302020204030204" pitchFamily="34" charset="0"/>
              </a:defRPr>
            </a:lvl1pPr>
            <a:lvl2pPr marL="457200" indent="0">
              <a:buNone/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061268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13DB2-4AD0-5F7B-FC1D-1AF24980A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894" y="510897"/>
            <a:ext cx="10515600" cy="986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14BE4-D728-0426-4416-4934FD59D3F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anchor="ctr"/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+mn-lt"/>
                <a:ea typeface="Inter SemiBold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89443F-A02B-85D9-286B-FA2BE883BB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solidFill>
            <a:schemeClr val="bg1">
              <a:alpha val="20004"/>
            </a:schemeClr>
          </a:solidFill>
          <a:ln w="12700">
            <a:solidFill>
              <a:schemeClr val="accent6"/>
            </a:solidFill>
          </a:ln>
        </p:spPr>
        <p:txBody>
          <a:bodyPr anchor="ctr"/>
          <a:lstStyle>
            <a:lvl1pPr marL="182880" indent="0">
              <a:buFontTx/>
              <a:buNone/>
              <a:defRPr sz="1800"/>
            </a:lvl1pPr>
            <a:lvl2pPr marL="182880" indent="0">
              <a:buFontTx/>
              <a:buNone/>
              <a:defRPr sz="1800"/>
            </a:lvl2pPr>
            <a:lvl3pPr marL="182880" indent="0">
              <a:buFontTx/>
              <a:buNone/>
              <a:defRPr sz="1800"/>
            </a:lvl3pPr>
            <a:lvl4pPr marL="182880" indent="0">
              <a:buFontTx/>
              <a:buNone/>
              <a:defRPr sz="1800"/>
            </a:lvl4pPr>
            <a:lvl5pPr marL="182880" indent="0">
              <a:buFontTx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2CFE18-72C0-A86F-FCAA-0255E42A6DE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</a:ln>
        </p:spPr>
        <p:txBody>
          <a:bodyPr anchor="ctr"/>
          <a:lstStyle>
            <a:lvl1pPr marL="0" indent="0">
              <a:buNone/>
              <a:defRPr sz="2400" b="1" i="0" baseline="0">
                <a:solidFill>
                  <a:schemeClr val="bg1"/>
                </a:solidFill>
                <a:latin typeface="+mn-lt"/>
                <a:ea typeface="Inter SemiBold" panose="02000503000000020004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85C0A-E3F4-C527-3169-013E164323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solidFill>
            <a:schemeClr val="bg1">
              <a:alpha val="20004"/>
            </a:schemeClr>
          </a:solidFill>
          <a:ln w="12700">
            <a:solidFill>
              <a:schemeClr val="accent6"/>
            </a:solidFill>
          </a:ln>
        </p:spPr>
        <p:txBody>
          <a:bodyPr anchor="ctr"/>
          <a:lstStyle>
            <a:lvl1pPr marL="182880" indent="0">
              <a:buFontTx/>
              <a:buNone/>
              <a:defRPr sz="1800"/>
            </a:lvl1pPr>
            <a:lvl2pPr marL="182880" indent="0">
              <a:buFontTx/>
              <a:buNone/>
              <a:defRPr sz="1800"/>
            </a:lvl2pPr>
            <a:lvl3pPr marL="182880" indent="0">
              <a:buFontTx/>
              <a:buNone/>
              <a:defRPr sz="1800"/>
            </a:lvl3pPr>
            <a:lvl4pPr marL="182880" indent="0">
              <a:buFontTx/>
              <a:buNone/>
              <a:defRPr sz="1800"/>
            </a:lvl4pPr>
            <a:lvl5pPr marL="182880" indent="0">
              <a:buFontTx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1EE331-0DC5-4C93-19BA-70C475B9A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3502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410D3-16A4-38B5-6E13-2E2FD3F9C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053" y="274224"/>
            <a:ext cx="9144000" cy="679932"/>
          </a:xfrm>
          <a:prstGeom prst="rect">
            <a:avLst/>
          </a:prstGeom>
        </p:spPr>
        <p:txBody>
          <a:bodyPr anchor="t"/>
          <a:lstStyle>
            <a:lvl1pPr algn="l">
              <a:defRPr sz="4000" spc="-2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FAF815-7FD2-A1A9-3CA7-21C807E8D1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2183" y="861391"/>
            <a:ext cx="9144000" cy="616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26661-4707-BCF8-89DC-036A14FF0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32085CA-BB43-10D6-EBC9-07C094ACD2F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9053" y="2290418"/>
            <a:ext cx="10830339" cy="3363636"/>
          </a:xfrm>
          <a:prstGeom prst="rect">
            <a:avLst/>
          </a:prstGeom>
        </p:spPr>
        <p:txBody>
          <a:bodyPr/>
          <a:lstStyle>
            <a:lvl1pPr>
              <a:defRPr sz="2400"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1pPr>
            <a:lvl2pPr>
              <a:defRPr sz="2000"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2pPr>
            <a:lvl3pPr marL="1143000" indent="-228600">
              <a:buFont typeface="Courier New" panose="02070309020205020404" pitchFamily="49" charset="0"/>
              <a:buChar char="o"/>
              <a:defRPr sz="1800"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4pPr>
            <a:lvl5pPr>
              <a:defRPr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5CDB2D7-ABD9-F2B8-A049-66466A86D67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99053" y="1477618"/>
            <a:ext cx="10830339" cy="103504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 spc="-100" baseline="0">
                <a:latin typeface="Calibri Light" panose="020F0302020204030204" pitchFamily="34" charset="0"/>
                <a:ea typeface="Calibri Light" panose="020F0302020204030204" pitchFamily="34" charset="0"/>
              </a:defRPr>
            </a:lvl1pPr>
            <a:lvl2pPr marL="457200" indent="0">
              <a:buNone/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234394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410D3-16A4-38B5-6E13-2E2FD3F9C2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9053" y="274224"/>
            <a:ext cx="9144000" cy="679932"/>
          </a:xfrm>
          <a:prstGeom prst="rect">
            <a:avLst/>
          </a:prstGeom>
        </p:spPr>
        <p:txBody>
          <a:bodyPr anchor="t"/>
          <a:lstStyle>
            <a:lvl1pPr algn="l">
              <a:defRPr sz="4000" spc="-25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FAF815-7FD2-A1A9-3CA7-21C807E8D1C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2183" y="861391"/>
            <a:ext cx="9144000" cy="61622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26661-4707-BCF8-89DC-036A14FF0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32085CA-BB43-10D6-EBC9-07C094ACD2F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99053" y="2290418"/>
            <a:ext cx="10830339" cy="3363636"/>
          </a:xfrm>
          <a:prstGeom prst="rect">
            <a:avLst/>
          </a:prstGeom>
        </p:spPr>
        <p:txBody>
          <a:bodyPr/>
          <a:lstStyle>
            <a:lvl1pPr>
              <a:defRPr sz="2400" b="0" i="0" spc="-100" baseline="0">
                <a:latin typeface="+mj-lt"/>
                <a:ea typeface="Calibri Light" panose="020F0302020204030204" pitchFamily="34" charset="0"/>
              </a:defRPr>
            </a:lvl1pPr>
            <a:lvl2pPr>
              <a:defRPr sz="2000" b="0" i="0" spc="-100" baseline="0">
                <a:latin typeface="+mj-lt"/>
                <a:ea typeface="Calibri Light" panose="020F0302020204030204" pitchFamily="34" charset="0"/>
              </a:defRPr>
            </a:lvl2pPr>
            <a:lvl3pPr marL="1143000" indent="-228600">
              <a:buFont typeface="Courier New" panose="02070309020205020404" pitchFamily="49" charset="0"/>
              <a:buChar char="o"/>
              <a:defRPr sz="1800" b="0" i="0" spc="-100" baseline="0">
                <a:latin typeface="+mj-lt"/>
                <a:ea typeface="Calibri Light" panose="020F030202020403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b="0" i="0" spc="-100" baseline="0">
                <a:latin typeface="+mj-lt"/>
                <a:ea typeface="Calibri Light" panose="020F0302020204030204" pitchFamily="34" charset="0"/>
              </a:defRPr>
            </a:lvl4pPr>
            <a:lvl5pPr>
              <a:defRPr b="0" i="0" spc="-100" baseline="0">
                <a:latin typeface="+mj-lt"/>
                <a:ea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5CDB2D7-ABD9-F2B8-A049-66466A86D67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99053" y="1477618"/>
            <a:ext cx="10830339" cy="103504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 spc="-100" baseline="0">
                <a:latin typeface="+mj-lt"/>
                <a:ea typeface="Calibri Light" panose="020F0302020204030204" pitchFamily="34" charset="0"/>
              </a:defRPr>
            </a:lvl1pPr>
            <a:lvl2pPr marL="457200" indent="0">
              <a:buNone/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2pPr>
            <a:lvl3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3pPr>
            <a:lvl4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4pPr>
            <a:lvl5pPr>
              <a:defRPr b="0" i="0" spc="-100" baseline="0">
                <a:latin typeface="Inter Light" panose="02000503000000020004" pitchFamily="2" charset="0"/>
                <a:ea typeface="Inter Light" panose="02000503000000020004" pitchFamily="2" charset="0"/>
              </a:defRPr>
            </a:lvl5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406576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F460A-1594-573A-6C2D-93036DB45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13" y="543339"/>
            <a:ext cx="10664687" cy="8272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1DDA1-EEE8-6151-AF63-C6DD44C6B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0A3DC7-9CE9-5714-D4C2-AD13EB819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0FB01A-698C-118C-A7BB-AA904F53B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7640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F460A-1594-573A-6C2D-93036DB45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113" y="543339"/>
            <a:ext cx="10664687" cy="82724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1DDA1-EEE8-6151-AF63-C6DD44C6B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0A3DC7-9CE9-5714-D4C2-AD13EB819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0FB01A-698C-118C-A7BB-AA904F53B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7F40D-BF86-6F43-B998-BE81C530D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1735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55238-D472-B506-C6C3-A31529133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5066783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3400" b="0" i="0" spc="-100" baseline="0">
                <a:solidFill>
                  <a:schemeClr val="tx1"/>
                </a:solidFill>
                <a:latin typeface="+mj-lt"/>
                <a:ea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5B7508F-85EB-1F5B-D91C-D2D4F929AA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2800" y="4146550"/>
            <a:ext cx="10515600" cy="914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5400" spc="-150">
                <a:solidFill>
                  <a:schemeClr val="tx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5398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82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B607CA-1157-26B7-1680-BC0242E72D50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2454" y="70363"/>
            <a:ext cx="1465618" cy="122134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DB4DCCA-63C7-F1C7-D82C-1B8EE516FB36}"/>
              </a:ext>
            </a:extLst>
          </p:cNvPr>
          <p:cNvSpPr/>
          <p:nvPr/>
        </p:nvSpPr>
        <p:spPr>
          <a:xfrm flipV="1">
            <a:off x="790416" y="1291708"/>
            <a:ext cx="10611173" cy="45720"/>
          </a:xfrm>
          <a:prstGeom prst="rect">
            <a:avLst/>
          </a:prstGeom>
          <a:solidFill>
            <a:srgbClr val="A7CE6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C89F37-01D8-43CA-35CE-B024081C8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A9593F-4E1F-774D-A58E-F015EEA9E698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810" r:id="rId12"/>
    <p:sldLayoutId id="2147483811" r:id="rId13"/>
    <p:sldLayoutId id="2147483812" r:id="rId14"/>
    <p:sldLayoutId id="2147483813" r:id="rId15"/>
    <p:sldLayoutId id="214748381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552492-3CC3-CB45-8DBD-0628ADDBE06F}"/>
              </a:ext>
            </a:extLst>
          </p:cNvPr>
          <p:cNvSpPr/>
          <p:nvPr userDrawn="1"/>
        </p:nvSpPr>
        <p:spPr>
          <a:xfrm flipV="1">
            <a:off x="790414" y="1291710"/>
            <a:ext cx="10611172" cy="45719"/>
          </a:xfrm>
          <a:prstGeom prst="rect">
            <a:avLst/>
          </a:prstGeom>
          <a:solidFill>
            <a:srgbClr val="A7C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3B496CD-2279-CD4F-8D0A-FDDFF8C868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33892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 baseline="0">
                <a:solidFill>
                  <a:srgbClr val="414A58"/>
                </a:solidFill>
                <a:latin typeface="Calibri" panose="020F0502020204030204" pitchFamily="34" charset="0"/>
                <a:ea typeface="Calibri" panose="020F0502020204030204" pitchFamily="34" charset="0"/>
              </a:defRPr>
            </a:lvl1pPr>
          </a:lstStyle>
          <a:p>
            <a:fld id="{6C37F40D-BF86-6F43-B998-BE81C530D25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829DBB-6882-9F19-DFA1-5C6C44AF50EA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909313" y="324519"/>
            <a:ext cx="1452594" cy="74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662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2749A36-7560-F6E6-7BF1-40219B5B0FA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57715" y="2114550"/>
            <a:ext cx="10664687" cy="1752152"/>
          </a:xfrm>
        </p:spPr>
        <p:txBody>
          <a:bodyPr/>
          <a:lstStyle/>
          <a:p>
            <a:pPr marL="0" indent="0" algn="ctr">
              <a:lnSpc>
                <a:spcPts val="4200"/>
              </a:lnSpc>
              <a:spcBef>
                <a:spcPts val="0"/>
              </a:spcBef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Each question is a clue to themes or takeaways that will help you as you study Economics.</a:t>
            </a:r>
          </a:p>
          <a:p>
            <a:pPr marL="0" indent="0" algn="ctr">
              <a:lnSpc>
                <a:spcPts val="4200"/>
              </a:lnSpc>
              <a:spcBef>
                <a:spcPts val="0"/>
              </a:spcBef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Think about those themes as you play the game.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6748AE2-CE66-4AC5-E847-B7E3FE721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716" y="405967"/>
            <a:ext cx="10664687" cy="900134"/>
          </a:xfrm>
        </p:spPr>
        <p:txBody>
          <a:bodyPr/>
          <a:lstStyle/>
          <a:p>
            <a:r>
              <a:rPr lang="en-US" sz="4400" dirty="0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Econ Millionaire Game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8AAE8901-67E7-BC74-EC33-10497CD0351A}"/>
              </a:ext>
            </a:extLst>
          </p:cNvPr>
          <p:cNvSpPr txBox="1">
            <a:spLocks/>
          </p:cNvSpPr>
          <p:nvPr/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537586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1"/>
          <p:cNvSpPr txBox="1"/>
          <p:nvPr/>
        </p:nvSpPr>
        <p:spPr>
          <a:xfrm>
            <a:off x="606365" y="341937"/>
            <a:ext cx="104241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>
              <a:lnSpc>
                <a:spcPct val="90000"/>
              </a:lnSpc>
              <a:buClr>
                <a:srgbClr val="414A58"/>
              </a:buClr>
              <a:buSzPts val="4400"/>
            </a:pPr>
            <a:r>
              <a:rPr lang="en-US" sz="4400">
                <a:solidFill>
                  <a:srgbClr val="007D2C"/>
                </a:solidFill>
                <a:latin typeface="Arial"/>
                <a:cs typeface="Arial"/>
                <a:sym typeface="Inter"/>
              </a:rPr>
              <a:t>Some Friendly Team Competition</a:t>
            </a:r>
            <a:endParaRPr lang="en-US">
              <a:solidFill>
                <a:srgbClr val="007D2C"/>
              </a:solidFill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5E7126-E8C2-C64B-8B0A-8B710432C468}"/>
              </a:ext>
            </a:extLst>
          </p:cNvPr>
          <p:cNvSpPr txBox="1"/>
          <p:nvPr/>
        </p:nvSpPr>
        <p:spPr>
          <a:xfrm>
            <a:off x="4667250" y="4767263"/>
            <a:ext cx="2857500" cy="317500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20000"/>
          </a:bodyPr>
          <a:lstStyle/>
          <a:p>
            <a:endParaRPr lang="en-US">
              <a:cs typeface="Arial"/>
            </a:endParaRPr>
          </a:p>
        </p:txBody>
      </p:sp>
      <p:sp>
        <p:nvSpPr>
          <p:cNvPr id="5" name="Google Shape;189;p41">
            <a:extLst>
              <a:ext uri="{FF2B5EF4-FFF2-40B4-BE49-F238E27FC236}">
                <a16:creationId xmlns:a16="http://schemas.microsoft.com/office/drawing/2014/main" id="{23AA46FE-57EC-4C5F-F98A-7DC5FDE7A361}"/>
              </a:ext>
            </a:extLst>
          </p:cNvPr>
          <p:cNvSpPr txBox="1"/>
          <p:nvPr/>
        </p:nvSpPr>
        <p:spPr>
          <a:xfrm>
            <a:off x="598522" y="2238872"/>
            <a:ext cx="10424100" cy="1920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400" dirty="0">
                <a:solidFill>
                  <a:srgbClr val="414A58"/>
                </a:solidFill>
                <a:latin typeface="Arial"/>
                <a:cs typeface="Arial"/>
              </a:rPr>
              <a:t>Step 1: Get into teams of 2 or 3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>
              <a:lnSpc>
                <a:spcPct val="90000"/>
              </a:lnSpc>
            </a:pPr>
            <a:endParaRPr lang="en-US" sz="4400" dirty="0">
              <a:solidFill>
                <a:srgbClr val="414A58"/>
              </a:solidFill>
              <a:latin typeface="Arial"/>
              <a:cs typeface="Arial"/>
            </a:endParaRPr>
          </a:p>
          <a:p>
            <a:pPr algn="ctr">
              <a:lnSpc>
                <a:spcPct val="90000"/>
              </a:lnSpc>
            </a:pPr>
            <a:r>
              <a:rPr lang="en-US" sz="4400" dirty="0">
                <a:solidFill>
                  <a:srgbClr val="414A58"/>
                </a:solidFill>
                <a:latin typeface="Arial"/>
                <a:cs typeface="Arial"/>
              </a:rPr>
              <a:t>Pick someone to keep score.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AE3E0CD4-2C6D-0ADC-9CCE-6EC6A8089C62}"/>
              </a:ext>
            </a:extLst>
          </p:cNvPr>
          <p:cNvSpPr txBox="1">
            <a:spLocks/>
          </p:cNvSpPr>
          <p:nvPr/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605165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003" y="434966"/>
            <a:ext cx="8229600" cy="1143000"/>
          </a:xfrm>
        </p:spPr>
        <p:txBody>
          <a:bodyPr lIns="0" tIns="0" rIns="0" bIns="0"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>
              <a:bevelT w="0" h="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>
                <a:solidFill>
                  <a:srgbClr val="007D2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Rules of the Millionaire Game</a:t>
            </a:r>
            <a:endParaRPr lang="en-US" b="1">
              <a:ln w="11430"/>
              <a:solidFill>
                <a:srgbClr val="007D2C"/>
              </a:solidFill>
              <a:effectLst>
                <a:outerShdw blurRad="80000" dist="40000" dir="5040000" algn="tl">
                  <a:srgbClr val="000000">
                    <a:alpha val="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422911" y="1315076"/>
            <a:ext cx="12192000" cy="4843975"/>
          </a:xfrm>
        </p:spPr>
        <p:txBody>
          <a:bodyPr lIns="0" tIns="0" rIns="0" bIns="0" anchor="t"/>
          <a:lstStyle/>
          <a:p>
            <a:pPr marL="238125" indent="-225425">
              <a:lnSpc>
                <a:spcPts val="3000"/>
              </a:lnSpc>
              <a:spcAft>
                <a:spcPts val="1800"/>
              </a:spcAft>
              <a:buClr>
                <a:srgbClr val="9CCD6E"/>
              </a:buClr>
              <a:buSzPct val="100000"/>
            </a:pP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There's a total of 15 TRUE or FALSE questions</a:t>
            </a:r>
            <a:endParaRPr lang="en-US" sz="2200" dirty="0">
              <a:latin typeface="Arial"/>
              <a:ea typeface="Arial"/>
              <a:cs typeface="Arial"/>
            </a:endParaRPr>
          </a:p>
          <a:p>
            <a:pPr marL="238125" indent="-225425">
              <a:lnSpc>
                <a:spcPts val="3000"/>
              </a:lnSpc>
              <a:spcAft>
                <a:spcPts val="1800"/>
              </a:spcAft>
              <a:buClr>
                <a:srgbClr val="9CCD6E"/>
              </a:buClr>
              <a:buSzPct val="100000"/>
            </a:pP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Each team will keep track of their score. </a:t>
            </a:r>
            <a:endParaRPr lang="en-US" sz="2200" dirty="0">
              <a:latin typeface="Arial"/>
              <a:ea typeface="Arial"/>
              <a:cs typeface="Arial"/>
            </a:endParaRPr>
          </a:p>
          <a:p>
            <a:pPr marL="238125" indent="-225425">
              <a:lnSpc>
                <a:spcPts val="3000"/>
              </a:lnSpc>
              <a:spcAft>
                <a:spcPts val="1800"/>
              </a:spcAft>
              <a:buClr>
                <a:srgbClr val="9CCD6E"/>
              </a:buClr>
              <a:buSzPct val="100000"/>
            </a:pP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Each </a:t>
            </a:r>
            <a:r>
              <a:rPr lang="en-US" sz="2200" i="1" u="sng" dirty="0">
                <a:latin typeface="Arial"/>
                <a:ea typeface="Arial"/>
                <a:cs typeface="Arial"/>
                <a:sym typeface="Arial"/>
              </a:rPr>
              <a:t>correct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answer is </a:t>
            </a:r>
            <a:r>
              <a:rPr lang="en-US" sz="2200" i="1" u="sng" dirty="0">
                <a:latin typeface="Arial"/>
                <a:ea typeface="Arial"/>
                <a:cs typeface="Arial"/>
                <a:sym typeface="Arial"/>
              </a:rPr>
              <a:t>worth 5 points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, while each </a:t>
            </a:r>
            <a:r>
              <a:rPr lang="en-US" sz="2200" i="1" u="sng" dirty="0">
                <a:latin typeface="Arial"/>
                <a:ea typeface="Arial"/>
                <a:cs typeface="Arial"/>
                <a:sym typeface="Arial"/>
              </a:rPr>
              <a:t>incorrect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 answer </a:t>
            </a:r>
            <a:r>
              <a:rPr lang="en-US" sz="2200" i="1" u="sng" dirty="0">
                <a:latin typeface="Arial"/>
                <a:ea typeface="Arial"/>
                <a:cs typeface="Arial"/>
                <a:sym typeface="Arial"/>
              </a:rPr>
              <a:t>costs you 5 points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.</a:t>
            </a:r>
            <a:endParaRPr lang="en-US" sz="2200" dirty="0">
              <a:latin typeface="Arial"/>
              <a:ea typeface="Arial"/>
              <a:cs typeface="Arial"/>
            </a:endParaRPr>
          </a:p>
          <a:p>
            <a:pPr marL="238125" indent="-225425">
              <a:lnSpc>
                <a:spcPts val="3000"/>
              </a:lnSpc>
              <a:spcBef>
                <a:spcPts val="750"/>
              </a:spcBef>
              <a:spcAft>
                <a:spcPts val="1800"/>
              </a:spcAft>
              <a:buClr>
                <a:srgbClr val="9CCD6E"/>
              </a:buClr>
              <a:buSzPct val="100000"/>
            </a:pP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Hold up “Double Down” and you will double the point values: </a:t>
            </a:r>
            <a:br>
              <a:rPr lang="en-US" sz="2200" dirty="0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</a:b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+ 10 points if correct and – 10 points if incorrect.</a:t>
            </a:r>
            <a:endParaRPr lang="en-US" sz="2200" dirty="0">
              <a:latin typeface="Arial"/>
              <a:cs typeface="Arial"/>
            </a:endParaRPr>
          </a:p>
          <a:p>
            <a:pPr marL="238125" indent="-225425">
              <a:lnSpc>
                <a:spcPts val="3000"/>
              </a:lnSpc>
              <a:spcBef>
                <a:spcPts val="750"/>
              </a:spcBef>
              <a:spcAft>
                <a:spcPts val="1800"/>
              </a:spcAft>
              <a:buClr>
                <a:srgbClr val="9CCD6E"/>
              </a:buClr>
              <a:buSzPct val="100000"/>
            </a:pPr>
            <a:r>
              <a:rPr lang="en-US" sz="2200" dirty="0">
                <a:latin typeface="Arial"/>
                <a:ea typeface="Arial"/>
                <a:cs typeface="Arial"/>
              </a:rPr>
              <a:t>At the end, tally up your team score</a:t>
            </a:r>
          </a:p>
          <a:p>
            <a:pPr marL="238125" indent="-225425">
              <a:lnSpc>
                <a:spcPts val="3000"/>
              </a:lnSpc>
              <a:spcBef>
                <a:spcPts val="750"/>
              </a:spcBef>
              <a:spcAft>
                <a:spcPts val="1800"/>
              </a:spcAft>
              <a:buClr>
                <a:srgbClr val="9CCD6E"/>
              </a:buClr>
              <a:buSzPct val="100000"/>
            </a:pPr>
            <a:r>
              <a:rPr lang="en-US" sz="2200" dirty="0">
                <a:latin typeface="Arial"/>
                <a:ea typeface="Arial"/>
                <a:cs typeface="Arial"/>
              </a:rPr>
              <a:t>Questions?  </a:t>
            </a:r>
          </a:p>
          <a:p>
            <a:pPr marL="238125" indent="-225425">
              <a:lnSpc>
                <a:spcPts val="3000"/>
              </a:lnSpc>
              <a:spcBef>
                <a:spcPts val="750"/>
              </a:spcBef>
              <a:spcAft>
                <a:spcPts val="1800"/>
              </a:spcAft>
              <a:buClr>
                <a:srgbClr val="9CCD6E"/>
              </a:buClr>
              <a:buSzPct val="100000"/>
            </a:pPr>
            <a:r>
              <a:rPr lang="en-US" sz="2200" dirty="0">
                <a:latin typeface="Arial"/>
                <a:ea typeface="Arial"/>
                <a:cs typeface="Arial"/>
              </a:rPr>
              <a:t>LET’S PRACTICE!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F44CEE4-7B56-633A-D8C5-984D5B8DDBA4}"/>
              </a:ext>
            </a:extLst>
          </p:cNvPr>
          <p:cNvSpPr txBox="1">
            <a:spLocks/>
          </p:cNvSpPr>
          <p:nvPr/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9382" y="448963"/>
            <a:ext cx="8229600" cy="589749"/>
          </a:xfrm>
        </p:spPr>
        <p:txBody>
          <a:bodyPr lIns="0" tIns="0" rIns="0" bIns="0" rtlCol="0">
            <a:noAutofit/>
            <a:scene3d>
              <a:camera prst="orthographicFront"/>
              <a:lightRig rig="glow" dir="tl">
                <a:rot lat="0" lon="0" rev="5400000"/>
              </a:lightRig>
            </a:scene3d>
            <a:sp3d>
              <a:bevelT w="0" h="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>
                <a:solidFill>
                  <a:srgbClr val="007D2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Statement #1</a:t>
            </a:r>
            <a:endParaRPr lang="en-US" b="1">
              <a:ln w="11430"/>
              <a:solidFill>
                <a:srgbClr val="007D2C"/>
              </a:solidFill>
              <a:effectLst>
                <a:outerShdw blurRad="80000" dist="40000" dir="5040000" algn="tl">
                  <a:srgbClr val="000000">
                    <a:alpha val="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1394461" y="1597952"/>
            <a:ext cx="10102054" cy="2769468"/>
          </a:xfrm>
        </p:spPr>
        <p:txBody>
          <a:bodyPr lIns="91440" tIns="45720" rIns="91440" bIns="45720" anchor="t"/>
          <a:lstStyle/>
          <a:p>
            <a:pPr marL="0" lvl="0" indent="0" algn="ctr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“True” or “False”</a:t>
            </a:r>
          </a:p>
          <a:p>
            <a:pPr marL="0" lvl="0" indent="0" algn="ctr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4400" dirty="0"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4400" dirty="0"/>
              <a:t>Economics majors make more over their lifetime than other Business majors—beating finance, accounting, marketing, and management.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EA21B855-2A76-72D8-86BE-422D755AB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1490" y="5444368"/>
            <a:ext cx="2400300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4000" dirty="0">
                <a:solidFill>
                  <a:srgbClr val="007D2C"/>
                </a:solidFill>
                <a:latin typeface="Arial Black" panose="020B0A04020102020204" pitchFamily="34" charset="0"/>
              </a:rPr>
              <a:t>TRUE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D4D954-FF1D-C20C-71B9-E7D197382CAE}"/>
              </a:ext>
            </a:extLst>
          </p:cNvPr>
          <p:cNvSpPr txBox="1">
            <a:spLocks/>
          </p:cNvSpPr>
          <p:nvPr/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EDF7A4-2824-2CE8-5EA3-08DFD938E3B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0" y="789517"/>
            <a:ext cx="11666217" cy="5278965"/>
          </a:xfr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200B22-188B-0A53-21E2-DEA025F77B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4534" y="4572827"/>
            <a:ext cx="3276725" cy="52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768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27FD10F3-8A01-9192-ED8B-7E804582D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6487" y="2497976"/>
            <a:ext cx="777902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4000" b="1" dirty="0"/>
              <a:t>The opportunity cost of attending college is the tuition.</a:t>
            </a:r>
            <a:endParaRPr lang="en-US" altLang="en-US" sz="5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A37CB285-CB72-8583-1E27-CA5727AEA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8725" y="5111566"/>
            <a:ext cx="21145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4000">
                <a:solidFill>
                  <a:srgbClr val="CC0000"/>
                </a:solidFill>
                <a:latin typeface="Arial Black" panose="020B0A04020102020204" pitchFamily="34" charset="0"/>
              </a:rPr>
              <a:t>FALSE</a:t>
            </a:r>
            <a:endParaRPr lang="en-US" altLang="en-US" sz="400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F0523F3-15F0-A123-3965-D1686848801D}"/>
              </a:ext>
            </a:extLst>
          </p:cNvPr>
          <p:cNvSpPr txBox="1">
            <a:spLocks/>
          </p:cNvSpPr>
          <p:nvPr/>
        </p:nvSpPr>
        <p:spPr>
          <a:xfrm>
            <a:off x="643607" y="461296"/>
            <a:ext cx="8229600" cy="1143000"/>
          </a:xfrm>
        </p:spPr>
        <p:txBody>
          <a:bodyPr lIns="91440" tIns="45720" rIns="91440" bIns="45720" rtlCol="0" anchor="t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>
              <a:bevelT w="0" h="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7D2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Statement #2</a:t>
            </a:r>
            <a:endParaRPr lang="en-US" b="1">
              <a:ln w="11430"/>
              <a:solidFill>
                <a:srgbClr val="007D2C"/>
              </a:solidFill>
              <a:effectLst>
                <a:outerShdw blurRad="80000" dist="40000" dir="5040000" algn="tl">
                  <a:srgbClr val="000000">
                    <a:alpha val="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ACF71A59-BE61-2F9F-552B-EA50EC434B38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 algn="r"/>
            <a:r>
              <a:rPr lang="en-US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>
            <a:extLst>
              <a:ext uri="{FF2B5EF4-FFF2-40B4-BE49-F238E27FC236}">
                <a16:creationId xmlns:a16="http://schemas.microsoft.com/office/drawing/2014/main" id="{03452BC2-FD84-EB4E-DDE5-E1AFBB3C2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363" y="1843950"/>
            <a:ext cx="6688987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4000" b="1" dirty="0"/>
              <a:t>If you paid $15 for a terrible movie, the $15 is the opportunity cost of leaving halfway through it.</a:t>
            </a:r>
            <a:endParaRPr lang="en-US" altLang="en-US" sz="6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317083A6-8C8D-2975-012E-8DAC582DC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8445" y="4896534"/>
            <a:ext cx="21145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4000" dirty="0">
                <a:solidFill>
                  <a:srgbClr val="CC0000"/>
                </a:solidFill>
                <a:latin typeface="Arial Black" panose="020B0A04020102020204" pitchFamily="34" charset="0"/>
              </a:rPr>
              <a:t>FALSE </a:t>
            </a:r>
            <a:endParaRPr lang="en-US" altLang="en-US" sz="40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315F47D-BEF5-58A0-642F-20A8328EC15C}"/>
              </a:ext>
            </a:extLst>
          </p:cNvPr>
          <p:cNvSpPr txBox="1">
            <a:spLocks/>
          </p:cNvSpPr>
          <p:nvPr/>
        </p:nvSpPr>
        <p:spPr>
          <a:xfrm>
            <a:off x="683363" y="383603"/>
            <a:ext cx="8229600" cy="1143000"/>
          </a:xfrm>
        </p:spPr>
        <p:txBody>
          <a:bodyPr lIns="91440" tIns="45720" rIns="91440" bIns="45720" rtlCol="0" anchor="t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>
              <a:bevelT w="0" h="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7D2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Statement #3</a:t>
            </a:r>
            <a:endParaRPr lang="en-US" b="1">
              <a:ln w="11430"/>
              <a:solidFill>
                <a:srgbClr val="007D2C"/>
              </a:solidFill>
              <a:effectLst>
                <a:outerShdw blurRad="80000" dist="40000" dir="5040000" algn="tl">
                  <a:srgbClr val="000000">
                    <a:alpha val="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E24C1E-9BDB-185E-B169-32BE8B7B62AE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 algn="r"/>
            <a:r>
              <a:rPr lang="en-US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pic>
        <p:nvPicPr>
          <p:cNvPr id="2" name="Picture 1" descr="Winnie-the-Pooh: Blood and Honey (2023)">
            <a:extLst>
              <a:ext uri="{FF2B5EF4-FFF2-40B4-BE49-F238E27FC236}">
                <a16:creationId xmlns:a16="http://schemas.microsoft.com/office/drawing/2014/main" id="{A4177759-0CA5-DE24-71B3-CC740D34A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8852" y="1843950"/>
            <a:ext cx="2757101" cy="40805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BB9C9F92-64E8-E51D-A26D-D124EE392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1417" y="5169483"/>
            <a:ext cx="2400300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4000">
                <a:solidFill>
                  <a:srgbClr val="008000"/>
                </a:solidFill>
                <a:latin typeface="Arial Black" panose="020B0A04020102020204" pitchFamily="34" charset="0"/>
              </a:rPr>
              <a:t>TRUE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2D8445C-C9C9-E781-4E2A-10DB93914E15}"/>
              </a:ext>
            </a:extLst>
          </p:cNvPr>
          <p:cNvSpPr txBox="1">
            <a:spLocks/>
          </p:cNvSpPr>
          <p:nvPr/>
        </p:nvSpPr>
        <p:spPr>
          <a:xfrm>
            <a:off x="696617" y="482484"/>
            <a:ext cx="8229600" cy="683707"/>
          </a:xfrm>
        </p:spPr>
        <p:txBody>
          <a:bodyPr lIns="91440" tIns="45720" rIns="91440" bIns="45720" rtlCol="0" anchor="t">
            <a:normAutofit lnSpcReduction="10000"/>
            <a:scene3d>
              <a:camera prst="orthographicFront"/>
              <a:lightRig rig="glow" dir="tl">
                <a:rot lat="0" lon="0" rev="5400000"/>
              </a:lightRig>
            </a:scene3d>
            <a:sp3d>
              <a:bevelT w="0" h="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7D2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Statement #4</a:t>
            </a:r>
            <a:endParaRPr lang="en-US" b="1">
              <a:ln w="11430"/>
              <a:solidFill>
                <a:srgbClr val="007D2C"/>
              </a:solidFill>
              <a:effectLst>
                <a:outerShdw blurRad="80000" dist="40000" dir="5040000" algn="tl">
                  <a:srgbClr val="000000">
                    <a:alpha val="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26A0C3-00F4-3B84-28B7-23D7012BCD11}"/>
              </a:ext>
            </a:extLst>
          </p:cNvPr>
          <p:cNvSpPr txBox="1"/>
          <p:nvPr/>
        </p:nvSpPr>
        <p:spPr>
          <a:xfrm rot="20394618">
            <a:off x="791459" y="1732173"/>
            <a:ext cx="263970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DOUBLE DOWN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F09B731-9762-8A65-9708-BB9592D82292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 algn="r"/>
            <a:r>
              <a:rPr lang="en-US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A86FBA-59D3-9E38-9257-987DAA064EAB}"/>
              </a:ext>
            </a:extLst>
          </p:cNvPr>
          <p:cNvSpPr txBox="1"/>
          <p:nvPr/>
        </p:nvSpPr>
        <p:spPr>
          <a:xfrm>
            <a:off x="2326004" y="1851660"/>
            <a:ext cx="72751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When stores have more Stanley cups than shoppers want to buy, there is a surplus.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358A5005-6CD5-B131-45AE-A6E58F7DA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51754"/>
            <a:ext cx="82296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4400" dirty="0"/>
              <a:t>The federal budget deficit and the national debt are NOT the same thing.</a:t>
            </a:r>
            <a:endParaRPr lang="en-US" altLang="en-US" sz="4400" b="1" dirty="0">
              <a:solidFill>
                <a:srgbClr val="000000"/>
              </a:solidFill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BDD36C4D-1AC4-D917-130C-DF07377F5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0930" y="5257267"/>
            <a:ext cx="2400300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4000" dirty="0">
                <a:solidFill>
                  <a:srgbClr val="008000"/>
                </a:solidFill>
                <a:latin typeface="Arial Black" panose="020B0A04020102020204" pitchFamily="34" charset="0"/>
              </a:rPr>
              <a:t>TRUE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BCF5CD-8A10-B0CD-091B-39167DFBBDA2}"/>
              </a:ext>
            </a:extLst>
          </p:cNvPr>
          <p:cNvSpPr txBox="1">
            <a:spLocks/>
          </p:cNvSpPr>
          <p:nvPr/>
        </p:nvSpPr>
        <p:spPr>
          <a:xfrm>
            <a:off x="776130" y="427703"/>
            <a:ext cx="8229600" cy="645723"/>
          </a:xfrm>
        </p:spPr>
        <p:txBody>
          <a:bodyPr lIns="0" tIns="0" rIns="0" bIns="0" rtlCol="0" anchor="t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>
              <a:bevelT w="0" h="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7D2C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Statement #5</a:t>
            </a:r>
            <a:endParaRPr lang="en-US" b="1">
              <a:ln w="11430"/>
              <a:solidFill>
                <a:srgbClr val="007D2C"/>
              </a:solidFill>
              <a:effectLst>
                <a:outerShdw blurRad="80000" dist="40000" dir="5040000" algn="tl">
                  <a:srgbClr val="000000">
                    <a:alpha val="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BCD781F-7BBB-F26F-BFC6-71D63E2FD317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 algn="r"/>
            <a:r>
              <a:rPr lang="en-US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358A5005-6CD5-B131-45AE-A6E58F7DA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719792"/>
            <a:ext cx="82296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400" b="1" dirty="0">
                <a:solidFill>
                  <a:srgbClr val="000000"/>
                </a:solidFill>
                <a:latin typeface="Arial"/>
                <a:cs typeface="Arial"/>
              </a:rPr>
              <a:t>A company becomes a monopoly whenever it is larger than all its competitors.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BCF5CD-8A10-B0CD-091B-39167DFBBDA2}"/>
              </a:ext>
            </a:extLst>
          </p:cNvPr>
          <p:cNvSpPr txBox="1">
            <a:spLocks/>
          </p:cNvSpPr>
          <p:nvPr/>
        </p:nvSpPr>
        <p:spPr>
          <a:xfrm>
            <a:off x="776130" y="427703"/>
            <a:ext cx="8229600" cy="645723"/>
          </a:xfrm>
        </p:spPr>
        <p:txBody>
          <a:bodyPr lIns="0" tIns="0" rIns="0" bIns="0" rtlCol="0" anchor="t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>
              <a:bevelT w="0" h="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7D2C"/>
                </a:solidFill>
                <a:latin typeface="Arial"/>
                <a:ea typeface="Arial"/>
                <a:cs typeface="Arial"/>
                <a:sym typeface="Arial"/>
              </a:rPr>
              <a:t>Statement #6</a:t>
            </a:r>
            <a:endParaRPr lang="en-US" b="1" dirty="0">
              <a:ln w="11430"/>
              <a:solidFill>
                <a:srgbClr val="007D2C"/>
              </a:solidFill>
              <a:effectLst>
                <a:outerShdw blurRad="80000" dist="40000" dir="5040000" algn="tl">
                  <a:srgbClr val="000000">
                    <a:alpha val="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BCD781F-7BBB-F26F-BFC6-71D63E2FD317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 algn="r"/>
            <a:r>
              <a:rPr lang="en-US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FA4F0261-219D-2BD1-A746-E2304E93E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4951" y="5197830"/>
            <a:ext cx="21145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4000">
                <a:solidFill>
                  <a:srgbClr val="CC0000"/>
                </a:solidFill>
                <a:latin typeface="Arial Black" panose="020B0A04020102020204" pitchFamily="34" charset="0"/>
              </a:rPr>
              <a:t>FALSE</a:t>
            </a:r>
            <a:endParaRPr lang="en-US" altLang="en-US" sz="400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00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358A5005-6CD5-B131-45AE-A6E58F7DA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251754"/>
            <a:ext cx="82296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400" b="1" dirty="0">
                <a:solidFill>
                  <a:srgbClr val="000000"/>
                </a:solidFill>
                <a:latin typeface="Arial"/>
                <a:cs typeface="Arial"/>
              </a:rPr>
              <a:t>Even a billionaire experiences scarcity. </a:t>
            </a:r>
            <a:endParaRPr lang="en-US" altLang="en-US" sz="4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endParaRPr lang="en-US" altLang="en-US" sz="4400" dirty="0">
              <a:solidFill>
                <a:srgbClr val="000000"/>
              </a:solidFill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BDD36C4D-1AC4-D917-130C-DF07377F5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0930" y="5257267"/>
            <a:ext cx="2400300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4000">
                <a:solidFill>
                  <a:srgbClr val="008000"/>
                </a:solidFill>
                <a:latin typeface="Arial Black" panose="020B0A04020102020204" pitchFamily="34" charset="0"/>
              </a:rPr>
              <a:t>TRUE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BCF5CD-8A10-B0CD-091B-39167DFBBDA2}"/>
              </a:ext>
            </a:extLst>
          </p:cNvPr>
          <p:cNvSpPr txBox="1">
            <a:spLocks/>
          </p:cNvSpPr>
          <p:nvPr/>
        </p:nvSpPr>
        <p:spPr>
          <a:xfrm>
            <a:off x="776130" y="427703"/>
            <a:ext cx="8229600" cy="645723"/>
          </a:xfrm>
        </p:spPr>
        <p:txBody>
          <a:bodyPr lIns="0" tIns="0" rIns="0" bIns="0" rtlCol="0" anchor="t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>
              <a:bevelT w="0" h="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7D2C"/>
                </a:solidFill>
                <a:latin typeface="Arial"/>
                <a:ea typeface="Arial"/>
                <a:cs typeface="Arial"/>
                <a:sym typeface="Arial"/>
              </a:rPr>
              <a:t>Statement #7</a:t>
            </a:r>
            <a:endParaRPr lang="en-US" b="1">
              <a:ln w="11430"/>
              <a:solidFill>
                <a:srgbClr val="007D2C"/>
              </a:solidFill>
              <a:effectLst>
                <a:outerShdw blurRad="80000" dist="40000" dir="5040000" algn="tl">
                  <a:srgbClr val="000000">
                    <a:alpha val="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BCD781F-7BBB-F26F-BFC6-71D63E2FD317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 algn="r"/>
            <a:r>
              <a:rPr lang="en-US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218002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358A5005-6CD5-B131-45AE-A6E58F7DA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144" y="1719792"/>
            <a:ext cx="10041146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5400" b="1" dirty="0"/>
              <a:t>If a store has plenty of sneakers in stock, sneakers are no longer scarce.</a:t>
            </a:r>
            <a:endParaRPr lang="en-US" altLang="en-US" sz="54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BCF5CD-8A10-B0CD-091B-39167DFBBDA2}"/>
              </a:ext>
            </a:extLst>
          </p:cNvPr>
          <p:cNvSpPr txBox="1">
            <a:spLocks/>
          </p:cNvSpPr>
          <p:nvPr/>
        </p:nvSpPr>
        <p:spPr>
          <a:xfrm>
            <a:off x="776130" y="427703"/>
            <a:ext cx="8229600" cy="645723"/>
          </a:xfrm>
        </p:spPr>
        <p:txBody>
          <a:bodyPr lIns="0" tIns="0" rIns="0" bIns="0" rtlCol="0" anchor="t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>
              <a:bevelT w="0" h="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007D2C"/>
                </a:solidFill>
                <a:latin typeface="Arial"/>
                <a:ea typeface="Arial"/>
                <a:cs typeface="Arial"/>
                <a:sym typeface="Arial"/>
              </a:rPr>
              <a:t>Statement #8</a:t>
            </a:r>
            <a:endParaRPr lang="en-US" b="1" dirty="0">
              <a:ln w="11430"/>
              <a:solidFill>
                <a:srgbClr val="007D2C"/>
              </a:solidFill>
              <a:effectLst>
                <a:outerShdw blurRad="80000" dist="40000" dir="5040000" algn="tl">
                  <a:srgbClr val="000000">
                    <a:alpha val="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BCD781F-7BBB-F26F-BFC6-71D63E2FD317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 algn="r"/>
            <a:r>
              <a:rPr lang="en-US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AB0CF53D-3E73-0029-CED5-3C4D1E5ED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4951" y="5197830"/>
            <a:ext cx="21145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4000">
                <a:solidFill>
                  <a:srgbClr val="CC0000"/>
                </a:solidFill>
                <a:latin typeface="Arial Black" panose="020B0A04020102020204" pitchFamily="34" charset="0"/>
              </a:rPr>
              <a:t>FALSE</a:t>
            </a:r>
            <a:endParaRPr lang="en-US" altLang="en-US" sz="400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79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358A5005-6CD5-B131-45AE-A6E58F7DA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163" y="1719792"/>
            <a:ext cx="9221637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400" b="1" dirty="0">
                <a:solidFill>
                  <a:srgbClr val="000000"/>
                </a:solidFill>
                <a:latin typeface="Arial"/>
                <a:cs typeface="Arial"/>
              </a:rPr>
              <a:t>When the price of Taylor Swift tickets rises, the demand for the tickets falls.</a:t>
            </a:r>
            <a:endParaRPr lang="en-US" altLang="en-US" sz="4400" dirty="0">
              <a:solidFill>
                <a:srgbClr val="00000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BCF5CD-8A10-B0CD-091B-39167DFBBDA2}"/>
              </a:ext>
            </a:extLst>
          </p:cNvPr>
          <p:cNvSpPr txBox="1">
            <a:spLocks/>
          </p:cNvSpPr>
          <p:nvPr/>
        </p:nvSpPr>
        <p:spPr>
          <a:xfrm>
            <a:off x="776130" y="427703"/>
            <a:ext cx="8229600" cy="645723"/>
          </a:xfrm>
        </p:spPr>
        <p:txBody>
          <a:bodyPr lIns="0" tIns="0" rIns="0" bIns="0" rtlCol="0" anchor="t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>
              <a:bevelT w="0" h="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7D2C"/>
                </a:solidFill>
                <a:latin typeface="Arial"/>
                <a:ea typeface="Arial"/>
                <a:cs typeface="Arial"/>
                <a:sym typeface="Arial"/>
              </a:rPr>
              <a:t>Statement #9</a:t>
            </a:r>
            <a:endParaRPr lang="en-US" b="1">
              <a:ln w="11430"/>
              <a:solidFill>
                <a:srgbClr val="007D2C"/>
              </a:solidFill>
              <a:effectLst>
                <a:outerShdw blurRad="80000" dist="40000" dir="5040000" algn="tl">
                  <a:srgbClr val="000000">
                    <a:alpha val="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BCD781F-7BBB-F26F-BFC6-71D63E2FD317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 algn="r"/>
            <a:r>
              <a:rPr lang="en-US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3B669561-FA05-276B-1524-21BDCB781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1586" y="4393334"/>
            <a:ext cx="21145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4000" dirty="0">
                <a:solidFill>
                  <a:srgbClr val="CC0000"/>
                </a:solidFill>
                <a:latin typeface="Arial Black" panose="020B0A04020102020204" pitchFamily="34" charset="0"/>
              </a:rPr>
              <a:t>FALSE</a:t>
            </a:r>
            <a:endParaRPr lang="en-US" altLang="en-US" sz="40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94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358A5005-6CD5-B131-45AE-A6E58F7DA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747" y="1705414"/>
            <a:ext cx="10875034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4400" b="1" dirty="0"/>
              <a:t>A company with no direct competitors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4400" b="1" dirty="0"/>
              <a:t>can charge any price it wants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4400" b="1" dirty="0"/>
              <a:t>and still make a profit.</a:t>
            </a:r>
            <a:endParaRPr lang="en-US" altLang="en-US" sz="4400" b="1" dirty="0">
              <a:solidFill>
                <a:srgbClr val="00000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BCF5CD-8A10-B0CD-091B-39167DFBBDA2}"/>
              </a:ext>
            </a:extLst>
          </p:cNvPr>
          <p:cNvSpPr txBox="1">
            <a:spLocks/>
          </p:cNvSpPr>
          <p:nvPr/>
        </p:nvSpPr>
        <p:spPr>
          <a:xfrm>
            <a:off x="776130" y="427703"/>
            <a:ext cx="8229600" cy="645723"/>
          </a:xfrm>
        </p:spPr>
        <p:txBody>
          <a:bodyPr lIns="0" tIns="0" rIns="0" bIns="0" rtlCol="0" anchor="t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>
              <a:bevelT w="0" h="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7D2C"/>
                </a:solidFill>
                <a:latin typeface="Arial"/>
                <a:ea typeface="Arial"/>
                <a:cs typeface="Arial"/>
                <a:sym typeface="Arial"/>
              </a:rPr>
              <a:t>Statement #10</a:t>
            </a:r>
            <a:endParaRPr lang="en-US" b="1">
              <a:ln w="11430"/>
              <a:solidFill>
                <a:srgbClr val="007D2C"/>
              </a:solidFill>
              <a:effectLst>
                <a:outerShdw blurRad="80000" dist="40000" dir="5040000" algn="tl">
                  <a:srgbClr val="000000">
                    <a:alpha val="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BCD781F-7BBB-F26F-BFC6-71D63E2FD317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 algn="r"/>
            <a:r>
              <a:rPr lang="en-US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C1F6CAF4-A2F1-DF56-7E2F-6B1DA5731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4951" y="5197830"/>
            <a:ext cx="21145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4000">
                <a:solidFill>
                  <a:srgbClr val="CC0000"/>
                </a:solidFill>
                <a:latin typeface="Arial Black" panose="020B0A04020102020204" pitchFamily="34" charset="0"/>
              </a:rPr>
              <a:t>FALSE</a:t>
            </a:r>
            <a:endParaRPr lang="en-US" altLang="en-US" sz="400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0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358A5005-6CD5-B131-45AE-A6E58F7DA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390" y="2251754"/>
            <a:ext cx="10745636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400" b="1" dirty="0">
                <a:solidFill>
                  <a:srgbClr val="000000"/>
                </a:solidFill>
                <a:latin typeface="Arial"/>
                <a:cs typeface="Arial"/>
              </a:rPr>
              <a:t>A tax on luxury yachts can affect people who have no plans to 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400" b="1" dirty="0">
                <a:solidFill>
                  <a:srgbClr val="000000"/>
                </a:solidFill>
                <a:latin typeface="Arial"/>
                <a:cs typeface="Arial"/>
              </a:rPr>
              <a:t>buy a yacht.</a:t>
            </a:r>
            <a:endParaRPr lang="en-US" altLang="en-US" sz="4400" dirty="0">
              <a:solidFill>
                <a:srgbClr val="000000"/>
              </a:solidFill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BDD36C4D-1AC4-D917-130C-DF07377F5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0930" y="5257267"/>
            <a:ext cx="2400300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4000">
                <a:solidFill>
                  <a:srgbClr val="008000"/>
                </a:solidFill>
                <a:latin typeface="Arial Black" panose="020B0A04020102020204" pitchFamily="34" charset="0"/>
              </a:rPr>
              <a:t>TRUE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BCF5CD-8A10-B0CD-091B-39167DFBBDA2}"/>
              </a:ext>
            </a:extLst>
          </p:cNvPr>
          <p:cNvSpPr txBox="1">
            <a:spLocks/>
          </p:cNvSpPr>
          <p:nvPr/>
        </p:nvSpPr>
        <p:spPr>
          <a:xfrm>
            <a:off x="776130" y="427703"/>
            <a:ext cx="8229600" cy="645723"/>
          </a:xfrm>
        </p:spPr>
        <p:txBody>
          <a:bodyPr lIns="0" tIns="0" rIns="0" bIns="0" rtlCol="0" anchor="t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>
              <a:bevelT w="0" h="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7D2C"/>
                </a:solidFill>
                <a:latin typeface="Arial"/>
                <a:ea typeface="Arial"/>
                <a:cs typeface="Arial"/>
                <a:sym typeface="Arial"/>
              </a:rPr>
              <a:t>Statement #11</a:t>
            </a:r>
            <a:endParaRPr lang="en-US" b="1">
              <a:ln w="11430"/>
              <a:solidFill>
                <a:srgbClr val="007D2C"/>
              </a:solidFill>
              <a:effectLst>
                <a:outerShdw blurRad="80000" dist="40000" dir="5040000" algn="tl">
                  <a:srgbClr val="000000">
                    <a:alpha val="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BCD781F-7BBB-F26F-BFC6-71D63E2FD317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 algn="r"/>
            <a:r>
              <a:rPr lang="en-US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4204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358A5005-6CD5-B131-45AE-A6E58F7DA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7917" y="1806056"/>
            <a:ext cx="10156166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400" b="1" dirty="0">
                <a:solidFill>
                  <a:srgbClr val="000000"/>
                </a:solidFill>
                <a:latin typeface="Arial"/>
                <a:cs typeface="Arial"/>
              </a:rPr>
              <a:t>Unemployment-benefit payments can rise during a recession without Congress voting on a 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400" b="1" dirty="0">
                <a:solidFill>
                  <a:srgbClr val="000000"/>
                </a:solidFill>
                <a:latin typeface="Arial"/>
                <a:cs typeface="Arial"/>
              </a:rPr>
              <a:t>new stimulus package.</a:t>
            </a:r>
            <a:endParaRPr lang="en-US" altLang="en-US" sz="4400" dirty="0">
              <a:solidFill>
                <a:srgbClr val="000000"/>
              </a:solidFill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BDD36C4D-1AC4-D917-130C-DF07377F5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0930" y="5257267"/>
            <a:ext cx="2400300" cy="715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4000">
                <a:solidFill>
                  <a:srgbClr val="008000"/>
                </a:solidFill>
                <a:latin typeface="Arial Black" panose="020B0A04020102020204" pitchFamily="34" charset="0"/>
              </a:rPr>
              <a:t>TRUE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BCF5CD-8A10-B0CD-091B-39167DFBBDA2}"/>
              </a:ext>
            </a:extLst>
          </p:cNvPr>
          <p:cNvSpPr txBox="1">
            <a:spLocks/>
          </p:cNvSpPr>
          <p:nvPr/>
        </p:nvSpPr>
        <p:spPr>
          <a:xfrm>
            <a:off x="776130" y="427703"/>
            <a:ext cx="8229600" cy="645723"/>
          </a:xfrm>
        </p:spPr>
        <p:txBody>
          <a:bodyPr lIns="0" tIns="0" rIns="0" bIns="0" rtlCol="0" anchor="t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>
              <a:bevelT w="0" h="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7D2C"/>
                </a:solidFill>
                <a:latin typeface="Arial"/>
                <a:ea typeface="Arial"/>
                <a:cs typeface="Arial"/>
                <a:sym typeface="Arial"/>
              </a:rPr>
              <a:t>Statement #12</a:t>
            </a:r>
            <a:endParaRPr lang="en-US" b="1">
              <a:ln w="11430"/>
              <a:solidFill>
                <a:srgbClr val="007D2C"/>
              </a:solidFill>
              <a:effectLst>
                <a:outerShdw blurRad="80000" dist="40000" dir="5040000" algn="tl">
                  <a:srgbClr val="000000">
                    <a:alpha val="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BCD781F-7BBB-F26F-BFC6-71D63E2FD317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 algn="r"/>
            <a:r>
              <a:rPr lang="en-US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54208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358A5005-6CD5-B131-45AE-A6E58F7DA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4219" y="2194245"/>
            <a:ext cx="952356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4400" b="1" dirty="0"/>
              <a:t>A tariff that raises the price of imported steel shifts the demand curve for American-made cars to the left.</a:t>
            </a:r>
            <a:endParaRPr lang="en-US" altLang="en-US" sz="4400" b="1" dirty="0">
              <a:solidFill>
                <a:srgbClr val="00000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BCF5CD-8A10-B0CD-091B-39167DFBBDA2}"/>
              </a:ext>
            </a:extLst>
          </p:cNvPr>
          <p:cNvSpPr txBox="1">
            <a:spLocks/>
          </p:cNvSpPr>
          <p:nvPr/>
        </p:nvSpPr>
        <p:spPr>
          <a:xfrm>
            <a:off x="776130" y="427703"/>
            <a:ext cx="8229600" cy="645723"/>
          </a:xfrm>
        </p:spPr>
        <p:txBody>
          <a:bodyPr lIns="0" tIns="0" rIns="0" bIns="0" rtlCol="0" anchor="t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>
              <a:bevelT w="0" h="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7D2C"/>
                </a:solidFill>
                <a:latin typeface="Arial"/>
                <a:ea typeface="Arial"/>
                <a:cs typeface="Arial"/>
                <a:sym typeface="Arial"/>
              </a:rPr>
              <a:t>Statement #13</a:t>
            </a:r>
            <a:endParaRPr lang="en-US" b="1">
              <a:ln w="11430"/>
              <a:solidFill>
                <a:srgbClr val="007D2C"/>
              </a:solidFill>
              <a:effectLst>
                <a:outerShdw blurRad="80000" dist="40000" dir="5040000" algn="tl">
                  <a:srgbClr val="000000">
                    <a:alpha val="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BCD781F-7BBB-F26F-BFC6-71D63E2FD317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 algn="r"/>
            <a:r>
              <a:rPr lang="en-US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EC0D1655-17C4-9304-94B9-3298DA86A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4951" y="5197830"/>
            <a:ext cx="21145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4000">
                <a:solidFill>
                  <a:srgbClr val="CC0000"/>
                </a:solidFill>
                <a:latin typeface="Arial Black" panose="020B0A04020102020204" pitchFamily="34" charset="0"/>
              </a:rPr>
              <a:t>FALSE</a:t>
            </a:r>
            <a:endParaRPr lang="en-US" altLang="en-US" sz="400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95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358A5005-6CD5-B131-45AE-A6E58F7DA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6106" y="2251754"/>
            <a:ext cx="9710467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400" b="1" dirty="0">
                <a:solidFill>
                  <a:srgbClr val="000000"/>
                </a:solidFill>
                <a:latin typeface="Arial"/>
                <a:cs typeface="Arial"/>
              </a:rPr>
              <a:t>The Federal Reserve usually lowers interest rates when it wants households and businesses to borrow more and spend less.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BCF5CD-8A10-B0CD-091B-39167DFBBDA2}"/>
              </a:ext>
            </a:extLst>
          </p:cNvPr>
          <p:cNvSpPr txBox="1">
            <a:spLocks/>
          </p:cNvSpPr>
          <p:nvPr/>
        </p:nvSpPr>
        <p:spPr>
          <a:xfrm>
            <a:off x="776130" y="427703"/>
            <a:ext cx="8229600" cy="645723"/>
          </a:xfrm>
        </p:spPr>
        <p:txBody>
          <a:bodyPr lIns="0" tIns="0" rIns="0" bIns="0" rtlCol="0" anchor="t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>
              <a:bevelT w="0" h="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7D2C"/>
                </a:solidFill>
                <a:latin typeface="Arial"/>
                <a:ea typeface="Arial"/>
                <a:cs typeface="Arial"/>
                <a:sym typeface="Arial"/>
              </a:rPr>
              <a:t>Statement #14</a:t>
            </a:r>
            <a:endParaRPr lang="en-US" b="1">
              <a:ln w="11430"/>
              <a:solidFill>
                <a:srgbClr val="007D2C"/>
              </a:solidFill>
              <a:effectLst>
                <a:outerShdw blurRad="80000" dist="40000" dir="5040000" algn="tl">
                  <a:srgbClr val="000000">
                    <a:alpha val="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BCD781F-7BBB-F26F-BFC6-71D63E2FD317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 algn="r"/>
            <a:r>
              <a:rPr lang="en-US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0652AC99-2857-ADC3-FAE0-9937EA8C3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4951" y="5197830"/>
            <a:ext cx="21145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4000">
                <a:solidFill>
                  <a:srgbClr val="CC0000"/>
                </a:solidFill>
                <a:latin typeface="Arial Black" panose="020B0A04020102020204" pitchFamily="34" charset="0"/>
              </a:rPr>
              <a:t>FALSE</a:t>
            </a:r>
            <a:endParaRPr lang="en-US" altLang="en-US" sz="400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43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358A5005-6CD5-B131-45AE-A6E58F7DA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7389" y="2194245"/>
            <a:ext cx="89916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4400" b="1" dirty="0"/>
              <a:t>Both Economists and Teachers 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4400" b="1" dirty="0"/>
              <a:t>consider sleep to be a scarce resource. 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endParaRPr lang="en-US" altLang="en-US" sz="4400" dirty="0">
              <a:solidFill>
                <a:srgbClr val="000000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CBCF5CD-8A10-B0CD-091B-39167DFBBDA2}"/>
              </a:ext>
            </a:extLst>
          </p:cNvPr>
          <p:cNvSpPr txBox="1">
            <a:spLocks/>
          </p:cNvSpPr>
          <p:nvPr/>
        </p:nvSpPr>
        <p:spPr>
          <a:xfrm>
            <a:off x="776130" y="427703"/>
            <a:ext cx="8229600" cy="645723"/>
          </a:xfrm>
        </p:spPr>
        <p:txBody>
          <a:bodyPr lIns="0" tIns="0" rIns="0" bIns="0" rtlCol="0" anchor="t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>
              <a:bevelT w="0" h="0"/>
              <a:contourClr>
                <a:schemeClr val="accent6">
                  <a:shade val="73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7D2C"/>
                </a:solidFill>
                <a:latin typeface="Arial"/>
                <a:ea typeface="Arial"/>
                <a:cs typeface="Arial"/>
                <a:sym typeface="Arial"/>
              </a:rPr>
              <a:t>Statement #15</a:t>
            </a:r>
            <a:endParaRPr lang="en-US" b="1">
              <a:ln w="11430"/>
              <a:solidFill>
                <a:srgbClr val="007D2C"/>
              </a:solidFill>
              <a:effectLst>
                <a:outerShdw blurRad="80000" dist="40000" dir="5040000" algn="tl">
                  <a:srgbClr val="000000">
                    <a:alpha val="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BCD781F-7BBB-F26F-BFC6-71D63E2FD317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 algn="r"/>
            <a:r>
              <a:rPr lang="en-US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AE023D89-9EA0-2A06-4C55-E51288DC5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4951" y="5197830"/>
            <a:ext cx="21145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4000" dirty="0">
                <a:solidFill>
                  <a:srgbClr val="00B050"/>
                </a:solidFill>
                <a:latin typeface="Arial Black" panose="020B0A04020102020204" pitchFamily="34" charset="0"/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405370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50EB30-CA8F-6372-6710-B7EA8712743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99049" y="2290416"/>
            <a:ext cx="10830336" cy="3363638"/>
          </a:xfrm>
          <a:prstGeom prst="rect">
            <a:avLst/>
          </a:prstGeom>
        </p:spPr>
        <p:txBody>
          <a:bodyPr/>
          <a:lstStyle/>
          <a:p>
            <a:pPr marL="171450" indent="-20320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200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A total of 100 points is a perfect score – you might be an “Economist”! </a:t>
            </a:r>
            <a:endParaRPr lang="en-US" sz="2400" dirty="0"/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lang="en-US" sz="2400" dirty="0">
              <a:latin typeface="Arial"/>
              <a:ea typeface="Arial"/>
              <a:cs typeface="Arial"/>
              <a:sym typeface="Arial"/>
            </a:endParaRPr>
          </a:p>
          <a:p>
            <a:pPr marL="171450" indent="-20320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200"/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To earn this score, you must have answered all the questions correctly and used the “Double Down” correctly on five of those questions.</a:t>
            </a:r>
            <a:endParaRPr lang="en-US" sz="2400" dirty="0"/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18DF2-5300-3D87-AA65-10B2DDE60054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80832" y="168901"/>
            <a:ext cx="10830336" cy="1035045"/>
          </a:xfrm>
          <a:prstGeom prst="rect">
            <a:avLst/>
          </a:prstGeom>
        </p:spPr>
        <p:txBody>
          <a:bodyPr/>
          <a:lstStyle/>
          <a:p>
            <a:r>
              <a:rPr lang="en-US" sz="4400" dirty="0"/>
              <a:t>How did you do?</a:t>
            </a:r>
          </a:p>
        </p:txBody>
      </p:sp>
    </p:spTree>
    <p:extLst>
      <p:ext uri="{BB962C8B-B14F-4D97-AF65-F5344CB8AC3E}">
        <p14:creationId xmlns:p14="http://schemas.microsoft.com/office/powerpoint/2010/main" val="3530558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3">
            <a:extLst>
              <a:ext uri="{FF2B5EF4-FFF2-40B4-BE49-F238E27FC236}">
                <a16:creationId xmlns:a16="http://schemas.microsoft.com/office/drawing/2014/main" id="{2D2AD245-4437-C29E-9451-07F9F085BA8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19825" y="2187519"/>
            <a:ext cx="9144000" cy="3087970"/>
          </a:xfrm>
        </p:spPr>
        <p:txBody>
          <a:bodyPr lIns="91440" tIns="45720" rIns="91440" bIns="45720" anchor="t"/>
          <a:lstStyle/>
          <a:p>
            <a:pPr algn="ctr"/>
            <a:r>
              <a:rPr lang="en-US" altLang="en-US" sz="4400" dirty="0">
                <a:solidFill>
                  <a:srgbClr val="007D2C"/>
                </a:solidFill>
                <a:latin typeface="Arial"/>
                <a:cs typeface="Arial"/>
              </a:rPr>
              <a:t>What advice about studying economics should you take away from this quiz?</a:t>
            </a:r>
            <a:br>
              <a:rPr lang="en-US" altLang="en-US" sz="4950" dirty="0">
                <a:latin typeface="Arial Black"/>
                <a:cs typeface="Calibri"/>
              </a:rPr>
            </a:br>
            <a:br>
              <a:rPr lang="en-US" altLang="en-US" sz="4950" dirty="0">
                <a:latin typeface="Arial Black" panose="020B0A04020102020204" pitchFamily="34" charset="0"/>
              </a:rPr>
            </a:br>
            <a:r>
              <a:rPr lang="en-US" altLang="en-US" sz="4400" dirty="0">
                <a:solidFill>
                  <a:srgbClr val="007D2C"/>
                </a:solidFill>
                <a:latin typeface="Arial"/>
                <a:cs typeface="Arial"/>
              </a:rPr>
              <a:t>Discuss with your team.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8A664A7-F837-0D34-BFF2-A6C7133C1934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 algn="r"/>
            <a:r>
              <a:rPr lang="en-US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A4B72-65C1-AD6C-00E6-239BB110DF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8138" y="1587751"/>
            <a:ext cx="10848377" cy="4000500"/>
          </a:xfrm>
        </p:spPr>
        <p:txBody>
          <a:bodyPr/>
          <a:lstStyle/>
          <a:p>
            <a:pPr marL="342900" lvl="0" indent="-342900"/>
            <a:r>
              <a:rPr lang="en-US" sz="2400" b="1" dirty="0"/>
              <a:t>Words matter in economics.</a:t>
            </a:r>
            <a:br>
              <a:rPr lang="en-US" sz="2400" dirty="0"/>
            </a:br>
            <a:r>
              <a:rPr lang="en-US" sz="2400" dirty="0"/>
              <a:t>“Demand” is different from “quantity demanded,” a shortage is different from scarcity, and the deficit is different from the national debt. </a:t>
            </a:r>
          </a:p>
          <a:p>
            <a:pPr marL="342900" lvl="0" indent="-342900"/>
            <a:r>
              <a:rPr lang="en-US" sz="2400" b="1" dirty="0"/>
              <a:t>Every choice has a cost.</a:t>
            </a:r>
            <a:br>
              <a:rPr lang="en-US" sz="2400" dirty="0"/>
            </a:br>
            <a:r>
              <a:rPr lang="en-US" sz="2400" dirty="0"/>
              <a:t>Money, time, and resources are limited, so choosing one option means giving up another—even when something appears to be free. </a:t>
            </a:r>
          </a:p>
          <a:p>
            <a:pPr marL="342900" lvl="0" indent="-342900"/>
            <a:r>
              <a:rPr lang="en-US" sz="2400" b="1" dirty="0"/>
              <a:t>Look beyond the price change.</a:t>
            </a:r>
            <a:br>
              <a:rPr lang="en-US" sz="2400" dirty="0"/>
            </a:br>
            <a:r>
              <a:rPr lang="en-US" sz="2400" dirty="0"/>
              <a:t>A rising or falling price does not reveal the whole story. Changes in supply, demand, production costs, expectations, or government policy may be responsible. </a:t>
            </a:r>
          </a:p>
          <a:p>
            <a:pPr marL="342900" lvl="0" indent="-342900"/>
            <a:r>
              <a:rPr lang="en-US" sz="2400" b="1" dirty="0"/>
              <a:t>Markets respond to incentives.</a:t>
            </a:r>
            <a:br>
              <a:rPr lang="en-US" sz="2400" dirty="0"/>
            </a:br>
            <a:r>
              <a:rPr lang="en-US" sz="2400" dirty="0"/>
              <a:t>Consumers, businesses, workers, and investors change their behavior when prices, costs, benefits, interest rates, or expectations change.</a:t>
            </a:r>
          </a:p>
          <a:p>
            <a:endParaRPr lang="en-US" altLang="en-US" sz="3000" dirty="0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5AA8156-852F-35E6-143F-48CE190727DD}"/>
              </a:ext>
            </a:extLst>
          </p:cNvPr>
          <p:cNvSpPr txBox="1">
            <a:spLocks/>
          </p:cNvSpPr>
          <p:nvPr/>
        </p:nvSpPr>
        <p:spPr>
          <a:xfrm>
            <a:off x="10548730" y="6427304"/>
            <a:ext cx="947785" cy="4306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b="1">
                <a:solidFill>
                  <a:srgbClr val="007D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784E6D5-6DD1-51BC-4010-05C1884F0CBE}"/>
              </a:ext>
            </a:extLst>
          </p:cNvPr>
          <p:cNvSpPr txBox="1"/>
          <p:nvPr/>
        </p:nvSpPr>
        <p:spPr>
          <a:xfrm>
            <a:off x="740314" y="459830"/>
            <a:ext cx="9077739" cy="8286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dirty="0">
                <a:solidFill>
                  <a:srgbClr val="007D2C"/>
                </a:solidFill>
                <a:latin typeface="Arial"/>
                <a:cs typeface="Arial"/>
              </a:rPr>
              <a:t>Economic Takeaways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CEE colors">
      <a:dk1>
        <a:srgbClr val="000000"/>
      </a:dk1>
      <a:lt1>
        <a:srgbClr val="FFFFFF"/>
      </a:lt1>
      <a:dk2>
        <a:srgbClr val="2C3842"/>
      </a:dk2>
      <a:lt2>
        <a:srgbClr val="E7E6E6"/>
      </a:lt2>
      <a:accent1>
        <a:srgbClr val="7B8186"/>
      </a:accent1>
      <a:accent2>
        <a:srgbClr val="5AB890"/>
      </a:accent2>
      <a:accent3>
        <a:srgbClr val="A6CD6F"/>
      </a:accent3>
      <a:accent4>
        <a:srgbClr val="1C8F53"/>
      </a:accent4>
      <a:accent5>
        <a:srgbClr val="85C17A"/>
      </a:accent5>
      <a:accent6>
        <a:srgbClr val="2C3842"/>
      </a:accent6>
      <a:hlink>
        <a:srgbClr val="7B8186"/>
      </a:hlink>
      <a:folHlink>
        <a:srgbClr val="E1E2D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0c1190-56bd-4797-9cf7-4990489609e0">
      <Terms xmlns="http://schemas.microsoft.com/office/infopath/2007/PartnerControls"/>
    </lcf76f155ced4ddcb4097134ff3c332f>
    <TaxCatchAll xmlns="e475455f-c69b-4ff8-acf7-75612f4dc18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FC4E6640BF8E4684BB0AD888238BAB" ma:contentTypeVersion="18" ma:contentTypeDescription="Create a new document." ma:contentTypeScope="" ma:versionID="f6be8582c19e43aabdc72bd849ceb1d4">
  <xsd:schema xmlns:xsd="http://www.w3.org/2001/XMLSchema" xmlns:xs="http://www.w3.org/2001/XMLSchema" xmlns:p="http://schemas.microsoft.com/office/2006/metadata/properties" xmlns:ns2="aa0c1190-56bd-4797-9cf7-4990489609e0" xmlns:ns3="e475455f-c69b-4ff8-acf7-75612f4dc189" targetNamespace="http://schemas.microsoft.com/office/2006/metadata/properties" ma:root="true" ma:fieldsID="4af3f7936726ea7699b4002a52923267" ns2:_="" ns3:_="">
    <xsd:import namespace="aa0c1190-56bd-4797-9cf7-4990489609e0"/>
    <xsd:import namespace="e475455f-c69b-4ff8-acf7-75612f4dc1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0c1190-56bd-4797-9cf7-4990489609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05ee66a-9dd0-4897-bf8b-a3237da4ae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75455f-c69b-4ff8-acf7-75612f4dc18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a5e9271-f96f-4ada-b0c2-5ccfd23e6c7e}" ma:internalName="TaxCatchAll" ma:showField="CatchAllData" ma:web="e475455f-c69b-4ff8-acf7-75612f4dc1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883CC4-68AA-443E-8BB7-61DEE19000DC}">
  <ds:schemaRefs>
    <ds:schemaRef ds:uri="a451c3ce-f764-4a78-9456-3eb3d35834ea"/>
    <ds:schemaRef ds:uri="aa0c1190-56bd-4797-9cf7-4990489609e0"/>
    <ds:schemaRef ds:uri="d56931ec-8083-43be-aeb7-d2a640fbe574"/>
    <ds:schemaRef ds:uri="e475455f-c69b-4ff8-acf7-75612f4dc18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268E0FC-9373-4800-AC87-82CC7DA9FF5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A9B72A-327E-49FF-B018-3C74651A809E}">
  <ds:schemaRefs>
    <ds:schemaRef ds:uri="aa0c1190-56bd-4797-9cf7-4990489609e0"/>
    <ds:schemaRef ds:uri="e475455f-c69b-4ff8-acf7-75612f4dc1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494</TotalTime>
  <Words>938</Words>
  <Application>Microsoft Office PowerPoint</Application>
  <PresentationFormat>Widescreen</PresentationFormat>
  <Paragraphs>136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</vt:lpstr>
      <vt:lpstr>Arial Black</vt:lpstr>
      <vt:lpstr>Calibri</vt:lpstr>
      <vt:lpstr>Calibri Light</vt:lpstr>
      <vt:lpstr>Courier New</vt:lpstr>
      <vt:lpstr>Inter Light</vt:lpstr>
      <vt:lpstr>Inter SemiBold</vt:lpstr>
      <vt:lpstr>Noto Sans</vt:lpstr>
      <vt:lpstr>NTR</vt:lpstr>
      <vt:lpstr>Times New Roman</vt:lpstr>
      <vt:lpstr>3_Office Theme</vt:lpstr>
      <vt:lpstr>4_Office Theme</vt:lpstr>
      <vt:lpstr>The Econ Millionaire Game</vt:lpstr>
      <vt:lpstr>PowerPoint Presentation</vt:lpstr>
      <vt:lpstr>Rules of the Millionaire Game</vt:lpstr>
      <vt:lpstr>Statement #1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advice about studying economics should you take away from this quiz?  Discuss with your team.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Cookson</dc:creator>
  <cp:lastModifiedBy>Ruth Cookson</cp:lastModifiedBy>
  <cp:revision>8</cp:revision>
  <dcterms:created xsi:type="dcterms:W3CDTF">2023-08-18T14:02:59Z</dcterms:created>
  <dcterms:modified xsi:type="dcterms:W3CDTF">2026-09-20T21:42:04Z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0x0101006DFC4E6640BF8E4684BB0AD888238BAB</vt:lpwstr>
  </property>
  <property fmtid="{D5CDD505-2E9C-101B-9397-08002B2CF9AE}" pid="3" name="MediaServiceImageTags">
    <vt:lpwstr/>
  </property>
</Properties>
</file>