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84" r:id="rId6"/>
    <p:sldId id="286" r:id="rId7"/>
    <p:sldId id="287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9900"/>
    <a:srgbClr val="005CB8"/>
    <a:srgbClr val="8BAF00"/>
    <a:srgbClr val="C7C6F8"/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17"/>
    <p:restoredTop sz="82202"/>
  </p:normalViewPr>
  <p:slideViewPr>
    <p:cSldViewPr>
      <p:cViewPr varScale="1">
        <p:scale>
          <a:sx n="136" d="100"/>
          <a:sy n="136" d="100"/>
        </p:scale>
        <p:origin x="100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AA5DFF-1E16-7F4C-8980-AB1611AD8891}" type="datetime1">
              <a:rPr lang="en-US"/>
              <a:pPr>
                <a:defRPr/>
              </a:pPr>
              <a:t>11/6/19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67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6600" b="1" i="0">
                <a:solidFill>
                  <a:srgbClr val="005CB8"/>
                </a:solidFill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779520"/>
          </a:xfr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 sz="2200"/>
            </a:lvl1pPr>
            <a:lvl2pPr>
              <a:lnSpc>
                <a:spcPct val="100000"/>
              </a:lnSpc>
              <a:spcAft>
                <a:spcPts val="800"/>
              </a:spcAft>
              <a:defRPr sz="2200"/>
            </a:lvl2pPr>
            <a:lvl3pPr>
              <a:lnSpc>
                <a:spcPct val="100000"/>
              </a:lnSpc>
              <a:spcAft>
                <a:spcPts val="800"/>
              </a:spcAft>
              <a:defRPr sz="2200"/>
            </a:lvl3pPr>
            <a:lvl4pPr>
              <a:lnSpc>
                <a:spcPct val="100000"/>
              </a:lnSpc>
              <a:spcAft>
                <a:spcPts val="800"/>
              </a:spcAft>
              <a:defRPr sz="2200"/>
            </a:lvl4pPr>
            <a:lvl5pPr>
              <a:lnSpc>
                <a:spcPct val="100000"/>
              </a:lnSpc>
              <a:spcAft>
                <a:spcPts val="800"/>
              </a:spcAft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984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6888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AAC16F-5B5D-3841-922A-C14EF88DDBC3}"/>
              </a:ext>
            </a:extLst>
          </p:cNvPr>
          <p:cNvSpPr txBox="1"/>
          <p:nvPr userDrawn="1"/>
        </p:nvSpPr>
        <p:spPr>
          <a:xfrm>
            <a:off x="457200" y="6574536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Social Security, Governance, and the National Debt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6600" b="1" i="0" kern="1200">
          <a:solidFill>
            <a:srgbClr val="005CB8"/>
          </a:solidFill>
          <a:effectLst>
            <a:glow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  <a:latin typeface="Calibri" panose="020F0502020204030204" pitchFamily="34" charset="0"/>
          <a:ea typeface="ＭＳ Ｐゴシック" pitchFamily="-108" charset="-128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•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1pPr>
      <a:lvl2pPr marL="742950" indent="-28575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–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2pPr>
      <a:lvl3pPr marL="1143000" indent="-2286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•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3pPr>
      <a:lvl4pPr marL="1600200" indent="-2286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–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4pPr>
      <a:lvl5pPr marL="2057400" indent="-2286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»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76FCBDF-B2D8-6847-A097-0A505ABD7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2286000"/>
            <a:ext cx="8077200" cy="1470025"/>
          </a:xfrm>
        </p:spPr>
        <p:txBody>
          <a:bodyPr/>
          <a:lstStyle/>
          <a:p>
            <a:pPr>
              <a:spcBef>
                <a:spcPts val="4000"/>
              </a:spcBef>
            </a:pPr>
            <a:r>
              <a:rPr lang="en-US" sz="5300" dirty="0"/>
              <a:t>Social Security, Governance, and the National Debt</a:t>
            </a:r>
            <a:endParaRPr lang="en-US" sz="5300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F54940-3232-A842-8E29-96E63A65FA45}"/>
              </a:ext>
            </a:extLst>
          </p:cNvPr>
          <p:cNvSpPr txBox="1"/>
          <p:nvPr/>
        </p:nvSpPr>
        <p:spPr>
          <a:xfrm>
            <a:off x="685800" y="4190762"/>
            <a:ext cx="7772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ESSENTIAL DILEMMA</a:t>
            </a:r>
          </a:p>
          <a:p>
            <a:pPr algn="ctr"/>
            <a:r>
              <a:rPr lang="en-US" sz="2200" dirty="0"/>
              <a:t>What responsibility does the federal government have to ensure the elderly a secure and stable standard of living?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A6BC2-D182-714D-862D-5045EA2F5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Resource 1</a:t>
            </a:r>
            <a:br>
              <a:rPr lang="en-US" sz="3600" dirty="0"/>
            </a:br>
            <a:r>
              <a:rPr lang="en-US" sz="2400" dirty="0"/>
              <a:t>Elderly Poverty and Social Security Expenditures Over Time</a:t>
            </a:r>
            <a:endParaRPr lang="en-US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4CEBE6-6BEB-D14A-B377-AABAECDB32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76" t="21792" r="1000" b="18981"/>
          <a:stretch/>
        </p:blipFill>
        <p:spPr>
          <a:xfrm>
            <a:off x="1235898" y="2438400"/>
            <a:ext cx="6672203" cy="3733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8B8A9C6-5CCA-4047-A04F-51FD12E3779F}"/>
              </a:ext>
            </a:extLst>
          </p:cNvPr>
          <p:cNvSpPr txBox="1"/>
          <p:nvPr/>
        </p:nvSpPr>
        <p:spPr>
          <a:xfrm>
            <a:off x="4681448" y="3429000"/>
            <a:ext cx="30147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7A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Social Security Expenditures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C38E69-E39C-7149-96C2-60C9383C2ACB}"/>
              </a:ext>
            </a:extLst>
          </p:cNvPr>
          <p:cNvSpPr txBox="1"/>
          <p:nvPr/>
        </p:nvSpPr>
        <p:spPr>
          <a:xfrm>
            <a:off x="3497826" y="5124852"/>
            <a:ext cx="30147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7A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 of Elderly Below Poverty Line</a:t>
            </a:r>
          </a:p>
        </p:txBody>
      </p:sp>
    </p:spTree>
    <p:extLst>
      <p:ext uri="{BB962C8B-B14F-4D97-AF65-F5344CB8AC3E}">
        <p14:creationId xmlns:p14="http://schemas.microsoft.com/office/powerpoint/2010/main" val="3058819363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A6BC2-D182-714D-862D-5045EA2F5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Resource 2</a:t>
            </a:r>
            <a:br>
              <a:rPr lang="en-US" sz="3600" dirty="0"/>
            </a:br>
            <a:r>
              <a:rPr lang="en-US" sz="2400" dirty="0"/>
              <a:t>Different Things to Different People</a:t>
            </a:r>
            <a:endParaRPr lang="en-US" sz="36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17A55B0-87CE-174E-A4D2-5594A88C6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77952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What responsibility does the federal government have to ensure the elderly a secure and stable standard of living?</a:t>
            </a:r>
          </a:p>
          <a:p>
            <a:r>
              <a:rPr lang="en-US" sz="2100" dirty="0"/>
              <a:t>A bedrock of the social contract as envisioned in the New Deal!</a:t>
            </a:r>
          </a:p>
          <a:p>
            <a:r>
              <a:rPr lang="en-US" sz="2100" dirty="0"/>
              <a:t>A redistributionist Ponzi scheme that perpetuates fraud on the American public and silently ushers in a collectivist, socialist mentality!</a:t>
            </a:r>
          </a:p>
          <a:p>
            <a:r>
              <a:rPr lang="en-US" sz="2100" dirty="0"/>
              <a:t>A looming budgetary disaster that nobody wants to talk about—the third rail of politics!</a:t>
            </a:r>
          </a:p>
          <a:p>
            <a:r>
              <a:rPr lang="en-US" sz="2100" dirty="0"/>
              <a:t>The basis of the modern social welfare state that is fundamentally sustainable and must be preserved!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7348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A6BC2-D182-714D-862D-5045EA2F5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Resource 5</a:t>
            </a:r>
            <a:br>
              <a:rPr lang="en-US" sz="3600" dirty="0"/>
            </a:br>
            <a:r>
              <a:rPr lang="en-US" sz="2400" dirty="0"/>
              <a:t>Social Security Benefits Increase</a:t>
            </a:r>
            <a:endParaRPr lang="en-US" sz="3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2C8088-C59F-E045-BEDE-EEABA649BC5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9468"/>
          <a:stretch/>
        </p:blipFill>
        <p:spPr>
          <a:xfrm>
            <a:off x="1733550" y="2133600"/>
            <a:ext cx="5676900" cy="436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53791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475455f-c69b-4ff8-acf7-75612f4dc189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FC4E6640BF8E4684BB0AD888238BAB" ma:contentTypeVersion="12" ma:contentTypeDescription="Create a new document." ma:contentTypeScope="" ma:versionID="ad2fc0d4fa62e1968d7a1186eb6b8bba">
  <xsd:schema xmlns:xsd="http://www.w3.org/2001/XMLSchema" xmlns:xs="http://www.w3.org/2001/XMLSchema" xmlns:p="http://schemas.microsoft.com/office/2006/metadata/properties" xmlns:ns2="aa0c1190-56bd-4797-9cf7-4990489609e0" xmlns:ns3="e475455f-c69b-4ff8-acf7-75612f4dc189" targetNamespace="http://schemas.microsoft.com/office/2006/metadata/properties" ma:root="true" ma:fieldsID="55f388ed21565ea9d77dc5deb097c60f" ns2:_="" ns3:_="">
    <xsd:import namespace="aa0c1190-56bd-4797-9cf7-4990489609e0"/>
    <xsd:import namespace="e475455f-c69b-4ff8-acf7-75612f4dc1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c1190-56bd-4797-9cf7-4990489609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75455f-c69b-4ff8-acf7-75612f4dc1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8332A4-542C-494D-8506-1C720B46413C}">
  <ds:schemaRefs>
    <ds:schemaRef ds:uri="http://purl.org/dc/elements/1.1/"/>
    <ds:schemaRef ds:uri="http://purl.org/dc/terms/"/>
    <ds:schemaRef ds:uri="e475455f-c69b-4ff8-acf7-75612f4dc189"/>
    <ds:schemaRef ds:uri="http://schemas.microsoft.com/office/2006/documentManagement/types"/>
    <ds:schemaRef ds:uri="http://schemas.microsoft.com/office/infopath/2007/PartnerControls"/>
    <ds:schemaRef ds:uri="aa0c1190-56bd-4797-9cf7-4990489609e0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69C886E-063E-42D6-96D1-6C8276D36730}"/>
</file>

<file path=customXml/itemProps3.xml><?xml version="1.0" encoding="utf-8"?>
<ds:datastoreItem xmlns:ds="http://schemas.openxmlformats.org/officeDocument/2006/customXml" ds:itemID="{0F85DF1F-BC57-4156-92DD-D8D43BF525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1778</TotalTime>
  <Words>153</Words>
  <Application>Microsoft Macintosh PowerPoint</Application>
  <PresentationFormat>On-screen Show (4:3)</PresentationFormat>
  <Paragraphs>14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Social Security, Governance, and the National Debt</vt:lpstr>
      <vt:lpstr>Resource 1 Elderly Poverty and Social Security Expenditures Over Time</vt:lpstr>
      <vt:lpstr>Resource 2 Different Things to Different People</vt:lpstr>
      <vt:lpstr>Resource 5 Social Security Benefits Increase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Business of….?</dc:title>
  <dc:subject/>
  <dc:creator>Marsha Masters</dc:creator>
  <cp:keywords/>
  <dc:description/>
  <cp:lastModifiedBy>Chuck Krenzin</cp:lastModifiedBy>
  <cp:revision>247</cp:revision>
  <dcterms:created xsi:type="dcterms:W3CDTF">2012-09-11T15:07:18Z</dcterms:created>
  <dcterms:modified xsi:type="dcterms:W3CDTF">2019-11-06T17:25:44Z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0x0101006DFC4E6640BF8E4684BB0AD888238BAB</vt:lpwstr>
  </property>
  <property fmtid="{D5CDD505-2E9C-101B-9397-08002B2CF9AE}" pid="3" name="Order">
    <vt:r8>2199100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