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261" r:id="rId3"/>
    <p:sldId id="324" r:id="rId4"/>
    <p:sldId id="401" r:id="rId5"/>
    <p:sldId id="476" r:id="rId6"/>
    <p:sldId id="402" r:id="rId7"/>
    <p:sldId id="403" r:id="rId8"/>
    <p:sldId id="404" r:id="rId9"/>
    <p:sldId id="405" r:id="rId10"/>
    <p:sldId id="406" r:id="rId11"/>
    <p:sldId id="409" r:id="rId12"/>
    <p:sldId id="481" r:id="rId13"/>
    <p:sldId id="410" r:id="rId14"/>
    <p:sldId id="411" r:id="rId15"/>
    <p:sldId id="482" r:id="rId16"/>
    <p:sldId id="412" r:id="rId17"/>
    <p:sldId id="413" r:id="rId18"/>
    <p:sldId id="415" r:id="rId19"/>
    <p:sldId id="418" r:id="rId20"/>
    <p:sldId id="483" r:id="rId21"/>
    <p:sldId id="417" r:id="rId22"/>
    <p:sldId id="425" r:id="rId23"/>
    <p:sldId id="426" r:id="rId24"/>
    <p:sldId id="420" r:id="rId25"/>
    <p:sldId id="422" r:id="rId26"/>
    <p:sldId id="421" r:id="rId27"/>
    <p:sldId id="428" r:id="rId28"/>
    <p:sldId id="429" r:id="rId29"/>
    <p:sldId id="431" r:id="rId30"/>
    <p:sldId id="432" r:id="rId31"/>
    <p:sldId id="433" r:id="rId32"/>
    <p:sldId id="424" r:id="rId33"/>
    <p:sldId id="427" r:id="rId34"/>
    <p:sldId id="436" r:id="rId35"/>
    <p:sldId id="435" r:id="rId36"/>
    <p:sldId id="485" r:id="rId37"/>
    <p:sldId id="484" r:id="rId38"/>
    <p:sldId id="437" r:id="rId39"/>
    <p:sldId id="438" r:id="rId40"/>
    <p:sldId id="441" r:id="rId41"/>
    <p:sldId id="440" r:id="rId42"/>
    <p:sldId id="31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8" autoAdjust="0"/>
    <p:restoredTop sz="94660"/>
  </p:normalViewPr>
  <p:slideViewPr>
    <p:cSldViewPr>
      <p:cViewPr varScale="1">
        <p:scale>
          <a:sx n="109" d="100"/>
          <a:sy n="109" d="100"/>
        </p:scale>
        <p:origin x="172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9ED43-8138-4A69-A686-4254D0679C3B}" type="datetimeFigureOut">
              <a:rPr lang="en-US" smtClean="0"/>
              <a:t>8/16/2019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44E98-DC89-4D16-ACF4-B34096B47CA2}" type="slidenum">
              <a:rPr lang="en-US" smtClean="0"/>
              <a:t>‹#›</a:t>
            </a:fld>
            <a:endParaRPr lang="en-US"/>
          </a:p>
        </p:txBody>
      </p:sp>
    </p:spTree>
    <p:extLst>
      <p:ext uri="{BB962C8B-B14F-4D97-AF65-F5344CB8AC3E}">
        <p14:creationId xmlns:p14="http://schemas.microsoft.com/office/powerpoint/2010/main" val="198897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CABA6972-D014-4B45-AC6A-2681851877E8}" type="datetimeFigureOut">
              <a:rPr lang="en-US" smtClean="0"/>
              <a:pPr/>
              <a:t>8/16/2019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97F7BF2-1A4B-42D8-8FB2-14A7A1950C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BA6972-D014-4B45-AC6A-2681851877E8}" type="datetimeFigureOut">
              <a:rPr lang="en-US" smtClean="0"/>
              <a:pPr/>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F7BF2-1A4B-42D8-8FB2-14A7A1950C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BA6972-D014-4B45-AC6A-2681851877E8}" type="datetimeFigureOut">
              <a:rPr lang="en-US" smtClean="0"/>
              <a:pPr/>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F7BF2-1A4B-42D8-8FB2-14A7A1950C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BA6972-D014-4B45-AC6A-2681851877E8}" type="datetimeFigureOut">
              <a:rPr lang="en-US" smtClean="0"/>
              <a:pPr/>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F7BF2-1A4B-42D8-8FB2-14A7A1950C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ABA6972-D014-4B45-AC6A-2681851877E8}" type="datetimeFigureOut">
              <a:rPr lang="en-US" smtClean="0"/>
              <a:pPr/>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F7BF2-1A4B-42D8-8FB2-14A7A1950C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ABA6972-D014-4B45-AC6A-2681851877E8}" type="datetimeFigureOut">
              <a:rPr lang="en-US" smtClean="0"/>
              <a:pPr/>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F7BF2-1A4B-42D8-8FB2-14A7A1950C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CABA6972-D014-4B45-AC6A-2681851877E8}" type="datetimeFigureOut">
              <a:rPr lang="en-US" smtClean="0"/>
              <a:pPr/>
              <a:t>8/16/2019</a:t>
            </a:fld>
            <a:endParaRPr lang="en-US"/>
          </a:p>
        </p:txBody>
      </p:sp>
      <p:sp>
        <p:nvSpPr>
          <p:cNvPr id="27" name="Slide Number Placeholder 26"/>
          <p:cNvSpPr>
            <a:spLocks noGrp="1"/>
          </p:cNvSpPr>
          <p:nvPr>
            <p:ph type="sldNum" sz="quarter" idx="11"/>
          </p:nvPr>
        </p:nvSpPr>
        <p:spPr/>
        <p:txBody>
          <a:bodyPr rtlCol="0"/>
          <a:lstStyle/>
          <a:p>
            <a:fld id="{397F7BF2-1A4B-42D8-8FB2-14A7A1950C69}"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CABA6972-D014-4B45-AC6A-2681851877E8}" type="datetimeFigureOut">
              <a:rPr lang="en-US" smtClean="0"/>
              <a:pPr/>
              <a:t>8/16/2019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397F7BF2-1A4B-42D8-8FB2-14A7A1950C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A6972-D014-4B45-AC6A-2681851877E8}" type="datetimeFigureOut">
              <a:rPr lang="en-US" smtClean="0"/>
              <a:pPr/>
              <a:t>8/16/2019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7F7BF2-1A4B-42D8-8FB2-14A7A1950C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ABA6972-D014-4B45-AC6A-2681851877E8}" type="datetimeFigureOut">
              <a:rPr lang="en-US" smtClean="0"/>
              <a:pPr/>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F7BF2-1A4B-42D8-8FB2-14A7A1950C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ABA6972-D014-4B45-AC6A-2681851877E8}" type="datetimeFigureOut">
              <a:rPr lang="en-US" smtClean="0"/>
              <a:pPr/>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F7BF2-1A4B-42D8-8FB2-14A7A1950C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ABA6972-D014-4B45-AC6A-2681851877E8}" type="datetimeFigureOut">
              <a:rPr lang="en-US" smtClean="0"/>
              <a:pPr/>
              <a:t>8/16/2019</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97F7BF2-1A4B-42D8-8FB2-14A7A1950C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councilforeconed.org/earningcredit" TargetMode="External"/><Relationship Id="rId1" Type="http://schemas.openxmlformats.org/officeDocument/2006/relationships/slideLayout" Target="../slideLayouts/slideLayout2.xml"/><Relationship Id="rId4" Type="http://schemas.openxmlformats.org/officeDocument/2006/relationships/hyperlink" Target="http://www.councilforeconed.or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bankrate.com/calculators/auto/auto-loan-calculator.aspx" TargetMode="External"/><Relationship Id="rId1" Type="http://schemas.openxmlformats.org/officeDocument/2006/relationships/slideLayout" Target="../slideLayouts/slideLayout2.xml"/><Relationship Id="rId4" Type="http://schemas.openxmlformats.org/officeDocument/2006/relationships/hyperlink" Target="http://www.councilforeconed.or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5.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6.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8.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councilforeconed.org/" TargetMode="External"/><Relationship Id="rId3" Type="http://schemas.openxmlformats.org/officeDocument/2006/relationships/hyperlink" Target="https://www.econedlink.org/resources/making-credit-choices/" TargetMode="External"/><Relationship Id="rId7" Type="http://schemas.openxmlformats.org/officeDocument/2006/relationships/image" Target="../media/image9.jpeg"/><Relationship Id="rId2" Type="http://schemas.openxmlformats.org/officeDocument/2006/relationships/hyperlink" Target="https://www.econedlink.org/resources/collection/fffl-9-12/" TargetMode="External"/><Relationship Id="rId1" Type="http://schemas.openxmlformats.org/officeDocument/2006/relationships/slideLayout" Target="../slideLayouts/slideLayout2.xml"/><Relationship Id="rId6" Type="http://schemas.openxmlformats.org/officeDocument/2006/relationships/hyperlink" Target="https://www.bankrate.com/calculators/auto/auto-loan-calculator.aspx" TargetMode="External"/><Relationship Id="rId5" Type="http://schemas.openxmlformats.org/officeDocument/2006/relationships/hyperlink" Target="http://www.councilforeconed.org/earningcredit" TargetMode="External"/><Relationship Id="rId4" Type="http://schemas.openxmlformats.org/officeDocument/2006/relationships/hyperlink" Target="https://www.econedlink.org/resources/credit-reports-and-credit-score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ouncilforeconed.o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9713" y="4800600"/>
            <a:ext cx="5257800" cy="1066800"/>
          </a:xfrm>
        </p:spPr>
        <p:txBody>
          <a:bodyPr>
            <a:normAutofit/>
          </a:bodyPr>
          <a:lstStyle/>
          <a:p>
            <a:r>
              <a:rPr lang="en-US" sz="2800" i="1" dirty="0"/>
              <a:t>Date: August 20, 2019</a:t>
            </a:r>
          </a:p>
          <a:p>
            <a:r>
              <a:rPr lang="en-US" sz="2800" i="1" dirty="0"/>
              <a:t>Presenter: Kenneth Mengani</a:t>
            </a:r>
            <a:endParaRPr lang="en-US" sz="2800" dirty="0"/>
          </a:p>
        </p:txBody>
      </p:sp>
      <p:sp>
        <p:nvSpPr>
          <p:cNvPr id="17412" name="AutoShape 4" descr="data:image/jpeg;base64,/9j/4AAQSkZJRgABAQAAAQABAAD/2wCEAAkGBxMSERUUEhIWEhUVGRQZGBgYGRkdGRsYGBoaGxYcHhkYHiggGRwlHRwXITEhJSkrLi4uGSAzODcsNygtLisBCgoKDg0OGxAQGzQmICYuMTQ0NDAvLCwsNCw0Nyw0NDQsLywsLCwsLCw0NCwsLCwsLCwsLCwsLCwsLCwsLCwsLP/AABEIAIoBbQMBEQACEQEDEQH/xAAcAAEAAQUBAQAAAAAAAAAAAAAABgECAwQFBwj/xABLEAABAwIEAQgECwYEBAcBAAABAAIDBBEFEiExBgcTIkFRYXGRFDKBsjQ1QlJTc5KhscHRFSMzcoLhFiRi0kODk7M2RFR0hMLwF//EABoBAQACAwEAAAAAAAAAAAAAAAADBAECBQb/xAA0EQACAgECAwQKAgIDAQEAAAAAAQIDEQQSBSExE0FRcRQiMzRhgaGxwdEykRXwI0JS4XL/2gAMAwEAAhEDEQA/ANDFKuTn5f3j/wCJJ8o/OPevUVwjsXLuR5G6yXaS597Nb0yT6R/2j+q32R8CPtJ+LHpkn0j/ALR/VNkfAdpPxY9Mk+kf9o/qmyPgO0n4semSfSP+0f1TZHwHaT8WPTJPpH/aP6psj4DtJ+LHpkn0j/tH9U2R8B2k/Fj0yT6R/wBo/qmyPgO0n4semSfSP+0f1TZHwHaT8WPTJPpH/aP6psj4DtJ+LHpkn0j/ALR/VNkfAdpPxY9Mk+kf9o/qmyPgO0n4s9T5J5XOpZS5xceeO5J+QztXF4kkrFjw/LO/wpt0vPj+ibLnHTCAIAgCAIAgCAIAgCAIAgCAIAgCAIAgCAIAgCAIAgCAIAgCAIAgCAID55xX+PL9ZJ7xXqqv4R8kePu9pLzZqqQiCAIAgCAIAgCAIAgCA9X5I/gkv1zvcjXD4n7VeX5Z6HhPsX5/onK5p1AgCAIAgCAIAgCAIAgCAIAgCAIAgCAIAgCAIAgCAIAgCAIAgCAIAgCA+ecV/jy/WSe8V6qr+EfJHj7vaS82aqkIggCAIAgCAIAgCAIAgPV+SP4JL9c73I1w+J+1Xl+Weh4T7F+f6JyuadQ16+sbDG6R2zR7T2D2lR22KuDk+4w3hZOWMYmYWOmgyRvIAIdctzbZhZVvSbI4c4YT+P3NN7XVG5imJc0WNYznJJCQ1t7bbknqAU112zEYrLfQ2lLBipMTfzoinjEbnAlpa67XW3HcVpXfLfssWG+nejCk84ZmfXkVLYcuhYX5r66G1rLd2tXKvHdkzu9bANefSeZy6c3nzX13taydq+27PHdkbvWwauJY5zM7I3N6DgC59/VuSBp2Xso7tV2dii1y8TWU8PBttriagw5RYMD81+02tZSq3/l7PHdk23etg16vFJOdMUEYkcwAvLnWaL7DvKjnfLe4Vxy117kYcnnCM+E4hzwddhjex2V7TrY9x6wt6Lu0TysNdTMZZGEYgZhIS0NySPZve+UDX70oudu7K6PAjLJXDK8yulBbbm5HMGu9uvuSm52OSx0eBGWcm8pzY0sZrjBC6QDNltpe25AUOot7Ktz8DWUsLJhpqmqLgHwMa07kSXIHhbVaQne5LdFJef8A8MJy70W1uJv53mYIxI8AFxJs1oO1+09yxZfLf2day+/uSDk84RkwvEjK57Hs5uSO2Zt7ix2IPWFtTfvbjJYkjMZZ5M1P2tO6WVkUDXiJwBJflJvtuFF6RbKcowinj44/BrueWkjoYVXiePOGlpBLSD1EbqxTarY7sYNoyysm4pTYIAgCAIAgCAIAgCAIAgCA+ecV/jy/WSe8V6qr+EfJHj7vaS82aqkIggCAIAgCAIAgCAIAgPV+SP4JL9c73I1w+J+1Xl+Weh4T7F+f6JyuadQ5PFEDn0zsouWlrrDrDSCfuVXWRcqnjzNLFmJifxDEWsEX717y0Bg3F9ydNLLV6yDS2c2+79+RjtF3FuMv5qpgmd/DAexx6ml2xPcsah7LYWPpzXkJcpJmOapbUVcHNHOIs7nuGwuLAX7VrKcbr4bOeMtsw3uksF2JTCKtjkkOVhjc3N1B176nqWbZKvURnLphozJ4llijnbNXGSM5mNiylw2zF17A9aVzVmpcoc0lgJ5nlF1XTNlrHMeLtdBY/bWZwU73GXRx/IazLHwNLh9sjat0curo4soPzmhwLT5H7lDpd6vcZ9UsfI1hndhmzBVNp6qcTHIJcjmOOxsLEX7VJGyNN09/LOGjKe2TydLCsQ57O5rbMDrNd8/tNrbKxTd2uWlyzy+JvGWTS4V9Wo/9xL+DVBoek/8A9P8ABrX3+ZrYRiUUUlSJJGsJmeQCepR0X11zsU5JeszEZJN58SQwTNe0OYQ5p2I2K6EZKS3R6EieTl8XH/KS/wBPvBVte8USNbP4s2cOwxsRzB8jri1nvLh5KSqhVvKbfm8mYxwc1lQ2nrJjKcrZhGWOO3RBBF+rf7gq6nGnUTc+SljD8jTO2TyX4RJztVNMz+HlYwO6nEakjtt+izQ+0ulZHphLzMx5ybOe2hfLLWGOWRjmuFg11g42Ojh1/wB1B2UrJ27ZNNPu/Jptbbwdnhh7DTM5sZdw4def5V796t6NxdK2/wCvvJK8beR1VaNwgCAIAgCAIAgCAIAgCAIDxvDOD56yeVw/dxc5Jd7hv0jfKPlfh+C79mshTBLq8Ll+zzlehnfZJ9Fl8/0TvDeAaKIdJhmd2yH/AOosFzbNfdPo8eR1auHUQ6rPmdVvDlGP/KQf9Jh/EKD0i7/0/wC2T+jU/wDhf0jXquFaF3rU8TfABvu2WVrLo/8AY1lpKH1ijhV3JvSvuYZHxHsuHt8jr96tV8TsX8sMqWcKql/FtfUieL8AVcNyxonaOuO+a38h19gur9WvqnyfJ/E513Dbq+a5r4foiz2FpIIII3BFiPYVdTT5ooNNPDLVkwEAQBAEB6vyR/BJfrne5GuHxP2q8vyz0PCfYvz/AETlc06gQFjYmg3DQD2gC6wopcxgucAdDqsgoyMN2AHgLLCSXQB7ARYgEd6NJ9QGMAFgAB3Ikl0BXKL361kDKL3tqgKSRh3rAHxF1hpPqCoFttFkBrQNhZAWmJvzR5BYwhguAttosgOaDvqgKoC18YdoQD4i6w0n1BVrQBYCwWUsABo7N0Aa0DYWQFUAQBAEAQBAEAQBAEAQBAEBaxgAsAAOwbI3kwljoXIZIfxLxG4PMUJy5dHPG9+sDst2rk6vWyUnCv8Asgss7kRSR5cbuJce0kn8Vy22+pCVjkLfVJb4Ej8FlNrowdWi4kqI/l84Ox+v37/erNetuh358zdWSR0aiahxAZaiMRSbB+gPsf8Ak7RdnR8X2vGcfB9DW2qm9YmufiQzifgmalu9n76HfMB0mj/UOzvGngvT6fXQt5Pkzjarh86fWjzRFleOeEAQBAer8kfwSX653uRrh8T9qvL8s9Dwn2L8/wBE5XNOocXjGvkgo5JYjle3LY2B3cBsVY0tcZ2qMuhW1dkq6XKPU8/w7iPFp2l0N5ADYlrGaHe2y6lmm0lbxLl8zkV6rWWLMOfyJrwXUVr2yemtLSC3JdoGljfZc7VxpTXZHU0cr5J9siRSTNb6zg3xIH4qqk30LbaXUqx4IuCCO0LDWDKeQ94AuSAO0olkN4KRzNd6rg7wIP4LLTXUwmn0KueBuQPFYwM4LXztFruAvtcjVZSbGUZFgyYn1DAbF7QewkLKi33GNyMgKwZKCQdo81nDMZRSOVrvVcDbsIKNNdQmmI5Wu9VwdbsIP4I011CafQivFuH10kzTS1AiYGgEGQtubnWwHZZXdLZRGLVkcvyKGrr1EpJ1SwvMlqonQMQqWXtnbfsuLrO1+BjcvEyrBkIAgCAIAgCAIAgCAIAgCAIAgMVTJlY53Y1x8gtZvEWzD6HlBN9TqSvL9SmUQwZIoXO9VpdbsBP4LMYuXRGcZD4XDdrh4ghHGS6oYMd1rlGDs4LxDJB0XfvI/mncfyn8tlc0+snVyfNf70JI2NGLibg+OoYamgtc6uiGlz15R8l3+nY9Xf7DQcTjKKUnleP7KOr4ep/8lXXwPOXCxsdCN13DhtYKLJgID1fkj+CS/XO9yNcPiftV5flnoeE+xfn+icrmnUI5yhfF839HvBW9D7eJT4h7vI864S4nnpI3sig50OdmJs7Q2At0fBdbVaaFsk5SwcbR6qymLUY5PVsExF01KyaRmRzmkluulie3XqXEtrULHBM79NjnWptYPLcBw52K1cpnlcLAv013Ng0X0AF12brFpa0oI4VFb1lsnNkh4PwWso60syudTOLwXXGUgAljst7g3AHtVXVXU3VZ/wCxc0mnvou2/wDU5nG88lVibaUvLYw6NgHVd4DnOI6zrb2KbSRjVp+1xz5lfWyldqexzhcjR4iwt2FVMToJnEkZhfTY2INtwVJRatVW1NEepqejsi65Ej5WX3gpyNLucfNqqcMXryRc4q81xfxI9jvDwZh8FU6V8kj+aFj6rWOaS1oG4tYBW6dRm+VaWEslS/S7dPG1ybfL+iWYfiskeCCUOJe2Nwa46kdMtb5C3kqM6oy1e3uydCu6UdFvzzwRThjhP06CWd8zg9rnNFxe7g0Ou4nU3zBXdRq+wmoJcjn6XRekVynKXP8A3qd3klxKRwlhc4uawNc25vlvcEC+w0Gniq3E64rEkWuE2yalBvoRzAsM9KxGWIyPjaXTlxadS0P1b4HRW7reyoUsZ6FOirtdTKOcdegwDCi+vmo2TPjjLpWPLTq5kbjYHqubDXxS+1KmNrWXy+oopbvlSpNLn9Dd4PjNPjBhjccmaZhv1ta1xF++4Cj1T7TS7315M30idWs2RfLmvuZOVc/5uL6se85Y4b7J+Zniz/5V5Ek5UMSfDStbG4tMr8pI0OUAki/VfRVOHVxnY2+4v8TtlCrEe9kVh4Ec+hZUQvc+Zwa4RgAAgm2hJ3A1v3K69co3OuSwvEoLhzlQrIPMvA9A4MFQKVraprhIwlvSIJLfkkkE37PYuXquzdjdfQ62j7RVJWdUdxVi0EAQBAEAQBAEAQBAEAQBAEBZMzM0tPWCPNYksrAPJ5Iy0lp3BIPiNF5Zpp4ZSLUMGSCZzHBzHFrhsQsxk4vMXzMp4JpgXFDZLMmsx+wd8l3+0/cuxptcp+rZyf0LELc8mSJ8TTu0HxAXQcU+qJcEe4swdroc8bA10epygC7evbs39hVDW6dSr3RXNfYishyyiKYTib6d+Zh0+U3qcP8A91rl0XyqlmJBGTizb4u4cZWRel0g/ef8Rg3dbfT54+/yXsuGcRjKKTfL7FXXaNWx7Svr9/8A6eZr0BwAgPV+SP4JL9c73I1w+J+1Xl+Weh4T7F+f6JyuadQjnKF8Xzf0e8Fb0Pt4lPiHu8iEcB8WQUcMjJQ8lz8wygEWygdZHYujrdJO6ScfA5eg1ldEHGXiTzAuJIa4SthDxkAvmAHrXtsT2Fcy7TToacjq0aqGoTUO4874FxWOhqphUks6JZsTZzXC4IGvUV1tZVK+uOw4+huhp7JKzl3En4d4xnq6/mmNZ6P0zfKQ8MAOUk5rXLsvV1qlfo4VU7m/W+mS/p9dO6/bFer9SP8AFb/R8ZE0gOTNC8EDdoa0G3gQfJWtMu00m2PXminqn2Ws3y6cmYePsYjrp4RTZpLNy7EXc46AA6rfRUyohLfyNNffDUTiq+Z3uVllqenHY4jyaqvDHmci5xVYqiviY+K/iSk8Kf8A7ZWdN75P5/cxq/co/I2KOndJgBa0XOR5sP8ATIXH7gtJSUdbl+P4NoRctBheByOBuKKelpJo5S4PL3vaA0nMCxrQLjQG7TurGs0tltqlHpgr6HWV01OMuuTa5H6d2ad9ujZjb/6tSR5W8wtOKSWIo34RF5lLuNXgT42l/wDke+t9Z7rH5Gmh97l8yvCnx3N9ZV+85Y1PucfJGdL77LzZTBfj531lR7j1m33L5L8GlXv/AM39mU5V/hcX1Y95ycN9k/McW9qvI73K1TudSxvAuGSdLuDgQD52HtVbhkkrGvFFzisW6k13M51HxzFBh0bIjeoY1rQ1zTl0IzEkWFrXtr2KWWhlO9uX8WQx4jCvTpR/kiXcG4nNU0wmna1pc52XKCBlGgOpPXdUdVVCuzbA6GktnbXvn3ncVYtBAEAQBAEAQBAEAQBAEAQBAEBAeMcP5ufOB0ZNf6h6w/P2lcPX07LNy6P7la2OHk4CokQQG9g2HmeVrBtu49jRv+ntU2npds1H+/I2jHc8HpsbA0BoFgAAB3DZejSSWEXCpCyDzXH8O5iZzR6p6TPA9Xs2XndVT2VjXd3FScdrK4Dixp5L6ljtHju7R3hNNqHTPPd3iEtrNXlG4aDP83ABzb7GQDYF1rOHc4nz8V7vh2r3pQb8vI5nEtJt/wCWHTv/AN+JA11TkHq/JH8El+ud7ka4fE/ary/LPQ8J9i/P9E5XNOoYK2kZMwskaHsNrtOxtqtoTlB5i+ZrOEZrbJZRy/8ACND/AOlj8lN6Xd/6ZB6HR/5Ru4bhEFPm5mJsea2bL12vb8So7Lp2fyeSSumuv+CwYMT4cpah2aaBr3fO1DvaWkErevU21rEZGlulqt5zibOG4XDTtLYY2xg72Gp8TufatLLZ2PMnkkrqhWsQWBiWFw1DQ2aNsgG1xqPA7j2JXbOt5i8CyqFixNZNXDOG6Wndmhga13ztXEeBcSQt7NTbYsSkR1aWmrnCP+/M2sSwuGoAE0bZA03Ad1FaV2zr/i8EllULFiayW1GEQSRNhfE10bMuVh2GUWHkEjbOMnJPmJUwlHY1yM9HSMiYI42hjG3s0bC5uVrOcpvMnzNoQjBbYrkcuq4RopH53UzM25tdoJ7w0gFTx1d0VhSK8tFRJ5cTq0lKyJoZGxrGjYNFh9yglJyeZPJYjGMViKwjVpMDp4pDLHC1khvdw3ObU+a3lfZKO2T5GkaK4y3RXMU+CU8cpmZC1shLiXjcl3reaSuslHa3yEaK4y3pcxFgdO2bnmwtEtyc9tbuuCfbco77HHY3yMKitT3qPMpiGB087g6aFsjgLAkdW6QvsgsReBZRXY8zjk3pYmuaWuAc06EEXBHgo02nlErSawzit4OoQ7N6My/9WX7N8v3Kx6ZfjG4reg6fOdv++XQ7jWgAACwGgA2VYtdCqAIAgCAIAgCAIAgCAIAgCAIAgNLF8PbPEWHTraexw2KhvpVsHFmso7lg80qYHRvLHizmmxC87ODhJxl1KjWORjWpg9D4XwvmIruHTfYu7uxvs/Eld/R0dlDn1ZarjtR2VbJCIcS43JFUtEbtGNGYdRLtbEeFlydXqp13JRfQgsm1LkMRqo66DojLNHd2Q7kfKAPWLa+xZtshqq+X8l3CTU18SIrlEBL+Eatssb6aUBzbGwPW0+sPZf7+5djhmoa9TPNc0TQxKLhI8y4nwV1JUOiNy3djvnMOx8eo94XudPcrq1I83qtO6LHHu7j0Lkj+CS/XO9yNcriftV5flnY4T7F+f6JyuadQ5XE+JupqaSZrQ4sy2BvbUgdXiptPUrbFBkGptdVbmu4gkXKPVO1bSsd4B5/BdN8NqXWX2OWuKWy6Q+5LeDMemq2yGaIRFhaAAHC9wb+sqOqohU0ovJf0moncm5LBI1ULhC+GeMZamsfTujY1rRJqL36BsNyuhqNHGqpTT8DnabWyttdbXQmi550QgCAIAgCA1MVr2wQvleCWsFyBv7LreuDskorvI7bFXBzfcafDmPx1rHPja5oa7Kc1r3sD1E9qkv08qWlIj0+pjfFyicmOqxH9oZSz/KZzrlZ6uU2133sp3HT9hnPrYIFLU+kYx6nyJaqJfCAIAgCAIAgCAIAgCAIAgCAIAgCAIDj8NY22qY/bnInuY8eBIafAgX8x1KfUUuprwayV9PerU/FPDOwoCwEBxOJcDE7czNJWjT/UOw/kVT1el7VZX8kR2Q3Ef4UwcvmLpGkNiOx+eNh7N/JUNFpnKzdJcl9yKuGXzJ2u2WSjjYXPUgPK8Qqecle/5zifZ1fdZeYtnvm5eLKcnl5MLHkEEEgjUEbhaJtPKMFCboDbwiq5qeN/Y4X8Do77iVLRZ2dikZi8PJI+UnBefpTI0Xkgu4d7Pljy19i9noLuzs2voyPiNHaVbl1RqckfwSX653uRqTiftV5flkfCfYvz/ROVzTqEc5Qvi+b+j3greh9vEp8Q93kQDgzjBlDE9jonSZ35rggdQHX4LqavRu+SaeDkaLWxog4tZ5nqGG4uJqUVAaWgtc7KdTpfs8FxrKnCzszu13KdfaHmvC7azEJ5ZBVviLAHXuSLuJytDbgW0PkuvqOx08FHZnJxdL2+pslLfjBXk4BGJPDjd2Wa57TmFz5rGvx6OsfAcNz6TLPgzfpsQl/bvN86/m+ceMmY5bc247bbqOVcPQ92OePyTKyfp23PLP4LccxGZuNNjErwznIBlDjlsWsvptqs01wek3Nc8P8AJrdbNa3bl4yvsja5ScdnbNHTQvMeYAuLTYkuNmi+4GnV2qPQUQcHZNZJOI6ixTVUHjJy8SwzEcPfG+OeSfNe4bzjwLWuHNN7g338dlNXbp9QmnFL+kQ21arTyUoycv7ZMuJaysfSRmkjcJJQ0u2DmAtuR0tjfTu1VDTwqVr7R8l9To6mdzqTqXN/QguMYbWUkLJ5KxwkcRePnHZm3ub+tZ1uvTrXSqsptm4KHLxwcq6q+mCslPn4ZO3i9bU1WDslDwLZuf6s7W3btbcmxtoq9UK6tU4teRatstu0amn5/E0eS+mqS/OyQCna9wkZfUuyaG1v5evqUnEZVpYa9bHIh4ZG1vMX6uef9GWDEZv25zfOvyc68ZMxy2yHS17LV1w9D3Y54N1ZP07bl4z+DZ5RscnFRHSwPMeYNJINi5z3ENF9wBbq7VroKIbHbNZN+IX2doqoPGTjY3DW4XJE/wBKMmfMQLuLejlzAtduOkP7Kel06qLW3GCter9JKL35ySLlFxR/oVPLE90Zkc09FxGjmE2uN1U0NS7WUZLOP2XeI2y7CMovGX+CPYrT1noEVXJVvIORrWNLhZp0BLgRd2lzft3VuuVPbOpQ+ZTtjeqFa5+HIn3Atc+ehifI4ud0gXHc5XEAnvtZczWVxhc1HodXQ2SsoUpdTvqqWwgCAIAgCAIAgCAIAgCAIDxHC8ddR10kguWGSQSN+c3MfvG4/uvR2UK6lR78LB5ivUujUOXdl5PaKOqZKxskbg5jgCCOsLz0ouLcX1PSwmpxUo9DMtTYICgCAqgOXxNVc3TSHYuGUeLtPwuq2snspb+RpY8RPNl54qBAEAKwD1prbts4XuLEHw1Xqo5SRdxlcyNcCYd6O2qh6mVDrfymOMt+4hXdZZ2jhLxj+WU9FV2SnDwl+EShUy6RzlC+L5v6PeCt6H28SnxD3eRD+TzE6OKGQVLow4vuM7bm2Udx67q/rqrZzTrz0Odw62mEGrGupOYMUp6iCZlM9r8rHAhosBmDraWG+q5sqrK5p2LvOrG2uyDVbzyILyUV8cT6gSPbHmbGQXEAWaXZtT/MF0uJVyko7VnqcnhVkIOak8dDDydvBxSQg3BbMQe4uFltrljTr5GOHPOpk18fuXRzNZj5c9waBK+5JsNYyBqe8hYab0WF4fkzuS1+X4/gxYrVMlxtr43B7TLAA5puDZrAbHr1BW1cXHRtSXc/yR2TjLXZi8rK+yM3KV0cRie7RuWI37mvN1rw/nQ0vib8S5aiMn0wvuSbiPj6GnycxkqS698r7ZQLWvYHfXTuVOjQTszv9X5F7UcRhXjZ63zNXjvieaGmg5scy+obmcdywANJaD23da/ct9HpYTslu5pEeu1dkKo7eTl9CJ43hNPHRslNTz9VKWH172aQS7TfTa5+5XqbbJWuKjiKOffTXClTcsyeO/8A36kkwz/w+/8All/7hVSz35fL7F2n3B/P7jkmrY2xSRGRokdJdrCRmIyDYdex8k4nCTkpJcsDhNkVBxb55OVT/H//ADn+4VM/cvl+SFe//P8ABdyhnJikL3aNAhdfua838k0PraeSXXn9hr3t1UZPpy+5dyp4rDP6PzMrJMolLspvbNkte3gfJOHVThu3LHT8mOKXQs2bHnr+Da4/iLcMo2nQgxg/9IqPRPOom/P7k3EFjTQXl9i7HviGD/k/msU++y+Y1HuMfkSDk1+L4/GT3yq3EPbv5Frhvu6+f3JQqRfCAIAgCAIAgCAIAgCAIAgIZUcm1K97nmWe7iXGzo7XJuf+GuhHiVqSWF9f2c2XC6ZNtt/T9Hc4dwBlGwsjllewm4bIWkNPXbK0Wuq1+odzzJLPwLWn08aFti3j4nXUBYCAIAgNDF8KbUta17ntDTfokam1tbg96gv08bklJv5GsoqXU5X+DIPpJfNn+xVf8ZX4v6fo07GI/wAGQfSS+bP9if4yvxf0/Q7GI/wZB9JL5s/2J/jK/F/T9DsYl8XB8DXA55DYg2JbY26jZuyzHh1SaeX9P0OyiSFdAlMccIaXEbvIJ8QAPwAWW20kYSSbZkWDJqYrhzKiJ0Ulyx1r2Njob7+xb12Srluj1I7a42RcZdCO/wD86ofmyfbKt/5G/wAfoU/8Zp/D6nWwHhyCjz8yHDPlzZnX9W9vxKgu1M7sb+4sUaWunOzvOZPwBROlMha8XNywOsy/ha48AbKZa+5R25/ZBLh1Dnux8u43sK4UpqaYzRNc1xzC1+iA43IDeoKOzVWWQ2SfImq0lVU98VzNfGeCqWpl514e1xtmyOsHW01BB6uyy2q1ttUdq6Ed2gqtnvl1+BWLgmjbKyVjCxzC0tAcbXbsSOs9qPW3OLi31MrQUqSkl0OhjmBQVbQ2ZmbLfK4aOF97EezTuUVN86nmDJrtPXcsTRx8P5P6OJ4fZ8pBuBI4FvkAL+26nnxC6ax08itXw2iDz18zr4/gENYwNmB6Ju1zTZwvvY/kVBTqJ0vMSxfpoXxxM5EPJ7RNYWlr3E26Rd0tOywAHkrD4hc3nJXjw2hRxjJ2aLA4Yqc0waXREOBa430dcnX2qvO+cp9o+pZhRCFfZpcjl4VwPTU87Z4zJmbezS4FouCPm32PaprNdZZDZLBXq4fVXYrI5/BtN4VpxVelWdzuYuvmNrkW28Fp6VZ2fZ9xL6JX2va95s45gMFW0NmZfLfK4Gzhfex/JaU3zqeYM2u09dyxNHIw7k/o4nh+V8pBuBI4EX8AAD7bqeziF01jp5FerhtEHnr5nXx3A4axjWTBxDXZhY21sR+agpvnS8xLN9ELo7ZmOp4cgkpm0zg7mmZbDNr0dtVmOonGx2Lqay00JVqt9DawjDI6aIRRAhjbkXNzqbnVaW2yslul1JKqo1R2x6G6oyQIAgCAIAgCAIAgCAIAgCAIAgCAIAgCAIAgCAIAgCAIAgCAIAgCAIAgCAIAgCAIAgCAIAgCAIAgCAIAgCAIAgCAIAgCAIAgCAIAgCAIAgCAIAgCAIAgCAIAgCAIAgCAIAgCAIAgCAtc8DcgeKw2l1BQStOzgfaE3IZL1kBAEBTML2vr2JkFHPA3IF1hvALlkBAEBRzgBcmw70bwA1wIuDcdyJ5BVAEAQBAEAQBAUc4AXJsO9G8AqCgCAoHA7EG26xkFVkBAEAQBAEAQBAEAQBAEAQBAEAQBAEAQBAEAQBAc7HqeN0LnSNzBgc4XJ3tpsq+phB1tzWcGs0sczg4dHFTwQSlgdNJ6pLrDpX1JOgABHmqNUa6aoTx6z6EUcRSfedfD8Xc/nW5WOfGARkf0XXBt0jtsrdWoctywsrwfIkjPOTHTY4eccyUR2bGZC6N2YAA2IOm/9lrDVPe4zxyWeTyYU+eGZaTEJ3ljuYHNSdebpNadnEHS3cFvC62TT2+q/jz+ZlSk+45LK6Rj6qoYxrmhwbdzraM0sABruPuVRWzjKy2Kys4/oj3NZkjqTVQkmp2GMG7TLqTdlhpbtN9FalNTshFx+Pkbt5aRpv4hl5kzCJnNhxAJcbuGawsLKF6yfZuxRWM+JjtHjODdrcXeHyMiY0800OeXusBcXAFtzbrU1molucYL+K55Mub7jcwqpdLE2RzQ3Pq0Ak9E7Xv1qambsgpNdTaLysnJp4BWTyulu6KJ2RjLnKSPWJtuf1VSMVqLJOf8VySNEt7eTTpKn0V1XzYvGwsDWkm2c6Eef4KKE+wdu3osYXxNU9ucHVixSUTRxzRtaJAS0tcSQQLkHRWo3zVijNYz8Tfc84ZqnH5uaM4hZzTXEescxaDa4FlF6XZsdm1bU/HuMb3jODbqMWeXPbBG1/NtBeXGwuRcNFtzZSy1EnJqtZx1z9jLk+4wnH3O5nmos7pWucW3ta2m/Ze+q09Lk9myOXJDf0wjBBLM+tN2sHNMaHDMbAP1v3ndaxlZLUc+5c+fiYTbmZ/2870R1RkHrZWNudRmyj8/JbelvsHbjv5f3gzv9XJmlxOUzOijjY4sY1zi5xABOtttdFvK+faOEUuS8RuecI1JcV56miLog7n3hmUk2337epRPUdpTFuP8njBjdmK+JbG+V1c7K1uWFobbMbBrtQbfOt1InOWpeFyisf78Rz3mxSY26UQhrBnlzFwubMY0kE/ot69U5qCS5v6Iyp5wb9NhrW3uS6/sU8KVE2UcG8pjYIAgCAIAgCAIAgCAIAgCAIAgCAIAgCAIAgCAIDQx2kfNA6NhALrC57L3Kg1NcrK3GPeazTawjUxLCnkwujyEwgtyv9UggD8lHbRJuDhj1e59DWUXywYqzCpnxtH7q/OBzmNBa1zRs0kan+/ctLKLJQS5dctdFjwDi2ixuAPdz+YxsMjGtbkBDWga7eICx6JJ784WVhYMbHzN6ghqRbO6MNa3KGtBOYgaEk7eAU1Ubl/JrCXcbJS7zT/Yb/RBBduZz80hubEZrm2m+3kofRZdh2fx5/2a7HtwbMmHP56WQFusYjj307b9mqldMu0lP4YRtteWzCcFdzEEIItG5rn99iSbeJK09GfZQr8HzMbOSRwpahry+ciGW7uiyQkSWGgbkabeeqpOam3byfPkn18sEbeeZNoCS1pLcpsOj2abexdmPRE6OJFhtTC6QQOjySOLumDdpO+2/wDZUo03Vyl2bWG88+4j2yXQ08Sw7m2wwNdmkllzvc75RaLkkdm2ihtp2KFafNvLMSjjCNmvhka2Spnc0OZG9sbW3s0u0zXO5JUlsZxUrrHzSeMGWnzkzHRYTM+GKJ5Y2EZXOtfO75WU30Gu5WK9PZKuMJY2/V/AKLaSfQzuwmcOmbG5gjmcSXG+ZoOhAGx02W709iclFrEv7Q2vnjvNmhwkxz59MjY2xsHXpqSfbdSV6fZZu7ksI2UcPJZS4dK2SoJLLTXs7XMNLNFuwXWIUzUpt49YwovLNSDBp+bhjeYxHE8OIF7mxJvc/goo6a3bCEsYTMKEsJM3I8NkHpLrtzzHo6mwaBZt9O9SqiS7R98jO18/iWQ4O5rqUXGSBrs3aXkbj2/isR0zTr8I/cKHT4FtO000k0kz2NjldcOuc1/ktt4XWIrsJTnY1hsL1W2ynCuG82wyOBzSeqDuGXu0d1900VOyLm+r+wrjhZO8rpIEAQBAEAQBAEAQBAEAQBAEAQBAEAQBAEAQBAEAQBAEAQBAEAQBAEBYIm3vlF+22vmsbVnIL1kBAWlgJBsLjY9YWMLqA9gIsQCOwo0n1BcsgIAgCAIAgCAtcwHcA27VhpPqC5ZA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eg;base64,/9j/4AAQSkZJRgABAQAAAQABAAD/2wCEAAkGBxMSERUUEhIWEhUVGRQZGBgYGRkdGRsYGBoaGxYcHhkYHiggGRwlHRwXITEhJSkrLi4uGSAzODcsNygtLisBCgoKDg0OGxAQGzQmICYuMTQ0NDAvLCwsNCw0Nyw0NDQsLywsLCwsLCw0NCwsLCwsLCwsLCwsLCwsLCwsLCwsLP/AABEIAIoBbQMBEQACEQEDEQH/xAAcAAEAAQUBAQAAAAAAAAAAAAAABgECAwQFBwj/xABLEAABAwIEAQgECwYEBAcBAAABAAIDBBEFEiExBgcTIkFRYXGRFDKBsjQ1QlJTc5KhscHRFSMzcoLhFiRi0kODk7M2RFR0hMLwF//EABoBAQACAwEAAAAAAAAAAAAAAAADBAECBQb/xAA0EQACAgECAwQKAgIDAQEAAAAAAQIDEQQSBSExE0FRcRQiMzRhgaGxwdEykRXwI0JS4XL/2gAMAwEAAhEDEQA/ANDFKuTn5f3j/wCJJ8o/OPevUVwjsXLuR5G6yXaS597Nb0yT6R/2j+q32R8CPtJ+LHpkn0j/ALR/VNkfAdpPxY9Mk+kf9o/qmyPgO0n4semSfSP+0f1TZHwHaT8WPTJPpH/aP6psj4DtJ+LHpkn0j/tH9U2R8B2k/Fj0yT6R/wBo/qmyPgO0n4semSfSP+0f1TZHwHaT8WPTJPpH/aP6psj4DtJ+LHpkn0j/ALR/VNkfAdpPxY9Mk+kf9o/qmyPgO0n4s9T5J5XOpZS5xceeO5J+QztXF4kkrFjw/LO/wpt0vPj+ibLnHTCAIAgCAIAgCAIAgCAIAgCAIAgCAIAgCAIAgCAIAgCAIAgCAIAgCAID55xX+PL9ZJ7xXqqv4R8kePu9pLzZqqQiCAIAgCAIAgCAIAgCA9X5I/gkv1zvcjXD4n7VeX5Z6HhPsX5/onK5p1AgCAIAgCAIAgCAIAgCAIAgCAIAgCAIAgCAIAgCAIAgCAIAgCAIAgCA+ecV/jy/WSe8V6qr+EfJHj7vaS82aqkIggCAIAgCAIAgCAIAgPV+SP4JL9c73I1w+J+1Xl+Weh4T7F+f6JyuadQ16+sbDG6R2zR7T2D2lR22KuDk+4w3hZOWMYmYWOmgyRvIAIdctzbZhZVvSbI4c4YT+P3NN7XVG5imJc0WNYznJJCQ1t7bbknqAU112zEYrLfQ2lLBipMTfzoinjEbnAlpa67XW3HcVpXfLfssWG+nejCk84ZmfXkVLYcuhYX5r66G1rLd2tXKvHdkzu9bANefSeZy6c3nzX13taydq+27PHdkbvWwauJY5zM7I3N6DgC59/VuSBp2Xso7tV2dii1y8TWU8PBttriagw5RYMD81+02tZSq3/l7PHdk23etg16vFJOdMUEYkcwAvLnWaL7DvKjnfLe4Vxy117kYcnnCM+E4hzwddhjex2V7TrY9x6wt6Lu0TysNdTMZZGEYgZhIS0NySPZve+UDX70oudu7K6PAjLJXDK8yulBbbm5HMGu9uvuSm52OSx0eBGWcm8pzY0sZrjBC6QDNltpe25AUOot7Ktz8DWUsLJhpqmqLgHwMa07kSXIHhbVaQne5LdFJef8A8MJy70W1uJv53mYIxI8AFxJs1oO1+09yxZfLf2day+/uSDk84RkwvEjK57Hs5uSO2Zt7ix2IPWFtTfvbjJYkjMZZ5M1P2tO6WVkUDXiJwBJflJvtuFF6RbKcowinj44/BrueWkjoYVXiePOGlpBLSD1EbqxTarY7sYNoyysm4pTYIAgCAIAgCAIAgCAIAgCA+ecV/jy/WSe8V6qr+EfJHj7vaS82aqkIggCAIAgCAIAgCAIAgPV+SP4JL9c73I1w+J+1Xl+Weh4T7F+f6JyuadQ5PFEDn0zsouWlrrDrDSCfuVXWRcqnjzNLFmJifxDEWsEX717y0Bg3F9ydNLLV6yDS2c2+79+RjtF3FuMv5qpgmd/DAexx6ml2xPcsah7LYWPpzXkJcpJmOapbUVcHNHOIs7nuGwuLAX7VrKcbr4bOeMtsw3uksF2JTCKtjkkOVhjc3N1B176nqWbZKvURnLphozJ4llijnbNXGSM5mNiylw2zF17A9aVzVmpcoc0lgJ5nlF1XTNlrHMeLtdBY/bWZwU73GXRx/IazLHwNLh9sjat0curo4soPzmhwLT5H7lDpd6vcZ9UsfI1hndhmzBVNp6qcTHIJcjmOOxsLEX7VJGyNN09/LOGjKe2TydLCsQ57O5rbMDrNd8/tNrbKxTd2uWlyzy+JvGWTS4V9Wo/9xL+DVBoek/8A9P8ABrX3+ZrYRiUUUlSJJGsJmeQCepR0X11zsU5JeszEZJN58SQwTNe0OYQ5p2I2K6EZKS3R6EieTl8XH/KS/wBPvBVte8USNbP4s2cOwxsRzB8jri1nvLh5KSqhVvKbfm8mYxwc1lQ2nrJjKcrZhGWOO3RBBF+rf7gq6nGnUTc+SljD8jTO2TyX4RJztVNMz+HlYwO6nEakjtt+izQ+0ulZHphLzMx5ybOe2hfLLWGOWRjmuFg11g42Ojh1/wB1B2UrJ27ZNNPu/Jptbbwdnhh7DTM5sZdw4def5V796t6NxdK2/wCvvJK8beR1VaNwgCAIAgCAIAgCAIAgCAIDxvDOD56yeVw/dxc5Jd7hv0jfKPlfh+C79mshTBLq8Ll+zzlehnfZJ9Fl8/0TvDeAaKIdJhmd2yH/AOosFzbNfdPo8eR1auHUQ6rPmdVvDlGP/KQf9Jh/EKD0i7/0/wC2T+jU/wDhf0jXquFaF3rU8TfABvu2WVrLo/8AY1lpKH1ijhV3JvSvuYZHxHsuHt8jr96tV8TsX8sMqWcKql/FtfUieL8AVcNyxonaOuO+a38h19gur9WvqnyfJ/E513Dbq+a5r4foiz2FpIIII3BFiPYVdTT5ooNNPDLVkwEAQBAEB6vyR/BJfrne5GuHxP2q8vyz0PCfYvz/AETlc06gQFjYmg3DQD2gC6wopcxgucAdDqsgoyMN2AHgLLCSXQB7ARYgEd6NJ9QGMAFgAB3Ikl0BXKL361kDKL3tqgKSRh3rAHxF1hpPqCoFttFkBrQNhZAWmJvzR5BYwhguAttosgOaDvqgKoC18YdoQD4i6w0n1BVrQBYCwWUsABo7N0Aa0DYWQFUAQBAEAQBAEAQBAEAQBAEBaxgAsAAOwbI3kwljoXIZIfxLxG4PMUJy5dHPG9+sDst2rk6vWyUnCv8Asgss7kRSR5cbuJce0kn8Vy22+pCVjkLfVJb4Ej8FlNrowdWi4kqI/l84Ox+v37/erNetuh358zdWSR0aiahxAZaiMRSbB+gPsf8Ak7RdnR8X2vGcfB9DW2qm9YmufiQzifgmalu9n76HfMB0mj/UOzvGngvT6fXQt5Pkzjarh86fWjzRFleOeEAQBAer8kfwSX653uRrh8T9qvL8s9Dwn2L8/wBE5XNOocXjGvkgo5JYjle3LY2B3cBsVY0tcZ2qMuhW1dkq6XKPU8/w7iPFp2l0N5ADYlrGaHe2y6lmm0lbxLl8zkV6rWWLMOfyJrwXUVr2yemtLSC3JdoGljfZc7VxpTXZHU0cr5J9siRSTNb6zg3xIH4qqk30LbaXUqx4IuCCO0LDWDKeQ94AuSAO0olkN4KRzNd6rg7wIP4LLTXUwmn0KueBuQPFYwM4LXztFruAvtcjVZSbGUZFgyYn1DAbF7QewkLKi33GNyMgKwZKCQdo81nDMZRSOVrvVcDbsIKNNdQmmI5Wu9VwdbsIP4I011CafQivFuH10kzTS1AiYGgEGQtubnWwHZZXdLZRGLVkcvyKGrr1EpJ1SwvMlqonQMQqWXtnbfsuLrO1+BjcvEyrBkIAgCAIAgCAIAgCAIAgCAIAgMVTJlY53Y1x8gtZvEWzD6HlBN9TqSvL9SmUQwZIoXO9VpdbsBP4LMYuXRGcZD4XDdrh4ghHGS6oYMd1rlGDs4LxDJB0XfvI/mncfyn8tlc0+snVyfNf70JI2NGLibg+OoYamgtc6uiGlz15R8l3+nY9Xf7DQcTjKKUnleP7KOr4ep/8lXXwPOXCxsdCN13DhtYKLJgID1fkj+CS/XO9yNcPiftV5flnoeE+xfn+icrmnUI5yhfF839HvBW9D7eJT4h7vI864S4nnpI3sig50OdmJs7Q2At0fBdbVaaFsk5SwcbR6qymLUY5PVsExF01KyaRmRzmkluulie3XqXEtrULHBM79NjnWptYPLcBw52K1cpnlcLAv013Ng0X0AF12brFpa0oI4VFb1lsnNkh4PwWso60syudTOLwXXGUgAljst7g3AHtVXVXU3VZ/wCxc0mnvou2/wDU5nG88lVibaUvLYw6NgHVd4DnOI6zrb2KbSRjVp+1xz5lfWyldqexzhcjR4iwt2FVMToJnEkZhfTY2INtwVJRatVW1NEepqejsi65Ej5WX3gpyNLucfNqqcMXryRc4q81xfxI9jvDwZh8FU6V8kj+aFj6rWOaS1oG4tYBW6dRm+VaWEslS/S7dPG1ybfL+iWYfiskeCCUOJe2Nwa46kdMtb5C3kqM6oy1e3uydCu6UdFvzzwRThjhP06CWd8zg9rnNFxe7g0Ou4nU3zBXdRq+wmoJcjn6XRekVynKXP8A3qd3klxKRwlhc4uawNc25vlvcEC+w0Gniq3E64rEkWuE2yalBvoRzAsM9KxGWIyPjaXTlxadS0P1b4HRW7reyoUsZ6FOirtdTKOcdegwDCi+vmo2TPjjLpWPLTq5kbjYHqubDXxS+1KmNrWXy+oopbvlSpNLn9Dd4PjNPjBhjccmaZhv1ta1xF++4Cj1T7TS7315M30idWs2RfLmvuZOVc/5uL6se85Y4b7J+Zniz/5V5Ek5UMSfDStbG4tMr8pI0OUAki/VfRVOHVxnY2+4v8TtlCrEe9kVh4Ec+hZUQvc+Zwa4RgAAgm2hJ3A1v3K69co3OuSwvEoLhzlQrIPMvA9A4MFQKVraprhIwlvSIJLfkkkE37PYuXquzdjdfQ62j7RVJWdUdxVi0EAQBAEAQBAEAQBAEAQBAEBZMzM0tPWCPNYksrAPJ5Iy0lp3BIPiNF5Zpp4ZSLUMGSCZzHBzHFrhsQsxk4vMXzMp4JpgXFDZLMmsx+wd8l3+0/cuxptcp+rZyf0LELc8mSJ8TTu0HxAXQcU+qJcEe4swdroc8bA10epygC7evbs39hVDW6dSr3RXNfYishyyiKYTib6d+Zh0+U3qcP8A91rl0XyqlmJBGTizb4u4cZWRel0g/ef8Rg3dbfT54+/yXsuGcRjKKTfL7FXXaNWx7Svr9/8A6eZr0BwAgPV+SP4JL9c73I1w+J+1Xl+Weh4T7F+f6JyuadQjnKF8Xzf0e8Fb0Pt4lPiHu8iEcB8WQUcMjJQ8lz8wygEWygdZHYujrdJO6ScfA5eg1ldEHGXiTzAuJIa4SthDxkAvmAHrXtsT2Fcy7TToacjq0aqGoTUO4874FxWOhqphUks6JZsTZzXC4IGvUV1tZVK+uOw4+huhp7JKzl3En4d4xnq6/mmNZ6P0zfKQ8MAOUk5rXLsvV1qlfo4VU7m/W+mS/p9dO6/bFer9SP8AFb/R8ZE0gOTNC8EDdoa0G3gQfJWtMu00m2PXminqn2Ws3y6cmYePsYjrp4RTZpLNy7EXc46AA6rfRUyohLfyNNffDUTiq+Z3uVllqenHY4jyaqvDHmci5xVYqiviY+K/iSk8Kf8A7ZWdN75P5/cxq/co/I2KOndJgBa0XOR5sP8ATIXH7gtJSUdbl+P4NoRctBheByOBuKKelpJo5S4PL3vaA0nMCxrQLjQG7TurGs0tltqlHpgr6HWV01OMuuTa5H6d2ad9ujZjb/6tSR5W8wtOKSWIo34RF5lLuNXgT42l/wDke+t9Z7rH5Gmh97l8yvCnx3N9ZV+85Y1PucfJGdL77LzZTBfj531lR7j1m33L5L8GlXv/AM39mU5V/hcX1Y95ycN9k/McW9qvI73K1TudSxvAuGSdLuDgQD52HtVbhkkrGvFFzisW6k13M51HxzFBh0bIjeoY1rQ1zTl0IzEkWFrXtr2KWWhlO9uX8WQx4jCvTpR/kiXcG4nNU0wmna1pc52XKCBlGgOpPXdUdVVCuzbA6GktnbXvn3ncVYtBAEAQBAEAQBAEAQBAEAQBAEBAeMcP5ufOB0ZNf6h6w/P2lcPX07LNy6P7la2OHk4CokQQG9g2HmeVrBtu49jRv+ntU2npds1H+/I2jHc8HpsbA0BoFgAAB3DZejSSWEXCpCyDzXH8O5iZzR6p6TPA9Xs2XndVT2VjXd3FScdrK4Dixp5L6ljtHju7R3hNNqHTPPd3iEtrNXlG4aDP83ABzb7GQDYF1rOHc4nz8V7vh2r3pQb8vI5nEtJt/wCWHTv/AN+JA11TkHq/JH8El+ud7ka4fE/ary/LPQ8J9i/P9E5XNOoYK2kZMwskaHsNrtOxtqtoTlB5i+ZrOEZrbJZRy/8ACND/AOlj8lN6Xd/6ZB6HR/5Ru4bhEFPm5mJsea2bL12vb8So7Lp2fyeSSumuv+CwYMT4cpah2aaBr3fO1DvaWkErevU21rEZGlulqt5zibOG4XDTtLYY2xg72Gp8TufatLLZ2PMnkkrqhWsQWBiWFw1DQ2aNsgG1xqPA7j2JXbOt5i8CyqFixNZNXDOG6Wndmhga13ztXEeBcSQt7NTbYsSkR1aWmrnCP+/M2sSwuGoAE0bZA03Ad1FaV2zr/i8EllULFiayW1GEQSRNhfE10bMuVh2GUWHkEjbOMnJPmJUwlHY1yM9HSMiYI42hjG3s0bC5uVrOcpvMnzNoQjBbYrkcuq4RopH53UzM25tdoJ7w0gFTx1d0VhSK8tFRJ5cTq0lKyJoZGxrGjYNFh9yglJyeZPJYjGMViKwjVpMDp4pDLHC1khvdw3ObU+a3lfZKO2T5GkaK4y3RXMU+CU8cpmZC1shLiXjcl3reaSuslHa3yEaK4y3pcxFgdO2bnmwtEtyc9tbuuCfbco77HHY3yMKitT3qPMpiGB087g6aFsjgLAkdW6QvsgsReBZRXY8zjk3pYmuaWuAc06EEXBHgo02nlErSawzit4OoQ7N6My/9WX7N8v3Kx6ZfjG4reg6fOdv++XQ7jWgAACwGgA2VYtdCqAIAgCAIAgCAIAgCAIAgCAIAgNLF8PbPEWHTraexw2KhvpVsHFmso7lg80qYHRvLHizmmxC87ODhJxl1KjWORjWpg9D4XwvmIruHTfYu7uxvs/Eld/R0dlDn1ZarjtR2VbJCIcS43JFUtEbtGNGYdRLtbEeFlydXqp13JRfQgsm1LkMRqo66DojLNHd2Q7kfKAPWLa+xZtshqq+X8l3CTU18SIrlEBL+Eatssb6aUBzbGwPW0+sPZf7+5djhmoa9TPNc0TQxKLhI8y4nwV1JUOiNy3djvnMOx8eo94XudPcrq1I83qtO6LHHu7j0Lkj+CS/XO9yNcriftV5flnY4T7F+f6JyuadQ5XE+JupqaSZrQ4sy2BvbUgdXiptPUrbFBkGptdVbmu4gkXKPVO1bSsd4B5/BdN8NqXWX2OWuKWy6Q+5LeDMemq2yGaIRFhaAAHC9wb+sqOqohU0ovJf0moncm5LBI1ULhC+GeMZamsfTujY1rRJqL36BsNyuhqNHGqpTT8DnabWyttdbXQmi550QgCAIAgCA1MVr2wQvleCWsFyBv7LreuDskorvI7bFXBzfcafDmPx1rHPja5oa7Kc1r3sD1E9qkv08qWlIj0+pjfFyicmOqxH9oZSz/KZzrlZ6uU2133sp3HT9hnPrYIFLU+kYx6nyJaqJfCAIAgCAIAgCAIAgCAIAgCAIAgCAIDj8NY22qY/bnInuY8eBIafAgX8x1KfUUuprwayV9PerU/FPDOwoCwEBxOJcDE7czNJWjT/UOw/kVT1el7VZX8kR2Q3Ef4UwcvmLpGkNiOx+eNh7N/JUNFpnKzdJcl9yKuGXzJ2u2WSjjYXPUgPK8Qqecle/5zifZ1fdZeYtnvm5eLKcnl5MLHkEEEgjUEbhaJtPKMFCboDbwiq5qeN/Y4X8Do77iVLRZ2dikZi8PJI+UnBefpTI0Xkgu4d7Pljy19i9noLuzs2voyPiNHaVbl1RqckfwSX653uRqTiftV5flkfCfYvz/ROVzTqEc5Qvi+b+j3greh9vEp8Q93kQDgzjBlDE9jonSZ35rggdQHX4LqavRu+SaeDkaLWxog4tZ5nqGG4uJqUVAaWgtc7KdTpfs8FxrKnCzszu13KdfaHmvC7azEJ5ZBVviLAHXuSLuJytDbgW0PkuvqOx08FHZnJxdL2+pslLfjBXk4BGJPDjd2Wa57TmFz5rGvx6OsfAcNz6TLPgzfpsQl/bvN86/m+ceMmY5bc247bbqOVcPQ92OePyTKyfp23PLP4LccxGZuNNjErwznIBlDjlsWsvptqs01wek3Nc8P8AJrdbNa3bl4yvsja5ScdnbNHTQvMeYAuLTYkuNmi+4GnV2qPQUQcHZNZJOI6ixTVUHjJy8SwzEcPfG+OeSfNe4bzjwLWuHNN7g338dlNXbp9QmnFL+kQ21arTyUoycv7ZMuJaysfSRmkjcJJQ0u2DmAtuR0tjfTu1VDTwqVr7R8l9To6mdzqTqXN/QguMYbWUkLJ5KxwkcRePnHZm3ub+tZ1uvTrXSqsptm4KHLxwcq6q+mCslPn4ZO3i9bU1WDslDwLZuf6s7W3btbcmxtoq9UK6tU4teRatstu0amn5/E0eS+mqS/OyQCna9wkZfUuyaG1v5evqUnEZVpYa9bHIh4ZG1vMX6uef9GWDEZv25zfOvyc68ZMxy2yHS17LV1w9D3Y54N1ZP07bl4z+DZ5RscnFRHSwPMeYNJINi5z3ENF9wBbq7VroKIbHbNZN+IX2doqoPGTjY3DW4XJE/wBKMmfMQLuLejlzAtduOkP7Kel06qLW3GCter9JKL35ySLlFxR/oVPLE90Zkc09FxGjmE2uN1U0NS7WUZLOP2XeI2y7CMovGX+CPYrT1noEVXJVvIORrWNLhZp0BLgRd2lzft3VuuVPbOpQ+ZTtjeqFa5+HIn3Atc+ehifI4ud0gXHc5XEAnvtZczWVxhc1HodXQ2SsoUpdTvqqWwgCAIAgCAIAgCAIAgCAIDxHC8ddR10kguWGSQSN+c3MfvG4/uvR2UK6lR78LB5ivUujUOXdl5PaKOqZKxskbg5jgCCOsLz0ouLcX1PSwmpxUo9DMtTYICgCAqgOXxNVc3TSHYuGUeLtPwuq2snspb+RpY8RPNl54qBAEAKwD1prbts4XuLEHw1Xqo5SRdxlcyNcCYd6O2qh6mVDrfymOMt+4hXdZZ2jhLxj+WU9FV2SnDwl+EShUy6RzlC+L5v6PeCt6H28SnxD3eRD+TzE6OKGQVLow4vuM7bm2Udx67q/rqrZzTrz0Odw62mEGrGupOYMUp6iCZlM9r8rHAhosBmDraWG+q5sqrK5p2LvOrG2uyDVbzyILyUV8cT6gSPbHmbGQXEAWaXZtT/MF0uJVyko7VnqcnhVkIOak8dDDydvBxSQg3BbMQe4uFltrljTr5GOHPOpk18fuXRzNZj5c9waBK+5JsNYyBqe8hYab0WF4fkzuS1+X4/gxYrVMlxtr43B7TLAA5puDZrAbHr1BW1cXHRtSXc/yR2TjLXZi8rK+yM3KV0cRie7RuWI37mvN1rw/nQ0vib8S5aiMn0wvuSbiPj6GnycxkqS698r7ZQLWvYHfXTuVOjQTszv9X5F7UcRhXjZ63zNXjvieaGmg5scy+obmcdywANJaD23da/ct9HpYTslu5pEeu1dkKo7eTl9CJ43hNPHRslNTz9VKWH172aQS7TfTa5+5XqbbJWuKjiKOffTXClTcsyeO/8A36kkwz/w+/8All/7hVSz35fL7F2n3B/P7jkmrY2xSRGRokdJdrCRmIyDYdex8k4nCTkpJcsDhNkVBxb55OVT/H//ADn+4VM/cvl+SFe//P8ABdyhnJikL3aNAhdfua838k0PraeSXXn9hr3t1UZPpy+5dyp4rDP6PzMrJMolLspvbNkte3gfJOHVThu3LHT8mOKXQs2bHnr+Da4/iLcMo2nQgxg/9IqPRPOom/P7k3EFjTQXl9i7HviGD/k/msU++y+Y1HuMfkSDk1+L4/GT3yq3EPbv5Frhvu6+f3JQqRfCAIAgCAIAgCAIAgCAIAgIZUcm1K97nmWe7iXGzo7XJuf+GuhHiVqSWF9f2c2XC6ZNtt/T9Hc4dwBlGwsjllewm4bIWkNPXbK0Wuq1+odzzJLPwLWn08aFti3j4nXUBYCAIAgNDF8KbUta17ntDTfokam1tbg96gv08bklJv5GsoqXU5X+DIPpJfNn+xVf8ZX4v6fo07GI/wAGQfSS+bP9if4yvxf0/Q7GI/wZB9JL5s/2J/jK/F/T9DsYl8XB8DXA55DYg2JbY26jZuyzHh1SaeX9P0OyiSFdAlMccIaXEbvIJ8QAPwAWW20kYSSbZkWDJqYrhzKiJ0Ulyx1r2Njob7+xb12Srluj1I7a42RcZdCO/wD86ofmyfbKt/5G/wAfoU/8Zp/D6nWwHhyCjz8yHDPlzZnX9W9vxKgu1M7sb+4sUaWunOzvOZPwBROlMha8XNywOsy/ha48AbKZa+5R25/ZBLh1Dnux8u43sK4UpqaYzRNc1xzC1+iA43IDeoKOzVWWQ2SfImq0lVU98VzNfGeCqWpl514e1xtmyOsHW01BB6uyy2q1ttUdq6Ed2gqtnvl1+BWLgmjbKyVjCxzC0tAcbXbsSOs9qPW3OLi31MrQUqSkl0OhjmBQVbQ2ZmbLfK4aOF97EezTuUVN86nmDJrtPXcsTRx8P5P6OJ4fZ8pBuBI4FvkAL+26nnxC6ax08itXw2iDz18zr4/gENYwNmB6Ju1zTZwvvY/kVBTqJ0vMSxfpoXxxM5EPJ7RNYWlr3E26Rd0tOywAHkrD4hc3nJXjw2hRxjJ2aLA4Yqc0waXREOBa430dcnX2qvO+cp9o+pZhRCFfZpcjl4VwPTU87Z4zJmbezS4FouCPm32PaprNdZZDZLBXq4fVXYrI5/BtN4VpxVelWdzuYuvmNrkW28Fp6VZ2fZ9xL6JX2va95s45gMFW0NmZfLfK4Gzhfex/JaU3zqeYM2u09dyxNHIw7k/o4nh+V8pBuBI4EX8AAD7bqeziF01jp5FerhtEHnr5nXx3A4axjWTBxDXZhY21sR+agpvnS8xLN9ELo7ZmOp4cgkpm0zg7mmZbDNr0dtVmOonGx2Lqay00JVqt9DawjDI6aIRRAhjbkXNzqbnVaW2yslul1JKqo1R2x6G6oyQIAgCAIAgCAIAgCAIAgCAIAgCAIAgCAIAgCAIAgCAIAgCAIAgCAIAgCAIAgCAIAgCAIAgCAIAgCAIAgCAIAgCAIAgCAIAgCAIAgCAIAgCAIAgCAIAgCAIAgCAIAgCAIAgCAIAgCAtc8DcgeKw2l1BQStOzgfaE3IZL1kBAEBTML2vr2JkFHPA3IF1hvALlkBAEBRzgBcmw70bwA1wIuDcdyJ5BVAEAQBAEAQBAUc4AXJsO9G8AqCgCAoHA7EG26xkFVkBAEAQBAEAQBAEAQBAEAQBAEAQBAEAQBAEAQBAc7HqeN0LnSNzBgc4XJ3tpsq+phB1tzWcGs0sczg4dHFTwQSlgdNJ6pLrDpX1JOgABHmqNUa6aoTx6z6EUcRSfedfD8Xc/nW5WOfGARkf0XXBt0jtsrdWoctywsrwfIkjPOTHTY4eccyUR2bGZC6N2YAA2IOm/9lrDVPe4zxyWeTyYU+eGZaTEJ3ljuYHNSdebpNadnEHS3cFvC62TT2+q/jz+ZlSk+45LK6Rj6qoYxrmhwbdzraM0sABruPuVRWzjKy2Kys4/oj3NZkjqTVQkmp2GMG7TLqTdlhpbtN9FalNTshFx+Pkbt5aRpv4hl5kzCJnNhxAJcbuGawsLKF6yfZuxRWM+JjtHjODdrcXeHyMiY0800OeXusBcXAFtzbrU1molucYL+K55Mub7jcwqpdLE2RzQ3Pq0Ak9E7Xv1qambsgpNdTaLysnJp4BWTyulu6KJ2RjLnKSPWJtuf1VSMVqLJOf8VySNEt7eTTpKn0V1XzYvGwsDWkm2c6Eef4KKE+wdu3osYXxNU9ucHVixSUTRxzRtaJAS0tcSQQLkHRWo3zVijNYz8Tfc84ZqnH5uaM4hZzTXEescxaDa4FlF6XZsdm1bU/HuMb3jODbqMWeXPbBG1/NtBeXGwuRcNFtzZSy1EnJqtZx1z9jLk+4wnH3O5nmos7pWucW3ta2m/Ze+q09Lk9myOXJDf0wjBBLM+tN2sHNMaHDMbAP1v3ndaxlZLUc+5c+fiYTbmZ/2870R1RkHrZWNudRmyj8/JbelvsHbjv5f3gzv9XJmlxOUzOijjY4sY1zi5xABOtttdFvK+faOEUuS8RuecI1JcV56miLog7n3hmUk2337epRPUdpTFuP8njBjdmK+JbG+V1c7K1uWFobbMbBrtQbfOt1InOWpeFyisf78Rz3mxSY26UQhrBnlzFwubMY0kE/ot69U5qCS5v6Iyp5wb9NhrW3uS6/sU8KVE2UcG8pjYIAgCAIAgCAIAgCAIAgCAIAgCAIAgCAIAgCAIDQx2kfNA6NhALrC57L3Kg1NcrK3GPeazTawjUxLCnkwujyEwgtyv9UggD8lHbRJuDhj1e59DWUXywYqzCpnxtH7q/OBzmNBa1zRs0kan+/ctLKLJQS5dctdFjwDi2ixuAPdz+YxsMjGtbkBDWga7eICx6JJ784WVhYMbHzN6ghqRbO6MNa3KGtBOYgaEk7eAU1Ubl/JrCXcbJS7zT/Yb/RBBduZz80hubEZrm2m+3kofRZdh2fx5/2a7HtwbMmHP56WQFusYjj307b9mqldMu0lP4YRtteWzCcFdzEEIItG5rn99iSbeJK09GfZQr8HzMbOSRwpahry+ciGW7uiyQkSWGgbkabeeqpOam3byfPkn18sEbeeZNoCS1pLcpsOj2abexdmPRE6OJFhtTC6QQOjySOLumDdpO+2/wDZUo03Vyl2bWG88+4j2yXQ08Sw7m2wwNdmkllzvc75RaLkkdm2ihtp2KFafNvLMSjjCNmvhka2Spnc0OZG9sbW3s0u0zXO5JUlsZxUrrHzSeMGWnzkzHRYTM+GKJ5Y2EZXOtfO75WU30Gu5WK9PZKuMJY2/V/AKLaSfQzuwmcOmbG5gjmcSXG+ZoOhAGx02W709iclFrEv7Q2vnjvNmhwkxz59MjY2xsHXpqSfbdSV6fZZu7ksI2UcPJZS4dK2SoJLLTXs7XMNLNFuwXWIUzUpt49YwovLNSDBp+bhjeYxHE8OIF7mxJvc/goo6a3bCEsYTMKEsJM3I8NkHpLrtzzHo6mwaBZt9O9SqiS7R98jO18/iWQ4O5rqUXGSBrs3aXkbj2/isR0zTr8I/cKHT4FtO000k0kz2NjldcOuc1/ktt4XWIrsJTnY1hsL1W2ynCuG82wyOBzSeqDuGXu0d1900VOyLm+r+wrjhZO8rpIEAQBAEAQBAEAQBAEAQBAEAQBAEAQBAEAQBAEAQBAEAQBAEAQBAEBYIm3vlF+22vmsbVnIL1kBAWlgJBsLjY9YWMLqA9gIsQCOwo0n1BcsgIAgCAIAgCAtcwHcA27VhpPqC5ZA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8" name="Picture 10" descr="http://ebmedia.eventbrite.com/s3-build/images/431074/37366821504/1/logo.gif"/>
          <p:cNvPicPr>
            <a:picLocks noChangeAspect="1" noChangeArrowheads="1"/>
          </p:cNvPicPr>
          <p:nvPr/>
        </p:nvPicPr>
        <p:blipFill>
          <a:blip r:embed="rId2" cstate="print"/>
          <a:srcRect/>
          <a:stretch>
            <a:fillRect/>
          </a:stretch>
        </p:blipFill>
        <p:spPr bwMode="auto">
          <a:xfrm>
            <a:off x="5167513" y="4572000"/>
            <a:ext cx="4034115" cy="1524000"/>
          </a:xfrm>
          <a:prstGeom prst="rect">
            <a:avLst/>
          </a:prstGeom>
          <a:noFill/>
        </p:spPr>
      </p:pic>
      <p:sp>
        <p:nvSpPr>
          <p:cNvPr id="17420" name="AutoShape 12" descr="data:image/jpeg;base64,/9j/4AAQSkZJRgABAQAAAQABAAD/2wCEAAkGBhQSERUUExQWFBUWFRcYFxUWFxgUHRQYFxgYGBUVGhcXHSYfGhkjHRgXHy8gIycpLCwsFR4xNTAqNSYrLCkBCQoKDgwOGg8PGSkfHBwpLCwpLCksKSkpLCkpKSkpKSwpLCwpKSkpKSkpLCkpKSkpLCksKSksKSkpKSwsKSwpKf/AABEIAOEA4QMBIgACEQEDEQH/xAAbAAEAAwEBAQEAAAAAAAAAAAAABAUGAwIHAf/EAEIQAAIBAgIFBwkGBQUBAQEAAAECAAMRBCEFEjFBUQYiYXFygZETFjIzU5KhsbI0QlJiwdEUI0OC8CRzosLh8bMV/8QAGAEBAQEBAQAAAAAAAAAAAAAAAAECAwT/xAAdEQEBAAMBAQEBAQAAAAAAAAAAAQIRMRJBUSFh/9oADAMBAAIRAxEAPwD7jESLpHSKUE13vq3AyF9uzKBKiUHnth+L+4Y89sPxf3DJ6hpfxKDz2w/F/cMee2H4v7hj1DS/iUHnth+L+4Y89sPxf3DHqGl/EoPPbD8X9wx57Yfi/uGPUNL+JQee2H4v7hjz2w/F/cMeoaX8Sg89sPxf3DHnth+L+4Y9Q0v4lB57Yfi/uGPPbD8X9wx6hpfxKDz2w/F/cMee2H4v7hj1DS/iUHnth+L+4Y89sPxf3DHqGl/EoPPbD8X9wx57Yfi/uGPUNL+JQee2H4v7hjz2w/F/cMeoaX8Sg89sPxf3DHnth+L+4Y9Q0v4kHRemKeIDGneymxuLbrydKEREBKDlt9lPbT5y/lBy2+yntp85MuEfP4iJ52yIiAiIgIiICJ3weAqVTampY77bB1nYJbpyMrkZlB0FifkLSyWooYljpDk/Woi7LdfxKdYDr3jvEgCmeB8DGh5iDEikREBERAREQEREBERA2vIH1dXtj6ZqpleQPq6vbH0zVTvjxmkRE0hKDlt9lPbT5y/lBy2+yntp85MuEfP4iJ52yIiAlxozktVrAMbU0OwttI4hf3tJHJPQwqsaji6IcgdjNtz6B+om2m8cd9S1ml5DU7Z1X7go/eV+G5Lh8QyBiadMgO1gCW3oOnid3hNZpHGeTps2WtY6o/E33QO+0aPwYpU1TaR6R/ExzZu83m/MTbphsMtNQqKFUbAP8zPTOdXSCC+Za20IrPY8OaDnOzm/N4g7MrDZt755VLEKBZVGwZC+4dQGfeJpHBKbVM3BVTsp7yPzkfSMuN9glooAAGQGQAyAHC0/ZySvca2xLekcr9PQvSYH7Ww6uLOoYfmAPzma03yRFi9AWI209t+zfYeiadHuL/MW+c9SWbHykiJttN8lBVZqlNtVzmVPoseOWYJ75jK9BkYqwswNiDunGzTTxERIpERAREQEREDa8gfV1e2PpmqmV5A+rq9sfTNVO+PGaRETSEoOW32U9tPnL+UHLb7Ke2nzky4R8/iInnbeqVIsQqgknIAZkzR4LkY1tas+plfVXM952D4yz5KaHFOmKjDnuLj8qnYB17fCW2kKgFJ770YDfnqncJ0mP6ztH0DhgmHpjioY9bc79fhJ5NpxwB/lU/8AbT6RPGk3tRqH8hm/iPeKUEDpZPDWDW+E7zlij6P+4vxa36zqJRHwxuzt+bVHUmX1F52pnK/HPxkFK2rhmb8tRu8lj+sngWygc6g1jq7trdI3L32PcOmcaP8AMOufQB5g42/qH/r0Z7TlHxDkqQDnVq+TB4KOaxH9qOesyyVbCwyA2Dh0SD9iIlCYrltTArqRtZBfuJAPh8ptCbT53p/SIrV2YeiOavUN/ebnvmM+LFdEROTRERAREQEREDa8gfV1e2PpmqmV5A+rq9sfTNVO+PGaRETSEoOW32U9tPnL+UHLb7Ke2nzky4R8/nuhT1mVfxMB4m08Tphamq6twZT4EGedt9SC2yGwSKDr1Ki/hVV98En/AK+ElStFTUxZU7KtMEdqmSCPdIPdO9YetAVL4enfao1D1odU/KSNIUdelUX8SMB1kG0iYP8Al4ipT3VP5qdeyoPGx75ZxBW1cXr4UVR+BanukMR/xIllffu/SUmjE1alfDN6Obp2KmRHcT85MwKkgU6liaaIG3hmIyPSLAH+7oiKgvjqf8OaRqIGKst75C5NucMtlt8l4nSrkkUKRq2Ni1wi3G0An0jxtJWkWtRfsG2/O2WXXOtGiEUKNiiw7oRnMPpvngVKLq9ItZF52s9S/Nztnmx3i15aLpKqM3w7Bd5V1cgcSgzPdJIog1i1hdVAHW17nwAHeeMkxIpMzpvldqMUo2Yja5zAPADf1zvyu0oadMIpsz7bbkG3PdfZ4zETGWXwkWukeU1asuqSFU7QoI1ugkkm3RKqImLdqRESKREQEREBERA2vIH1dXtj6ZqpleQPq6vbH0zVTvjxmkRE0hKDlt9lPbT5y/lBy2+yntp85MuEfP5JwmjKtX1aMw4gZdVzlOWHo67qo2swXxNp9Ow+HVFCKLKosP8AOM4447atQOT2kPK0Vv6Scxx0jf3jPxn7p3CMyB6frKR106bekvePlKmpQqYXEVKwW9BmGuBwbMm35Wv49M01OoGAZTcEXBG8HYZ0n5UVVWp/EUUrUvWIdZB+YZPTPWLjwlhgsYtVFddhGzgd4PSDlKnEUzhKhqoCaDm9RR/TP4wOHH/5JFDDstXylEhqNU3db7Cf6i/qP8CCzUC5ItfYT1Z2+PxkKi2riain+oiOvTqXRh9J74w1XVr1KZ+9aonSNUK47ioP9096SwhYKyespnWS+w7mQ9DDLwlR3xdLWpuo2lSB1kZfGfuHrh1VxsYA+IvPOExQqLrC43EHarDapG4icsNTNIOD6GsWXoDm5XuYm3QwlHul61xxVCP+QPy+MkTliiQpK2BA2nhv/fun7Uw6suqcx0nPrvtv0iBjOWoP8QOHk1t4teUE2PKXRLPRDZs9K4J3um3W6wLE/wB0x045dahERMqREQEREBERAREQNryB9XV7Y+maqZXkD6ur2x9M1U748ZpERNISg5bfZT20+cv5Qctvsp7afOTLhGI0XVC1qbHYKik+8J9NnymfQeTmlhXpC556WDdPBu/53nPC/FrnjsX5PFIH9VVp6mewMCdvXrW/unNCcG1jc4Zjkdpok7j+Un/ONlpPRq16ZR+sHep3ESnoaSfD/wAnFi6HJattYMODf5fjxmqNCCGG4gjrBB+YlSMOmGqpquVWqxXyW1dYi+sL+jnYd4nmlhHo87DEVaRz8kW2dNN/0Mr+UeMp16WRKVaZ1vJuNRrfeAvkTsOXCLRoMdgfKAWOq6m6OPunq3g7CN8/MLjrnUqDUqfh3MPxIfvD4jfI1PHPSUeUBqU7AisouQCMvKKM/wC4ZHokq9KumRWou24N7HiCM1PgZUcsfRKa1WnYMFuwPo1Ao2G2xhubu2TtTcVqIIy1028CR8wflIeJq1MONYuKlIFdbX9NAWAvrDJ7X3i/TJLUmQlqVmVszTva5O1kbYCdpByO3LO4e8JjA91bKovpofmOKHcf1n5hqbUxq+koI1TvCn7pG/Vyz3jpGcLF42g9hWD0mGxmVkKnitRcvA2nnB11DkDFrUDDJW1CbjK91Iztwtxjaraq5AuBfZl0b7dNt2+ZjTnJTWvUoDbmafHpX9vDhLkOFIR6pY7VsGVveU87/LyTQewtaxz5pYMT0i5357Ys2PmToQSCCCNoOVu6fk+jaS0LSrjnrZrZOMmH79RmS0pyXq0rkfzE4qMx1r+ovOVxsXamgCdcLhmqOqKLsxsP84TbaI0NTo6gOVVcy1xzwbiw/Ls3A5dcSbGYw3JnEOL+T1Rxchfgc/hJlPke33q1Jeo3+dpsa2ER/TRW7Sg/OR20LQO2jT9xf2m/CbZmpyMYj+XWRzw2X7wTM/WolGKsCGBsQdxmh05ydFIDySsWapZdXPIgnVI3EWyI2jbsn4eTDlVNRmaqbDUBB1VGws5va3fwzmbFZyJqa/IY6vMq3bgy2B7wbiZrEYdqbFWFmBsR/m6ZssGx5A+rq9sfTNVMryB9XV7Y+maqdseJSIiaQlBy2+yntp85fyg5bfZT20+cmXCPn8k6P0g9Fw6HMbRuYbweiRonnbfR9E6ap4heabNvQ7R+46ZNq0gwIYBgdoIuD3GYbk9ocV1qEOyVUtqkZAXvmSM9xGWzplno/SOMDNTYK7J9xzqsw/ErDJh09M6zL9Z0sTyf1DfD1Gok/d9ND1qZw0ktc0nWrSp1RqNZ0NiuR52q42jbkZ1XlKqm1anUon8ykr7w/aWOGx9Op6Dq3UQfhtl/gzfJzlMqoKdU2C+i+0W4Nwtxl42i6FXnqBc/fpNqn3kOffKjSOAGDqriKYOoSVdNwDcOjoO8CT6NDCV+cmpc/hJpt3hSDJPyjtiNDsyMgr1LMCLOEfb1qD8ZA0HTqoGpeUXXpnOm4uNU5qyMLMF8eoSd/wDyaS5mpVA6a7gfOVWkNG4eowNOuwqDepeufhcjxgXnl62+kh6qv7oJxrpVcEeQpX3F3DAHdcBM/GVGB0mgPk6r4lagIG1+ffYQttYX4HxlsMOrf06r/wC4zW8Hb9Jd7H7TqhhqPVRHvzlonVYEbhfnHwn5cKOcGFjlUrVFXPPMEkkG1/uifr4bUtq+SoH8qB2I4bvgDsnugwqZNSdiv36qBQekDp6B1wOtGqdx11P9TWXLjkFsbT9/iCODrxTMjrXf3eEjMGpHItV3CkNRdUHZbm522c4jKdXYsq6jah3qmo99xFzkLcZRzOjULGtSsGZSLrYBgd4NjZsttj0iKLOBlTZmB9KoQDq3uecBYncAMtmydaKOHJ1QqEXbnXOtua2qACRe+eeXfMhH4rX494tOGJrsMkW5tck3so6hmzG2SjxEkThXplwQCUYei1gc9xtsI3EdMoqUqYhzfyLdqpUFM24BVBKjqz4kyX/E11GWHU9msP8AsonbAYtmulVQtRczbNXGwOp4dG7vksm2ZykkFbhdK1C4Wph3p32NcOveQMpmeWdQHEWG0IoPXcn5ESz0vywCnVoWY73Po9w39ezrmTxGIZ2LsbsxuTMZX4sbHkD6ur2x9M1UyvIH1dXtj6ZqpvHhSIiaQlBy2+yntp85fyg5bfZT20+cmXCPn8RE87aZonSjUKmuue5lP3hw/wDZsv5WNRWVirrmCps9MnaD0fOYGeqVUqbqSpGwg2I7xNTLSN6KWLQW1qVdfzA028Rl4zg+GRvWYIg8U1G+KkGZpeUuIH9U+Cn5iPObE+1Pgv7TXqJppamiqLqV1cSo4fzbeBuJS4zRi4V1qajVad7FaqaoF9mfHhlIh5S4j2p8F/aeH5QVyCDUJB2ghSD3aslsVo8DpHBN6NEBvw+R1j/xBlwmLyslJ/AUx/yI+U+c4fFtTbXRircRl3W2W6JO85sT7U+C/tLMjTXYvAVq2006VthVfKuOp2A1e4d8p3o1qRuK7YgqedSQ1Dt4lDzeNpSYjTlZxZqjEcMgD1gDPvnqjygroNVX1QNgCoB4BZLlE00+jNMXJHkkw/TUYgtxtcAtbr3iS61GnVN9dqjAEDyTatr7RdDlsHpGYfHaUqVreUcta9rgC19uwSQvKTEAACqbDoX9pfS6bfBtUNh5IUlG27ByerV+ZPdOlIAGoVUFtbMCy35qkXPE3Jz4z5+dNVi+v5RtYZXvu4W2fCH01WLa/lGDWtcWW4GwG23vj2abs1qr3UUzTByLuykgb9VUJuekkDr2TvSxCkAJzwObzSDq2G83/wDZ87xGlqziz1XI4XNj3CdaGn66KFR9VRsAVRb4R7TTbqbuzatWnsBOWq1thspa5tvI2WnunpKmSedl6OsQQLjdrWsCL7L75h15SYgf1T4Lv7oXlJiBe1U55nJd+3dHuGm8qAMwGwqAyt13BF+Gy44MJitP8oGrMVU2pg5Afft94/oJGqafrsCDUNiLHJRkd2QlfJlltdEREwra8gfV1e2PpmqmV5A+rq9sfTNVO+PGaRETSEoOW32U9tPnL+UHLb7Ke2nzky4R8/iInnbe6NEuwVRck2A4nhPBFsjkeHCT9A/aaPbEn4ikMWhqIAK6j+Yg/qAffUcej/y90iooYJ3DFQCFF25yiw4kE7JwlhoxuZiP9n/ukr4V7WgxUsBzVIBPAte3yM8qtyANpNh3zQ6NUaowptetSLnoc86kPdUH+6Z/NTwIPgR/7GkTRoGtfVCXPAOh+AaeH0RVCliosouechsONg15K5K/ak6n+hpVa1ibZXuO47RH8HbCYJ6raqDWNr2uBl3mcWWxt+oPxGUteS4/1A7FT6DK7BYfylRE2azKviQIHqjgncXA5uzWYhRfhrMQL9E9VdG1FXX1brvZSrgdZUm3fJHKB/57IMkp8xF3KBt7ybnvnnQeNNOsp+6xCsNzK2RBG/beP8ECdK1BkNmBBsDnvBFweqSNNYQUq9RF2BsugEXA7ry9xbpXb+HeyuFTyL9aKSjdBP8AnFoZvDYZqjBUF2OwXAv1XM8VKZUkHaNuYPxGUnaPw7U8VTVhqsKqAj+4fCQap5x6z84V+0aDObKLmxNugAk/ATxLfQuJFAeWNs3WmL/h9KqfDVHfIumcF5Ks6DZe69KnNf27o1/ER8NhWqNqoLsdguBfquc55rUSjFWyIyIuDY8MpN5PH/VUe2P1kXGn+Y/bb6jHwcYiJFbXkD6ur2x9M1UyvIH1dXtj6Zqp3x4zSIiaQlBy2+yntp85fyg5bfZT20+cmXCPn8RE87afoBL4mjb8YPhnI1Ks9KpdSVdT4EbQR+k5K5GwkdRtDMTtNz05yo0b1KdWjWrJzHNPVqU+kuh116DY+PjS6LwJq1VSxsSNYjcv3j4XkUGelqEbCR1EiNixraeqeVLqxA1rqvAA81fCwnvlHhLVPKqD5OsA6nddhdh13z75Ukz15Q2tc24XNvCNi15KUycUltwf6SP1lVUQgkHIg7J+LUI2EjqNp+F77Tc9d4FvyUpk4gWGxH+kgfOVlCqabq2wqQbHLMG9p4WoRsJHUbQzE5k3PE5xsXWnMJ5U/wARRBZHALAZmm1rEMBs65D0ZgzrrUqArTQhmYi17Z6q39JjssJDpVmU3Vip4gkHxEVa7ObszMeLEt842OmkMWatR3O1iTbhwHhaTOUNIrWzBHMp/wD5qPmJWK1tmR6J6aoTtJPWbwNJonHJiHpCqdWtTZSj+0AN9RvzcP8A7fOOt2NhfnGwHXwnifquQbg2PERaLbSWKejqUVJXyaDW6XfnOfiB3TppFWr4anWzZkvTqHbszRj4/GUrOTtJPWbz9WqRsJHUSI2J/J1L4qlb8d/AEz8xWjKhruoRs3b7ptbWOd7bLZ3kBWI2Ejqynr+JbZrt7x/eB4iIkVteQPq6vbH0zVTK8gfV1e2PpmqnfHjNIiJpCUHLb7Ke2nzl/KDlt9lPbT5yZcI+fxETztkvE0epwhH9VQKx7BJW3gNbvEqsDhfKVEQfeYC/Abz3C57pd4TSlH+K1hr6r/y7HV1dQgIBtvawE1ErOy50E38vEGykrS1luqtqm+0XEr9JYI0qr0z902HSNqnwtLDk8QExJYXHkDcA2vnxsbROj9wLrXp1lqKuslM1EcKqEau46oFwctsp6VIswUZkkAdZNhLnD0VfDVfIawcEGorEMWpjPmkAZXzItu8a7RVYLXpsdgdSeq4zgS8e4w7mnTCllyeoVDEtvC61wqjZln0z8wenXDDymrUS/ODIpy3kZXvPPKLDFMTUv95iwPENn+47pWyXo9U6hU3G0dAPwMtOVK2xBUAABVsAAoF1BOzpvKmaDlPpB1xDAatgF2ojbVBObKTvl+DhyYzeoCFYeSdrMoaxFrEXEpy18ztMv+TuOZ3qA6tvI1NiIu4b1UGZ4ReC70o3+lw5soLa+sQoBOqbC5AnLk5iwtZVcKyOdUhlBsTsNyMs7eM9aUH+lwvVV+oSoBi9EnSeGNOs6HaGPeNoPhaS8VU8nh6SWGs4LsdUXCk2Rb2uAbFu+T9I4X+J/h6oy1xqVT+Epcsx/tDHuEpNIYrylRmGQJso4KMlHcAIv8E/kqAcQqkAqQ1wQCDZSRtEi1NJtZ1ISzC2VNFIz2gqoO74yVyT+1J1N9JkStpG4calMa2wqiqRZgdo6Bbvj4OugMKtSuFYA81iFOxmCkqD0X+U8VNJ1LOj53BBUqBqEHcAOba1rDjIdKoVIZSQQbgjcZe1q64ui7MAtekusWGQqKNt+n/zdkEFBERMq2vIH1dXtj6ZqpleQPq6vbH0zVTvjxmkRE0hKDlt9lPbT5y/lBy2+yntp85MuEfP4iJ5203R2NWlrEqWYqyghgNXWFiQLHO0hRECw0rpNa+qxQioFCltYEPbeRbb3xo3SS0kqKULeUXVJDAWGezI55/CV8S7RIwWOajUDpkRxzuOBnvH4mm51kpmmTtAa69wtceMiRAs00zrIKdZPKqvotfVdRwDZ3HQRPFLFUEOstN2YZjXdbA7iQq524SviNj1TYXBa5F87ZE98maZ0iteoagUqSACL6wyFgdg6JBiFT9EaSWizMULllK21tUAHbuOeUgta+V7dO34T8iBY4zSivRp0tQjyd7NrA3vtuNWV0RAnYbS7JRqUhscjPhubxFhIMRAm6H0iKFQVCutYEAXttFjuMNiaI1itNwSGABcEKSCL21ATa+WchRG0ScFiFXWDqWVl1TY6pGYYMDY53E6fxyojLSVhrizM5BOre+qAAAAd+2QojYRESK2vIH1dXtj6ZqpleQPq6vbH0zVTvjxmkRE0hIOmNFjEU/JliouDcWOzrk6IGU8wU9q/gseYKe1fwWauJnzF2ynmAntX8FjzAT2r+CzVxHmG2U8wE9q/gseYCe1fwWauI8w2ynmAntX8FjzBT2r+CzVxHmG2U8wU9q/gseYKe1fwWauI8w2ynmCntX8FjzAT2r+CzVxHmG2U8wE9q/gseYCe1fwWauI8w2ynmAntX8FjzAT2r+CzVxHmG2U8wU9q/gseYKe1fwWauI8w2ynmCntX8FjzBT2r+CzVxHmG2U8wE9q/gseYCe1fwWauI8w2ynmAntX8FjzAT2r+CzVxHmG1ZoPQYwysAxbWIOYAtYW3SziJriEREBERAREQEREBERAREQEREBERAREQEREBERAREQEREBERAREQERE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8A1CBB3D-0CA6-438B-8420-318CFABB476B}"/>
              </a:ext>
            </a:extLst>
          </p:cNvPr>
          <p:cNvSpPr txBox="1"/>
          <p:nvPr/>
        </p:nvSpPr>
        <p:spPr>
          <a:xfrm>
            <a:off x="76200" y="256240"/>
            <a:ext cx="5257800" cy="3170099"/>
          </a:xfrm>
          <a:prstGeom prst="rect">
            <a:avLst/>
          </a:prstGeom>
          <a:noFill/>
        </p:spPr>
        <p:txBody>
          <a:bodyPr wrap="square" rtlCol="0">
            <a:spAutoFit/>
          </a:bodyPr>
          <a:lstStyle/>
          <a:p>
            <a:pPr algn="ctr"/>
            <a:r>
              <a:rPr lang="en-US" sz="4000" u="sng" dirty="0">
                <a:solidFill>
                  <a:schemeClr val="bg1"/>
                </a:solidFill>
              </a:rPr>
              <a:t>Career and Financial Management Framework Webinar: </a:t>
            </a:r>
            <a:r>
              <a:rPr lang="en-US" sz="4000" dirty="0">
                <a:solidFill>
                  <a:schemeClr val="bg1"/>
                </a:solidFill>
              </a:rPr>
              <a:t>Credit and Loans (FM.3)</a:t>
            </a:r>
          </a:p>
        </p:txBody>
      </p:sp>
      <p:pic>
        <p:nvPicPr>
          <p:cNvPr id="1026" name="Picture 2" descr="Image result for credit and loans">
            <a:extLst>
              <a:ext uri="{FF2B5EF4-FFF2-40B4-BE49-F238E27FC236}">
                <a16:creationId xmlns:a16="http://schemas.microsoft.com/office/drawing/2014/main" id="{F925DC3B-3B11-40E9-B4DF-20845AA1C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513" y="502347"/>
            <a:ext cx="3853543" cy="23932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pic>
        <p:nvPicPr>
          <p:cNvPr id="9" name="Picture 8">
            <a:extLst>
              <a:ext uri="{FF2B5EF4-FFF2-40B4-BE49-F238E27FC236}">
                <a16:creationId xmlns:a16="http://schemas.microsoft.com/office/drawing/2014/main" id="{6942C689-3B09-4924-8284-1EFCE132F848}"/>
              </a:ext>
            </a:extLst>
          </p:cNvPr>
          <p:cNvPicPr>
            <a:picLocks noChangeAspect="1"/>
          </p:cNvPicPr>
          <p:nvPr/>
        </p:nvPicPr>
        <p:blipFill>
          <a:blip r:embed="rId4"/>
          <a:stretch>
            <a:fillRect/>
          </a:stretch>
        </p:blipFill>
        <p:spPr>
          <a:xfrm>
            <a:off x="286378" y="0"/>
            <a:ext cx="8571244" cy="5895474"/>
          </a:xfrm>
          <a:prstGeom prst="rect">
            <a:avLst/>
          </a:prstGeom>
        </p:spPr>
      </p:pic>
    </p:spTree>
    <p:extLst>
      <p:ext uri="{BB962C8B-B14F-4D97-AF65-F5344CB8AC3E}">
        <p14:creationId xmlns:p14="http://schemas.microsoft.com/office/powerpoint/2010/main" val="1416622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pic>
        <p:nvPicPr>
          <p:cNvPr id="8" name="Picture 7">
            <a:extLst>
              <a:ext uri="{FF2B5EF4-FFF2-40B4-BE49-F238E27FC236}">
                <a16:creationId xmlns:a16="http://schemas.microsoft.com/office/drawing/2014/main" id="{A1F79C82-8FBA-4D2B-9878-AC29D8811A12}"/>
              </a:ext>
            </a:extLst>
          </p:cNvPr>
          <p:cNvPicPr>
            <a:picLocks noChangeAspect="1"/>
          </p:cNvPicPr>
          <p:nvPr/>
        </p:nvPicPr>
        <p:blipFill>
          <a:blip r:embed="rId4"/>
          <a:stretch>
            <a:fillRect/>
          </a:stretch>
        </p:blipFill>
        <p:spPr>
          <a:xfrm rot="-60000">
            <a:off x="304800" y="512111"/>
            <a:ext cx="8534400" cy="2232986"/>
          </a:xfrm>
          <a:prstGeom prst="rect">
            <a:avLst/>
          </a:prstGeom>
        </p:spPr>
      </p:pic>
      <p:pic>
        <p:nvPicPr>
          <p:cNvPr id="2050" name="Picture 2" descr="Image result for Teenagers spring break">
            <a:extLst>
              <a:ext uri="{FF2B5EF4-FFF2-40B4-BE49-F238E27FC236}">
                <a16:creationId xmlns:a16="http://schemas.microsoft.com/office/drawing/2014/main" id="{84CD742B-E3A1-4A3E-B504-BF5A73214A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0394" y="2667000"/>
            <a:ext cx="5507638" cy="3084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65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dirty="0">
                <a:solidFill>
                  <a:srgbClr val="FF0000"/>
                </a:solidFill>
              </a:rPr>
              <a:t>Challenge Slide 2!</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57200" y="1596488"/>
            <a:ext cx="8229600" cy="4325112"/>
          </a:xfrm>
        </p:spPr>
        <p:txBody>
          <a:bodyPr>
            <a:normAutofit/>
          </a:bodyPr>
          <a:lstStyle/>
          <a:p>
            <a:pPr marL="109728" indent="0">
              <a:buNone/>
            </a:pPr>
            <a:r>
              <a:rPr lang="en-US" dirty="0"/>
              <a:t>Please use the polling feature to answer the following question: </a:t>
            </a:r>
          </a:p>
          <a:p>
            <a:r>
              <a:rPr lang="en-US" dirty="0"/>
              <a:t>Do you recommend Client 3 apply for credit?</a:t>
            </a:r>
          </a:p>
          <a:p>
            <a:pPr marL="925830" lvl="1" indent="-514350">
              <a:buFont typeface="+mj-lt"/>
              <a:buAutoNum type="alphaUcPeriod"/>
            </a:pPr>
            <a:r>
              <a:rPr lang="en-US" dirty="0"/>
              <a:t>Definitely, yes!</a:t>
            </a:r>
          </a:p>
          <a:p>
            <a:pPr marL="925830" lvl="1" indent="-514350">
              <a:buFont typeface="+mj-lt"/>
              <a:buAutoNum type="alphaUcPeriod"/>
            </a:pPr>
            <a:r>
              <a:rPr lang="en-US" dirty="0"/>
              <a:t>Not sure.</a:t>
            </a:r>
          </a:p>
          <a:p>
            <a:pPr marL="925830" lvl="1" indent="-514350">
              <a:buFont typeface="+mj-lt"/>
              <a:buAutoNum type="alphaUcPeriod"/>
            </a:pPr>
            <a:r>
              <a:rPr lang="en-US" dirty="0"/>
              <a:t>Absolutely not! </a:t>
            </a:r>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pic>
        <p:nvPicPr>
          <p:cNvPr id="9218" name="Picture 2" descr="Image result for Ironman">
            <a:extLst>
              <a:ext uri="{FF2B5EF4-FFF2-40B4-BE49-F238E27FC236}">
                <a16:creationId xmlns:a16="http://schemas.microsoft.com/office/drawing/2014/main" id="{DE137B16-DF24-4D54-B387-98930B9FE3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0"/>
            <a:ext cx="1066800" cy="234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7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8554"/>
            <a:ext cx="8229600" cy="1066800"/>
          </a:xfrm>
        </p:spPr>
        <p:txBody>
          <a:bodyPr/>
          <a:lstStyle/>
          <a:p>
            <a:r>
              <a:rPr lang="en-US" b="1" dirty="0"/>
              <a:t>Client 3 Debrief: </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57200" y="1219200"/>
            <a:ext cx="8229600" cy="4702400"/>
          </a:xfrm>
        </p:spPr>
        <p:txBody>
          <a:bodyPr>
            <a:normAutofit/>
          </a:bodyPr>
          <a:lstStyle/>
          <a:p>
            <a:pPr marL="109728" indent="0">
              <a:buNone/>
            </a:pPr>
            <a:r>
              <a:rPr lang="en-US" dirty="0"/>
              <a:t>Absolutely not!</a:t>
            </a:r>
          </a:p>
          <a:p>
            <a:r>
              <a:rPr lang="en-US" dirty="0"/>
              <a:t>Credit not using credit to purchase a valuable asset (vacation).</a:t>
            </a:r>
          </a:p>
          <a:p>
            <a:r>
              <a:rPr lang="en-US" dirty="0"/>
              <a:t>Client may  be able to pay back the loan, but over a long period of time</a:t>
            </a:r>
            <a:r>
              <a:rPr lang="en-US" dirty="0">
                <a:sym typeface="Wingdings" panose="05000000000000000000" pitchFamily="2" charset="2"/>
              </a:rPr>
              <a:t> increasing c</a:t>
            </a:r>
            <a:r>
              <a:rPr lang="en-US" dirty="0"/>
              <a:t>ost of credit!</a:t>
            </a:r>
          </a:p>
          <a:p>
            <a:r>
              <a:rPr lang="en-US" dirty="0"/>
              <a:t>Better able to afford in the future!</a:t>
            </a:r>
          </a:p>
          <a:p>
            <a:endParaRPr lang="en-US" dirty="0"/>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pic>
        <p:nvPicPr>
          <p:cNvPr id="1026" name="Picture 2" descr="Image result for circle with line through it">
            <a:extLst>
              <a:ext uri="{FF2B5EF4-FFF2-40B4-BE49-F238E27FC236}">
                <a16:creationId xmlns:a16="http://schemas.microsoft.com/office/drawing/2014/main" id="{88DCDAC6-3F08-4077-9AB6-5C4F2874F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0844" y="3845395"/>
            <a:ext cx="1639756" cy="1639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16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pic>
        <p:nvPicPr>
          <p:cNvPr id="4" name="Picture 3">
            <a:extLst>
              <a:ext uri="{FF2B5EF4-FFF2-40B4-BE49-F238E27FC236}">
                <a16:creationId xmlns:a16="http://schemas.microsoft.com/office/drawing/2014/main" id="{B6C76BD3-A8C5-4F59-A604-C8DB62976382}"/>
              </a:ext>
            </a:extLst>
          </p:cNvPr>
          <p:cNvPicPr>
            <a:picLocks noChangeAspect="1"/>
          </p:cNvPicPr>
          <p:nvPr/>
        </p:nvPicPr>
        <p:blipFill>
          <a:blip r:embed="rId4"/>
          <a:stretch>
            <a:fillRect/>
          </a:stretch>
        </p:blipFill>
        <p:spPr>
          <a:xfrm rot="-60000">
            <a:off x="95705" y="362613"/>
            <a:ext cx="9144000" cy="2740475"/>
          </a:xfrm>
          <a:prstGeom prst="rect">
            <a:avLst/>
          </a:prstGeom>
        </p:spPr>
      </p:pic>
      <p:pic>
        <p:nvPicPr>
          <p:cNvPr id="3074" name="Picture 2" descr="Image result for Purchasing a car">
            <a:extLst>
              <a:ext uri="{FF2B5EF4-FFF2-40B4-BE49-F238E27FC236}">
                <a16:creationId xmlns:a16="http://schemas.microsoft.com/office/drawing/2014/main" id="{6060BE98-0E65-4236-845D-63628C7901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729" y="2971800"/>
            <a:ext cx="4874967" cy="272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200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dirty="0">
                <a:solidFill>
                  <a:srgbClr val="FF0000"/>
                </a:solidFill>
              </a:rPr>
              <a:t>Challenge Slide 3!</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57200" y="1596488"/>
            <a:ext cx="8229600" cy="4325112"/>
          </a:xfrm>
        </p:spPr>
        <p:txBody>
          <a:bodyPr>
            <a:normAutofit/>
          </a:bodyPr>
          <a:lstStyle/>
          <a:p>
            <a:pPr marL="109728" indent="0">
              <a:buNone/>
            </a:pPr>
            <a:r>
              <a:rPr lang="en-US" dirty="0"/>
              <a:t>Please use the polling feature to answer the following question: </a:t>
            </a:r>
          </a:p>
          <a:p>
            <a:r>
              <a:rPr lang="en-US" dirty="0"/>
              <a:t>Do you recommend Client 4 apply for credit?</a:t>
            </a:r>
          </a:p>
          <a:p>
            <a:pPr marL="925830" lvl="1" indent="-514350">
              <a:buFont typeface="+mj-lt"/>
              <a:buAutoNum type="alphaUcPeriod"/>
            </a:pPr>
            <a:r>
              <a:rPr lang="en-US" dirty="0"/>
              <a:t>Definitely, yes!</a:t>
            </a:r>
          </a:p>
          <a:p>
            <a:pPr marL="925830" lvl="1" indent="-514350">
              <a:buFont typeface="+mj-lt"/>
              <a:buAutoNum type="alphaUcPeriod"/>
            </a:pPr>
            <a:r>
              <a:rPr lang="en-US" dirty="0"/>
              <a:t>Not sure.</a:t>
            </a:r>
          </a:p>
          <a:p>
            <a:pPr marL="925830" lvl="1" indent="-514350">
              <a:buFont typeface="+mj-lt"/>
              <a:buAutoNum type="alphaUcPeriod"/>
            </a:pPr>
            <a:r>
              <a:rPr lang="en-US" dirty="0"/>
              <a:t>Absolutely not! </a:t>
            </a:r>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pic>
        <p:nvPicPr>
          <p:cNvPr id="7" name="Picture 6" descr="Image result for katniss everdeen">
            <a:extLst>
              <a:ext uri="{FF2B5EF4-FFF2-40B4-BE49-F238E27FC236}">
                <a16:creationId xmlns:a16="http://schemas.microsoft.com/office/drawing/2014/main" id="{C18DEEE6-E0EE-45FE-84BF-F91AAF3735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4906" y="1"/>
            <a:ext cx="2399094" cy="159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224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13" y="304800"/>
            <a:ext cx="8229600" cy="1066800"/>
          </a:xfrm>
        </p:spPr>
        <p:txBody>
          <a:bodyPr/>
          <a:lstStyle/>
          <a:p>
            <a:r>
              <a:rPr lang="en-US" b="1" dirty="0"/>
              <a:t>Client 4 Debrief: </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189412" y="1266444"/>
            <a:ext cx="8649788" cy="4448556"/>
          </a:xfrm>
        </p:spPr>
        <p:txBody>
          <a:bodyPr>
            <a:normAutofit/>
          </a:bodyPr>
          <a:lstStyle/>
          <a:p>
            <a:pPr marL="109728" indent="0">
              <a:buNone/>
            </a:pPr>
            <a:r>
              <a:rPr lang="en-US" dirty="0"/>
              <a:t>Absolutely yes!</a:t>
            </a:r>
          </a:p>
          <a:p>
            <a:pPr marL="624078" indent="-514350">
              <a:buFont typeface="+mj-lt"/>
              <a:buAutoNum type="alphaLcPeriod"/>
            </a:pPr>
            <a:r>
              <a:rPr lang="en-US" dirty="0"/>
              <a:t>Credit is being used to purchase a valuable asset (safe/prompt arrival at work).</a:t>
            </a:r>
          </a:p>
          <a:p>
            <a:pPr marL="624078" indent="-514350">
              <a:buFont typeface="+mj-lt"/>
              <a:buAutoNum type="alphaLcPeriod"/>
            </a:pPr>
            <a:r>
              <a:rPr lang="en-US" dirty="0"/>
              <a:t>Client has high likelihood of repaying the loan.</a:t>
            </a:r>
          </a:p>
          <a:p>
            <a:pPr marL="624078" indent="-514350">
              <a:buFont typeface="+mj-lt"/>
              <a:buAutoNum type="alphaLcPeriod"/>
            </a:pPr>
            <a:r>
              <a:rPr lang="en-US" dirty="0"/>
              <a:t>Reliable, inexpensive car is recommended!</a:t>
            </a:r>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pic>
        <p:nvPicPr>
          <p:cNvPr id="2050" name="Picture 2" descr="Image result for green check">
            <a:extLst>
              <a:ext uri="{FF2B5EF4-FFF2-40B4-BE49-F238E27FC236}">
                <a16:creationId xmlns:a16="http://schemas.microsoft.com/office/drawing/2014/main" id="{5685C80E-8640-4FD9-A436-D757E8A5A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275" y="3671637"/>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7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dirty="0"/>
              <a:t>Lesson 12: Making Credit Choices</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57200" y="1596488"/>
            <a:ext cx="8229600" cy="4325112"/>
          </a:xfrm>
        </p:spPr>
        <p:txBody>
          <a:bodyPr>
            <a:normAutofit fontScale="77500" lnSpcReduction="20000"/>
          </a:bodyPr>
          <a:lstStyle/>
          <a:p>
            <a:r>
              <a:rPr lang="en-US" dirty="0"/>
              <a:t>Closing/Assessment: </a:t>
            </a:r>
          </a:p>
          <a:p>
            <a:pPr lvl="1"/>
            <a:r>
              <a:rPr lang="en-US" i="1" dirty="0"/>
              <a:t>Debrief each client decision</a:t>
            </a:r>
          </a:p>
          <a:p>
            <a:pPr lvl="1"/>
            <a:r>
              <a:rPr lang="en-US" i="1" dirty="0"/>
              <a:t>Class discussion and/or exit ticket: What is the best advantage to using credit; what is the worst disadvantage to using credit? </a:t>
            </a:r>
          </a:p>
          <a:p>
            <a:pPr lvl="1"/>
            <a:r>
              <a:rPr lang="en-US" i="1" dirty="0"/>
              <a:t>Extended writing assignment: show students Slide 12.2 (Eager Young Professionals) and have them draft a letter recommending for or against car purchase</a:t>
            </a:r>
          </a:p>
          <a:p>
            <a:r>
              <a:rPr lang="en-US" dirty="0"/>
              <a:t>Ideas for extending and/or scaffolding:</a:t>
            </a:r>
          </a:p>
          <a:p>
            <a:pPr lvl="1"/>
            <a:r>
              <a:rPr lang="en-US" dirty="0"/>
              <a:t>View </a:t>
            </a:r>
            <a:r>
              <a:rPr lang="en-US" dirty="0" err="1"/>
              <a:t>Econedlink</a:t>
            </a:r>
            <a:r>
              <a:rPr lang="en-US" dirty="0"/>
              <a:t> video “Credit Decisions”</a:t>
            </a:r>
          </a:p>
          <a:p>
            <a:pPr lvl="1"/>
            <a:r>
              <a:rPr lang="en-US" dirty="0"/>
              <a:t>For advanced students, withhold question rubric and have them develop their own</a:t>
            </a:r>
          </a:p>
          <a:p>
            <a:pPr lvl="1"/>
            <a:r>
              <a:rPr lang="en-US" dirty="0"/>
              <a:t>For struggling students: model one or more clients for class; reduce number clients to be assessed; revise rubric to be more guided/close ended</a:t>
            </a:r>
          </a:p>
          <a:p>
            <a:pPr lvl="1"/>
            <a:endParaRPr lang="en-US" dirty="0"/>
          </a:p>
          <a:p>
            <a:pPr lvl="1"/>
            <a:endParaRPr lang="en-US" dirty="0"/>
          </a:p>
          <a:p>
            <a:endParaRPr lang="en-US" dirty="0"/>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spTree>
    <p:extLst>
      <p:ext uri="{BB962C8B-B14F-4D97-AF65-F5344CB8AC3E}">
        <p14:creationId xmlns:p14="http://schemas.microsoft.com/office/powerpoint/2010/main" val="268543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dirty="0"/>
              <a:t>Lesson 13: Credit Reports and Credit Scores</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57200" y="1829671"/>
            <a:ext cx="8229600" cy="4325112"/>
          </a:xfrm>
        </p:spPr>
        <p:txBody>
          <a:bodyPr>
            <a:normAutofit fontScale="85000" lnSpcReduction="20000"/>
          </a:bodyPr>
          <a:lstStyle/>
          <a:p>
            <a:pPr marL="109728" indent="0">
              <a:buNone/>
            </a:pPr>
            <a:r>
              <a:rPr lang="en-US" b="1" i="1" u="sng" dirty="0"/>
              <a:t>How does having good credit impact the cost of credit?</a:t>
            </a:r>
          </a:p>
          <a:p>
            <a:r>
              <a:rPr lang="en-US" dirty="0"/>
              <a:t>Type and Timing: (readings and online research; 90 minutes+)</a:t>
            </a:r>
          </a:p>
          <a:p>
            <a:r>
              <a:rPr lang="en-US" dirty="0"/>
              <a:t>Standards (NSFL G12 4.5, 4.6 and 4.13; CCLS: CCRA.R10; W9-10.9; W.11-12.9; L.11-12.6)</a:t>
            </a:r>
          </a:p>
          <a:p>
            <a:r>
              <a:rPr lang="en-US" dirty="0"/>
              <a:t>SWBAT: </a:t>
            </a:r>
          </a:p>
          <a:p>
            <a:pPr lvl="1"/>
            <a:r>
              <a:rPr lang="en-US" dirty="0"/>
              <a:t>describe what a credit report is and how it is used </a:t>
            </a:r>
          </a:p>
          <a:p>
            <a:pPr lvl="1"/>
            <a:r>
              <a:rPr lang="en-US" dirty="0"/>
              <a:t>summarize the information used to calculate a credit score </a:t>
            </a:r>
          </a:p>
          <a:p>
            <a:pPr lvl="1"/>
            <a:r>
              <a:rPr lang="en-US" dirty="0"/>
              <a:t>explain how credit scores affect creditworthiness and the cost of credit</a:t>
            </a:r>
          </a:p>
          <a:p>
            <a:pPr lvl="1"/>
            <a:r>
              <a:rPr lang="en-US" dirty="0"/>
              <a:t>explain the factors that improve a credit score; determine the cost of financing based on credit scores</a:t>
            </a:r>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spTree>
    <p:extLst>
      <p:ext uri="{BB962C8B-B14F-4D97-AF65-F5344CB8AC3E}">
        <p14:creationId xmlns:p14="http://schemas.microsoft.com/office/powerpoint/2010/main" val="288116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dirty="0"/>
              <a:t>Lesson 13: Credit Reports and Credit Scores</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57200" y="1829671"/>
            <a:ext cx="8229600" cy="4325112"/>
          </a:xfrm>
        </p:spPr>
        <p:txBody>
          <a:bodyPr>
            <a:normAutofit/>
          </a:bodyPr>
          <a:lstStyle/>
          <a:p>
            <a:r>
              <a:rPr lang="en-US" sz="1800" dirty="0"/>
              <a:t>Sequence: </a:t>
            </a:r>
          </a:p>
          <a:p>
            <a:pPr lvl="1"/>
            <a:r>
              <a:rPr lang="en-US" sz="1800" dirty="0"/>
              <a:t>Students will complete a survey to predict what factors impact a person’s credit score and then revise those predictions after reading an article (Exercises 13.1 and 13.2)</a:t>
            </a:r>
          </a:p>
          <a:p>
            <a:pPr lvl="1"/>
            <a:r>
              <a:rPr lang="en-US" sz="1800" dirty="0"/>
              <a:t>They will then log on to a survey that will give them simulated credit scores and examine the impact of creditworthiness on their interest rates.  </a:t>
            </a:r>
          </a:p>
          <a:p>
            <a:pPr lvl="1"/>
            <a:r>
              <a:rPr lang="en-US" sz="1800" dirty="0"/>
              <a:t>Using their simulated credit score, they will complete an online activity demonstrating the impact of creditworthiness on borrowing (Exercise 13.3).  They will next compare and contrast their credit terms with classmates and fill out a “post survey” questionnaire </a:t>
            </a:r>
          </a:p>
          <a:p>
            <a:pPr lvl="1"/>
            <a:r>
              <a:rPr lang="en-US" sz="1800" dirty="0"/>
              <a:t>Students will finish by playing the role of loan officer and evaluating three loan applications (Exercise 13.4)</a:t>
            </a:r>
          </a:p>
          <a:p>
            <a:endParaRPr lang="en-US" dirty="0"/>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spTree>
    <p:extLst>
      <p:ext uri="{BB962C8B-B14F-4D97-AF65-F5344CB8AC3E}">
        <p14:creationId xmlns:p14="http://schemas.microsoft.com/office/powerpoint/2010/main" val="68396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lstStyle/>
          <a:p>
            <a:r>
              <a:rPr lang="en-US" dirty="0"/>
              <a:t>Who am I? </a:t>
            </a:r>
          </a:p>
        </p:txBody>
      </p:sp>
      <p:sp>
        <p:nvSpPr>
          <p:cNvPr id="3" name="Content Placeholder 2"/>
          <p:cNvSpPr>
            <a:spLocks noGrp="1"/>
          </p:cNvSpPr>
          <p:nvPr>
            <p:ph idx="1"/>
          </p:nvPr>
        </p:nvSpPr>
        <p:spPr>
          <a:xfrm>
            <a:off x="571500" y="1429512"/>
            <a:ext cx="8153400" cy="3998976"/>
          </a:xfrm>
        </p:spPr>
        <p:txBody>
          <a:bodyPr>
            <a:normAutofit fontScale="85000" lnSpcReduction="20000"/>
          </a:bodyPr>
          <a:lstStyle/>
          <a:p>
            <a:r>
              <a:rPr lang="en-US" dirty="0"/>
              <a:t>Social Studies Teacher at World Journalism Preparatory School in Queens, New York (a 6-12 school)</a:t>
            </a:r>
          </a:p>
          <a:p>
            <a:r>
              <a:rPr lang="en-US" dirty="0"/>
              <a:t>Teaching since Fall of 2003</a:t>
            </a:r>
          </a:p>
          <a:p>
            <a:r>
              <a:rPr lang="en-US" dirty="0"/>
              <a:t>Currently teach AP Macroeconomics, 12 Grade Participation in Government and Economics and 8th Grade US History</a:t>
            </a:r>
          </a:p>
          <a:p>
            <a:r>
              <a:rPr lang="en-US" dirty="0"/>
              <a:t>Career Highlights: 2009 CEE McGraw Hill “Teaching Champion”; graduate of University of Delaware’s MAEE Program (highly recommended!); workshop facilitator for CEE; textbook and curriculum consultant</a:t>
            </a:r>
          </a:p>
          <a:p>
            <a:r>
              <a:rPr lang="en-US" dirty="0"/>
              <a:t>Born and raised in Brooklyn NY (so please excuse any peculiar inflection) </a:t>
            </a:r>
          </a:p>
        </p:txBody>
      </p:sp>
      <p:pic>
        <p:nvPicPr>
          <p:cNvPr id="6146" name="Picture 2" descr="Image result for WJPS">
            <a:extLst>
              <a:ext uri="{FF2B5EF4-FFF2-40B4-BE49-F238E27FC236}">
                <a16:creationId xmlns:a16="http://schemas.microsoft.com/office/drawing/2014/main" id="{4C423C10-69E0-499F-A698-30584E633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543" y="5256066"/>
            <a:ext cx="1408699" cy="14086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University of Delaware Blue Hens">
            <a:extLst>
              <a:ext uri="{FF2B5EF4-FFF2-40B4-BE49-F238E27FC236}">
                <a16:creationId xmlns:a16="http://schemas.microsoft.com/office/drawing/2014/main" id="{A5FF76F6-7942-4CE6-82FE-0E9A8FD63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5210" y="5061858"/>
            <a:ext cx="1649697" cy="157079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Bay Ridge Brooklyn">
            <a:extLst>
              <a:ext uri="{FF2B5EF4-FFF2-40B4-BE49-F238E27FC236}">
                <a16:creationId xmlns:a16="http://schemas.microsoft.com/office/drawing/2014/main" id="{9CFCCA80-8027-4100-A01F-8A24D21473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343" y="5061858"/>
            <a:ext cx="2360491" cy="157079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shop.wwe.com/on/demandware.static/-/Sites-main/default/dwd9fcd240/images/large/W06648.jpg">
            <a:extLst>
              <a:ext uri="{FF2B5EF4-FFF2-40B4-BE49-F238E27FC236}">
                <a16:creationId xmlns:a16="http://schemas.microsoft.com/office/drawing/2014/main" id="{714EF620-9802-4B6E-8AC0-857978F741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2754" y="5096516"/>
            <a:ext cx="1727798" cy="17277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Kenneth Mengani">
            <a:extLst>
              <a:ext uri="{FF2B5EF4-FFF2-40B4-BE49-F238E27FC236}">
                <a16:creationId xmlns:a16="http://schemas.microsoft.com/office/drawing/2014/main" id="{EDF20B40-DB5A-447C-8FDF-910CA535FA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dirty="0">
                <a:solidFill>
                  <a:srgbClr val="FF0000"/>
                </a:solidFill>
              </a:rPr>
              <a:t>Challenge Slide 4!</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57200" y="1596488"/>
            <a:ext cx="8229600" cy="4325112"/>
          </a:xfrm>
        </p:spPr>
        <p:txBody>
          <a:bodyPr>
            <a:normAutofit/>
          </a:bodyPr>
          <a:lstStyle/>
          <a:p>
            <a:pPr marL="109728" indent="0">
              <a:buNone/>
            </a:pPr>
            <a:r>
              <a:rPr lang="en-US" dirty="0"/>
              <a:t>Please use the polling feature to answer the following question: </a:t>
            </a:r>
          </a:p>
          <a:p>
            <a:r>
              <a:rPr lang="en-US" dirty="0"/>
              <a:t>The amount of money you owe is the most important part of your credit score.</a:t>
            </a:r>
          </a:p>
          <a:p>
            <a:pPr marL="925830" lvl="1" indent="-514350">
              <a:buFont typeface="+mj-lt"/>
              <a:buAutoNum type="alphaUcPeriod"/>
            </a:pPr>
            <a:r>
              <a:rPr lang="en-US" dirty="0"/>
              <a:t>TRUE</a:t>
            </a:r>
          </a:p>
          <a:p>
            <a:pPr marL="925830" lvl="1" indent="-514350">
              <a:buFont typeface="+mj-lt"/>
              <a:buAutoNum type="alphaUcPeriod"/>
            </a:pPr>
            <a:r>
              <a:rPr lang="en-US" dirty="0"/>
              <a:t>FALSE</a:t>
            </a:r>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pic>
        <p:nvPicPr>
          <p:cNvPr id="8" name="Picture 2" descr="Image result for The Dark Knight">
            <a:extLst>
              <a:ext uri="{FF2B5EF4-FFF2-40B4-BE49-F238E27FC236}">
                <a16:creationId xmlns:a16="http://schemas.microsoft.com/office/drawing/2014/main" id="{28246DC2-F007-47C3-A0FD-502B3A27F1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9268" y="0"/>
            <a:ext cx="2394732" cy="159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618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811"/>
            <a:ext cx="8229600" cy="1066800"/>
          </a:xfrm>
        </p:spPr>
        <p:txBody>
          <a:bodyPr>
            <a:normAutofit/>
          </a:bodyPr>
          <a:lstStyle/>
          <a:p>
            <a:r>
              <a:rPr lang="en-US" dirty="0"/>
              <a:t>Opening T/F Survey (13.1)</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63731" y="1266444"/>
            <a:ext cx="8229600" cy="4325112"/>
          </a:xfrm>
        </p:spPr>
        <p:txBody>
          <a:bodyPr>
            <a:noAutofit/>
          </a:bodyPr>
          <a:lstStyle/>
          <a:p>
            <a:pPr marL="624078" indent="-514350">
              <a:buFont typeface="+mj-lt"/>
              <a:buAutoNum type="alphaLcPeriod"/>
            </a:pPr>
            <a:r>
              <a:rPr lang="en-US" sz="1550" b="1" i="1" dirty="0"/>
              <a:t>The amount of money you owe is the most important part of your credit score. (F: Payment History is 35%)</a:t>
            </a:r>
            <a:endParaRPr lang="en-US" sz="1550" i="1" dirty="0"/>
          </a:p>
          <a:p>
            <a:pPr marL="624078" indent="-514350">
              <a:buFont typeface="+mj-lt"/>
              <a:buAutoNum type="alphaLcPeriod"/>
            </a:pPr>
            <a:r>
              <a:rPr lang="en-US" sz="1550" i="1" dirty="0"/>
              <a:t>Your FICO score and your credit report are the same thing. (T)</a:t>
            </a:r>
          </a:p>
          <a:p>
            <a:pPr marL="624078" indent="-514350">
              <a:buFont typeface="+mj-lt"/>
              <a:buAutoNum type="alphaLcPeriod"/>
            </a:pPr>
            <a:r>
              <a:rPr lang="en-US" sz="1550" i="1" dirty="0"/>
              <a:t>A credit report indicated how well a person has managed credit in the past. (T)</a:t>
            </a:r>
          </a:p>
          <a:p>
            <a:pPr marL="624078" indent="-514350">
              <a:buFont typeface="+mj-lt"/>
              <a:buAutoNum type="alphaLcPeriod"/>
            </a:pPr>
            <a:r>
              <a:rPr lang="en-US" sz="1550" b="1" i="1" dirty="0"/>
              <a:t>Credit reports are issued monthly, so you know how much money to pay toward your credit card bill. (F: statements are monthly, you can request your CR at any time )</a:t>
            </a:r>
          </a:p>
          <a:p>
            <a:pPr marL="624078" indent="-514350">
              <a:buFont typeface="+mj-lt"/>
              <a:buAutoNum type="alphaLcPeriod"/>
            </a:pPr>
            <a:r>
              <a:rPr lang="en-US" sz="1550" b="1" i="1" dirty="0"/>
              <a:t>A credit score of 35o is generally considered to be good. (F: VERY LOW!)</a:t>
            </a:r>
          </a:p>
          <a:p>
            <a:pPr marL="624078" indent="-514350">
              <a:buFont typeface="+mj-lt"/>
              <a:buAutoNum type="alphaLcPeriod"/>
            </a:pPr>
            <a:r>
              <a:rPr lang="en-US" sz="1550" b="1" i="1" dirty="0"/>
              <a:t>People with higher credit scores typically pay higher interest rates for credit. (F: They pay lower)</a:t>
            </a:r>
          </a:p>
          <a:p>
            <a:pPr marL="624078" indent="-514350">
              <a:buFont typeface="+mj-lt"/>
              <a:buAutoNum type="alphaLcPeriod"/>
            </a:pPr>
            <a:r>
              <a:rPr lang="en-US" sz="1550" i="1" dirty="0"/>
              <a:t>The Fair Credit Reporting Act allows to receive a copy of your credit score for free. (T)</a:t>
            </a:r>
          </a:p>
          <a:p>
            <a:pPr marL="624078" indent="-514350">
              <a:buFont typeface="+mj-lt"/>
              <a:buAutoNum type="alphaLcPeriod"/>
            </a:pPr>
            <a:r>
              <a:rPr lang="en-US" sz="1550" i="1" dirty="0"/>
              <a:t>Potential employers and landlords may check your credit report.</a:t>
            </a:r>
          </a:p>
          <a:p>
            <a:pPr marL="624078" indent="-514350">
              <a:buFont typeface="+mj-lt"/>
              <a:buAutoNum type="alphaLcPeriod"/>
            </a:pPr>
            <a:r>
              <a:rPr lang="en-US" sz="1550" i="1" dirty="0"/>
              <a:t>Your income is not considered when calculating your credit score. (T)</a:t>
            </a:r>
          </a:p>
          <a:p>
            <a:pPr marL="624078" indent="-514350">
              <a:buFont typeface="+mj-lt"/>
              <a:buAutoNum type="alphaLcPeriod"/>
            </a:pPr>
            <a:r>
              <a:rPr lang="en-US" sz="1550" b="1" i="1" dirty="0"/>
              <a:t>One of the best ways to improve your credit score is to apply for additional credit cards. (F: best way is to pay on time and reduce amount owed)</a:t>
            </a:r>
            <a:endParaRPr lang="en-US" sz="1550" dirty="0"/>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spTree>
    <p:extLst>
      <p:ext uri="{BB962C8B-B14F-4D97-AF65-F5344CB8AC3E}">
        <p14:creationId xmlns:p14="http://schemas.microsoft.com/office/powerpoint/2010/main" val="299933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066800"/>
          </a:xfrm>
        </p:spPr>
        <p:txBody>
          <a:bodyPr>
            <a:normAutofit fontScale="90000"/>
          </a:bodyPr>
          <a:lstStyle/>
          <a:p>
            <a:r>
              <a:rPr lang="en-US" dirty="0"/>
              <a:t>“Earning Credit” Online Activity and Your Credit Score and the Price of a Car (Exercise 13.3)</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52846" y="3048000"/>
            <a:ext cx="8229600" cy="790956"/>
          </a:xfrm>
        </p:spPr>
        <p:txBody>
          <a:bodyPr>
            <a:normAutofit/>
          </a:bodyPr>
          <a:lstStyle/>
          <a:p>
            <a:pPr marL="109728" indent="0" algn="ctr">
              <a:buNone/>
            </a:pPr>
            <a:r>
              <a:rPr lang="en-US" sz="3200" dirty="0">
                <a:hlinkClick r:id="rId2"/>
              </a:rPr>
              <a:t>www.councilforeconed.org/earningcredit</a:t>
            </a:r>
            <a:endParaRPr lang="en-US" sz="3200" i="1" dirty="0"/>
          </a:p>
          <a:p>
            <a:endParaRPr lang="en-US" sz="1800" dirty="0"/>
          </a:p>
        </p:txBody>
      </p:sp>
      <p:pic>
        <p:nvPicPr>
          <p:cNvPr id="18436" name="Picture 4" descr="Council for Economic Education"/>
          <p:cNvPicPr>
            <a:picLocks noChangeAspect="1" noChangeArrowheads="1"/>
          </p:cNvPicPr>
          <p:nvPr/>
        </p:nvPicPr>
        <p:blipFill>
          <a:blip r:embed="rId3"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4"/>
              </a:rPr>
              <a:t>www.councilforeconed.org</a:t>
            </a:r>
            <a:r>
              <a:rPr lang="en-US" sz="1600" i="1" dirty="0">
                <a:solidFill>
                  <a:schemeClr val="bg1"/>
                </a:solidFill>
              </a:rPr>
              <a:t> </a:t>
            </a:r>
            <a:r>
              <a:rPr lang="en-US" b="1" dirty="0"/>
              <a:t> </a:t>
            </a:r>
            <a:endParaRPr lang="en-US" b="1" dirty="0">
              <a:solidFill>
                <a:srgbClr val="1578BC"/>
              </a:solidFill>
            </a:endParaRPr>
          </a:p>
        </p:txBody>
      </p:sp>
    </p:spTree>
    <p:extLst>
      <p:ext uri="{BB962C8B-B14F-4D97-AF65-F5344CB8AC3E}">
        <p14:creationId xmlns:p14="http://schemas.microsoft.com/office/powerpoint/2010/main" val="1556300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D1FD19-AC1B-4558-9100-5515A5DDC9EC}"/>
              </a:ext>
            </a:extLst>
          </p:cNvPr>
          <p:cNvPicPr>
            <a:picLocks noChangeAspect="1"/>
          </p:cNvPicPr>
          <p:nvPr/>
        </p:nvPicPr>
        <p:blipFill>
          <a:blip r:embed="rId2"/>
          <a:stretch>
            <a:fillRect/>
          </a:stretch>
        </p:blipFill>
        <p:spPr>
          <a:xfrm>
            <a:off x="0" y="858505"/>
            <a:ext cx="9144000" cy="5140990"/>
          </a:xfrm>
          <a:prstGeom prst="rect">
            <a:avLst/>
          </a:prstGeom>
        </p:spPr>
      </p:pic>
    </p:spTree>
    <p:extLst>
      <p:ext uri="{BB962C8B-B14F-4D97-AF65-F5344CB8AC3E}">
        <p14:creationId xmlns:p14="http://schemas.microsoft.com/office/powerpoint/2010/main" val="4262251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92CE9C-A177-4CAD-A2A4-7789656F66B5}"/>
              </a:ext>
            </a:extLst>
          </p:cNvPr>
          <p:cNvPicPr>
            <a:picLocks noChangeAspect="1"/>
          </p:cNvPicPr>
          <p:nvPr/>
        </p:nvPicPr>
        <p:blipFill>
          <a:blip r:embed="rId2"/>
          <a:stretch>
            <a:fillRect/>
          </a:stretch>
        </p:blipFill>
        <p:spPr>
          <a:xfrm>
            <a:off x="0" y="858505"/>
            <a:ext cx="9144000" cy="5140990"/>
          </a:xfrm>
          <a:prstGeom prst="rect">
            <a:avLst/>
          </a:prstGeom>
        </p:spPr>
      </p:pic>
    </p:spTree>
    <p:extLst>
      <p:ext uri="{BB962C8B-B14F-4D97-AF65-F5344CB8AC3E}">
        <p14:creationId xmlns:p14="http://schemas.microsoft.com/office/powerpoint/2010/main" val="1185640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811"/>
            <a:ext cx="8229600" cy="1066800"/>
          </a:xfrm>
        </p:spPr>
        <p:txBody>
          <a:bodyPr>
            <a:normAutofit/>
          </a:bodyPr>
          <a:lstStyle/>
          <a:p>
            <a:r>
              <a:rPr lang="en-US" dirty="0"/>
              <a:t>“Earning Credit” Online Activity</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63731" y="1266444"/>
            <a:ext cx="8229600" cy="4325112"/>
          </a:xfrm>
        </p:spPr>
        <p:txBody>
          <a:bodyPr>
            <a:normAutofit fontScale="92500"/>
          </a:bodyPr>
          <a:lstStyle/>
          <a:p>
            <a:pPr marL="109728" indent="0">
              <a:buNone/>
            </a:pPr>
            <a:r>
              <a:rPr lang="en-US" sz="2400" dirty="0"/>
              <a:t>Pre-Survey Questions: </a:t>
            </a:r>
          </a:p>
          <a:p>
            <a:pPr marL="452628" indent="-342900">
              <a:buFont typeface="+mj-lt"/>
              <a:buAutoNum type="arabicPeriod"/>
            </a:pPr>
            <a:r>
              <a:rPr lang="en-US" sz="2400" dirty="0"/>
              <a:t>What was your score on the most recent test in this class?</a:t>
            </a:r>
          </a:p>
          <a:p>
            <a:pPr marL="452628" indent="-342900">
              <a:buFont typeface="+mj-lt"/>
              <a:buAutoNum type="arabicPeriod"/>
            </a:pPr>
            <a:r>
              <a:rPr lang="en-US" sz="2400" dirty="0"/>
              <a:t>In this class, how many assignments have you missed OR turned in late?</a:t>
            </a:r>
          </a:p>
          <a:p>
            <a:pPr marL="452628" indent="-342900">
              <a:buFont typeface="+mj-lt"/>
              <a:buAutoNum type="arabicPeriod"/>
            </a:pPr>
            <a:r>
              <a:rPr lang="en-US" sz="2400" dirty="0"/>
              <a:t>At what age did you first save some of your OWN money? (Savings can be kept in many places, from piggy bank to bank savings account.)</a:t>
            </a:r>
          </a:p>
          <a:p>
            <a:pPr marL="452628" indent="-342900">
              <a:buFont typeface="+mj-lt"/>
              <a:buAutoNum type="arabicPeriod"/>
            </a:pPr>
            <a:r>
              <a:rPr lang="en-US" sz="2400" dirty="0"/>
              <a:t>In how many clubs/organizations are you involved this year? These may include school sports teams and clubs, community organizations, jobs, religious and political groups.</a:t>
            </a:r>
          </a:p>
          <a:p>
            <a:pPr marL="452628" indent="-342900">
              <a:buFont typeface="+mj-lt"/>
              <a:buAutoNum type="arabicPeriod"/>
            </a:pPr>
            <a:r>
              <a:rPr lang="en-US" sz="2400" dirty="0"/>
              <a:t>When was the last time you asked your parents for money (not for a required school activity)?</a:t>
            </a:r>
          </a:p>
          <a:p>
            <a:pPr marL="452628" indent="-342900">
              <a:buFont typeface="+mj-lt"/>
              <a:buAutoNum type="arabicPeriod"/>
            </a:pPr>
            <a:endParaRPr lang="en-US" sz="1800" dirty="0"/>
          </a:p>
          <a:p>
            <a:pPr marL="624078" indent="-514350">
              <a:buFont typeface="+mj-lt"/>
              <a:buAutoNum type="alphaLcPeriod"/>
            </a:pPr>
            <a:endParaRPr lang="en-US" sz="1800" i="1" dirty="0"/>
          </a:p>
          <a:p>
            <a:endParaRPr lang="en-US" sz="1800" dirty="0"/>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spTree>
    <p:extLst>
      <p:ext uri="{BB962C8B-B14F-4D97-AF65-F5344CB8AC3E}">
        <p14:creationId xmlns:p14="http://schemas.microsoft.com/office/powerpoint/2010/main" val="109452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67C036-BC0C-4E5B-82C9-EA6038BDED13}"/>
              </a:ext>
            </a:extLst>
          </p:cNvPr>
          <p:cNvPicPr>
            <a:picLocks noChangeAspect="1"/>
          </p:cNvPicPr>
          <p:nvPr/>
        </p:nvPicPr>
        <p:blipFill>
          <a:blip r:embed="rId2"/>
          <a:stretch>
            <a:fillRect/>
          </a:stretch>
        </p:blipFill>
        <p:spPr>
          <a:xfrm>
            <a:off x="-609601" y="0"/>
            <a:ext cx="10571559" cy="5943600"/>
          </a:xfrm>
          <a:prstGeom prst="rect">
            <a:avLst/>
          </a:prstGeom>
        </p:spPr>
      </p:pic>
    </p:spTree>
    <p:extLst>
      <p:ext uri="{BB962C8B-B14F-4D97-AF65-F5344CB8AC3E}">
        <p14:creationId xmlns:p14="http://schemas.microsoft.com/office/powerpoint/2010/main" val="175778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Autofit/>
          </a:bodyPr>
          <a:lstStyle/>
          <a:p>
            <a:r>
              <a:rPr lang="en-US" sz="3600" dirty="0"/>
              <a:t>Your Credit Score and the Price of a Car (13.3) </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63731" y="1600200"/>
            <a:ext cx="8229600" cy="3991355"/>
          </a:xfrm>
        </p:spPr>
        <p:txBody>
          <a:bodyPr>
            <a:normAutofit/>
          </a:bodyPr>
          <a:lstStyle/>
          <a:p>
            <a:r>
              <a:rPr lang="en-US" sz="1800" dirty="0"/>
              <a:t>Ask students to share their simulated credit scores; explain that the questions were simulated and then review with them the real components of a credit score.</a:t>
            </a:r>
          </a:p>
          <a:p>
            <a:r>
              <a:rPr lang="en-US" sz="1800" dirty="0"/>
              <a:t>Have students write down their credit score and the lowest interest rate they qualify for (570 / 12.5%).</a:t>
            </a:r>
          </a:p>
          <a:p>
            <a:r>
              <a:rPr lang="en-US" sz="1800" dirty="0"/>
              <a:t>Direct them to </a:t>
            </a:r>
            <a:r>
              <a:rPr lang="en-US" sz="1800" dirty="0">
                <a:hlinkClick r:id="rId2"/>
              </a:rPr>
              <a:t>https://www.bankrate.com/calculators/auto/auto-loan-calculator.aspx</a:t>
            </a:r>
            <a:r>
              <a:rPr lang="en-US" sz="1800" dirty="0"/>
              <a:t> and have them fill out the first part of Exercise 13.3 with their information.</a:t>
            </a:r>
          </a:p>
        </p:txBody>
      </p:sp>
      <p:pic>
        <p:nvPicPr>
          <p:cNvPr id="18436" name="Picture 4" descr="Council for Economic Education"/>
          <p:cNvPicPr>
            <a:picLocks noChangeAspect="1" noChangeArrowheads="1"/>
          </p:cNvPicPr>
          <p:nvPr/>
        </p:nvPicPr>
        <p:blipFill>
          <a:blip r:embed="rId3"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4"/>
              </a:rPr>
              <a:t>www.councilforeconed.org</a:t>
            </a:r>
            <a:r>
              <a:rPr lang="en-US" sz="1600" i="1" dirty="0">
                <a:solidFill>
                  <a:schemeClr val="bg1"/>
                </a:solidFill>
              </a:rPr>
              <a:t> </a:t>
            </a:r>
            <a:r>
              <a:rPr lang="en-US" b="1" dirty="0"/>
              <a:t> </a:t>
            </a:r>
            <a:endParaRPr lang="en-US" b="1" dirty="0">
              <a:solidFill>
                <a:srgbClr val="1578BC"/>
              </a:solidFill>
            </a:endParaRPr>
          </a:p>
        </p:txBody>
      </p:sp>
    </p:spTree>
    <p:extLst>
      <p:ext uri="{BB962C8B-B14F-4D97-AF65-F5344CB8AC3E}">
        <p14:creationId xmlns:p14="http://schemas.microsoft.com/office/powerpoint/2010/main" val="144847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A6EB3C-6075-4AC8-A1E7-CBEAB972542F}"/>
              </a:ext>
            </a:extLst>
          </p:cNvPr>
          <p:cNvPicPr>
            <a:picLocks noChangeAspect="1"/>
          </p:cNvPicPr>
          <p:nvPr/>
        </p:nvPicPr>
        <p:blipFill>
          <a:blip r:embed="rId2"/>
          <a:stretch>
            <a:fillRect/>
          </a:stretch>
        </p:blipFill>
        <p:spPr>
          <a:xfrm>
            <a:off x="-609601" y="-152400"/>
            <a:ext cx="12469019" cy="7010400"/>
          </a:xfrm>
          <a:prstGeom prst="rect">
            <a:avLst/>
          </a:prstGeom>
        </p:spPr>
      </p:pic>
    </p:spTree>
    <p:extLst>
      <p:ext uri="{BB962C8B-B14F-4D97-AF65-F5344CB8AC3E}">
        <p14:creationId xmlns:p14="http://schemas.microsoft.com/office/powerpoint/2010/main" val="1811865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Autofit/>
          </a:bodyPr>
          <a:lstStyle/>
          <a:p>
            <a:r>
              <a:rPr lang="en-US" sz="3600" dirty="0"/>
              <a:t>Your Credit Score and the Price of a Car (13.3) </a:t>
            </a:r>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pic>
        <p:nvPicPr>
          <p:cNvPr id="6" name="Picture 5">
            <a:extLst>
              <a:ext uri="{FF2B5EF4-FFF2-40B4-BE49-F238E27FC236}">
                <a16:creationId xmlns:a16="http://schemas.microsoft.com/office/drawing/2014/main" id="{F62F2027-B17B-46B5-9786-E8A1795FBA8D}"/>
              </a:ext>
            </a:extLst>
          </p:cNvPr>
          <p:cNvPicPr>
            <a:picLocks noChangeAspect="1"/>
          </p:cNvPicPr>
          <p:nvPr/>
        </p:nvPicPr>
        <p:blipFill>
          <a:blip r:embed="rId4"/>
          <a:stretch>
            <a:fillRect/>
          </a:stretch>
        </p:blipFill>
        <p:spPr>
          <a:xfrm rot="-60000">
            <a:off x="32091" y="1703654"/>
            <a:ext cx="9144000" cy="3757281"/>
          </a:xfrm>
          <a:prstGeom prst="rect">
            <a:avLst/>
          </a:prstGeom>
        </p:spPr>
      </p:pic>
      <p:sp>
        <p:nvSpPr>
          <p:cNvPr id="7" name="TextBox 6">
            <a:extLst>
              <a:ext uri="{FF2B5EF4-FFF2-40B4-BE49-F238E27FC236}">
                <a16:creationId xmlns:a16="http://schemas.microsoft.com/office/drawing/2014/main" id="{28EE41E4-EB86-4D6C-B698-C1F1A45DBDEB}"/>
              </a:ext>
            </a:extLst>
          </p:cNvPr>
          <p:cNvSpPr txBox="1"/>
          <p:nvPr/>
        </p:nvSpPr>
        <p:spPr>
          <a:xfrm>
            <a:off x="2819400" y="2514600"/>
            <a:ext cx="685800" cy="369332"/>
          </a:xfrm>
          <a:prstGeom prst="rect">
            <a:avLst/>
          </a:prstGeom>
          <a:noFill/>
        </p:spPr>
        <p:txBody>
          <a:bodyPr wrap="square" rtlCol="0">
            <a:spAutoFit/>
          </a:bodyPr>
          <a:lstStyle/>
          <a:p>
            <a:r>
              <a:rPr lang="en-US" i="1" dirty="0">
                <a:solidFill>
                  <a:srgbClr val="FF0000"/>
                </a:solidFill>
              </a:rPr>
              <a:t>570</a:t>
            </a:r>
          </a:p>
        </p:txBody>
      </p:sp>
      <p:sp>
        <p:nvSpPr>
          <p:cNvPr id="9" name="TextBox 8">
            <a:extLst>
              <a:ext uri="{FF2B5EF4-FFF2-40B4-BE49-F238E27FC236}">
                <a16:creationId xmlns:a16="http://schemas.microsoft.com/office/drawing/2014/main" id="{C854D34C-692A-4476-84E9-5AC4C145F77D}"/>
              </a:ext>
            </a:extLst>
          </p:cNvPr>
          <p:cNvSpPr txBox="1"/>
          <p:nvPr/>
        </p:nvSpPr>
        <p:spPr>
          <a:xfrm>
            <a:off x="7924800" y="2514600"/>
            <a:ext cx="914400" cy="369332"/>
          </a:xfrm>
          <a:prstGeom prst="rect">
            <a:avLst/>
          </a:prstGeom>
          <a:noFill/>
        </p:spPr>
        <p:txBody>
          <a:bodyPr wrap="square" rtlCol="0">
            <a:spAutoFit/>
          </a:bodyPr>
          <a:lstStyle/>
          <a:p>
            <a:r>
              <a:rPr lang="en-US" i="1" dirty="0">
                <a:solidFill>
                  <a:srgbClr val="FF0000"/>
                </a:solidFill>
              </a:rPr>
              <a:t>12.5%</a:t>
            </a:r>
          </a:p>
        </p:txBody>
      </p:sp>
      <p:sp>
        <p:nvSpPr>
          <p:cNvPr id="10" name="TextBox 9">
            <a:extLst>
              <a:ext uri="{FF2B5EF4-FFF2-40B4-BE49-F238E27FC236}">
                <a16:creationId xmlns:a16="http://schemas.microsoft.com/office/drawing/2014/main" id="{9A6E7DBE-F5AA-49A0-9629-E6255847BE74}"/>
              </a:ext>
            </a:extLst>
          </p:cNvPr>
          <p:cNvSpPr txBox="1"/>
          <p:nvPr/>
        </p:nvSpPr>
        <p:spPr>
          <a:xfrm>
            <a:off x="2971800" y="4419600"/>
            <a:ext cx="914400" cy="369332"/>
          </a:xfrm>
          <a:prstGeom prst="rect">
            <a:avLst/>
          </a:prstGeom>
          <a:noFill/>
        </p:spPr>
        <p:txBody>
          <a:bodyPr wrap="square" rtlCol="0">
            <a:spAutoFit/>
          </a:bodyPr>
          <a:lstStyle/>
          <a:p>
            <a:r>
              <a:rPr lang="en-US" i="1" dirty="0">
                <a:solidFill>
                  <a:srgbClr val="FF0000"/>
                </a:solidFill>
              </a:rPr>
              <a:t>$450</a:t>
            </a:r>
          </a:p>
        </p:txBody>
      </p:sp>
      <p:sp>
        <p:nvSpPr>
          <p:cNvPr id="11" name="TextBox 10">
            <a:extLst>
              <a:ext uri="{FF2B5EF4-FFF2-40B4-BE49-F238E27FC236}">
                <a16:creationId xmlns:a16="http://schemas.microsoft.com/office/drawing/2014/main" id="{7C10FF32-AC99-47C2-BB69-3C10852DB0BF}"/>
              </a:ext>
            </a:extLst>
          </p:cNvPr>
          <p:cNvSpPr txBox="1"/>
          <p:nvPr/>
        </p:nvSpPr>
        <p:spPr>
          <a:xfrm>
            <a:off x="6705600" y="4453652"/>
            <a:ext cx="914400" cy="369332"/>
          </a:xfrm>
          <a:prstGeom prst="rect">
            <a:avLst/>
          </a:prstGeom>
          <a:noFill/>
        </p:spPr>
        <p:txBody>
          <a:bodyPr wrap="square" rtlCol="0">
            <a:spAutoFit/>
          </a:bodyPr>
          <a:lstStyle/>
          <a:p>
            <a:r>
              <a:rPr lang="en-US" i="1" dirty="0">
                <a:solidFill>
                  <a:srgbClr val="FF0000"/>
                </a:solidFill>
              </a:rPr>
              <a:t>$6998</a:t>
            </a:r>
          </a:p>
        </p:txBody>
      </p:sp>
      <p:sp>
        <p:nvSpPr>
          <p:cNvPr id="12" name="TextBox 11">
            <a:extLst>
              <a:ext uri="{FF2B5EF4-FFF2-40B4-BE49-F238E27FC236}">
                <a16:creationId xmlns:a16="http://schemas.microsoft.com/office/drawing/2014/main" id="{295E4F3D-639F-4431-8D3E-6A4A6438193C}"/>
              </a:ext>
            </a:extLst>
          </p:cNvPr>
          <p:cNvSpPr txBox="1"/>
          <p:nvPr/>
        </p:nvSpPr>
        <p:spPr>
          <a:xfrm>
            <a:off x="2114006" y="4959298"/>
            <a:ext cx="1086394" cy="369332"/>
          </a:xfrm>
          <a:prstGeom prst="rect">
            <a:avLst/>
          </a:prstGeom>
          <a:noFill/>
        </p:spPr>
        <p:txBody>
          <a:bodyPr wrap="square" rtlCol="0">
            <a:spAutoFit/>
          </a:bodyPr>
          <a:lstStyle/>
          <a:p>
            <a:r>
              <a:rPr lang="en-US" i="1" dirty="0">
                <a:solidFill>
                  <a:srgbClr val="FF0000"/>
                </a:solidFill>
              </a:rPr>
              <a:t>$20,000</a:t>
            </a:r>
          </a:p>
        </p:txBody>
      </p:sp>
      <p:sp>
        <p:nvSpPr>
          <p:cNvPr id="8" name="Rectangle 7">
            <a:extLst>
              <a:ext uri="{FF2B5EF4-FFF2-40B4-BE49-F238E27FC236}">
                <a16:creationId xmlns:a16="http://schemas.microsoft.com/office/drawing/2014/main" id="{08F636CF-3BCD-4CA0-9899-7B0B8BE3094D}"/>
              </a:ext>
            </a:extLst>
          </p:cNvPr>
          <p:cNvSpPr/>
          <p:nvPr/>
        </p:nvSpPr>
        <p:spPr>
          <a:xfrm>
            <a:off x="6677297" y="4959298"/>
            <a:ext cx="1043876" cy="369332"/>
          </a:xfrm>
          <a:prstGeom prst="rect">
            <a:avLst/>
          </a:prstGeom>
        </p:spPr>
        <p:txBody>
          <a:bodyPr wrap="none">
            <a:spAutoFit/>
          </a:bodyPr>
          <a:lstStyle/>
          <a:p>
            <a:r>
              <a:rPr lang="en-US" i="1" dirty="0">
                <a:solidFill>
                  <a:srgbClr val="FF0000"/>
                </a:solidFill>
              </a:rPr>
              <a:t>$26,998</a:t>
            </a:r>
          </a:p>
        </p:txBody>
      </p:sp>
    </p:spTree>
    <p:extLst>
      <p:ext uri="{BB962C8B-B14F-4D97-AF65-F5344CB8AC3E}">
        <p14:creationId xmlns:p14="http://schemas.microsoft.com/office/powerpoint/2010/main" val="3618709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Our Agenda:</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57200" y="1596488"/>
            <a:ext cx="8229600" cy="4325112"/>
          </a:xfrm>
        </p:spPr>
        <p:txBody>
          <a:bodyPr>
            <a:normAutofit fontScale="92500" lnSpcReduction="10000"/>
          </a:bodyPr>
          <a:lstStyle/>
          <a:p>
            <a:r>
              <a:rPr lang="en-US" dirty="0"/>
              <a:t>Review of NYS Career and Financial Management Curriculum Standards (Credit and Loans)</a:t>
            </a:r>
          </a:p>
          <a:p>
            <a:r>
              <a:rPr lang="en-US" dirty="0"/>
              <a:t>Lesson 12: Making Credit Choices (FFL)</a:t>
            </a:r>
          </a:p>
          <a:p>
            <a:pPr lvl="1"/>
            <a:r>
              <a:rPr lang="en-US" dirty="0"/>
              <a:t>Activity 12.1: Sharp Financial Advisors</a:t>
            </a:r>
          </a:p>
          <a:p>
            <a:r>
              <a:rPr lang="en-US" dirty="0"/>
              <a:t>Lesson 13: Credit Reports and Scores (FFL)</a:t>
            </a:r>
          </a:p>
          <a:p>
            <a:pPr lvl="1"/>
            <a:r>
              <a:rPr lang="en-US" dirty="0"/>
              <a:t>Activity 13.1: Reading a Credit Report Prediction Guide / 13.3: Reading a Credit Report</a:t>
            </a:r>
          </a:p>
          <a:p>
            <a:pPr lvl="1"/>
            <a:r>
              <a:rPr lang="en-US" dirty="0"/>
              <a:t>Activity 13.3: Earning Credit Online Activity / Your Credit Score and the Price of a Car </a:t>
            </a:r>
          </a:p>
          <a:p>
            <a:pPr lvl="1"/>
            <a:r>
              <a:rPr lang="en-US" dirty="0"/>
              <a:t>Activity 13.4: Evaluating Three Loan Applications</a:t>
            </a:r>
          </a:p>
          <a:p>
            <a:r>
              <a:rPr lang="en-US" dirty="0"/>
              <a:t>Review and Closing</a:t>
            </a:r>
          </a:p>
          <a:p>
            <a:endParaRPr lang="en-US" dirty="0"/>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pic>
        <p:nvPicPr>
          <p:cNvPr id="4098" name="Picture 2" descr="https://econedlink.org/wp-content/uploads/2019/06/Teacher-Guide-Cover.jpg">
            <a:extLst>
              <a:ext uri="{FF2B5EF4-FFF2-40B4-BE49-F238E27FC236}">
                <a16:creationId xmlns:a16="http://schemas.microsoft.com/office/drawing/2014/main" id="{9FDB1F83-91E9-404E-B673-5F16F801BF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2057400"/>
            <a:ext cx="1087966"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Autofit/>
          </a:bodyPr>
          <a:lstStyle/>
          <a:p>
            <a:r>
              <a:rPr lang="en-US" sz="3600" dirty="0"/>
              <a:t>Your Credit Score and the Price of a Car (13.3) </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63731" y="1600200"/>
            <a:ext cx="8229600" cy="838200"/>
          </a:xfrm>
        </p:spPr>
        <p:txBody>
          <a:bodyPr>
            <a:normAutofit lnSpcReduction="10000"/>
          </a:bodyPr>
          <a:lstStyle/>
          <a:p>
            <a:r>
              <a:rPr lang="en-US" sz="1800" dirty="0"/>
              <a:t>Have students form groups of 4-5 so that they have a variety of credit scores and interest rates; instruct them to complete table 3 using the group’s data and answer the questions that follow.</a:t>
            </a:r>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graphicFrame>
        <p:nvGraphicFramePr>
          <p:cNvPr id="5" name="Table 4">
            <a:extLst>
              <a:ext uri="{FF2B5EF4-FFF2-40B4-BE49-F238E27FC236}">
                <a16:creationId xmlns:a16="http://schemas.microsoft.com/office/drawing/2014/main" id="{6344A9AA-87C4-4CC1-BB48-2881F5CB5FDD}"/>
              </a:ext>
            </a:extLst>
          </p:cNvPr>
          <p:cNvGraphicFramePr>
            <a:graphicFrameLocks noGrp="1"/>
          </p:cNvGraphicFramePr>
          <p:nvPr>
            <p:extLst>
              <p:ext uri="{D42A27DB-BD31-4B8C-83A1-F6EECF244321}">
                <p14:modId xmlns:p14="http://schemas.microsoft.com/office/powerpoint/2010/main" val="887630311"/>
              </p:ext>
            </p:extLst>
          </p:nvPr>
        </p:nvGraphicFramePr>
        <p:xfrm>
          <a:off x="407489" y="2438401"/>
          <a:ext cx="8329022" cy="2959095"/>
        </p:xfrm>
        <a:graphic>
          <a:graphicData uri="http://schemas.openxmlformats.org/drawingml/2006/table">
            <a:tbl>
              <a:tblPr firstRow="1" bandRow="1">
                <a:tableStyleId>{5C22544A-7EE6-4342-B048-85BDC9FD1C3A}</a:tableStyleId>
              </a:tblPr>
              <a:tblGrid>
                <a:gridCol w="817880">
                  <a:extLst>
                    <a:ext uri="{9D8B030D-6E8A-4147-A177-3AD203B41FA5}">
                      <a16:colId xmlns:a16="http://schemas.microsoft.com/office/drawing/2014/main" val="3606715000"/>
                    </a:ext>
                  </a:extLst>
                </a:gridCol>
                <a:gridCol w="1251857">
                  <a:extLst>
                    <a:ext uri="{9D8B030D-6E8A-4147-A177-3AD203B41FA5}">
                      <a16:colId xmlns:a16="http://schemas.microsoft.com/office/drawing/2014/main" val="2490945998"/>
                    </a:ext>
                  </a:extLst>
                </a:gridCol>
                <a:gridCol w="1251857">
                  <a:extLst>
                    <a:ext uri="{9D8B030D-6E8A-4147-A177-3AD203B41FA5}">
                      <a16:colId xmlns:a16="http://schemas.microsoft.com/office/drawing/2014/main" val="3914935944"/>
                    </a:ext>
                  </a:extLst>
                </a:gridCol>
                <a:gridCol w="1251857">
                  <a:extLst>
                    <a:ext uri="{9D8B030D-6E8A-4147-A177-3AD203B41FA5}">
                      <a16:colId xmlns:a16="http://schemas.microsoft.com/office/drawing/2014/main" val="3100810784"/>
                    </a:ext>
                  </a:extLst>
                </a:gridCol>
                <a:gridCol w="1251857">
                  <a:extLst>
                    <a:ext uri="{9D8B030D-6E8A-4147-A177-3AD203B41FA5}">
                      <a16:colId xmlns:a16="http://schemas.microsoft.com/office/drawing/2014/main" val="1287482145"/>
                    </a:ext>
                  </a:extLst>
                </a:gridCol>
                <a:gridCol w="1251857">
                  <a:extLst>
                    <a:ext uri="{9D8B030D-6E8A-4147-A177-3AD203B41FA5}">
                      <a16:colId xmlns:a16="http://schemas.microsoft.com/office/drawing/2014/main" val="807225268"/>
                    </a:ext>
                  </a:extLst>
                </a:gridCol>
                <a:gridCol w="1251857">
                  <a:extLst>
                    <a:ext uri="{9D8B030D-6E8A-4147-A177-3AD203B41FA5}">
                      <a16:colId xmlns:a16="http://schemas.microsoft.com/office/drawing/2014/main" val="2775565327"/>
                    </a:ext>
                  </a:extLst>
                </a:gridCol>
              </a:tblGrid>
              <a:tr h="908535">
                <a:tc>
                  <a:txBody>
                    <a:bodyPr/>
                    <a:lstStyle/>
                    <a:p>
                      <a:pPr algn="ctr"/>
                      <a:r>
                        <a:rPr lang="en-US" sz="1400" dirty="0"/>
                        <a:t>Student </a:t>
                      </a:r>
                    </a:p>
                  </a:txBody>
                  <a:tcPr/>
                </a:tc>
                <a:tc>
                  <a:txBody>
                    <a:bodyPr/>
                    <a:lstStyle/>
                    <a:p>
                      <a:pPr algn="ctr"/>
                      <a:r>
                        <a:rPr lang="en-US" sz="1400" dirty="0"/>
                        <a:t>Credit Score</a:t>
                      </a:r>
                    </a:p>
                  </a:txBody>
                  <a:tcPr/>
                </a:tc>
                <a:tc>
                  <a:txBody>
                    <a:bodyPr/>
                    <a:lstStyle/>
                    <a:p>
                      <a:pPr algn="ctr"/>
                      <a:r>
                        <a:rPr lang="en-US" sz="1400" dirty="0"/>
                        <a:t>Interest Rate</a:t>
                      </a:r>
                    </a:p>
                  </a:txBody>
                  <a:tcPr/>
                </a:tc>
                <a:tc>
                  <a:txBody>
                    <a:bodyPr/>
                    <a:lstStyle/>
                    <a:p>
                      <a:pPr algn="ctr"/>
                      <a:r>
                        <a:rPr lang="en-US" sz="1400" dirty="0"/>
                        <a:t>Estimated Monthly Payment</a:t>
                      </a:r>
                    </a:p>
                  </a:txBody>
                  <a:tcPr/>
                </a:tc>
                <a:tc>
                  <a:txBody>
                    <a:bodyPr/>
                    <a:lstStyle/>
                    <a:p>
                      <a:pPr algn="ctr"/>
                      <a:r>
                        <a:rPr lang="en-US" sz="1400" dirty="0"/>
                        <a:t>Total Principal Paid </a:t>
                      </a:r>
                    </a:p>
                  </a:txBody>
                  <a:tcPr/>
                </a:tc>
                <a:tc>
                  <a:txBody>
                    <a:bodyPr/>
                    <a:lstStyle/>
                    <a:p>
                      <a:pPr algn="ctr"/>
                      <a:r>
                        <a:rPr lang="en-US" sz="1400" dirty="0"/>
                        <a:t>Total Interest Paid</a:t>
                      </a:r>
                    </a:p>
                  </a:txBody>
                  <a:tcPr/>
                </a:tc>
                <a:tc>
                  <a:txBody>
                    <a:bodyPr/>
                    <a:lstStyle/>
                    <a:p>
                      <a:pPr algn="ctr"/>
                      <a:r>
                        <a:rPr lang="en-US" sz="1400" dirty="0"/>
                        <a:t>Total Cost (Principal +Interest)</a:t>
                      </a:r>
                    </a:p>
                  </a:txBody>
                  <a:tcPr/>
                </a:tc>
                <a:extLst>
                  <a:ext uri="{0D108BD9-81ED-4DB2-BD59-A6C34878D82A}">
                    <a16:rowId xmlns:a16="http://schemas.microsoft.com/office/drawing/2014/main" val="912238310"/>
                  </a:ext>
                </a:extLst>
              </a:tr>
              <a:tr h="410112">
                <a:tc>
                  <a:txBody>
                    <a:bodyPr/>
                    <a:lstStyle/>
                    <a:p>
                      <a:pPr algn="ctr"/>
                      <a:r>
                        <a:rPr lang="en-US" sz="1400" dirty="0"/>
                        <a:t>A</a:t>
                      </a:r>
                    </a:p>
                  </a:txBody>
                  <a:tcPr/>
                </a:tc>
                <a:tc>
                  <a:txBody>
                    <a:bodyPr/>
                    <a:lstStyle/>
                    <a:p>
                      <a:pPr algn="ctr"/>
                      <a:r>
                        <a:rPr lang="en-US" sz="1400" dirty="0"/>
                        <a:t>720</a:t>
                      </a:r>
                    </a:p>
                  </a:txBody>
                  <a:tcPr/>
                </a:tc>
                <a:tc>
                  <a:txBody>
                    <a:bodyPr/>
                    <a:lstStyle/>
                    <a:p>
                      <a:pPr algn="ctr"/>
                      <a:r>
                        <a:rPr lang="en-US" sz="1400" dirty="0"/>
                        <a:t>2.5%</a:t>
                      </a:r>
                    </a:p>
                  </a:txBody>
                  <a:tcPr/>
                </a:tc>
                <a:tc>
                  <a:txBody>
                    <a:bodyPr/>
                    <a:lstStyle/>
                    <a:p>
                      <a:pPr algn="ctr"/>
                      <a:r>
                        <a:rPr lang="en-US" sz="1400" dirty="0"/>
                        <a:t>$355</a:t>
                      </a:r>
                    </a:p>
                  </a:txBody>
                  <a:tcPr/>
                </a:tc>
                <a:tc>
                  <a:txBody>
                    <a:bodyPr/>
                    <a:lstStyle/>
                    <a:p>
                      <a:pPr algn="ctr"/>
                      <a:r>
                        <a:rPr lang="en-US" sz="1400" dirty="0"/>
                        <a:t>$20,000</a:t>
                      </a:r>
                    </a:p>
                  </a:txBody>
                  <a:tcPr/>
                </a:tc>
                <a:tc>
                  <a:txBody>
                    <a:bodyPr/>
                    <a:lstStyle/>
                    <a:p>
                      <a:pPr algn="ctr"/>
                      <a:r>
                        <a:rPr lang="en-US" sz="1400" dirty="0"/>
                        <a:t>$1,297</a:t>
                      </a:r>
                    </a:p>
                  </a:txBody>
                  <a:tcPr/>
                </a:tc>
                <a:tc>
                  <a:txBody>
                    <a:bodyPr/>
                    <a:lstStyle/>
                    <a:p>
                      <a:pPr algn="ctr"/>
                      <a:r>
                        <a:rPr lang="en-US" sz="1400" dirty="0"/>
                        <a:t>$21,297</a:t>
                      </a:r>
                    </a:p>
                  </a:txBody>
                  <a:tcPr/>
                </a:tc>
                <a:extLst>
                  <a:ext uri="{0D108BD9-81ED-4DB2-BD59-A6C34878D82A}">
                    <a16:rowId xmlns:a16="http://schemas.microsoft.com/office/drawing/2014/main" val="1973524690"/>
                  </a:ext>
                </a:extLst>
              </a:tr>
              <a:tr h="410112">
                <a:tc>
                  <a:txBody>
                    <a:bodyPr/>
                    <a:lstStyle/>
                    <a:p>
                      <a:pPr algn="ctr"/>
                      <a:r>
                        <a:rPr lang="en-US" sz="1400" dirty="0"/>
                        <a:t>B</a:t>
                      </a:r>
                    </a:p>
                  </a:txBody>
                  <a:tcPr/>
                </a:tc>
                <a:tc>
                  <a:txBody>
                    <a:bodyPr/>
                    <a:lstStyle/>
                    <a:p>
                      <a:pPr algn="ctr"/>
                      <a:r>
                        <a:rPr lang="en-US" sz="1400" dirty="0"/>
                        <a:t>690</a:t>
                      </a:r>
                    </a:p>
                  </a:txBody>
                  <a:tcPr/>
                </a:tc>
                <a:tc>
                  <a:txBody>
                    <a:bodyPr/>
                    <a:lstStyle/>
                    <a:p>
                      <a:pPr algn="ctr"/>
                      <a:r>
                        <a:rPr lang="en-US" sz="1400" dirty="0"/>
                        <a:t>4.5%</a:t>
                      </a:r>
                    </a:p>
                  </a:txBody>
                  <a:tcPr/>
                </a:tc>
                <a:tc>
                  <a:txBody>
                    <a:bodyPr/>
                    <a:lstStyle/>
                    <a:p>
                      <a:pPr algn="ctr"/>
                      <a:r>
                        <a:rPr lang="en-US" sz="1400" dirty="0"/>
                        <a:t>$373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$20,000</a:t>
                      </a:r>
                    </a:p>
                  </a:txBody>
                  <a:tcPr/>
                </a:tc>
                <a:tc>
                  <a:txBody>
                    <a:bodyPr/>
                    <a:lstStyle/>
                    <a:p>
                      <a:pPr algn="ctr"/>
                      <a:r>
                        <a:rPr lang="en-US" sz="1400" dirty="0"/>
                        <a:t>$2,372</a:t>
                      </a:r>
                    </a:p>
                  </a:txBody>
                  <a:tcPr/>
                </a:tc>
                <a:tc>
                  <a:txBody>
                    <a:bodyPr/>
                    <a:lstStyle/>
                    <a:p>
                      <a:pPr algn="ctr"/>
                      <a:r>
                        <a:rPr lang="en-US" sz="1400" dirty="0"/>
                        <a:t>$22,372</a:t>
                      </a:r>
                    </a:p>
                  </a:txBody>
                  <a:tcPr/>
                </a:tc>
                <a:extLst>
                  <a:ext uri="{0D108BD9-81ED-4DB2-BD59-A6C34878D82A}">
                    <a16:rowId xmlns:a16="http://schemas.microsoft.com/office/drawing/2014/main" val="1050925819"/>
                  </a:ext>
                </a:extLst>
              </a:tr>
              <a:tr h="410112">
                <a:tc>
                  <a:txBody>
                    <a:bodyPr/>
                    <a:lstStyle/>
                    <a:p>
                      <a:pPr algn="ctr"/>
                      <a:r>
                        <a:rPr lang="en-US" sz="1400" dirty="0"/>
                        <a:t>C</a:t>
                      </a:r>
                    </a:p>
                  </a:txBody>
                  <a:tcPr/>
                </a:tc>
                <a:tc>
                  <a:txBody>
                    <a:bodyPr/>
                    <a:lstStyle/>
                    <a:p>
                      <a:pPr algn="ctr"/>
                      <a:r>
                        <a:rPr lang="en-US" sz="1400" dirty="0"/>
                        <a:t>630</a:t>
                      </a:r>
                    </a:p>
                  </a:txBody>
                  <a:tcPr/>
                </a:tc>
                <a:tc>
                  <a:txBody>
                    <a:bodyPr/>
                    <a:lstStyle/>
                    <a:p>
                      <a:pPr algn="ctr"/>
                      <a:r>
                        <a:rPr lang="en-US" sz="1400" dirty="0"/>
                        <a:t>8.5%</a:t>
                      </a:r>
                    </a:p>
                  </a:txBody>
                  <a:tcPr/>
                </a:tc>
                <a:tc>
                  <a:txBody>
                    <a:bodyPr/>
                    <a:lstStyle/>
                    <a:p>
                      <a:pPr algn="ctr"/>
                      <a:r>
                        <a:rPr lang="en-US" sz="1400" dirty="0"/>
                        <a:t>$410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$20,00</a:t>
                      </a:r>
                    </a:p>
                  </a:txBody>
                  <a:tcPr/>
                </a:tc>
                <a:tc>
                  <a:txBody>
                    <a:bodyPr/>
                    <a:lstStyle/>
                    <a:p>
                      <a:pPr algn="ctr"/>
                      <a:r>
                        <a:rPr lang="en-US" sz="1400" dirty="0"/>
                        <a:t>$4,620</a:t>
                      </a:r>
                    </a:p>
                  </a:txBody>
                  <a:tcPr/>
                </a:tc>
                <a:tc>
                  <a:txBody>
                    <a:bodyPr/>
                    <a:lstStyle/>
                    <a:p>
                      <a:pPr algn="ctr"/>
                      <a:r>
                        <a:rPr lang="en-US" sz="1400" dirty="0"/>
                        <a:t>$24,620</a:t>
                      </a:r>
                    </a:p>
                  </a:txBody>
                  <a:tcPr/>
                </a:tc>
                <a:extLst>
                  <a:ext uri="{0D108BD9-81ED-4DB2-BD59-A6C34878D82A}">
                    <a16:rowId xmlns:a16="http://schemas.microsoft.com/office/drawing/2014/main" val="1244531066"/>
                  </a:ext>
                </a:extLst>
              </a:tr>
              <a:tr h="410112">
                <a:tc>
                  <a:txBody>
                    <a:bodyPr/>
                    <a:lstStyle/>
                    <a:p>
                      <a:pPr algn="ctr"/>
                      <a:r>
                        <a:rPr lang="en-US" sz="1400" dirty="0"/>
                        <a:t>D</a:t>
                      </a:r>
                    </a:p>
                  </a:txBody>
                  <a:tcPr/>
                </a:tc>
                <a:tc>
                  <a:txBody>
                    <a:bodyPr/>
                    <a:lstStyle/>
                    <a:p>
                      <a:pPr algn="ctr"/>
                      <a:r>
                        <a:rPr lang="en-US" sz="1400" dirty="0"/>
                        <a:t>570</a:t>
                      </a:r>
                    </a:p>
                  </a:txBody>
                  <a:tcPr/>
                </a:tc>
                <a:tc>
                  <a:txBody>
                    <a:bodyPr/>
                    <a:lstStyle/>
                    <a:p>
                      <a:pPr algn="ctr"/>
                      <a:r>
                        <a:rPr lang="en-US" sz="1400" dirty="0"/>
                        <a:t>12.5%</a:t>
                      </a:r>
                    </a:p>
                  </a:txBody>
                  <a:tcPr/>
                </a:tc>
                <a:tc>
                  <a:txBody>
                    <a:bodyPr/>
                    <a:lstStyle/>
                    <a:p>
                      <a:pPr algn="ctr"/>
                      <a:r>
                        <a:rPr lang="en-US" sz="1400" dirty="0"/>
                        <a:t>$450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$6,998</a:t>
                      </a:r>
                    </a:p>
                  </a:txBody>
                  <a:tcPr/>
                </a:tc>
                <a:tc>
                  <a:txBody>
                    <a:bodyPr/>
                    <a:lstStyle/>
                    <a:p>
                      <a:pPr algn="ctr"/>
                      <a:r>
                        <a:rPr lang="en-US" sz="1400" dirty="0"/>
                        <a:t>$26,998</a:t>
                      </a:r>
                    </a:p>
                  </a:txBody>
                  <a:tcPr/>
                </a:tc>
                <a:extLst>
                  <a:ext uri="{0D108BD9-81ED-4DB2-BD59-A6C34878D82A}">
                    <a16:rowId xmlns:a16="http://schemas.microsoft.com/office/drawing/2014/main" val="1706827739"/>
                  </a:ext>
                </a:extLst>
              </a:tr>
              <a:tr h="410112">
                <a:tc>
                  <a:txBody>
                    <a:bodyPr/>
                    <a:lstStyle/>
                    <a:p>
                      <a:pPr algn="ctr"/>
                      <a:r>
                        <a:rPr lang="en-US" sz="1400" dirty="0"/>
                        <a:t>E</a:t>
                      </a:r>
                    </a:p>
                  </a:txBody>
                  <a:tcPr/>
                </a:tc>
                <a:tc>
                  <a:txBody>
                    <a:bodyPr/>
                    <a:lstStyle/>
                    <a:p>
                      <a:pPr algn="ctr"/>
                      <a:r>
                        <a:rPr lang="en-US" sz="1400" dirty="0"/>
                        <a:t>510</a:t>
                      </a:r>
                    </a:p>
                  </a:txBody>
                  <a:tcPr/>
                </a:tc>
                <a:tc>
                  <a:txBody>
                    <a:bodyPr/>
                    <a:lstStyle/>
                    <a:p>
                      <a:pPr algn="ctr"/>
                      <a:r>
                        <a:rPr lang="en-US" sz="1400" dirty="0"/>
                        <a:t>16.5%</a:t>
                      </a:r>
                    </a:p>
                  </a:txBody>
                  <a:tcPr/>
                </a:tc>
                <a:tc>
                  <a:txBody>
                    <a:bodyPr/>
                    <a:lstStyle/>
                    <a:p>
                      <a:pPr algn="ctr"/>
                      <a:r>
                        <a:rPr lang="en-US" sz="1400" dirty="0"/>
                        <a:t>$492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$20,000</a:t>
                      </a:r>
                    </a:p>
                  </a:txBody>
                  <a:tcPr/>
                </a:tc>
                <a:tc>
                  <a:txBody>
                    <a:bodyPr/>
                    <a:lstStyle/>
                    <a:p>
                      <a:pPr algn="ctr"/>
                      <a:r>
                        <a:rPr lang="en-US" sz="1400" dirty="0"/>
                        <a:t>$9,501</a:t>
                      </a:r>
                    </a:p>
                  </a:txBody>
                  <a:tcPr/>
                </a:tc>
                <a:tc>
                  <a:txBody>
                    <a:bodyPr/>
                    <a:lstStyle/>
                    <a:p>
                      <a:pPr algn="ctr"/>
                      <a:r>
                        <a:rPr lang="en-US" sz="1400" dirty="0"/>
                        <a:t>$29,501</a:t>
                      </a:r>
                    </a:p>
                  </a:txBody>
                  <a:tcPr/>
                </a:tc>
                <a:extLst>
                  <a:ext uri="{0D108BD9-81ED-4DB2-BD59-A6C34878D82A}">
                    <a16:rowId xmlns:a16="http://schemas.microsoft.com/office/drawing/2014/main" val="3975749475"/>
                  </a:ext>
                </a:extLst>
              </a:tr>
            </a:tbl>
          </a:graphicData>
        </a:graphic>
      </p:graphicFrame>
    </p:spTree>
    <p:extLst>
      <p:ext uri="{BB962C8B-B14F-4D97-AF65-F5344CB8AC3E}">
        <p14:creationId xmlns:p14="http://schemas.microsoft.com/office/powerpoint/2010/main" val="3764549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811"/>
            <a:ext cx="8229600" cy="1066800"/>
          </a:xfrm>
        </p:spPr>
        <p:txBody>
          <a:bodyPr>
            <a:normAutofit/>
          </a:bodyPr>
          <a:lstStyle/>
          <a:p>
            <a:r>
              <a:rPr lang="en-US" dirty="0"/>
              <a:t>“Earning Credit” Online Activity</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63731" y="1266444"/>
            <a:ext cx="8229600" cy="4325112"/>
          </a:xfrm>
        </p:spPr>
        <p:txBody>
          <a:bodyPr>
            <a:normAutofit fontScale="92500" lnSpcReduction="20000"/>
          </a:bodyPr>
          <a:lstStyle/>
          <a:p>
            <a:pPr marL="109728" indent="0">
              <a:buNone/>
            </a:pPr>
            <a:r>
              <a:rPr lang="en-US" sz="1800" b="1" i="1" dirty="0"/>
              <a:t>Instruct students to return the Earning Credit Activity and complete the post survey questionnaire for a new opportunity to earn a better credit score (make sure they have their access code):</a:t>
            </a:r>
          </a:p>
          <a:p>
            <a:pPr marL="109728" indent="0">
              <a:buNone/>
            </a:pPr>
            <a:r>
              <a:rPr lang="en-US" sz="1800" u="sng" dirty="0"/>
              <a:t>Post-Survey Questions: </a:t>
            </a:r>
          </a:p>
          <a:p>
            <a:pPr marL="452628" indent="-342900">
              <a:buFont typeface="+mj-lt"/>
              <a:buAutoNum type="arabicPeriod"/>
            </a:pPr>
            <a:r>
              <a:rPr lang="en-US" sz="1800" dirty="0"/>
              <a:t>Imagine you are 30 years old. You will face many bills – including rent or mortgage, possibly diapers and daycare, college loans, utilities, and transportation costs. How many times in one year do you anticipate you would be late on a payment?</a:t>
            </a:r>
          </a:p>
          <a:p>
            <a:pPr marL="452628" indent="-342900">
              <a:buFont typeface="+mj-lt"/>
              <a:buAutoNum type="arabicPeriod"/>
            </a:pPr>
            <a:r>
              <a:rPr lang="en-US" sz="1800" dirty="0"/>
              <a:t>Imagine you are 30 years old. Not including a mortgage (to buy a home), how much consumer debt do you expect to have? Include student loans, car loans, credit card and any other debts.</a:t>
            </a:r>
          </a:p>
          <a:p>
            <a:pPr marL="452628" indent="-342900">
              <a:buFont typeface="+mj-lt"/>
              <a:buAutoNum type="arabicPeriod"/>
            </a:pPr>
            <a:r>
              <a:rPr lang="en-US" sz="1800" dirty="0"/>
              <a:t>Imagine you are 30 years old. At what age did you first apply for a credit card or loan?</a:t>
            </a:r>
          </a:p>
          <a:p>
            <a:pPr marL="452628" indent="-342900">
              <a:buFont typeface="+mj-lt"/>
              <a:buAutoNum type="arabicPeriod"/>
            </a:pPr>
            <a:r>
              <a:rPr lang="en-US" sz="1800" dirty="0"/>
              <a:t>Imagine you are 30 years old. How many of the following accounts do you currently have: credit cards, mortgages, retail finance, auto loans, student loans, other loans?</a:t>
            </a:r>
          </a:p>
          <a:p>
            <a:pPr marL="452628" indent="-342900">
              <a:buFont typeface="+mj-lt"/>
              <a:buAutoNum type="arabicPeriod"/>
            </a:pPr>
            <a:r>
              <a:rPr lang="en-US" sz="1800" dirty="0"/>
              <a:t>Imagine you are 30. How many times have you applied for a loan or new credit card in the past 6 months?</a:t>
            </a:r>
            <a:endParaRPr lang="en-US" sz="1800" i="1" dirty="0"/>
          </a:p>
          <a:p>
            <a:endParaRPr lang="en-US" sz="1800" dirty="0"/>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spTree>
    <p:extLst>
      <p:ext uri="{BB962C8B-B14F-4D97-AF65-F5344CB8AC3E}">
        <p14:creationId xmlns:p14="http://schemas.microsoft.com/office/powerpoint/2010/main" val="332147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C2957B-0CEC-44F9-AB88-1AF75C6090A2}"/>
              </a:ext>
            </a:extLst>
          </p:cNvPr>
          <p:cNvPicPr>
            <a:picLocks noChangeAspect="1"/>
          </p:cNvPicPr>
          <p:nvPr/>
        </p:nvPicPr>
        <p:blipFill>
          <a:blip r:embed="rId2"/>
          <a:stretch>
            <a:fillRect/>
          </a:stretch>
        </p:blipFill>
        <p:spPr>
          <a:xfrm>
            <a:off x="-533401" y="4354"/>
            <a:ext cx="10699347" cy="6015446"/>
          </a:xfrm>
          <a:prstGeom prst="rect">
            <a:avLst/>
          </a:prstGeom>
        </p:spPr>
      </p:pic>
    </p:spTree>
    <p:extLst>
      <p:ext uri="{BB962C8B-B14F-4D97-AF65-F5344CB8AC3E}">
        <p14:creationId xmlns:p14="http://schemas.microsoft.com/office/powerpoint/2010/main" val="2449677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Autofit/>
          </a:bodyPr>
          <a:lstStyle/>
          <a:p>
            <a:r>
              <a:rPr lang="en-US" sz="3600" dirty="0"/>
              <a:t>Evaluating Three Loan Applications (Exercise 13.4)</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63731" y="1944189"/>
            <a:ext cx="8229600" cy="1981200"/>
          </a:xfrm>
        </p:spPr>
        <p:txBody>
          <a:bodyPr>
            <a:normAutofit/>
          </a:bodyPr>
          <a:lstStyle/>
          <a:p>
            <a:r>
              <a:rPr lang="en-US" sz="2400" dirty="0"/>
              <a:t>Inform students they are now going to apply their new knowledge by playing the role of loan officer and evaluate three applicants for a potential loan.  </a:t>
            </a:r>
          </a:p>
          <a:p>
            <a:r>
              <a:rPr lang="en-US" sz="2400" dirty="0"/>
              <a:t>In each case, they will decide whether to give the loan and then explain the reasoning for their decision.</a:t>
            </a:r>
          </a:p>
          <a:p>
            <a:endParaRPr lang="en-US" sz="1800" dirty="0"/>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spTree>
    <p:extLst>
      <p:ext uri="{BB962C8B-B14F-4D97-AF65-F5344CB8AC3E}">
        <p14:creationId xmlns:p14="http://schemas.microsoft.com/office/powerpoint/2010/main" val="224130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69" y="609600"/>
            <a:ext cx="8229600" cy="1066800"/>
          </a:xfrm>
        </p:spPr>
        <p:txBody>
          <a:bodyPr>
            <a:noAutofit/>
          </a:bodyPr>
          <a:lstStyle/>
          <a:p>
            <a:r>
              <a:rPr lang="en-US" sz="3600" dirty="0"/>
              <a:t>Evaluating Three Loan Applications (Exercise 13.4)</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365762" y="4628147"/>
            <a:ext cx="8229600" cy="962527"/>
          </a:xfrm>
        </p:spPr>
        <p:txBody>
          <a:bodyPr>
            <a:normAutofit/>
          </a:bodyPr>
          <a:lstStyle/>
          <a:p>
            <a:r>
              <a:rPr lang="en-US" sz="1800" dirty="0"/>
              <a:t>Should we make the loan? </a:t>
            </a:r>
          </a:p>
          <a:p>
            <a:r>
              <a:rPr lang="en-US" sz="1800" b="1" dirty="0"/>
              <a:t>Absolutely!  Tito has an excellent credit score, no past due accounts, below total high credit amount</a:t>
            </a:r>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pic>
        <p:nvPicPr>
          <p:cNvPr id="5" name="Picture 4">
            <a:extLst>
              <a:ext uri="{FF2B5EF4-FFF2-40B4-BE49-F238E27FC236}">
                <a16:creationId xmlns:a16="http://schemas.microsoft.com/office/drawing/2014/main" id="{A2B9711E-AFFF-4BCE-A222-BEF696F36F12}"/>
              </a:ext>
            </a:extLst>
          </p:cNvPr>
          <p:cNvPicPr>
            <a:picLocks noChangeAspect="1"/>
          </p:cNvPicPr>
          <p:nvPr/>
        </p:nvPicPr>
        <p:blipFill>
          <a:blip r:embed="rId4"/>
          <a:stretch>
            <a:fillRect/>
          </a:stretch>
        </p:blipFill>
        <p:spPr>
          <a:xfrm rot="-60000">
            <a:off x="390851" y="1602012"/>
            <a:ext cx="8667143" cy="2950729"/>
          </a:xfrm>
          <a:prstGeom prst="rect">
            <a:avLst/>
          </a:prstGeom>
        </p:spPr>
      </p:pic>
    </p:spTree>
    <p:extLst>
      <p:ext uri="{BB962C8B-B14F-4D97-AF65-F5344CB8AC3E}">
        <p14:creationId xmlns:p14="http://schemas.microsoft.com/office/powerpoint/2010/main" val="167058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69" y="609600"/>
            <a:ext cx="8229600" cy="1066800"/>
          </a:xfrm>
        </p:spPr>
        <p:txBody>
          <a:bodyPr>
            <a:noAutofit/>
          </a:bodyPr>
          <a:lstStyle/>
          <a:p>
            <a:r>
              <a:rPr lang="en-US" sz="3600" dirty="0"/>
              <a:t>Evaluating Three Loan Applications (Exercise 13.4)</a:t>
            </a:r>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pic>
        <p:nvPicPr>
          <p:cNvPr id="6" name="Picture 5">
            <a:extLst>
              <a:ext uri="{FF2B5EF4-FFF2-40B4-BE49-F238E27FC236}">
                <a16:creationId xmlns:a16="http://schemas.microsoft.com/office/drawing/2014/main" id="{3C8FAE75-F51D-4F59-AA9B-DEE30E25000E}"/>
              </a:ext>
            </a:extLst>
          </p:cNvPr>
          <p:cNvPicPr>
            <a:picLocks noChangeAspect="1"/>
          </p:cNvPicPr>
          <p:nvPr/>
        </p:nvPicPr>
        <p:blipFill>
          <a:blip r:embed="rId4"/>
          <a:stretch>
            <a:fillRect/>
          </a:stretch>
        </p:blipFill>
        <p:spPr>
          <a:xfrm rot="-60000">
            <a:off x="610521" y="1637749"/>
            <a:ext cx="7740082" cy="2985510"/>
          </a:xfrm>
          <a:prstGeom prst="rect">
            <a:avLst/>
          </a:prstGeom>
        </p:spPr>
      </p:pic>
    </p:spTree>
    <p:extLst>
      <p:ext uri="{BB962C8B-B14F-4D97-AF65-F5344CB8AC3E}">
        <p14:creationId xmlns:p14="http://schemas.microsoft.com/office/powerpoint/2010/main" val="1469152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dirty="0">
                <a:solidFill>
                  <a:srgbClr val="FF0000"/>
                </a:solidFill>
              </a:rPr>
              <a:t>Challenge Slide 5!</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57200" y="1596488"/>
            <a:ext cx="8229600" cy="4325112"/>
          </a:xfrm>
        </p:spPr>
        <p:txBody>
          <a:bodyPr>
            <a:normAutofit/>
          </a:bodyPr>
          <a:lstStyle/>
          <a:p>
            <a:pPr marL="109728" indent="0">
              <a:buNone/>
            </a:pPr>
            <a:r>
              <a:rPr lang="en-US" dirty="0"/>
              <a:t>Please use the polling feature to answer the following question: </a:t>
            </a:r>
          </a:p>
          <a:p>
            <a:r>
              <a:rPr lang="en-US" dirty="0"/>
              <a:t>Should we make the loan to Janice Brown?</a:t>
            </a:r>
          </a:p>
          <a:p>
            <a:pPr marL="925830" lvl="1" indent="-514350">
              <a:buFont typeface="+mj-lt"/>
              <a:buAutoNum type="alphaUcPeriod"/>
            </a:pPr>
            <a:r>
              <a:rPr lang="en-US" dirty="0"/>
              <a:t>Absolutely, yes!</a:t>
            </a:r>
          </a:p>
          <a:p>
            <a:pPr marL="925830" lvl="1" indent="-514350">
              <a:buFont typeface="+mj-lt"/>
              <a:buAutoNum type="alphaUcPeriod"/>
            </a:pPr>
            <a:r>
              <a:rPr lang="en-US" dirty="0"/>
              <a:t>Not sure.</a:t>
            </a:r>
          </a:p>
          <a:p>
            <a:pPr marL="925830" lvl="1" indent="-514350">
              <a:buFont typeface="+mj-lt"/>
              <a:buAutoNum type="alphaUcPeriod"/>
            </a:pPr>
            <a:r>
              <a:rPr lang="en-US" dirty="0"/>
              <a:t>Definitely not!</a:t>
            </a:r>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pic>
        <p:nvPicPr>
          <p:cNvPr id="7" name="Picture 4" descr="Image result for superman christopher reeve">
            <a:extLst>
              <a:ext uri="{FF2B5EF4-FFF2-40B4-BE49-F238E27FC236}">
                <a16:creationId xmlns:a16="http://schemas.microsoft.com/office/drawing/2014/main" id="{2BB1130A-463E-45E1-B751-3732930724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2657"/>
            <a:ext cx="2667000" cy="1656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00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69" y="609600"/>
            <a:ext cx="8229600" cy="1066800"/>
          </a:xfrm>
        </p:spPr>
        <p:txBody>
          <a:bodyPr>
            <a:noAutofit/>
          </a:bodyPr>
          <a:lstStyle/>
          <a:p>
            <a:r>
              <a:rPr lang="en-US" sz="3600" dirty="0"/>
              <a:t>Evaluating Three Loan Applications (Exercise 13.4)</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365762" y="4628147"/>
            <a:ext cx="8229600" cy="962527"/>
          </a:xfrm>
        </p:spPr>
        <p:txBody>
          <a:bodyPr>
            <a:normAutofit/>
          </a:bodyPr>
          <a:lstStyle/>
          <a:p>
            <a:r>
              <a:rPr lang="en-US" sz="1800" b="1" dirty="0"/>
              <a:t>Absolutely not! Janice’s credit score is low, codes indicate multiple past-due accounts, close to high credit amount</a:t>
            </a:r>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pic>
        <p:nvPicPr>
          <p:cNvPr id="6" name="Picture 5">
            <a:extLst>
              <a:ext uri="{FF2B5EF4-FFF2-40B4-BE49-F238E27FC236}">
                <a16:creationId xmlns:a16="http://schemas.microsoft.com/office/drawing/2014/main" id="{3C8FAE75-F51D-4F59-AA9B-DEE30E25000E}"/>
              </a:ext>
            </a:extLst>
          </p:cNvPr>
          <p:cNvPicPr>
            <a:picLocks noChangeAspect="1"/>
          </p:cNvPicPr>
          <p:nvPr/>
        </p:nvPicPr>
        <p:blipFill>
          <a:blip r:embed="rId4"/>
          <a:stretch>
            <a:fillRect/>
          </a:stretch>
        </p:blipFill>
        <p:spPr>
          <a:xfrm rot="-60000">
            <a:off x="610521" y="1637749"/>
            <a:ext cx="7740082" cy="2985510"/>
          </a:xfrm>
          <a:prstGeom prst="rect">
            <a:avLst/>
          </a:prstGeom>
        </p:spPr>
      </p:pic>
    </p:spTree>
    <p:extLst>
      <p:ext uri="{BB962C8B-B14F-4D97-AF65-F5344CB8AC3E}">
        <p14:creationId xmlns:p14="http://schemas.microsoft.com/office/powerpoint/2010/main" val="2592804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dirty="0"/>
              <a:t>Lesson 13: Credit Reports and Scores</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57200" y="1596488"/>
            <a:ext cx="8229600" cy="4325112"/>
          </a:xfrm>
        </p:spPr>
        <p:txBody>
          <a:bodyPr>
            <a:normAutofit fontScale="85000" lnSpcReduction="10000"/>
          </a:bodyPr>
          <a:lstStyle/>
          <a:p>
            <a:r>
              <a:rPr lang="en-US" sz="2400" dirty="0"/>
              <a:t>Closing/Assessment: </a:t>
            </a:r>
          </a:p>
          <a:p>
            <a:pPr lvl="1"/>
            <a:r>
              <a:rPr lang="en-US" sz="2400" i="1" dirty="0"/>
              <a:t>Activity 13.4 can be used as a closing</a:t>
            </a:r>
          </a:p>
          <a:p>
            <a:pPr lvl="1"/>
            <a:r>
              <a:rPr lang="en-US" sz="2400" i="1" dirty="0"/>
              <a:t>Class discussion and/or exit ticket: What is a credit report and how is it used? What information is used to calculate a credit score? How do credit scores affect a person’s cost of borrowing?  What can a person do to improve their credit score?</a:t>
            </a:r>
          </a:p>
          <a:p>
            <a:pPr lvl="1"/>
            <a:r>
              <a:rPr lang="en-US" sz="2400" i="1" dirty="0"/>
              <a:t>Lesson includes five M/C assessment questions</a:t>
            </a:r>
          </a:p>
          <a:p>
            <a:r>
              <a:rPr lang="en-US" sz="2400" dirty="0"/>
              <a:t>Ideas for extending and/or scaffolding:</a:t>
            </a:r>
          </a:p>
          <a:p>
            <a:pPr lvl="1"/>
            <a:r>
              <a:rPr lang="en-US" sz="2400" i="1" dirty="0"/>
              <a:t>For advanced students: research assignment/project to develop a profile of average American citizens’ creditworthiness / debt level </a:t>
            </a:r>
          </a:p>
          <a:p>
            <a:pPr lvl="1"/>
            <a:r>
              <a:rPr lang="en-US" sz="2400" i="1" dirty="0"/>
              <a:t>For struggling students: survey and article can be done as a whole class; online activities can be more guided/close ended</a:t>
            </a:r>
            <a:endParaRPr lang="en-US" sz="2400" dirty="0"/>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spTree>
    <p:extLst>
      <p:ext uri="{BB962C8B-B14F-4D97-AF65-F5344CB8AC3E}">
        <p14:creationId xmlns:p14="http://schemas.microsoft.com/office/powerpoint/2010/main" val="302439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391"/>
            <a:ext cx="8229600" cy="1066800"/>
          </a:xfrm>
        </p:spPr>
        <p:txBody>
          <a:bodyPr/>
          <a:lstStyle/>
          <a:p>
            <a:r>
              <a:rPr lang="en-US" dirty="0"/>
              <a:t>What did we learn today?</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57200" y="1596488"/>
            <a:ext cx="8229600" cy="4325112"/>
          </a:xfrm>
        </p:spPr>
        <p:txBody>
          <a:bodyPr>
            <a:normAutofit/>
          </a:bodyPr>
          <a:lstStyle/>
          <a:p>
            <a:r>
              <a:rPr lang="en-US" dirty="0"/>
              <a:t>Reviewed NYS CFM Curriculum Standards (Credit and Loans)</a:t>
            </a:r>
          </a:p>
          <a:p>
            <a:r>
              <a:rPr lang="en-US" dirty="0"/>
              <a:t>Explored 4 Activities: </a:t>
            </a:r>
          </a:p>
          <a:p>
            <a:pPr lvl="1"/>
            <a:r>
              <a:rPr lang="en-US" dirty="0"/>
              <a:t>12.1: Sharp Financial Advisors</a:t>
            </a:r>
          </a:p>
          <a:p>
            <a:pPr lvl="1"/>
            <a:r>
              <a:rPr lang="en-US" dirty="0"/>
              <a:t>13.1: Reading a Credit Report Prediction Guide / 13.2: Reading a Credit Report</a:t>
            </a:r>
          </a:p>
          <a:p>
            <a:pPr lvl="1"/>
            <a:r>
              <a:rPr lang="en-US" dirty="0"/>
              <a:t>13.3: Earning Credit Online Activity / Your Credit Score and the Price of a Car </a:t>
            </a:r>
          </a:p>
          <a:p>
            <a:pPr lvl="1"/>
            <a:r>
              <a:rPr lang="en-US" dirty="0"/>
              <a:t>13.4: Evaluating Three Loan Applications</a:t>
            </a:r>
          </a:p>
          <a:p>
            <a:pPr marL="109728" indent="0">
              <a:buNone/>
            </a:pPr>
            <a:endParaRPr lang="en-US" dirty="0"/>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spTree>
    <p:extLst>
      <p:ext uri="{BB962C8B-B14F-4D97-AF65-F5344CB8AC3E}">
        <p14:creationId xmlns:p14="http://schemas.microsoft.com/office/powerpoint/2010/main" val="59972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Our Learning Objectives:</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57200" y="1596488"/>
            <a:ext cx="8229600" cy="4325112"/>
          </a:xfrm>
        </p:spPr>
        <p:txBody>
          <a:bodyPr/>
          <a:lstStyle/>
          <a:p>
            <a:r>
              <a:rPr lang="en-US" dirty="0"/>
              <a:t>Review NYS CFM Standards </a:t>
            </a:r>
            <a:r>
              <a:rPr lang="en-US" i="1" dirty="0"/>
              <a:t>(What should I be teaching?!)</a:t>
            </a:r>
          </a:p>
          <a:p>
            <a:r>
              <a:rPr lang="en-US" dirty="0"/>
              <a:t>Introduce and demonstrate several CEE teaching resources pertaining to key topics </a:t>
            </a:r>
            <a:r>
              <a:rPr lang="en-US" i="1" dirty="0"/>
              <a:t>(How can I teach it?!)</a:t>
            </a:r>
          </a:p>
          <a:p>
            <a:r>
              <a:rPr lang="en-US" dirty="0"/>
              <a:t>Share pedagogical approaches that will make teaching more fun, engaging and improve student learning outcomes </a:t>
            </a:r>
            <a:r>
              <a:rPr lang="en-US" i="1" dirty="0"/>
              <a:t>(How can I teach it better?!)</a:t>
            </a:r>
          </a:p>
          <a:p>
            <a:endParaRPr lang="en-US" dirty="0"/>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spTree>
    <p:extLst>
      <p:ext uri="{BB962C8B-B14F-4D97-AF65-F5344CB8AC3E}">
        <p14:creationId xmlns:p14="http://schemas.microsoft.com/office/powerpoint/2010/main" val="408517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391"/>
            <a:ext cx="8229600" cy="1066800"/>
          </a:xfrm>
        </p:spPr>
        <p:txBody>
          <a:bodyPr/>
          <a:lstStyle/>
          <a:p>
            <a:r>
              <a:rPr lang="en-US" dirty="0"/>
              <a:t>What did we learn today?</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57200" y="1596488"/>
            <a:ext cx="8229600" cy="4325112"/>
          </a:xfrm>
        </p:spPr>
        <p:txBody>
          <a:bodyPr>
            <a:normAutofit fontScale="92500" lnSpcReduction="10000"/>
          </a:bodyPr>
          <a:lstStyle/>
          <a:p>
            <a:r>
              <a:rPr lang="en-US" dirty="0"/>
              <a:t>In using these activities with our students they will: </a:t>
            </a:r>
          </a:p>
          <a:p>
            <a:pPr lvl="1"/>
            <a:r>
              <a:rPr lang="en-US" dirty="0"/>
              <a:t>identify the advantages and disadvantages of using credit</a:t>
            </a:r>
          </a:p>
          <a:p>
            <a:pPr lvl="1"/>
            <a:r>
              <a:rPr lang="en-US" dirty="0"/>
              <a:t>make decisions about the wise use of credit</a:t>
            </a:r>
          </a:p>
          <a:p>
            <a:pPr lvl="1"/>
            <a:r>
              <a:rPr lang="en-US" dirty="0"/>
              <a:t>describe what a credit report is and how it is used</a:t>
            </a:r>
          </a:p>
          <a:p>
            <a:pPr lvl="1"/>
            <a:r>
              <a:rPr lang="en-US" dirty="0"/>
              <a:t>summarize the information used to calculate a credit score</a:t>
            </a:r>
          </a:p>
          <a:p>
            <a:pPr lvl="1"/>
            <a:r>
              <a:rPr lang="en-US" dirty="0"/>
              <a:t>explain how credit scores affect creditworthiness and the cost of credit </a:t>
            </a:r>
          </a:p>
          <a:p>
            <a:pPr lvl="1"/>
            <a:r>
              <a:rPr lang="en-US" dirty="0"/>
              <a:t>explain the factors that improve a credit score</a:t>
            </a:r>
          </a:p>
          <a:p>
            <a:pPr lvl="1"/>
            <a:r>
              <a:rPr lang="en-US" dirty="0"/>
              <a:t>determine the cost of financing based on credit scores</a:t>
            </a:r>
          </a:p>
          <a:p>
            <a:pPr marL="109728" indent="0">
              <a:buNone/>
            </a:pPr>
            <a:endParaRPr lang="en-US" dirty="0"/>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spTree>
    <p:extLst>
      <p:ext uri="{BB962C8B-B14F-4D97-AF65-F5344CB8AC3E}">
        <p14:creationId xmlns:p14="http://schemas.microsoft.com/office/powerpoint/2010/main" val="42645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391"/>
            <a:ext cx="8229600" cy="1066800"/>
          </a:xfrm>
        </p:spPr>
        <p:txBody>
          <a:bodyPr/>
          <a:lstStyle/>
          <a:p>
            <a:r>
              <a:rPr lang="en-US" dirty="0"/>
              <a:t>Resources Used</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57200" y="1596488"/>
            <a:ext cx="8229600" cy="4325112"/>
          </a:xfrm>
        </p:spPr>
        <p:txBody>
          <a:bodyPr>
            <a:normAutofit fontScale="85000" lnSpcReduction="20000"/>
          </a:bodyPr>
          <a:lstStyle/>
          <a:p>
            <a:r>
              <a:rPr lang="en-US" dirty="0"/>
              <a:t>CEE’s Financial Fitness for Life (3</a:t>
            </a:r>
            <a:r>
              <a:rPr lang="en-US" baseline="30000" dirty="0"/>
              <a:t>rd</a:t>
            </a:r>
            <a:r>
              <a:rPr lang="en-US" dirty="0"/>
              <a:t> </a:t>
            </a:r>
            <a:r>
              <a:rPr lang="en-US"/>
              <a:t>Edition) </a:t>
            </a:r>
            <a:r>
              <a:rPr lang="en-US">
                <a:hlinkClick r:id="rId2"/>
              </a:rPr>
              <a:t>https://www.econedlink.org/resources/collection/fffl-9-12/</a:t>
            </a:r>
            <a:endParaRPr lang="en-US"/>
          </a:p>
          <a:p>
            <a:r>
              <a:rPr lang="en-US" dirty="0"/>
              <a:t>Lesson 12 Making Credit Choices: </a:t>
            </a:r>
            <a:r>
              <a:rPr lang="en-US" dirty="0">
                <a:hlinkClick r:id="rId3"/>
              </a:rPr>
              <a:t>https://www.econedlink.org/resources/making-credit-choices/</a:t>
            </a:r>
            <a:endParaRPr lang="en-US" dirty="0"/>
          </a:p>
          <a:p>
            <a:r>
              <a:rPr lang="en-US" dirty="0"/>
              <a:t>Lesson 13: Credit Reports and Credit Scores</a:t>
            </a:r>
          </a:p>
          <a:p>
            <a:pPr lvl="1"/>
            <a:r>
              <a:rPr lang="en-US" dirty="0">
                <a:hlinkClick r:id="rId4"/>
              </a:rPr>
              <a:t>https://www.econedlink.org/resources/credit-reports-and-credit-scores/</a:t>
            </a:r>
            <a:r>
              <a:rPr lang="en-US" dirty="0"/>
              <a:t> </a:t>
            </a:r>
          </a:p>
          <a:p>
            <a:pPr lvl="1"/>
            <a:r>
              <a:rPr lang="en-US" dirty="0"/>
              <a:t>Earning Credit Activity: </a:t>
            </a:r>
            <a:r>
              <a:rPr lang="en-US" sz="2800" dirty="0">
                <a:hlinkClick r:id="rId5"/>
              </a:rPr>
              <a:t>www.councilforeconed.org/earningcredit</a:t>
            </a:r>
            <a:endParaRPr lang="en-US" dirty="0"/>
          </a:p>
          <a:p>
            <a:pPr lvl="1"/>
            <a:r>
              <a:rPr lang="en-US" dirty="0"/>
              <a:t>Auto Loan Calculator: </a:t>
            </a:r>
            <a:r>
              <a:rPr lang="en-US" dirty="0">
                <a:hlinkClick r:id="rId6"/>
              </a:rPr>
              <a:t>https://www.bankrate.com/calculators/auto/auto-loan-calculator.aspx</a:t>
            </a:r>
            <a:endParaRPr lang="en-US" dirty="0"/>
          </a:p>
        </p:txBody>
      </p:sp>
      <p:pic>
        <p:nvPicPr>
          <p:cNvPr id="18436" name="Picture 4" descr="Council for Economic Education"/>
          <p:cNvPicPr>
            <a:picLocks noChangeAspect="1" noChangeArrowheads="1"/>
          </p:cNvPicPr>
          <p:nvPr/>
        </p:nvPicPr>
        <p:blipFill>
          <a:blip r:embed="rId7"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8"/>
              </a:rPr>
              <a:t>www.councilforeconed.org</a:t>
            </a:r>
            <a:r>
              <a:rPr lang="en-US" sz="1600" i="1" dirty="0">
                <a:solidFill>
                  <a:schemeClr val="bg1"/>
                </a:solidFill>
              </a:rPr>
              <a:t> </a:t>
            </a:r>
            <a:r>
              <a:rPr lang="en-US" b="1" dirty="0"/>
              <a:t> </a:t>
            </a:r>
            <a:endParaRPr lang="en-US" b="1" dirty="0">
              <a:solidFill>
                <a:srgbClr val="1578BC"/>
              </a:solidFill>
            </a:endParaRPr>
          </a:p>
        </p:txBody>
      </p:sp>
    </p:spTree>
    <p:extLst>
      <p:ext uri="{BB962C8B-B14F-4D97-AF65-F5344CB8AC3E}">
        <p14:creationId xmlns:p14="http://schemas.microsoft.com/office/powerpoint/2010/main" val="3387808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pPr algn="ctr"/>
            <a:r>
              <a:rPr lang="en-US" dirty="0"/>
              <a:t>And now . . . the end!</a:t>
            </a:r>
          </a:p>
        </p:txBody>
      </p:sp>
      <p:sp>
        <p:nvSpPr>
          <p:cNvPr id="6" name="Content Placeholder 5"/>
          <p:cNvSpPr>
            <a:spLocks noGrp="1"/>
          </p:cNvSpPr>
          <p:nvPr>
            <p:ph idx="1"/>
          </p:nvPr>
        </p:nvSpPr>
        <p:spPr>
          <a:xfrm>
            <a:off x="457200" y="1792224"/>
            <a:ext cx="8229600" cy="4325112"/>
          </a:xfrm>
        </p:spPr>
        <p:txBody>
          <a:bodyPr>
            <a:normAutofit/>
          </a:bodyPr>
          <a:lstStyle/>
          <a:p>
            <a:pPr algn="ctr"/>
            <a:r>
              <a:rPr lang="en-US" sz="2400" dirty="0"/>
              <a:t>This concludes the webinar!</a:t>
            </a:r>
          </a:p>
          <a:p>
            <a:pPr algn="ctr"/>
            <a:r>
              <a:rPr lang="en-US" sz="2400" dirty="0"/>
              <a:t>Please feel free to e-mail me any questions you may have!</a:t>
            </a:r>
          </a:p>
          <a:p>
            <a:pPr algn="ctr"/>
            <a:r>
              <a:rPr lang="en-US" sz="2400" dirty="0"/>
              <a:t>Thank you for your attention! </a:t>
            </a:r>
            <a:r>
              <a:rPr lang="en-US" sz="2400" dirty="0">
                <a:sym typeface="Wingdings" pitchFamily="2" charset="2"/>
              </a:rPr>
              <a:t></a:t>
            </a:r>
          </a:p>
          <a:p>
            <a:r>
              <a:rPr lang="en-US" sz="2400" dirty="0">
                <a:sym typeface="Wingdings" pitchFamily="2" charset="2"/>
              </a:rPr>
              <a:t>My contact info</a:t>
            </a:r>
          </a:p>
          <a:p>
            <a:pPr lvl="1"/>
            <a:r>
              <a:rPr lang="en-US" sz="2000" dirty="0">
                <a:sym typeface="Wingdings" pitchFamily="2" charset="2"/>
              </a:rPr>
              <a:t>Kenneth Mengani; kenneth.mengani@wjps.org </a:t>
            </a:r>
          </a:p>
          <a:p>
            <a:pPr lvl="1"/>
            <a:r>
              <a:rPr lang="en-US" sz="2000" dirty="0">
                <a:sym typeface="Wingdings" pitchFamily="2" charset="2"/>
              </a:rPr>
              <a:t>World Journalism Preparatory School </a:t>
            </a:r>
          </a:p>
          <a:p>
            <a:pPr lvl="1"/>
            <a:r>
              <a:rPr lang="en-US" sz="2000" dirty="0"/>
              <a:t>34-65 192nd Street, Flushing, NY 11358</a:t>
            </a:r>
          </a:p>
          <a:p>
            <a:pPr lvl="1"/>
            <a:r>
              <a:rPr lang="en-US" sz="2000" dirty="0"/>
              <a:t>Phone: (718) 461-2219  |  Fax: (718) 461-2633</a:t>
            </a:r>
          </a:p>
        </p:txBody>
      </p:sp>
      <p:pic>
        <p:nvPicPr>
          <p:cNvPr id="5"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pic>
        <p:nvPicPr>
          <p:cNvPr id="5122" name="Picture 2" descr="Image result for The End">
            <a:extLst>
              <a:ext uri="{FF2B5EF4-FFF2-40B4-BE49-F238E27FC236}">
                <a16:creationId xmlns:a16="http://schemas.microsoft.com/office/drawing/2014/main" id="{BAE6C228-8946-40F4-B768-7C0244811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640" y="3615582"/>
            <a:ext cx="2514600" cy="1408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dirty="0">
                <a:solidFill>
                  <a:srgbClr val="FF0000"/>
                </a:solidFill>
              </a:rPr>
              <a:t>Challenge Slide 1!</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57200" y="1596488"/>
            <a:ext cx="8229600" cy="4325112"/>
          </a:xfrm>
        </p:spPr>
        <p:txBody>
          <a:bodyPr>
            <a:normAutofit/>
          </a:bodyPr>
          <a:lstStyle/>
          <a:p>
            <a:r>
              <a:rPr lang="en-US" dirty="0"/>
              <a:t>Please use the polling feature to answer the following question: </a:t>
            </a:r>
          </a:p>
          <a:p>
            <a:r>
              <a:rPr lang="en-US" dirty="0"/>
              <a:t>What is the </a:t>
            </a:r>
            <a:r>
              <a:rPr lang="en-US" b="1" u="sng" dirty="0"/>
              <a:t>most important</a:t>
            </a:r>
            <a:r>
              <a:rPr lang="en-US" b="1" dirty="0"/>
              <a:t> </a:t>
            </a:r>
            <a:r>
              <a:rPr lang="en-US" dirty="0"/>
              <a:t>reason you are viewing this webinar?</a:t>
            </a:r>
          </a:p>
          <a:p>
            <a:pPr marL="925830" lvl="1" indent="-514350">
              <a:buFont typeface="+mj-lt"/>
              <a:buAutoNum type="alphaUcPeriod"/>
            </a:pPr>
            <a:r>
              <a:rPr lang="en-US" dirty="0"/>
              <a:t>Learn more about NYS CFM Standards </a:t>
            </a:r>
          </a:p>
          <a:p>
            <a:pPr marL="925830" lvl="1" indent="-514350">
              <a:buFont typeface="+mj-lt"/>
              <a:buAutoNum type="alphaUcPeriod"/>
            </a:pPr>
            <a:r>
              <a:rPr lang="en-US" dirty="0"/>
              <a:t>Explore new/different ways to teach the topic</a:t>
            </a:r>
          </a:p>
          <a:p>
            <a:pPr marL="925830" lvl="1" indent="-514350">
              <a:buFont typeface="+mj-lt"/>
              <a:buAutoNum type="alphaUcPeriod"/>
            </a:pPr>
            <a:r>
              <a:rPr lang="en-US" dirty="0"/>
              <a:t>Expand my own knowledge of the topic </a:t>
            </a:r>
          </a:p>
          <a:p>
            <a:pPr marL="925830" lvl="1" indent="-514350">
              <a:buFont typeface="+mj-lt"/>
              <a:buAutoNum type="alphaUcPeriod"/>
            </a:pPr>
            <a:r>
              <a:rPr lang="en-US" dirty="0"/>
              <a:t>I need credit to maintain my professional license/certification</a:t>
            </a:r>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pic>
        <p:nvPicPr>
          <p:cNvPr id="1034" name="Picture 10" descr="Image result for gandalf the grey">
            <a:extLst>
              <a:ext uri="{FF2B5EF4-FFF2-40B4-BE49-F238E27FC236}">
                <a16:creationId xmlns:a16="http://schemas.microsoft.com/office/drawing/2014/main" id="{461BAA5F-04B6-43FC-8C9B-4D008A7D3C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
            <a:ext cx="1371600" cy="171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814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dirty="0"/>
              <a:t>FM3: Credit and Loans</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57200" y="1596488"/>
            <a:ext cx="8229600" cy="4325112"/>
          </a:xfrm>
        </p:spPr>
        <p:txBody>
          <a:bodyPr>
            <a:normAutofit fontScale="77500" lnSpcReduction="20000"/>
          </a:bodyPr>
          <a:lstStyle/>
          <a:p>
            <a:pPr marL="109728" indent="0">
              <a:buNone/>
            </a:pPr>
            <a:r>
              <a:rPr lang="en-US" b="1" u="sng" dirty="0"/>
              <a:t>Essential Question: How can students establish a credit history and protect themselves from identity theft?</a:t>
            </a:r>
          </a:p>
          <a:p>
            <a:pPr marL="624078" indent="-514350">
              <a:buFont typeface="+mj-lt"/>
              <a:buAutoNum type="arabicPeriod"/>
            </a:pPr>
            <a:r>
              <a:rPr lang="en-US" dirty="0"/>
              <a:t>Sources of Credit: Identify and describe differences in the structure, options, and possible consequences of borrowing from various sources</a:t>
            </a:r>
          </a:p>
          <a:p>
            <a:pPr marL="624078" indent="-514350">
              <a:buFont typeface="+mj-lt"/>
              <a:buAutoNum type="arabicPeriod"/>
            </a:pPr>
            <a:r>
              <a:rPr lang="en-US" dirty="0"/>
              <a:t>Different Loan Types: Identify and describe the various types of credit as well as differences between secured and unsecured credit</a:t>
            </a:r>
          </a:p>
          <a:p>
            <a:pPr marL="624078" indent="-514350">
              <a:buFont typeface="+mj-lt"/>
              <a:buAutoNum type="arabicPeriod"/>
            </a:pPr>
            <a:r>
              <a:rPr lang="en-US" dirty="0"/>
              <a:t>Getting Credit: Review application process and FICO Score; explain 3Cs of Credit; explore FAFSA  </a:t>
            </a:r>
          </a:p>
          <a:p>
            <a:pPr marL="624078" indent="-514350">
              <a:buFont typeface="+mj-lt"/>
              <a:buAutoNum type="arabicPeriod"/>
            </a:pPr>
            <a:r>
              <a:rPr lang="en-US" dirty="0"/>
              <a:t>Risks Associated with Credit: Identity and explain concepts such as: default, foreclosure, repossession, overspending, bankruptcy, impact of poor credit decisions on cost and availability of credit</a:t>
            </a:r>
          </a:p>
          <a:p>
            <a:endParaRPr lang="en-US" dirty="0"/>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spTree>
    <p:extLst>
      <p:ext uri="{BB962C8B-B14F-4D97-AF65-F5344CB8AC3E}">
        <p14:creationId xmlns:p14="http://schemas.microsoft.com/office/powerpoint/2010/main" val="351130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dirty="0"/>
              <a:t>FM3: Credit and Loans</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57200" y="1596488"/>
            <a:ext cx="8229600" cy="4325112"/>
          </a:xfrm>
        </p:spPr>
        <p:txBody>
          <a:bodyPr>
            <a:normAutofit lnSpcReduction="10000"/>
          </a:bodyPr>
          <a:lstStyle/>
          <a:p>
            <a:pPr marL="624078" indent="-514350">
              <a:buFont typeface="+mj-lt"/>
              <a:buAutoNum type="arabicPeriod" startAt="5"/>
            </a:pPr>
            <a:r>
              <a:rPr lang="en-US" dirty="0"/>
              <a:t>Understanding Credit Cards: Identify and explain the difference between types of cards as well as the true cost of minimum payment</a:t>
            </a:r>
          </a:p>
          <a:p>
            <a:pPr marL="624078" indent="-514350">
              <a:buFont typeface="+mj-lt"/>
              <a:buAutoNum type="arabicPeriod" startAt="5"/>
            </a:pPr>
            <a:r>
              <a:rPr lang="en-US" dirty="0"/>
              <a:t>Credit Card Options and Protections: Identify key credit card terms (i.e. cash advance); practice reading a credit card statement; recognize consumer protection law</a:t>
            </a:r>
          </a:p>
          <a:p>
            <a:pPr marL="624078" indent="-514350">
              <a:buFont typeface="+mj-lt"/>
              <a:buAutoNum type="arabicPeriod" startAt="5"/>
            </a:pPr>
            <a:r>
              <a:rPr lang="en-US" dirty="0"/>
              <a:t>Identity Theft and Security: identify different kinds of consumer fraud and how to avoid them; determine what to do if you are a victim</a:t>
            </a:r>
          </a:p>
          <a:p>
            <a:endParaRPr lang="en-US" dirty="0"/>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spTree>
    <p:extLst>
      <p:ext uri="{BB962C8B-B14F-4D97-AF65-F5344CB8AC3E}">
        <p14:creationId xmlns:p14="http://schemas.microsoft.com/office/powerpoint/2010/main" val="384067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Lesson 12: Making Credit Choices</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57200" y="1596488"/>
            <a:ext cx="8229600" cy="4325112"/>
          </a:xfrm>
        </p:spPr>
        <p:txBody>
          <a:bodyPr>
            <a:normAutofit fontScale="85000" lnSpcReduction="10000"/>
          </a:bodyPr>
          <a:lstStyle/>
          <a:p>
            <a:r>
              <a:rPr lang="en-US" b="1" i="1" u="sng" dirty="0"/>
              <a:t>When do the advantages of credit outweigh the costs of using credit? </a:t>
            </a:r>
          </a:p>
          <a:p>
            <a:r>
              <a:rPr lang="en-US" dirty="0"/>
              <a:t>Type and Timing: (Simulation; 90 minutes)</a:t>
            </a:r>
          </a:p>
          <a:p>
            <a:r>
              <a:rPr lang="en-US" dirty="0"/>
              <a:t>Standards (NSFL G12 4.8; CCLS: CCRA.R10; W9-10.9; W11-12.9; L.11-12.6; RH.9-10.4)</a:t>
            </a:r>
          </a:p>
          <a:p>
            <a:r>
              <a:rPr lang="en-US" dirty="0"/>
              <a:t>SWBAT: </a:t>
            </a:r>
          </a:p>
          <a:p>
            <a:pPr lvl="1"/>
            <a:r>
              <a:rPr lang="en-US" dirty="0"/>
              <a:t>identify the advantages and disadvantages of using credit</a:t>
            </a:r>
          </a:p>
          <a:p>
            <a:pPr lvl="1"/>
            <a:r>
              <a:rPr lang="en-US" dirty="0"/>
              <a:t>make decisions about the wise use of credit</a:t>
            </a:r>
          </a:p>
          <a:p>
            <a:r>
              <a:rPr lang="en-US" dirty="0"/>
              <a:t>Sequence: </a:t>
            </a:r>
          </a:p>
          <a:p>
            <a:pPr lvl="1"/>
            <a:r>
              <a:rPr lang="en-US" dirty="0"/>
              <a:t>Students will examine and assess five hypothetical cases, acting as financial advisors to clients considering the use of credit</a:t>
            </a:r>
          </a:p>
          <a:p>
            <a:endParaRPr lang="en-US" dirty="0"/>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spTree>
    <p:extLst>
      <p:ext uri="{BB962C8B-B14F-4D97-AF65-F5344CB8AC3E}">
        <p14:creationId xmlns:p14="http://schemas.microsoft.com/office/powerpoint/2010/main" val="310651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dirty="0"/>
              <a:t>Lesson 12: Making Credit Choices</a:t>
            </a:r>
          </a:p>
        </p:txBody>
      </p:sp>
      <p:sp>
        <p:nvSpPr>
          <p:cNvPr id="4" name="Content Placeholder 3">
            <a:extLst>
              <a:ext uri="{FF2B5EF4-FFF2-40B4-BE49-F238E27FC236}">
                <a16:creationId xmlns:a16="http://schemas.microsoft.com/office/drawing/2014/main" id="{A11045A8-53D3-4282-B848-96406B5AF869}"/>
              </a:ext>
            </a:extLst>
          </p:cNvPr>
          <p:cNvSpPr>
            <a:spLocks noGrp="1"/>
          </p:cNvSpPr>
          <p:nvPr>
            <p:ph idx="1"/>
          </p:nvPr>
        </p:nvSpPr>
        <p:spPr>
          <a:xfrm>
            <a:off x="457200" y="1596488"/>
            <a:ext cx="8229600" cy="4325112"/>
          </a:xfrm>
        </p:spPr>
        <p:txBody>
          <a:bodyPr>
            <a:normAutofit fontScale="92500" lnSpcReduction="20000"/>
          </a:bodyPr>
          <a:lstStyle/>
          <a:p>
            <a:r>
              <a:rPr lang="en-US" dirty="0"/>
              <a:t>Opening Discussion Question: How do you know when to use credit? </a:t>
            </a:r>
          </a:p>
          <a:p>
            <a:pPr lvl="1"/>
            <a:r>
              <a:rPr lang="en-US" i="1" dirty="0"/>
              <a:t>Chart/record student responses; possible review of previous lesson</a:t>
            </a:r>
          </a:p>
          <a:p>
            <a:pPr lvl="1"/>
            <a:r>
              <a:rPr lang="en-US" i="1" dirty="0"/>
              <a:t>Responses might trend toward purchasing a prohibitively expensive but valuable asset (house, loan, car); large purchase security; emergency situations</a:t>
            </a:r>
          </a:p>
          <a:p>
            <a:r>
              <a:rPr lang="en-US" dirty="0"/>
              <a:t>Introduce Exercise 12.1</a:t>
            </a:r>
          </a:p>
          <a:p>
            <a:pPr lvl="1"/>
            <a:r>
              <a:rPr lang="en-US" dirty="0"/>
              <a:t>Explain to students they are going to play the role of financial advisors.</a:t>
            </a:r>
          </a:p>
          <a:p>
            <a:pPr lvl="1"/>
            <a:r>
              <a:rPr lang="en-US" dirty="0"/>
              <a:t>Read and review instructions and general credit principles.</a:t>
            </a:r>
          </a:p>
          <a:p>
            <a:pPr lvl="1"/>
            <a:endParaRPr lang="en-US" dirty="0"/>
          </a:p>
          <a:p>
            <a:endParaRPr lang="en-US" dirty="0"/>
          </a:p>
        </p:txBody>
      </p:sp>
      <p:pic>
        <p:nvPicPr>
          <p:cNvPr id="18436" name="Picture 4" descr="Council for Economic Education"/>
          <p:cNvPicPr>
            <a:picLocks noChangeAspect="1" noChangeArrowheads="1"/>
          </p:cNvPicPr>
          <p:nvPr/>
        </p:nvPicPr>
        <p:blipFill>
          <a:blip r:embed="rId2" cstate="print"/>
          <a:srcRect/>
          <a:stretch>
            <a:fillRect/>
          </a:stretch>
        </p:blipFill>
        <p:spPr bwMode="auto">
          <a:xfrm>
            <a:off x="0" y="5895474"/>
            <a:ext cx="9144000" cy="962526"/>
          </a:xfrm>
          <a:prstGeom prst="rect">
            <a:avLst/>
          </a:prstGeom>
          <a:noFill/>
        </p:spPr>
      </p:pic>
      <p:sp>
        <p:nvSpPr>
          <p:cNvPr id="3" name="Rectangle 2">
            <a:extLst>
              <a:ext uri="{FF2B5EF4-FFF2-40B4-BE49-F238E27FC236}">
                <a16:creationId xmlns:a16="http://schemas.microsoft.com/office/drawing/2014/main" id="{8F1C9924-081E-4497-A1CC-2E10829DDC25}"/>
              </a:ext>
            </a:extLst>
          </p:cNvPr>
          <p:cNvSpPr/>
          <p:nvPr/>
        </p:nvSpPr>
        <p:spPr>
          <a:xfrm>
            <a:off x="838200" y="6183868"/>
            <a:ext cx="3466013" cy="369332"/>
          </a:xfrm>
          <a:prstGeom prst="rect">
            <a:avLst/>
          </a:prstGeom>
        </p:spPr>
        <p:txBody>
          <a:bodyPr wrap="square">
            <a:spAutoFit/>
          </a:bodyPr>
          <a:lstStyle/>
          <a:p>
            <a:pPr>
              <a:defRPr/>
            </a:pPr>
            <a:r>
              <a:rPr lang="en-US" sz="1600" i="1" dirty="0">
                <a:solidFill>
                  <a:schemeClr val="bg1"/>
                </a:solidFill>
                <a:hlinkClick r:id="rId3"/>
              </a:rPr>
              <a:t>www.councilforeconed.org</a:t>
            </a:r>
            <a:r>
              <a:rPr lang="en-US" sz="1600" i="1" dirty="0">
                <a:solidFill>
                  <a:schemeClr val="bg1"/>
                </a:solidFill>
              </a:rPr>
              <a:t> </a:t>
            </a:r>
            <a:r>
              <a:rPr lang="en-US" b="1" dirty="0"/>
              <a:t> </a:t>
            </a:r>
            <a:endParaRPr lang="en-US" b="1" dirty="0">
              <a:solidFill>
                <a:srgbClr val="1578BC"/>
              </a:solidFill>
            </a:endParaRPr>
          </a:p>
        </p:txBody>
      </p:sp>
    </p:spTree>
    <p:extLst>
      <p:ext uri="{BB962C8B-B14F-4D97-AF65-F5344CB8AC3E}">
        <p14:creationId xmlns:p14="http://schemas.microsoft.com/office/powerpoint/2010/main" val="257354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2" ma:contentTypeDescription="Create a new document." ma:contentTypeScope="" ma:versionID="ad2fc0d4fa62e1968d7a1186eb6b8bb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55f388ed21565ea9d77dc5deb097c60f"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6E89C2-A139-46A3-B48D-55FAB6729A22}"/>
</file>

<file path=customXml/itemProps2.xml><?xml version="1.0" encoding="utf-8"?>
<ds:datastoreItem xmlns:ds="http://schemas.openxmlformats.org/officeDocument/2006/customXml" ds:itemID="{08323CF0-24EF-4857-A789-47413775932B}"/>
</file>

<file path=customXml/itemProps3.xml><?xml version="1.0" encoding="utf-8"?>
<ds:datastoreItem xmlns:ds="http://schemas.openxmlformats.org/officeDocument/2006/customXml" ds:itemID="{42047F0A-EF2A-4697-AEF3-CE1A41A50B08}"/>
</file>

<file path=docProps/app.xml><?xml version="1.0" encoding="utf-8"?>
<Properties xmlns="http://schemas.openxmlformats.org/officeDocument/2006/extended-properties" xmlns:vt="http://schemas.openxmlformats.org/officeDocument/2006/docPropsVTypes">
  <Template>Urban</Template>
  <TotalTime>4467</TotalTime>
  <Words>2816</Words>
  <Application>Microsoft Office PowerPoint</Application>
  <PresentationFormat>On-screen Show (4:3)</PresentationFormat>
  <Paragraphs>280</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Calibri</vt:lpstr>
      <vt:lpstr>Georgia</vt:lpstr>
      <vt:lpstr>Trebuchet MS</vt:lpstr>
      <vt:lpstr>Wingdings 2</vt:lpstr>
      <vt:lpstr>Urban</vt:lpstr>
      <vt:lpstr>PowerPoint Presentation</vt:lpstr>
      <vt:lpstr>Who am I? </vt:lpstr>
      <vt:lpstr>Our Agenda:</vt:lpstr>
      <vt:lpstr>Our Learning Objectives:</vt:lpstr>
      <vt:lpstr>Challenge Slide 1!</vt:lpstr>
      <vt:lpstr>FM3: Credit and Loans</vt:lpstr>
      <vt:lpstr>FM3: Credit and Loans</vt:lpstr>
      <vt:lpstr>Lesson 12: Making Credit Choices</vt:lpstr>
      <vt:lpstr>Lesson 12: Making Credit Choices</vt:lpstr>
      <vt:lpstr>PowerPoint Presentation</vt:lpstr>
      <vt:lpstr>PowerPoint Presentation</vt:lpstr>
      <vt:lpstr>Challenge Slide 2!</vt:lpstr>
      <vt:lpstr>Client 3 Debrief: </vt:lpstr>
      <vt:lpstr>PowerPoint Presentation</vt:lpstr>
      <vt:lpstr>Challenge Slide 3!</vt:lpstr>
      <vt:lpstr>Client 4 Debrief: </vt:lpstr>
      <vt:lpstr>Lesson 12: Making Credit Choices</vt:lpstr>
      <vt:lpstr>Lesson 13: Credit Reports and Credit Scores</vt:lpstr>
      <vt:lpstr>Lesson 13: Credit Reports and Credit Scores</vt:lpstr>
      <vt:lpstr>Challenge Slide 4!</vt:lpstr>
      <vt:lpstr>Opening T/F Survey (13.1)</vt:lpstr>
      <vt:lpstr>“Earning Credit” Online Activity and Your Credit Score and the Price of a Car (Exercise 13.3)</vt:lpstr>
      <vt:lpstr>PowerPoint Presentation</vt:lpstr>
      <vt:lpstr>PowerPoint Presentation</vt:lpstr>
      <vt:lpstr>“Earning Credit” Online Activity</vt:lpstr>
      <vt:lpstr>PowerPoint Presentation</vt:lpstr>
      <vt:lpstr>Your Credit Score and the Price of a Car (13.3) </vt:lpstr>
      <vt:lpstr>PowerPoint Presentation</vt:lpstr>
      <vt:lpstr>Your Credit Score and the Price of a Car (13.3) </vt:lpstr>
      <vt:lpstr>Your Credit Score and the Price of a Car (13.3) </vt:lpstr>
      <vt:lpstr>“Earning Credit” Online Activity</vt:lpstr>
      <vt:lpstr>PowerPoint Presentation</vt:lpstr>
      <vt:lpstr>Evaluating Three Loan Applications (Exercise 13.4)</vt:lpstr>
      <vt:lpstr>Evaluating Three Loan Applications (Exercise 13.4)</vt:lpstr>
      <vt:lpstr>Evaluating Three Loan Applications (Exercise 13.4)</vt:lpstr>
      <vt:lpstr>Challenge Slide 5!</vt:lpstr>
      <vt:lpstr>Evaluating Three Loan Applications (Exercise 13.4)</vt:lpstr>
      <vt:lpstr>Lesson 13: Credit Reports and Scores</vt:lpstr>
      <vt:lpstr>What did we learn today?</vt:lpstr>
      <vt:lpstr>What did we learn today?</vt:lpstr>
      <vt:lpstr>Resources Used</vt:lpstr>
      <vt:lpstr>And now . . . the end!</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CEE Webinar: Credit and Loans</dc:title>
  <dc:creator>Kenneth Mengani</dc:creator>
  <cp:lastModifiedBy>Kenneth Mengani</cp:lastModifiedBy>
  <cp:revision>357</cp:revision>
  <dcterms:created xsi:type="dcterms:W3CDTF">2014-06-04T14:56:06Z</dcterms:created>
  <dcterms:modified xsi:type="dcterms:W3CDTF">2019-08-18T15:50:08Z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ies>
</file>