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6"/>
  </p:notesMasterIdLst>
  <p:handoutMasterIdLst>
    <p:handoutMasterId r:id="rId17"/>
  </p:handoutMasterIdLst>
  <p:sldIdLst>
    <p:sldId id="699" r:id="rId5"/>
    <p:sldId id="731" r:id="rId6"/>
    <p:sldId id="732" r:id="rId7"/>
    <p:sldId id="733" r:id="rId8"/>
    <p:sldId id="734" r:id="rId9"/>
    <p:sldId id="735" r:id="rId10"/>
    <p:sldId id="736" r:id="rId11"/>
    <p:sldId id="737" r:id="rId12"/>
    <p:sldId id="738" r:id="rId13"/>
    <p:sldId id="739" r:id="rId14"/>
    <p:sldId id="74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4A58"/>
    <a:srgbClr val="DDF2F7"/>
    <a:srgbClr val="5DBF9A"/>
    <a:srgbClr val="79BFB8"/>
    <a:srgbClr val="D8FEE4"/>
    <a:srgbClr val="86C17B"/>
    <a:srgbClr val="A7C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52"/>
    <p:restoredTop sz="85374"/>
  </p:normalViewPr>
  <p:slideViewPr>
    <p:cSldViewPr snapToGrid="0" snapToObjects="1">
      <p:cViewPr varScale="1">
        <p:scale>
          <a:sx n="91" d="100"/>
          <a:sy n="91" d="100"/>
        </p:scale>
        <p:origin x="216" y="55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69C7AE-8996-0046-AA5C-7794C4A469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3D7849-3040-054B-AA6B-4869B4CF38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3ED1ED-05C6-9642-A613-B52D9CF231EE}" type="datetimeFigureOut">
              <a:rPr lang="en-US" smtClean="0"/>
              <a:t>12/29/23</a:t>
            </a:fld>
            <a:endParaRPr lang="en-US"/>
          </a:p>
        </p:txBody>
      </p:sp>
      <p:sp>
        <p:nvSpPr>
          <p:cNvPr id="4" name="Footer Placeholder 3">
            <a:extLst>
              <a:ext uri="{FF2B5EF4-FFF2-40B4-BE49-F238E27FC236}">
                <a16:creationId xmlns:a16="http://schemas.microsoft.com/office/drawing/2014/main" id="{8ED7E81D-860E-D943-8C3B-1AAD2A4756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20F9BB-B3F0-1944-85CF-3ED0A12319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6EB40F-773B-FC4B-8DAB-7A099FDE6767}" type="slidenum">
              <a:rPr lang="en-US" smtClean="0"/>
              <a:t>‹#›</a:t>
            </a:fld>
            <a:endParaRPr lang="en-US"/>
          </a:p>
        </p:txBody>
      </p:sp>
    </p:spTree>
    <p:extLst>
      <p:ext uri="{BB962C8B-B14F-4D97-AF65-F5344CB8AC3E}">
        <p14:creationId xmlns:p14="http://schemas.microsoft.com/office/powerpoint/2010/main" val="3982603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5DA19-45A3-9C4D-A0BD-48E5752966F4}" type="datetimeFigureOut">
              <a:rPr lang="en-US" smtClean="0"/>
              <a:t>12/29/23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09D57-1EB1-314F-BB6D-C17464656B8A}" type="slidenum">
              <a:rPr lang="en-US" smtClean="0"/>
              <a:t>‹#›</a:t>
            </a:fld>
            <a:endParaRPr lang="en-US"/>
          </a:p>
        </p:txBody>
      </p:sp>
    </p:spTree>
    <p:extLst>
      <p:ext uri="{BB962C8B-B14F-4D97-AF65-F5344CB8AC3E}">
        <p14:creationId xmlns:p14="http://schemas.microsoft.com/office/powerpoint/2010/main" val="4045663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3uv7iK5UxM4"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1</a:t>
            </a:fld>
            <a:endParaRPr lang="en-US"/>
          </a:p>
        </p:txBody>
      </p:sp>
    </p:spTree>
    <p:extLst>
      <p:ext uri="{BB962C8B-B14F-4D97-AF65-F5344CB8AC3E}">
        <p14:creationId xmlns:p14="http://schemas.microsoft.com/office/powerpoint/2010/main" val="3052510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11</a:t>
            </a:fld>
            <a:endParaRPr lang="en-US"/>
          </a:p>
        </p:txBody>
      </p:sp>
    </p:spTree>
    <p:extLst>
      <p:ext uri="{BB962C8B-B14F-4D97-AF65-F5344CB8AC3E}">
        <p14:creationId xmlns:p14="http://schemas.microsoft.com/office/powerpoint/2010/main" val="1209408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2</a:t>
            </a:fld>
            <a:endParaRPr lang="en-US"/>
          </a:p>
        </p:txBody>
      </p:sp>
    </p:spTree>
    <p:extLst>
      <p:ext uri="{BB962C8B-B14F-4D97-AF65-F5344CB8AC3E}">
        <p14:creationId xmlns:p14="http://schemas.microsoft.com/office/powerpoint/2010/main" val="159836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3</a:t>
            </a:fld>
            <a:endParaRPr lang="en-US"/>
          </a:p>
        </p:txBody>
      </p:sp>
    </p:spTree>
    <p:extLst>
      <p:ext uri="{BB962C8B-B14F-4D97-AF65-F5344CB8AC3E}">
        <p14:creationId xmlns:p14="http://schemas.microsoft.com/office/powerpoint/2010/main" val="3006572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5</a:t>
            </a:fld>
            <a:endParaRPr lang="en-US"/>
          </a:p>
        </p:txBody>
      </p:sp>
    </p:spTree>
    <p:extLst>
      <p:ext uri="{BB962C8B-B14F-4D97-AF65-F5344CB8AC3E}">
        <p14:creationId xmlns:p14="http://schemas.microsoft.com/office/powerpoint/2010/main" val="752879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surface, the business model is pretty straight forward. If the government is paying $200 a day to keep an inmate, and a private company says they can do the same thing for $175, it makes sense for the government to pay the company to do that. However, the incentives for the company are potentially darker. As a profit-seeking corporation, cutting costs and increasing revenue are desirable. With prisons, cutting costs often means decreasing services or reducing personnel. Increasing revenue means coming up with ways to keep people in the institution or getting more people inside.</a:t>
            </a:r>
          </a:p>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6</a:t>
            </a:fld>
            <a:endParaRPr lang="en-US"/>
          </a:p>
        </p:txBody>
      </p:sp>
    </p:spTree>
    <p:extLst>
      <p:ext uri="{BB962C8B-B14F-4D97-AF65-F5344CB8AC3E}">
        <p14:creationId xmlns:p14="http://schemas.microsoft.com/office/powerpoint/2010/main" val="26896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15000"/>
              </a:lnSpc>
              <a:spcBef>
                <a:spcPts val="1200"/>
              </a:spcBef>
              <a:spcAft>
                <a:spcPts val="0"/>
              </a:spcAft>
              <a:buClr>
                <a:schemeClr val="dk1"/>
              </a:buClr>
              <a:buSzPts val="1100"/>
              <a:buAutoNum type="arabicPeriod"/>
            </a:pPr>
            <a:r>
              <a:rPr lang="en-US" dirty="0">
                <a:solidFill>
                  <a:schemeClr val="dk1"/>
                </a:solidFill>
              </a:rPr>
              <a:t>This is a table showing changes in financial information for a private prison company (now called </a:t>
            </a:r>
            <a:r>
              <a:rPr lang="en-US" dirty="0" err="1">
                <a:solidFill>
                  <a:schemeClr val="dk1"/>
                </a:solidFill>
              </a:rPr>
              <a:t>CoreCivic</a:t>
            </a:r>
            <a:r>
              <a:rPr lang="en-US" dirty="0">
                <a:solidFill>
                  <a:schemeClr val="dk1"/>
                </a:solidFill>
              </a:rPr>
              <a:t>) in regards to their federal contract. The primary point to make is that the revenue per “man-day” (sort of a per inmate measure) grew 33% over this 10 year period, but the cost only grew about 8%. Furthermore, the number of man-days ballooned from a little over 520,000 to more than 10 million. As an option, you can use a clip from </a:t>
            </a:r>
            <a:r>
              <a:rPr lang="en-US" dirty="0" err="1">
                <a:solidFill>
                  <a:schemeClr val="dk1"/>
                </a:solidFill>
              </a:rPr>
              <a:t>Youtube</a:t>
            </a:r>
            <a:r>
              <a:rPr lang="en-US" dirty="0">
                <a:solidFill>
                  <a:schemeClr val="dk1"/>
                </a:solidFill>
              </a:rPr>
              <a:t> Video 1:</a:t>
            </a:r>
            <a:r>
              <a:rPr lang="en-US" u="sng" dirty="0">
                <a:solidFill>
                  <a:srgbClr val="1155CC"/>
                </a:solidFill>
                <a:hlinkClick r:id="rId3">
                  <a:extLst>
                    <a:ext uri="{A12FA001-AC4F-418D-AE19-62706E023703}">
                      <ahyp:hlinkClr xmlns:ahyp="http://schemas.microsoft.com/office/drawing/2018/hyperlinkcolor" val="tx"/>
                    </a:ext>
                  </a:extLst>
                </a:hlinkClick>
              </a:rPr>
              <a:t>Who Makes Money from Private Prisons</a:t>
            </a:r>
            <a:r>
              <a:rPr lang="en-US" dirty="0">
                <a:solidFill>
                  <a:schemeClr val="dk1"/>
                </a:solidFill>
              </a:rPr>
              <a:t> (3:30 - 4:10) to explain this as well. </a:t>
            </a:r>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7</a:t>
            </a:fld>
            <a:endParaRPr lang="en-US"/>
          </a:p>
        </p:txBody>
      </p:sp>
    </p:spTree>
    <p:extLst>
      <p:ext uri="{BB962C8B-B14F-4D97-AF65-F5344CB8AC3E}">
        <p14:creationId xmlns:p14="http://schemas.microsoft.com/office/powerpoint/2010/main" val="2386607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8</a:t>
            </a:fld>
            <a:endParaRPr lang="en-US"/>
          </a:p>
        </p:txBody>
      </p:sp>
    </p:spTree>
    <p:extLst>
      <p:ext uri="{BB962C8B-B14F-4D97-AF65-F5344CB8AC3E}">
        <p14:creationId xmlns:p14="http://schemas.microsoft.com/office/powerpoint/2010/main" val="1013983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Display this slide as students are reading the first page of Activity 15.1. You may also wish to leave it displayed as students complete the “four corners” activity to help students know where to go.</a:t>
            </a:r>
          </a:p>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9</a:t>
            </a:fld>
            <a:endParaRPr lang="en-US"/>
          </a:p>
        </p:txBody>
      </p:sp>
    </p:spTree>
    <p:extLst>
      <p:ext uri="{BB962C8B-B14F-4D97-AF65-F5344CB8AC3E}">
        <p14:creationId xmlns:p14="http://schemas.microsoft.com/office/powerpoint/2010/main" val="1096768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10</a:t>
            </a:fld>
            <a:endParaRPr lang="en-US"/>
          </a:p>
        </p:txBody>
      </p:sp>
    </p:spTree>
    <p:extLst>
      <p:ext uri="{BB962C8B-B14F-4D97-AF65-F5344CB8AC3E}">
        <p14:creationId xmlns:p14="http://schemas.microsoft.com/office/powerpoint/2010/main" val="1538696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AECEC67-45A8-8A4A-9C85-5CEA41F7BAB5}"/>
              </a:ext>
            </a:extLst>
          </p:cNvPr>
          <p:cNvSpPr>
            <a:spLocks noGrp="1"/>
          </p:cNvSpPr>
          <p:nvPr>
            <p:ph type="sldNum" sz="quarter" idx="4"/>
          </p:nvPr>
        </p:nvSpPr>
        <p:spPr>
          <a:xfrm>
            <a:off x="8604226" y="6374965"/>
            <a:ext cx="3263348"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dirty="0"/>
          </a:p>
        </p:txBody>
      </p:sp>
    </p:spTree>
    <p:extLst>
      <p:ext uri="{BB962C8B-B14F-4D97-AF65-F5344CB8AC3E}">
        <p14:creationId xmlns:p14="http://schemas.microsoft.com/office/powerpoint/2010/main" val="114386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689113" y="543339"/>
            <a:ext cx="10664687" cy="827247"/>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279986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9973CB-34A1-D713-CA29-A82DF73E52C3}"/>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689113" y="543339"/>
            <a:ext cx="10664687" cy="827247"/>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1002891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5238-D472-B506-C6C3-A31529133F72}"/>
              </a:ext>
            </a:extLst>
          </p:cNvPr>
          <p:cNvSpPr>
            <a:spLocks noGrp="1"/>
          </p:cNvSpPr>
          <p:nvPr>
            <p:ph type="title"/>
          </p:nvPr>
        </p:nvSpPr>
        <p:spPr>
          <a:xfrm>
            <a:off x="812800" y="5066783"/>
            <a:ext cx="10515600" cy="1325563"/>
          </a:xfrm>
          <a:prstGeom prst="rect">
            <a:avLst/>
          </a:prstGeom>
        </p:spPr>
        <p:txBody>
          <a:bodyPr/>
          <a:lstStyle>
            <a:lvl1pPr>
              <a:defRPr sz="3400" b="0" i="0" spc="-100" baseline="0">
                <a:solidFill>
                  <a:schemeClr val="tx1"/>
                </a:solidFill>
                <a:latin typeface="+mj-lt"/>
                <a:ea typeface="Calibri Light" panose="020F0302020204030204" pitchFamily="34" charset="0"/>
                <a:cs typeface="Calibri Light" panose="020F030202020403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55B7508F-85EB-1F5B-D91C-D2D4F929AA98}"/>
              </a:ext>
            </a:extLst>
          </p:cNvPr>
          <p:cNvSpPr>
            <a:spLocks noGrp="1"/>
          </p:cNvSpPr>
          <p:nvPr>
            <p:ph type="body" sz="quarter" idx="10" hasCustomPrompt="1"/>
          </p:nvPr>
        </p:nvSpPr>
        <p:spPr>
          <a:xfrm>
            <a:off x="812800" y="4146550"/>
            <a:ext cx="10515600" cy="914400"/>
          </a:xfrm>
          <a:prstGeom prst="rect">
            <a:avLst/>
          </a:prstGeom>
        </p:spPr>
        <p:txBody>
          <a:bodyPr/>
          <a:lstStyle>
            <a:lvl1pPr marL="0" indent="0">
              <a:buFontTx/>
              <a:buNone/>
              <a:defRPr sz="5400" spc="-150">
                <a:solidFill>
                  <a:schemeClr val="tx1"/>
                </a:solidFill>
              </a:defRPr>
            </a:lvl1pPr>
            <a:lvl3pPr marL="914400" indent="0">
              <a:buNone/>
              <a:defRPr/>
            </a:lvl3pPr>
          </a:lstStyle>
          <a:p>
            <a:pPr lvl="0"/>
            <a:r>
              <a:rPr lang="en-US" dirty="0"/>
              <a:t>Click to edit Master title style</a:t>
            </a:r>
          </a:p>
        </p:txBody>
      </p:sp>
    </p:spTree>
    <p:extLst>
      <p:ext uri="{BB962C8B-B14F-4D97-AF65-F5344CB8AC3E}">
        <p14:creationId xmlns:p14="http://schemas.microsoft.com/office/powerpoint/2010/main" val="115280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64F8B3-F874-5741-937B-7A2A821D56A5}"/>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3" name="Slide Number Placeholder 5">
            <a:extLst>
              <a:ext uri="{FF2B5EF4-FFF2-40B4-BE49-F238E27FC236}">
                <a16:creationId xmlns:a16="http://schemas.microsoft.com/office/drawing/2014/main" id="{6AA85F9E-F7DD-424A-A243-848E478BD914}"/>
              </a:ext>
            </a:extLst>
          </p:cNvPr>
          <p:cNvSpPr>
            <a:spLocks noGrp="1"/>
          </p:cNvSpPr>
          <p:nvPr>
            <p:ph type="sldNum" sz="quarter" idx="4"/>
          </p:nvPr>
        </p:nvSpPr>
        <p:spPr>
          <a:xfrm>
            <a:off x="8604226" y="6374965"/>
            <a:ext cx="3263348"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dirty="0"/>
          </a:p>
        </p:txBody>
      </p:sp>
    </p:spTree>
    <p:extLst>
      <p:ext uri="{BB962C8B-B14F-4D97-AF65-F5344CB8AC3E}">
        <p14:creationId xmlns:p14="http://schemas.microsoft.com/office/powerpoint/2010/main" val="418874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686076" y="529881"/>
            <a:ext cx="9213298" cy="841719"/>
          </a:xfrm>
          <a:prstGeom prst="rect">
            <a:avLst/>
          </a:prstGeom>
        </p:spPr>
        <p:txBody>
          <a:bodyPr anchor="t"/>
          <a:lstStyle>
            <a:lvl1pPr>
              <a:defRPr sz="4400"/>
            </a:lvl1pPr>
          </a:lstStyle>
          <a:p>
            <a:r>
              <a:rPr lang="en-US" dirty="0"/>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750888" y="1552713"/>
            <a:ext cx="10691812" cy="4752837"/>
          </a:xfrm>
          <a:prstGeom prst="rect">
            <a:avLst/>
          </a:prstGeom>
        </p:spPr>
        <p:txBody>
          <a:bodyPr numCol="4"/>
          <a:lstStyle>
            <a:lvl1pPr marL="0" indent="0" algn="l">
              <a:spcBef>
                <a:spcPts val="400"/>
              </a:spcBef>
              <a:buNone/>
              <a:defRPr sz="26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58377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53EA1F-137D-994D-B8BE-DDC03EB6B79D}"/>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686076" y="529881"/>
            <a:ext cx="9213298" cy="841719"/>
          </a:xfrm>
          <a:prstGeom prst="rect">
            <a:avLst/>
          </a:prstGeom>
        </p:spPr>
        <p:txBody>
          <a:bodyPr anchor="t"/>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750888" y="1552713"/>
            <a:ext cx="10691812" cy="4752837"/>
          </a:xfrm>
          <a:prstGeom prst="rect">
            <a:avLst/>
          </a:prstGeom>
        </p:spPr>
        <p:txBody>
          <a:bodyPr numCol="4"/>
          <a:lstStyle>
            <a:lvl1pPr marL="0" indent="0" algn="l">
              <a:spcBef>
                <a:spcPts val="400"/>
              </a:spcBef>
              <a:buNone/>
              <a:defRPr sz="28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37833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689113" y="470452"/>
            <a:ext cx="10664687" cy="900134"/>
          </a:xfrm>
          <a:prstGeom prst="rect">
            <a:avLst/>
          </a:prstGeom>
        </p:spPr>
        <p:txBody>
          <a:bodyPr/>
          <a:lstStyle>
            <a:lvl1pPr>
              <a:defRPr sz="4400"/>
            </a:lvl1pPr>
          </a:lstStyle>
          <a:p>
            <a:r>
              <a:rPr lang="en-US" dirty="0"/>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183438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8EC30F-F7F4-5340-A189-031B51112FC3}"/>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689113" y="470452"/>
            <a:ext cx="10664687" cy="900134"/>
          </a:xfrm>
          <a:prstGeom prst="rect">
            <a:avLst/>
          </a:prstGeom>
        </p:spPr>
        <p:txBody>
          <a:bodyPr/>
          <a:lstStyle>
            <a:lvl1pPr>
              <a:defRPr sz="4400"/>
            </a:lvl1pPr>
          </a:lstStyle>
          <a:p>
            <a:r>
              <a:rPr lang="en-US" dirty="0"/>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3525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13DB2-4AD0-5F7B-FC1D-1AF24980A025}"/>
              </a:ext>
            </a:extLst>
          </p:cNvPr>
          <p:cNvSpPr>
            <a:spLocks noGrp="1"/>
          </p:cNvSpPr>
          <p:nvPr>
            <p:ph type="title"/>
          </p:nvPr>
        </p:nvSpPr>
        <p:spPr>
          <a:xfrm>
            <a:off x="713894" y="510897"/>
            <a:ext cx="10515600" cy="986597"/>
          </a:xfrm>
          <a:prstGeom prst="rect">
            <a:avLst/>
          </a:prstGeo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7A14BE4-D728-0426-4416-4934FD59D3FD}"/>
              </a:ext>
            </a:extLst>
          </p:cNvPr>
          <p:cNvSpPr>
            <a:spLocks noGrp="1"/>
          </p:cNvSpPr>
          <p:nvPr>
            <p:ph type="body" idx="1" hasCustomPrompt="1"/>
          </p:nvPr>
        </p:nvSpPr>
        <p:spPr>
          <a:xfrm>
            <a:off x="839788" y="1681163"/>
            <a:ext cx="5157787" cy="823912"/>
          </a:xfrm>
          <a:prstGeom prst="rect">
            <a:avLst/>
          </a:prstGeom>
          <a:solidFill>
            <a:schemeClr val="accent6"/>
          </a:solidFill>
          <a:ln w="12700">
            <a:solidFill>
              <a:schemeClr val="accent6"/>
            </a:solidFill>
          </a:ln>
        </p:spPr>
        <p:txBody>
          <a:bodyPr anchor="ctr"/>
          <a:lstStyle>
            <a:lvl1pPr marL="0" indent="0">
              <a:buNone/>
              <a:defRPr sz="2400" b="1" i="0" baseline="0">
                <a:solidFill>
                  <a:schemeClr val="bg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589443F-A02B-85D9-286B-FA2BE883BB8A}"/>
              </a:ext>
            </a:extLst>
          </p:cNvPr>
          <p:cNvSpPr>
            <a:spLocks noGrp="1"/>
          </p:cNvSpPr>
          <p:nvPr>
            <p:ph sz="half" idx="2"/>
          </p:nvPr>
        </p:nvSpPr>
        <p:spPr>
          <a:xfrm>
            <a:off x="839788" y="2505075"/>
            <a:ext cx="5157787" cy="3684588"/>
          </a:xfrm>
          <a:prstGeom prst="rect">
            <a:avLst/>
          </a:prstGeom>
          <a:solidFill>
            <a:schemeClr val="bg1">
              <a:alpha val="20004"/>
            </a:schemeClr>
          </a:solidFill>
          <a:ln w="12700">
            <a:solidFill>
              <a:schemeClr val="accent6"/>
            </a:solidFill>
          </a:ln>
        </p:spPr>
        <p:txBody>
          <a:bodyPr anchor="ctr"/>
          <a:lstStyle>
            <a:lvl1pPr marL="182880" indent="0">
              <a:buFontTx/>
              <a:buNone/>
              <a:defRPr sz="1800"/>
            </a:lvl1pPr>
            <a:lvl2pPr marL="182880" indent="0">
              <a:buFontTx/>
              <a:buNone/>
              <a:defRPr sz="1800"/>
            </a:lvl2pPr>
            <a:lvl3pPr marL="182880" indent="0">
              <a:buFontTx/>
              <a:buNone/>
              <a:defRPr sz="1800"/>
            </a:lvl3pPr>
            <a:lvl4pPr marL="182880" indent="0">
              <a:buFontTx/>
              <a:buNone/>
              <a:defRPr sz="1800"/>
            </a:lvl4pPr>
            <a:lvl5pPr marL="182880" indent="0">
              <a:buFontTx/>
              <a:buNone/>
              <a:defRPr sz="1800"/>
            </a:lvl5pPr>
          </a:lstStyle>
          <a:p>
            <a:pPr lvl="0"/>
            <a:r>
              <a:rPr lang="en-US" dirty="0"/>
              <a:t>Click to edit Master text styles</a:t>
            </a:r>
          </a:p>
        </p:txBody>
      </p:sp>
      <p:sp>
        <p:nvSpPr>
          <p:cNvPr id="5" name="Text Placeholder 4">
            <a:extLst>
              <a:ext uri="{FF2B5EF4-FFF2-40B4-BE49-F238E27FC236}">
                <a16:creationId xmlns:a16="http://schemas.microsoft.com/office/drawing/2014/main" id="{362CFE18-72C0-A86F-FCAA-0255E42A6DEC}"/>
              </a:ext>
            </a:extLst>
          </p:cNvPr>
          <p:cNvSpPr>
            <a:spLocks noGrp="1"/>
          </p:cNvSpPr>
          <p:nvPr>
            <p:ph type="body" sz="quarter" idx="3" hasCustomPrompt="1"/>
          </p:nvPr>
        </p:nvSpPr>
        <p:spPr>
          <a:xfrm>
            <a:off x="6172200" y="1681163"/>
            <a:ext cx="5183188" cy="823912"/>
          </a:xfrm>
          <a:prstGeom prst="rect">
            <a:avLst/>
          </a:prstGeom>
          <a:solidFill>
            <a:schemeClr val="accent6"/>
          </a:solidFill>
          <a:ln w="12700">
            <a:solidFill>
              <a:schemeClr val="accent6"/>
            </a:solidFill>
          </a:ln>
        </p:spPr>
        <p:txBody>
          <a:bodyPr anchor="ctr"/>
          <a:lstStyle>
            <a:lvl1pPr marL="0" indent="0">
              <a:buNone/>
              <a:defRPr sz="2400" b="1" i="0" baseline="0">
                <a:solidFill>
                  <a:schemeClr val="bg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1B85C0A-E3F4-C527-3169-013E164323EA}"/>
              </a:ext>
            </a:extLst>
          </p:cNvPr>
          <p:cNvSpPr>
            <a:spLocks noGrp="1"/>
          </p:cNvSpPr>
          <p:nvPr>
            <p:ph sz="quarter" idx="4"/>
          </p:nvPr>
        </p:nvSpPr>
        <p:spPr>
          <a:xfrm>
            <a:off x="6172200" y="2505075"/>
            <a:ext cx="5183188" cy="3684588"/>
          </a:xfrm>
          <a:prstGeom prst="rect">
            <a:avLst/>
          </a:prstGeom>
          <a:solidFill>
            <a:schemeClr val="bg1">
              <a:alpha val="20004"/>
            </a:schemeClr>
          </a:solidFill>
          <a:ln w="12700">
            <a:solidFill>
              <a:schemeClr val="accent6"/>
            </a:solidFill>
          </a:ln>
        </p:spPr>
        <p:txBody>
          <a:bodyPr anchor="ctr"/>
          <a:lstStyle>
            <a:lvl1pPr marL="182880" indent="0">
              <a:buFontTx/>
              <a:buNone/>
              <a:defRPr sz="1800"/>
            </a:lvl1pPr>
            <a:lvl2pPr marL="182880" indent="0">
              <a:buFontTx/>
              <a:buNone/>
              <a:defRPr sz="1800"/>
            </a:lvl2pPr>
            <a:lvl3pPr marL="182880" indent="0">
              <a:buFontTx/>
              <a:buNone/>
              <a:defRPr sz="1800"/>
            </a:lvl3pPr>
            <a:lvl4pPr marL="182880" indent="0">
              <a:buFontTx/>
              <a:buNone/>
              <a:defRPr sz="1800"/>
            </a:lvl4pPr>
            <a:lvl5pPr marL="182880" indent="0">
              <a:buFontTx/>
              <a:buNone/>
              <a:defRPr sz="1800"/>
            </a:lvl5pPr>
          </a:lstStyle>
          <a:p>
            <a:pPr lvl="0"/>
            <a:r>
              <a:rPr lang="en-US" dirty="0"/>
              <a:t>Click to edit Master text styles</a:t>
            </a:r>
          </a:p>
        </p:txBody>
      </p:sp>
      <p:sp>
        <p:nvSpPr>
          <p:cNvPr id="9" name="Slide Number Placeholder 8">
            <a:extLst>
              <a:ext uri="{FF2B5EF4-FFF2-40B4-BE49-F238E27FC236}">
                <a16:creationId xmlns:a16="http://schemas.microsoft.com/office/drawing/2014/main" id="{4A1EE331-0DC5-4C93-19BA-70C475B9AC3C}"/>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394626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699053" y="274224"/>
            <a:ext cx="9144000" cy="679932"/>
          </a:xfrm>
          <a:prstGeom prst="rect">
            <a:avLst/>
          </a:prstGeom>
        </p:spPr>
        <p:txBody>
          <a:bodyPr anchor="t"/>
          <a:lstStyle>
            <a:lvl1pPr algn="l">
              <a:defRPr sz="4000" spc="-250" baseline="0"/>
            </a:lvl1pPr>
          </a:lstStyle>
          <a:p>
            <a:r>
              <a:rPr lang="en-US" dirty="0"/>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732183" y="861391"/>
            <a:ext cx="9144000" cy="61622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Calibri Light" panose="020F0302020204030204" pitchFamily="34" charset="0"/>
                <a:ea typeface="Calibri Light" panose="020F0302020204030204" pitchFamily="34" charset="0"/>
              </a:defRPr>
            </a:lvl1pPr>
            <a:lvl2pPr>
              <a:defRPr sz="2000" b="0" i="0" spc="-100" baseline="0">
                <a:latin typeface="Calibri Light" panose="020F0302020204030204" pitchFamily="34" charset="0"/>
                <a:ea typeface="Calibri Light" panose="020F0302020204030204" pitchFamily="34" charset="0"/>
              </a:defRPr>
            </a:lvl2pPr>
            <a:lvl3pPr marL="1143000" indent="-228600">
              <a:buFont typeface="Courier New" panose="02070309020205020404" pitchFamily="49" charset="0"/>
              <a:buChar char="o"/>
              <a:defRPr sz="1800" b="0" i="0" spc="-100" baseline="0">
                <a:latin typeface="Calibri Light" panose="020F0302020204030204" pitchFamily="34" charset="0"/>
                <a:ea typeface="Calibri Light" panose="020F0302020204030204" pitchFamily="34" charset="0"/>
              </a:defRPr>
            </a:lvl3pPr>
            <a:lvl4pPr marL="1600200" indent="-228600">
              <a:buFont typeface="Arial" panose="020B0604020202020204" pitchFamily="34" charset="0"/>
              <a:buChar char="•"/>
              <a:defRPr b="0" i="0" spc="-100" baseline="0">
                <a:latin typeface="Calibri Light" panose="020F0302020204030204" pitchFamily="34" charset="0"/>
                <a:ea typeface="Calibri Light" panose="020F0302020204030204" pitchFamily="34" charset="0"/>
              </a:defRPr>
            </a:lvl4pPr>
            <a:lvl5pPr>
              <a:defRPr b="0" i="0" spc="-100" baseline="0">
                <a:latin typeface="Calibri Light" panose="020F0302020204030204" pitchFamily="34" charset="0"/>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Calibri Light" panose="020F0302020204030204" pitchFamily="34" charset="0"/>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17691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0554A9-C7C3-EFEC-8714-5C1E2C23AA0E}"/>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699053" y="274224"/>
            <a:ext cx="9144000" cy="679932"/>
          </a:xfrm>
          <a:prstGeom prst="rect">
            <a:avLst/>
          </a:prstGeom>
        </p:spPr>
        <p:txBody>
          <a:bodyPr anchor="t"/>
          <a:lstStyle>
            <a:lvl1pPr algn="l">
              <a:defRPr sz="4000" spc="-250" baseline="0"/>
            </a:lvl1pPr>
          </a:lstStyle>
          <a:p>
            <a:r>
              <a:rPr lang="en-US" dirty="0"/>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732183" y="861391"/>
            <a:ext cx="9144000" cy="61622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54186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552492-3CC3-CB45-8DBD-0628ADDBE06F}"/>
              </a:ext>
            </a:extLst>
          </p:cNvPr>
          <p:cNvSpPr/>
          <p:nvPr userDrawn="1"/>
        </p:nvSpPr>
        <p:spPr>
          <a:xfrm flipV="1">
            <a:off x="790414" y="1291710"/>
            <a:ext cx="10611172" cy="45719"/>
          </a:xfrm>
          <a:prstGeom prst="rect">
            <a:avLst/>
          </a:prstGeom>
          <a:solidFill>
            <a:srgbClr val="A7C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33B496CD-2279-CD4F-8D0A-FDDFF8C86885}"/>
              </a:ext>
            </a:extLst>
          </p:cNvPr>
          <p:cNvSpPr>
            <a:spLocks noGrp="1"/>
          </p:cNvSpPr>
          <p:nvPr>
            <p:ph type="sldNum" sz="quarter" idx="4"/>
          </p:nvPr>
        </p:nvSpPr>
        <p:spPr>
          <a:xfrm>
            <a:off x="8610599" y="6356350"/>
            <a:ext cx="3389243"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6C37F40D-BF86-6F43-B998-BE81C530D250}" type="slidenum">
              <a:rPr lang="en-US" smtClean="0"/>
              <a:pPr/>
              <a:t>‹#›</a:t>
            </a:fld>
            <a:endParaRPr lang="en-US" dirty="0"/>
          </a:p>
        </p:txBody>
      </p:sp>
      <p:pic>
        <p:nvPicPr>
          <p:cNvPr id="7" name="Picture 6">
            <a:extLst>
              <a:ext uri="{FF2B5EF4-FFF2-40B4-BE49-F238E27FC236}">
                <a16:creationId xmlns:a16="http://schemas.microsoft.com/office/drawing/2014/main" id="{E8829DBB-6882-9F19-DFA1-5C6C44AF50EA}"/>
              </a:ext>
            </a:extLst>
          </p:cNvPr>
          <p:cNvPicPr>
            <a:picLocks noChangeAspect="1"/>
          </p:cNvPicPr>
          <p:nvPr userDrawn="1"/>
        </p:nvPicPr>
        <p:blipFill>
          <a:blip r:embed="rId14"/>
          <a:srcRect/>
          <a:stretch/>
        </p:blipFill>
        <p:spPr>
          <a:xfrm>
            <a:off x="9727552" y="259907"/>
            <a:ext cx="1641223" cy="837708"/>
          </a:xfrm>
          <a:prstGeom prst="rect">
            <a:avLst/>
          </a:prstGeom>
        </p:spPr>
      </p:pic>
    </p:spTree>
    <p:extLst>
      <p:ext uri="{BB962C8B-B14F-4D97-AF65-F5344CB8AC3E}">
        <p14:creationId xmlns:p14="http://schemas.microsoft.com/office/powerpoint/2010/main" val="1490564425"/>
      </p:ext>
    </p:extLst>
  </p:cSld>
  <p:clrMap bg1="lt1" tx1="dk1" bg2="lt2" tx2="dk2" accent1="accent1" accent2="accent2" accent3="accent3" accent4="accent4" accent5="accent5" accent6="accent6" hlink="hlink" folHlink="folHlink"/>
  <p:sldLayoutIdLst>
    <p:sldLayoutId id="2147483685" r:id="rId1"/>
    <p:sldLayoutId id="2147483693" r:id="rId2"/>
    <p:sldLayoutId id="2147483686" r:id="rId3"/>
    <p:sldLayoutId id="2147483694" r:id="rId4"/>
    <p:sldLayoutId id="2147483666" r:id="rId5"/>
    <p:sldLayoutId id="2147483695" r:id="rId6"/>
    <p:sldLayoutId id="2147483669" r:id="rId7"/>
    <p:sldLayoutId id="2147483665" r:id="rId8"/>
    <p:sldLayoutId id="2147483696" r:id="rId9"/>
    <p:sldLayoutId id="2147483668" r:id="rId10"/>
    <p:sldLayoutId id="2147483697" r:id="rId11"/>
    <p:sldLayoutId id="2147483715"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OwVEL7d3Ns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5E8AA4-F7D2-743F-026F-2554DE1CBEB1}"/>
              </a:ext>
            </a:extLst>
          </p:cNvPr>
          <p:cNvPicPr>
            <a:picLocks noChangeAspect="1"/>
          </p:cNvPicPr>
          <p:nvPr/>
        </p:nvPicPr>
        <p:blipFill rotWithShape="1">
          <a:blip r:embed="rId3"/>
          <a:srcRect l="614" t="6981" r="29470" b="3862"/>
          <a:stretch/>
        </p:blipFill>
        <p:spPr>
          <a:xfrm>
            <a:off x="4579321" y="0"/>
            <a:ext cx="7612680" cy="6858000"/>
          </a:xfrm>
          <a:prstGeom prst="rect">
            <a:avLst/>
          </a:prstGeom>
          <a:solidFill>
            <a:schemeClr val="tx2">
              <a:lumMod val="60000"/>
              <a:lumOff val="40000"/>
            </a:schemeClr>
          </a:solidFill>
        </p:spPr>
      </p:pic>
      <p:pic>
        <p:nvPicPr>
          <p:cNvPr id="5" name="Picture 4">
            <a:extLst>
              <a:ext uri="{FF2B5EF4-FFF2-40B4-BE49-F238E27FC236}">
                <a16:creationId xmlns:a16="http://schemas.microsoft.com/office/drawing/2014/main" id="{491F6E2D-AB04-B9EB-3236-1AC86FDAEFFE}"/>
              </a:ext>
            </a:extLst>
          </p:cNvPr>
          <p:cNvPicPr>
            <a:picLocks noChangeAspect="1"/>
          </p:cNvPicPr>
          <p:nvPr/>
        </p:nvPicPr>
        <p:blipFill rotWithShape="1">
          <a:blip r:embed="rId4"/>
          <a:srcRect l="29" r="29"/>
          <a:stretch/>
        </p:blipFill>
        <p:spPr>
          <a:xfrm>
            <a:off x="0" y="0"/>
            <a:ext cx="9290958" cy="6858000"/>
          </a:xfrm>
          <a:prstGeom prst="rect">
            <a:avLst/>
          </a:prstGeom>
        </p:spPr>
      </p:pic>
      <p:sp>
        <p:nvSpPr>
          <p:cNvPr id="3" name="Text Placeholder 2">
            <a:extLst>
              <a:ext uri="{FF2B5EF4-FFF2-40B4-BE49-F238E27FC236}">
                <a16:creationId xmlns:a16="http://schemas.microsoft.com/office/drawing/2014/main" id="{9890555E-F5A8-A749-BA5F-C95D063E463A}"/>
              </a:ext>
            </a:extLst>
          </p:cNvPr>
          <p:cNvSpPr>
            <a:spLocks noGrp="1"/>
          </p:cNvSpPr>
          <p:nvPr>
            <p:ph type="body" sz="quarter" idx="10"/>
          </p:nvPr>
        </p:nvSpPr>
        <p:spPr>
          <a:xfrm>
            <a:off x="812800" y="1240288"/>
            <a:ext cx="10515600" cy="914400"/>
          </a:xfrm>
        </p:spPr>
        <p:txBody>
          <a:bodyPr/>
          <a:lstStyle/>
          <a:p>
            <a:r>
              <a:rPr lang="en-US" dirty="0">
                <a:solidFill>
                  <a:srgbClr val="414A58"/>
                </a:solidFill>
                <a:latin typeface="+mj-lt"/>
                <a:ea typeface="Inter" panose="02000503000000020004" pitchFamily="2" charset="0"/>
                <a:cs typeface="Calibri" panose="020F0502020204030204" pitchFamily="34" charset="0"/>
              </a:rPr>
              <a:t>Should Private </a:t>
            </a:r>
            <a:br>
              <a:rPr lang="en-US" dirty="0">
                <a:solidFill>
                  <a:srgbClr val="414A58"/>
                </a:solidFill>
                <a:latin typeface="+mj-lt"/>
                <a:ea typeface="Inter" panose="02000503000000020004" pitchFamily="2" charset="0"/>
                <a:cs typeface="Calibri" panose="020F0502020204030204" pitchFamily="34" charset="0"/>
              </a:rPr>
            </a:br>
            <a:r>
              <a:rPr lang="en-US" dirty="0">
                <a:solidFill>
                  <a:srgbClr val="414A58"/>
                </a:solidFill>
                <a:latin typeface="+mj-lt"/>
                <a:ea typeface="Inter" panose="02000503000000020004" pitchFamily="2" charset="0"/>
                <a:cs typeface="Calibri" panose="020F0502020204030204" pitchFamily="34" charset="0"/>
              </a:rPr>
              <a:t>Companies Operate </a:t>
            </a:r>
            <a:br>
              <a:rPr lang="en-US" dirty="0">
                <a:solidFill>
                  <a:srgbClr val="414A58"/>
                </a:solidFill>
                <a:latin typeface="+mj-lt"/>
                <a:ea typeface="Inter" panose="02000503000000020004" pitchFamily="2" charset="0"/>
                <a:cs typeface="Calibri" panose="020F0502020204030204" pitchFamily="34" charset="0"/>
              </a:rPr>
            </a:br>
            <a:r>
              <a:rPr lang="en-US" dirty="0">
                <a:solidFill>
                  <a:srgbClr val="414A58"/>
                </a:solidFill>
                <a:latin typeface="+mj-lt"/>
                <a:ea typeface="Inter" panose="02000503000000020004" pitchFamily="2" charset="0"/>
                <a:cs typeface="Calibri" panose="020F0502020204030204" pitchFamily="34" charset="0"/>
              </a:rPr>
              <a:t>Prisons?</a:t>
            </a:r>
            <a:endParaRPr lang="en-US" dirty="0">
              <a:solidFill>
                <a:srgbClr val="414A58"/>
              </a:solidFill>
              <a:latin typeface="+mj-lt"/>
            </a:endParaRPr>
          </a:p>
        </p:txBody>
      </p:sp>
      <p:pic>
        <p:nvPicPr>
          <p:cNvPr id="6" name="Picture 5">
            <a:extLst>
              <a:ext uri="{FF2B5EF4-FFF2-40B4-BE49-F238E27FC236}">
                <a16:creationId xmlns:a16="http://schemas.microsoft.com/office/drawing/2014/main" id="{6FE388A1-8479-A276-7746-BE78447D2267}"/>
              </a:ext>
            </a:extLst>
          </p:cNvPr>
          <p:cNvPicPr>
            <a:picLocks noChangeAspect="1"/>
          </p:cNvPicPr>
          <p:nvPr/>
        </p:nvPicPr>
        <p:blipFill>
          <a:blip r:embed="rId5"/>
          <a:srcRect/>
          <a:stretch/>
        </p:blipFill>
        <p:spPr>
          <a:xfrm>
            <a:off x="806081" y="4963707"/>
            <a:ext cx="2190808" cy="1118225"/>
          </a:xfrm>
          <a:prstGeom prst="rect">
            <a:avLst/>
          </a:prstGeom>
        </p:spPr>
      </p:pic>
    </p:spTree>
    <p:extLst>
      <p:ext uri="{BB962C8B-B14F-4D97-AF65-F5344CB8AC3E}">
        <p14:creationId xmlns:p14="http://schemas.microsoft.com/office/powerpoint/2010/main" val="341012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Support or Oppose?</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10</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60" y="1825625"/>
            <a:ext cx="481613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a:latin typeface="Calibri Light" panose="020F0302020204030204" pitchFamily="34" charset="0"/>
                <a:ea typeface="Inter Light" panose="02000503000000020004" pitchFamily="2" charset="0"/>
                <a:cs typeface="Calibri Light" panose="020F0302020204030204" pitchFamily="34" charset="0"/>
              </a:rPr>
              <a:t>With your group, discuss the 16 statements in your envelope and place them on either side of the chart</a:t>
            </a:r>
          </a:p>
          <a:p>
            <a:r>
              <a:rPr lang="en-US" sz="2700" dirty="0">
                <a:latin typeface="Calibri Light" panose="020F0302020204030204" pitchFamily="34" charset="0"/>
                <a:ea typeface="Inter Light" panose="02000503000000020004" pitchFamily="2" charset="0"/>
                <a:cs typeface="Calibri Light" panose="020F0302020204030204" pitchFamily="34" charset="0"/>
              </a:rPr>
              <a:t>Each statement can only go on one side - none in the middle</a:t>
            </a:r>
          </a:p>
          <a:p>
            <a:r>
              <a:rPr lang="en-US" sz="2700" dirty="0">
                <a:latin typeface="Calibri Light" panose="020F0302020204030204" pitchFamily="34" charset="0"/>
                <a:ea typeface="Inter Light" panose="02000503000000020004" pitchFamily="2" charset="0"/>
                <a:cs typeface="Calibri Light" panose="020F0302020204030204" pitchFamily="34" charset="0"/>
              </a:rPr>
              <a:t>If the group is split, discuss and come to consensus</a:t>
            </a:r>
          </a:p>
          <a:p>
            <a:endParaRPr lang="en-US" sz="2700" dirty="0">
              <a:latin typeface="Calibri Light" panose="020F0302020204030204" pitchFamily="34" charset="0"/>
              <a:ea typeface="Inter Light" panose="02000503000000020004" pitchFamily="2" charset="0"/>
              <a:cs typeface="Calibri Light" panose="020F0302020204030204" pitchFamily="34" charset="0"/>
            </a:endParaRPr>
          </a:p>
        </p:txBody>
      </p:sp>
      <p:pic>
        <p:nvPicPr>
          <p:cNvPr id="4" name="Google Shape;125;p22">
            <a:extLst>
              <a:ext uri="{FF2B5EF4-FFF2-40B4-BE49-F238E27FC236}">
                <a16:creationId xmlns:a16="http://schemas.microsoft.com/office/drawing/2014/main" id="{4EC2F5D1-03D5-7C92-5A76-B09E9373D5A0}"/>
              </a:ext>
            </a:extLst>
          </p:cNvPr>
          <p:cNvPicPr preferRelativeResize="0"/>
          <p:nvPr/>
        </p:nvPicPr>
        <p:blipFill>
          <a:blip r:embed="rId3">
            <a:alphaModFix/>
          </a:blip>
          <a:stretch>
            <a:fillRect/>
          </a:stretch>
        </p:blipFill>
        <p:spPr>
          <a:xfrm>
            <a:off x="6604901" y="1825625"/>
            <a:ext cx="4816139" cy="2985248"/>
          </a:xfrm>
          <a:prstGeom prst="rect">
            <a:avLst/>
          </a:prstGeom>
          <a:noFill/>
          <a:ln w="19050"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202136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Assessment</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11</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60" y="1825625"/>
            <a:ext cx="10047461"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None/>
            </a:pPr>
            <a:r>
              <a:rPr lang="en-US" sz="2700" dirty="0">
                <a:latin typeface="Calibri Light" panose="020F0302020204030204" pitchFamily="34" charset="0"/>
                <a:ea typeface="Inter Light" panose="02000503000000020004" pitchFamily="2" charset="0"/>
                <a:cs typeface="Calibri Light" panose="020F0302020204030204" pitchFamily="34" charset="0"/>
              </a:rPr>
              <a:t>You are a state representative who is about to go vote on whether or not your state should renew a contract with </a:t>
            </a:r>
            <a:r>
              <a:rPr lang="en-US" sz="2700" dirty="0" err="1">
                <a:latin typeface="Calibri Light" panose="020F0302020204030204" pitchFamily="34" charset="0"/>
                <a:ea typeface="Inter Light" panose="02000503000000020004" pitchFamily="2" charset="0"/>
                <a:cs typeface="Calibri Light" panose="020F0302020204030204" pitchFamily="34" charset="0"/>
              </a:rPr>
              <a:t>CoreCivic</a:t>
            </a:r>
            <a:r>
              <a:rPr lang="en-US" sz="2700" dirty="0">
                <a:latin typeface="Calibri Light" panose="020F0302020204030204" pitchFamily="34" charset="0"/>
                <a:ea typeface="Inter Light" panose="02000503000000020004" pitchFamily="2" charset="0"/>
                <a:cs typeface="Calibri Light" panose="020F0302020204030204" pitchFamily="34" charset="0"/>
              </a:rPr>
              <a:t> to operate private prisons in your state. The vote is VERY close and it may come down to you!</a:t>
            </a:r>
          </a:p>
          <a:p>
            <a:pPr marL="0" indent="0">
              <a:spcBef>
                <a:spcPts val="1800"/>
              </a:spcBef>
              <a:buNone/>
            </a:pPr>
            <a:r>
              <a:rPr lang="en-US" sz="2700" dirty="0">
                <a:latin typeface="Calibri Light" panose="020F0302020204030204" pitchFamily="34" charset="0"/>
                <a:ea typeface="Inter Light" panose="02000503000000020004" pitchFamily="2" charset="0"/>
                <a:cs typeface="Calibri Light" panose="020F0302020204030204" pitchFamily="34" charset="0"/>
              </a:rPr>
              <a:t>Before you go vote, craft a short, two paragraph press release explaining how you plan to vote. Include at least three solid reasons why you are voting the way you are using statistics when possible.</a:t>
            </a:r>
          </a:p>
          <a:p>
            <a:pPr marL="0" indent="0">
              <a:spcBef>
                <a:spcPts val="1800"/>
              </a:spcBef>
              <a:buNone/>
            </a:pPr>
            <a:r>
              <a:rPr lang="en-US" sz="2700" dirty="0">
                <a:latin typeface="Calibri Light" panose="020F0302020204030204" pitchFamily="34" charset="0"/>
                <a:ea typeface="Inter Light" panose="02000503000000020004" pitchFamily="2" charset="0"/>
                <a:cs typeface="Calibri Light" panose="020F0302020204030204" pitchFamily="34" charset="0"/>
              </a:rPr>
              <a:t>You may use examples from this lesson or research your own.</a:t>
            </a:r>
          </a:p>
          <a:p>
            <a:pPr marL="0" indent="0">
              <a:spcBef>
                <a:spcPts val="1800"/>
              </a:spcBef>
              <a:buNone/>
            </a:pPr>
            <a:endParaRPr lang="en-US" sz="2700" dirty="0">
              <a:latin typeface="Calibri Light" panose="020F0302020204030204" pitchFamily="34" charset="0"/>
              <a:ea typeface="Inter Light" panose="02000503000000020004" pitchFamily="2" charset="0"/>
              <a:cs typeface="Calibri Light" panose="020F0302020204030204" pitchFamily="34" charset="0"/>
            </a:endParaRPr>
          </a:p>
        </p:txBody>
      </p:sp>
    </p:spTree>
    <p:extLst>
      <p:ext uri="{BB962C8B-B14F-4D97-AF65-F5344CB8AC3E}">
        <p14:creationId xmlns:p14="http://schemas.microsoft.com/office/powerpoint/2010/main" val="337528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60 second brainstorm</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2</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1517594" y="3170711"/>
            <a:ext cx="9156811" cy="32042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dirty="0">
                <a:latin typeface="Calibri" panose="020F0502020204030204" pitchFamily="34" charset="0"/>
                <a:ea typeface="Inter Light" panose="02000503000000020004" pitchFamily="2" charset="0"/>
                <a:cs typeface="Calibri" panose="020F0502020204030204" pitchFamily="34" charset="0"/>
              </a:rPr>
              <a:t>Why do prisons exist?</a:t>
            </a:r>
          </a:p>
          <a:p>
            <a:pPr marL="0" indent="0" algn="ctr">
              <a:buNone/>
            </a:pPr>
            <a:endParaRPr lang="en-US" sz="7200" b="1" dirty="0">
              <a:latin typeface="Calibri" panose="020F0502020204030204" pitchFamily="34" charset="0"/>
              <a:ea typeface="Inter Light" panose="02000503000000020004" pitchFamily="2" charset="0"/>
              <a:cs typeface="Calibri" panose="020F0502020204030204" pitchFamily="34" charset="0"/>
            </a:endParaRPr>
          </a:p>
        </p:txBody>
      </p:sp>
    </p:spTree>
    <p:extLst>
      <p:ext uri="{BB962C8B-B14F-4D97-AF65-F5344CB8AC3E}">
        <p14:creationId xmlns:p14="http://schemas.microsoft.com/office/powerpoint/2010/main" val="47059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Relevant Vocabulary</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3</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60" y="1825625"/>
            <a:ext cx="1027309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b="1" dirty="0">
                <a:latin typeface="Calibri" panose="020F0502020204030204" pitchFamily="34" charset="0"/>
                <a:ea typeface="Inter Light" panose="02000503000000020004" pitchFamily="2" charset="0"/>
                <a:cs typeface="Calibri" panose="020F0502020204030204" pitchFamily="34" charset="0"/>
              </a:rPr>
              <a:t>incarceration: </a:t>
            </a:r>
            <a:r>
              <a:rPr lang="en-US" sz="2700" dirty="0">
                <a:latin typeface="Calibri Light" panose="020F0302020204030204" pitchFamily="34" charset="0"/>
                <a:ea typeface="Inter Light" panose="02000503000000020004" pitchFamily="2" charset="0"/>
                <a:cs typeface="Calibri Light" panose="020F0302020204030204" pitchFamily="34" charset="0"/>
              </a:rPr>
              <a:t>confinement in a jail, prison, or correctional facility, generally as a result of a sentence for a crime committed</a:t>
            </a:r>
          </a:p>
          <a:p>
            <a:r>
              <a:rPr lang="en-US" sz="2700" b="1" dirty="0">
                <a:latin typeface="Calibri" panose="020F0502020204030204" pitchFamily="34" charset="0"/>
                <a:ea typeface="Inter Light" panose="02000503000000020004" pitchFamily="2" charset="0"/>
                <a:cs typeface="Calibri" panose="020F0502020204030204" pitchFamily="34" charset="0"/>
              </a:rPr>
              <a:t>jail:</a:t>
            </a:r>
            <a:r>
              <a:rPr lang="en-US" sz="2700" dirty="0">
                <a:latin typeface="Calibri Light" panose="020F0302020204030204" pitchFamily="34" charset="0"/>
                <a:ea typeface="Inter Light" panose="02000503000000020004" pitchFamily="2" charset="0"/>
                <a:cs typeface="Calibri Light" panose="020F0302020204030204" pitchFamily="34" charset="0"/>
              </a:rPr>
              <a:t> state or local facility for holding people awaiting trial, hearings, or who have committed minor crimes</a:t>
            </a:r>
          </a:p>
          <a:p>
            <a:r>
              <a:rPr lang="en-US" sz="2700" b="1" dirty="0">
                <a:latin typeface="Calibri" panose="020F0502020204030204" pitchFamily="34" charset="0"/>
                <a:ea typeface="Inter Light" panose="02000503000000020004" pitchFamily="2" charset="0"/>
                <a:cs typeface="Calibri" panose="020F0502020204030204" pitchFamily="34" charset="0"/>
              </a:rPr>
              <a:t>prison:</a:t>
            </a:r>
            <a:r>
              <a:rPr lang="en-US" sz="2700" dirty="0">
                <a:latin typeface="Calibri Light" panose="020F0302020204030204" pitchFamily="34" charset="0"/>
                <a:ea typeface="Inter Light" panose="02000503000000020004" pitchFamily="2" charset="0"/>
                <a:cs typeface="Calibri Light" panose="020F0302020204030204" pitchFamily="34" charset="0"/>
              </a:rPr>
              <a:t> higher security level facility for holding people for longer periods of time (generally a year or more) and can be federal, state, or privately owned</a:t>
            </a:r>
          </a:p>
          <a:p>
            <a:r>
              <a:rPr lang="en-US" sz="2700" b="1" dirty="0">
                <a:latin typeface="Calibri" panose="020F0502020204030204" pitchFamily="34" charset="0"/>
                <a:ea typeface="Inter Light" panose="02000503000000020004" pitchFamily="2" charset="0"/>
                <a:cs typeface="Calibri" panose="020F0502020204030204" pitchFamily="34" charset="0"/>
              </a:rPr>
              <a:t>penitentiary:</a:t>
            </a:r>
            <a:r>
              <a:rPr lang="en-US" sz="2700" dirty="0">
                <a:latin typeface="Calibri Light" panose="020F0302020204030204" pitchFamily="34" charset="0"/>
                <a:ea typeface="Inter Light" panose="02000503000000020004" pitchFamily="2" charset="0"/>
                <a:cs typeface="Calibri Light" panose="020F0302020204030204" pitchFamily="34" charset="0"/>
              </a:rPr>
              <a:t> historically a prison or place of confinement.  Today it refers to a prison designed for long-term incarceration.</a:t>
            </a:r>
          </a:p>
          <a:p>
            <a:r>
              <a:rPr lang="en-US" sz="2700" b="1" dirty="0">
                <a:latin typeface="Calibri" panose="020F0502020204030204" pitchFamily="34" charset="0"/>
                <a:ea typeface="Inter Light" panose="02000503000000020004" pitchFamily="2" charset="0"/>
                <a:cs typeface="Calibri" panose="020F0502020204030204" pitchFamily="34" charset="0"/>
              </a:rPr>
              <a:t>correctional facility: </a:t>
            </a:r>
            <a:r>
              <a:rPr lang="en-US" sz="2700" dirty="0">
                <a:latin typeface="Calibri Light" panose="020F0302020204030204" pitchFamily="34" charset="0"/>
                <a:ea typeface="Inter Light" panose="02000503000000020004" pitchFamily="2" charset="0"/>
                <a:cs typeface="Calibri Light" panose="020F0302020204030204" pitchFamily="34" charset="0"/>
              </a:rPr>
              <a:t>can merely be a jail or prison, but may be a combination of jail, prison, mental institution and rehabilitation center</a:t>
            </a:r>
          </a:p>
          <a:p>
            <a:endParaRPr lang="en-US" sz="2700" dirty="0">
              <a:latin typeface="Calibri Light" panose="020F0302020204030204" pitchFamily="34" charset="0"/>
              <a:ea typeface="Inter Light" panose="02000503000000020004" pitchFamily="2" charset="0"/>
              <a:cs typeface="Calibri Light" panose="020F0302020204030204" pitchFamily="34" charset="0"/>
            </a:endParaRPr>
          </a:p>
          <a:p>
            <a:endParaRPr lang="en-US" sz="2700" dirty="0">
              <a:latin typeface="Calibri Light" panose="020F0302020204030204" pitchFamily="34" charset="0"/>
              <a:ea typeface="Inter Light" panose="02000503000000020004" pitchFamily="2" charset="0"/>
              <a:cs typeface="Calibri Light" panose="020F0302020204030204" pitchFamily="34" charset="0"/>
            </a:endParaRPr>
          </a:p>
          <a:p>
            <a:endParaRPr lang="en-US" sz="2700" dirty="0">
              <a:latin typeface="Calibri Light" panose="020F0302020204030204" pitchFamily="34" charset="0"/>
              <a:ea typeface="Inter Light" panose="02000503000000020004" pitchFamily="2" charset="0"/>
              <a:cs typeface="Calibri Light" panose="020F0302020204030204" pitchFamily="34" charset="0"/>
            </a:endParaRPr>
          </a:p>
        </p:txBody>
      </p:sp>
    </p:spTree>
    <p:extLst>
      <p:ext uri="{BB962C8B-B14F-4D97-AF65-F5344CB8AC3E}">
        <p14:creationId xmlns:p14="http://schemas.microsoft.com/office/powerpoint/2010/main" val="202135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E3403-EEA2-A63E-B840-538649C6550E}"/>
              </a:ext>
            </a:extLst>
          </p:cNvPr>
          <p:cNvSpPr>
            <a:spLocks noGrp="1"/>
          </p:cNvSpPr>
          <p:nvPr>
            <p:ph type="title"/>
          </p:nvPr>
        </p:nvSpPr>
        <p:spPr/>
        <p:txBody>
          <a:bodyPr/>
          <a:lstStyle/>
          <a:p>
            <a:r>
              <a:rPr lang="en-US" dirty="0">
                <a:solidFill>
                  <a:srgbClr val="414A58"/>
                </a:solidFill>
                <a:latin typeface="Calibri" panose="020F0502020204030204" pitchFamily="34" charset="0"/>
                <a:ea typeface="Inter" panose="02000503000000020004" pitchFamily="2" charset="0"/>
              </a:rPr>
              <a:t>Ownership/Operation of Prisons</a:t>
            </a:r>
            <a:endParaRPr lang="en-US" dirty="0">
              <a:solidFill>
                <a:srgbClr val="414A58"/>
              </a:solidFill>
              <a:latin typeface="Calibri Light" panose="020F0302020204030204" pitchFamily="34" charset="0"/>
              <a:ea typeface="Inter Light" panose="02000503000000020004" pitchFamily="2" charset="0"/>
            </a:endParaRPr>
          </a:p>
        </p:txBody>
      </p:sp>
      <p:sp>
        <p:nvSpPr>
          <p:cNvPr id="3" name="Content Placeholder 2">
            <a:extLst>
              <a:ext uri="{FF2B5EF4-FFF2-40B4-BE49-F238E27FC236}">
                <a16:creationId xmlns:a16="http://schemas.microsoft.com/office/drawing/2014/main" id="{D13B15A2-F9D9-619B-8EED-D9D57FFCEFAD}"/>
              </a:ext>
            </a:extLst>
          </p:cNvPr>
          <p:cNvSpPr>
            <a:spLocks noGrp="1"/>
          </p:cNvSpPr>
          <p:nvPr>
            <p:ph sz="half" idx="1"/>
          </p:nvPr>
        </p:nvSpPr>
        <p:spPr/>
        <p:txBody>
          <a:bodyPr/>
          <a:lstStyle/>
          <a:p>
            <a:pPr algn="ctr">
              <a:spcAft>
                <a:spcPts val="1200"/>
              </a:spcAft>
            </a:pPr>
            <a:r>
              <a:rPr lang="en-US" sz="3300" b="1" u="sng" dirty="0">
                <a:latin typeface="Calibri" panose="020F0502020204030204" pitchFamily="34" charset="0"/>
                <a:ea typeface="Inter Light" panose="02000503000000020004" pitchFamily="2" charset="0"/>
                <a:cs typeface="Calibri" panose="020F0502020204030204" pitchFamily="34" charset="0"/>
              </a:rPr>
              <a:t>Public</a:t>
            </a:r>
          </a:p>
          <a:p>
            <a:pPr marL="342900" indent="-342900">
              <a:buFont typeface="Arial" panose="020B0604020202020204" pitchFamily="34" charset="0"/>
              <a:buChar char="•"/>
            </a:pPr>
            <a:r>
              <a:rPr lang="en-US" sz="2200" dirty="0">
                <a:latin typeface="Calibri Light" panose="020F0302020204030204" pitchFamily="34" charset="0"/>
                <a:ea typeface="Inter Light" panose="02000503000000020004" pitchFamily="2" charset="0"/>
                <a:cs typeface="Calibri Light" panose="020F0302020204030204" pitchFamily="34" charset="0"/>
              </a:rPr>
              <a:t>provided as a service of the Department of Justice (Bureau of Prisons at federal level)</a:t>
            </a:r>
          </a:p>
          <a:p>
            <a:pPr marL="342900" indent="-342900">
              <a:buFont typeface="Arial" panose="020B0604020202020204" pitchFamily="34" charset="0"/>
              <a:buChar char="•"/>
            </a:pPr>
            <a:r>
              <a:rPr lang="en-US" sz="2200" dirty="0">
                <a:latin typeface="Calibri Light" panose="020F0302020204030204" pitchFamily="34" charset="0"/>
                <a:ea typeface="Inter Light" panose="02000503000000020004" pitchFamily="2" charset="0"/>
                <a:cs typeface="Calibri Light" panose="020F0302020204030204" pitchFamily="34" charset="0"/>
              </a:rPr>
              <a:t>facilities, labor, technology, etc. paid for with tax dollars</a:t>
            </a:r>
          </a:p>
          <a:p>
            <a:pPr marL="342900" indent="-342900">
              <a:buFont typeface="Arial" panose="020B0604020202020204" pitchFamily="34" charset="0"/>
              <a:buChar char="•"/>
            </a:pPr>
            <a:r>
              <a:rPr lang="en-US" sz="2200" dirty="0">
                <a:latin typeface="Calibri Light" panose="020F0302020204030204" pitchFamily="34" charset="0"/>
                <a:ea typeface="Inter Light" panose="02000503000000020004" pitchFamily="2" charset="0"/>
                <a:cs typeface="Calibri Light" panose="020F0302020204030204" pitchFamily="34" charset="0"/>
              </a:rPr>
              <a:t>most employees are government employees</a:t>
            </a:r>
          </a:p>
          <a:p>
            <a:pPr marL="342900" indent="-342900">
              <a:buFont typeface="Arial" panose="020B0604020202020204" pitchFamily="34" charset="0"/>
              <a:buChar char="•"/>
            </a:pPr>
            <a:r>
              <a:rPr lang="en-US" sz="2200" dirty="0">
                <a:latin typeface="Calibri Light" panose="020F0302020204030204" pitchFamily="34" charset="0"/>
                <a:ea typeface="Inter Light" panose="02000503000000020004" pitchFamily="2" charset="0"/>
                <a:cs typeface="Calibri Light" panose="020F0302020204030204" pitchFamily="34" charset="0"/>
              </a:rPr>
              <a:t>subject to government audits and oversight</a:t>
            </a:r>
          </a:p>
          <a:p>
            <a:endParaRPr lang="en-US" sz="2800" dirty="0">
              <a:latin typeface="Calibri Light" panose="020F0302020204030204" pitchFamily="34" charset="0"/>
              <a:ea typeface="Inter Light" panose="02000503000000020004" pitchFamily="2" charset="0"/>
              <a:cs typeface="Calibri Light" panose="020F0302020204030204" pitchFamily="34" charset="0"/>
            </a:endParaRPr>
          </a:p>
        </p:txBody>
      </p:sp>
      <p:sp>
        <p:nvSpPr>
          <p:cNvPr id="5" name="Slide Number Placeholder 4">
            <a:extLst>
              <a:ext uri="{FF2B5EF4-FFF2-40B4-BE49-F238E27FC236}">
                <a16:creationId xmlns:a16="http://schemas.microsoft.com/office/drawing/2014/main" id="{B8F219B2-B058-A7FC-2F01-D2F01A8942C1}"/>
              </a:ext>
            </a:extLst>
          </p:cNvPr>
          <p:cNvSpPr>
            <a:spLocks noGrp="1"/>
          </p:cNvSpPr>
          <p:nvPr>
            <p:ph type="sldNum" sz="quarter" idx="12"/>
          </p:nvPr>
        </p:nvSpPr>
        <p:spPr/>
        <p:txBody>
          <a:bodyPr/>
          <a:lstStyle/>
          <a:p>
            <a:fld id="{6C37F40D-BF86-6F43-B998-BE81C530D250}" type="slidenum">
              <a:rPr lang="en-US" smtClean="0"/>
              <a:t>4</a:t>
            </a:fld>
            <a:endParaRPr lang="en-US"/>
          </a:p>
        </p:txBody>
      </p:sp>
      <p:sp>
        <p:nvSpPr>
          <p:cNvPr id="6" name="Content Placeholder 2">
            <a:extLst>
              <a:ext uri="{FF2B5EF4-FFF2-40B4-BE49-F238E27FC236}">
                <a16:creationId xmlns:a16="http://schemas.microsoft.com/office/drawing/2014/main" id="{6FA88010-0BEE-6990-7FFA-B4D565B2F34A}"/>
              </a:ext>
            </a:extLst>
          </p:cNvPr>
          <p:cNvSpPr txBox="1">
            <a:spLocks/>
          </p:cNvSpPr>
          <p:nvPr/>
        </p:nvSpPr>
        <p:spPr>
          <a:xfrm>
            <a:off x="6174178" y="1806550"/>
            <a:ext cx="5181600" cy="4237989"/>
          </a:xfrm>
          <a:prstGeom prst="rect">
            <a:avLst/>
          </a:prstGeom>
        </p:spPr>
        <p:txBody>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1200"/>
              </a:spcAft>
            </a:pPr>
            <a:r>
              <a:rPr lang="en-US" sz="3300" b="1" u="sng" dirty="0">
                <a:latin typeface="Calibri" panose="020F0502020204030204" pitchFamily="34" charset="0"/>
                <a:ea typeface="Inter Light" panose="02000503000000020004" pitchFamily="2" charset="0"/>
                <a:cs typeface="Calibri" panose="020F0502020204030204" pitchFamily="34" charset="0"/>
              </a:rPr>
              <a:t>Private</a:t>
            </a:r>
          </a:p>
          <a:p>
            <a:pPr marL="342900" indent="-342900">
              <a:buFont typeface="Arial" panose="020B0604020202020204" pitchFamily="34" charset="0"/>
              <a:buChar char="•"/>
            </a:pPr>
            <a:r>
              <a:rPr lang="en-US" sz="2200" dirty="0">
                <a:latin typeface="Calibri Light" panose="020F0302020204030204" pitchFamily="34" charset="0"/>
                <a:ea typeface="Inter Light" panose="02000503000000020004" pitchFamily="2" charset="0"/>
                <a:cs typeface="Calibri Light" panose="020F0302020204030204" pitchFamily="34" charset="0"/>
              </a:rPr>
              <a:t>owned by a corporation (like </a:t>
            </a:r>
            <a:r>
              <a:rPr lang="en-US" sz="2200" dirty="0" err="1">
                <a:latin typeface="Calibri Light" panose="020F0302020204030204" pitchFamily="34" charset="0"/>
                <a:ea typeface="Inter Light" panose="02000503000000020004" pitchFamily="2" charset="0"/>
                <a:cs typeface="Calibri Light" panose="020F0302020204030204" pitchFamily="34" charset="0"/>
              </a:rPr>
              <a:t>CoreCivic</a:t>
            </a:r>
            <a:r>
              <a:rPr lang="en-US" sz="2200" dirty="0">
                <a:latin typeface="Calibri Light" panose="020F0302020204030204" pitchFamily="34" charset="0"/>
                <a:ea typeface="Inter Light" panose="02000503000000020004" pitchFamily="2" charset="0"/>
                <a:cs typeface="Calibri Light" panose="020F0302020204030204" pitchFamily="34" charset="0"/>
              </a:rPr>
              <a:t> or GEO Group) that receives tax dollars directly in exchange for providing services at a cheaper rate than the government  </a:t>
            </a:r>
          </a:p>
          <a:p>
            <a:pPr marL="342900" indent="-342900">
              <a:buFont typeface="Arial" panose="020B0604020202020204" pitchFamily="34" charset="0"/>
              <a:buChar char="•"/>
            </a:pPr>
            <a:r>
              <a:rPr lang="en-US" sz="2200" dirty="0">
                <a:latin typeface="Calibri Light" panose="020F0302020204030204" pitchFamily="34" charset="0"/>
                <a:ea typeface="Inter Light" panose="02000503000000020004" pitchFamily="2" charset="0"/>
                <a:cs typeface="Calibri Light" panose="020F0302020204030204" pitchFamily="34" charset="0"/>
              </a:rPr>
              <a:t>most employees are private citizens</a:t>
            </a:r>
          </a:p>
          <a:p>
            <a:pPr marL="342900" indent="-342900">
              <a:buFont typeface="Arial" panose="020B0604020202020204" pitchFamily="34" charset="0"/>
              <a:buChar char="•"/>
            </a:pPr>
            <a:r>
              <a:rPr lang="en-US" sz="2200" dirty="0">
                <a:latin typeface="Calibri Light" panose="020F0302020204030204" pitchFamily="34" charset="0"/>
                <a:ea typeface="Inter Light" panose="02000503000000020004" pitchFamily="2" charset="0"/>
                <a:cs typeface="Calibri Light" panose="020F0302020204030204" pitchFamily="34" charset="0"/>
              </a:rPr>
              <a:t>subject to fewer audits and oversight (if not publicly traded)</a:t>
            </a:r>
          </a:p>
          <a:p>
            <a:pPr marL="457200" indent="-457200">
              <a:buFont typeface="Arial" panose="020B0604020202020204" pitchFamily="34" charset="0"/>
              <a:buChar char="•"/>
            </a:pPr>
            <a:endParaRPr lang="en-US" sz="2200" dirty="0">
              <a:latin typeface="Calibri Light" panose="020F0302020204030204" pitchFamily="34" charset="0"/>
              <a:ea typeface="Inter Light" panose="02000503000000020004" pitchFamily="2" charset="0"/>
              <a:cs typeface="Calibri Light" panose="020F0302020204030204" pitchFamily="34" charset="0"/>
            </a:endParaRPr>
          </a:p>
          <a:p>
            <a:endParaRPr lang="en-US" dirty="0">
              <a:latin typeface="Calibri Light" panose="020F0302020204030204" pitchFamily="34" charset="0"/>
              <a:ea typeface="Inter Light" panose="02000503000000020004" pitchFamily="2" charset="0"/>
              <a:cs typeface="Calibri Light" panose="020F0302020204030204" pitchFamily="34" charset="0"/>
            </a:endParaRPr>
          </a:p>
        </p:txBody>
      </p:sp>
    </p:spTree>
    <p:extLst>
      <p:ext uri="{BB962C8B-B14F-4D97-AF65-F5344CB8AC3E}">
        <p14:creationId xmlns:p14="http://schemas.microsoft.com/office/powerpoint/2010/main" val="47100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Important Vocabulary</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5</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60" y="1825625"/>
            <a:ext cx="1027309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b="1" dirty="0">
                <a:latin typeface="Calibri" panose="020F0502020204030204" pitchFamily="34" charset="0"/>
                <a:ea typeface="Inter Light" panose="02000503000000020004" pitchFamily="2" charset="0"/>
                <a:cs typeface="Calibri" panose="020F0502020204030204" pitchFamily="34" charset="0"/>
              </a:rPr>
              <a:t>Revenue</a:t>
            </a:r>
            <a:r>
              <a:rPr lang="en-US" sz="2700" dirty="0">
                <a:latin typeface="Calibri Light" panose="020F0302020204030204" pitchFamily="34" charset="0"/>
                <a:ea typeface="Inter Light" panose="02000503000000020004" pitchFamily="2" charset="0"/>
                <a:cs typeface="Calibri Light" panose="020F0302020204030204" pitchFamily="34" charset="0"/>
              </a:rPr>
              <a:t> - money received, income</a:t>
            </a:r>
          </a:p>
          <a:p>
            <a:r>
              <a:rPr lang="en-US" sz="2700" b="1" dirty="0">
                <a:latin typeface="Calibri" panose="020F0502020204030204" pitchFamily="34" charset="0"/>
                <a:ea typeface="Inter Light" panose="02000503000000020004" pitchFamily="2" charset="0"/>
                <a:cs typeface="Calibri" panose="020F0502020204030204" pitchFamily="34" charset="0"/>
              </a:rPr>
              <a:t>Profit</a:t>
            </a:r>
            <a:r>
              <a:rPr lang="en-US" sz="2700" dirty="0">
                <a:latin typeface="Calibri Light" panose="020F0302020204030204" pitchFamily="34" charset="0"/>
                <a:ea typeface="Inter Light" panose="02000503000000020004" pitchFamily="2" charset="0"/>
                <a:cs typeface="Calibri Light" panose="020F0302020204030204" pitchFamily="34" charset="0"/>
              </a:rPr>
              <a:t> - the amount of revenue that remains after a business pays the costs of producing a good or service</a:t>
            </a:r>
          </a:p>
          <a:p>
            <a:r>
              <a:rPr lang="en-US" sz="2700" b="1" dirty="0">
                <a:latin typeface="Calibri" panose="020F0502020204030204" pitchFamily="34" charset="0"/>
                <a:ea typeface="Inter Light" panose="02000503000000020004" pitchFamily="2" charset="0"/>
                <a:cs typeface="Calibri" panose="020F0502020204030204" pitchFamily="34" charset="0"/>
              </a:rPr>
              <a:t>Costs</a:t>
            </a:r>
            <a:r>
              <a:rPr lang="en-US" sz="2700" dirty="0">
                <a:latin typeface="Calibri Light" panose="020F0302020204030204" pitchFamily="34" charset="0"/>
                <a:ea typeface="Inter Light" panose="02000503000000020004" pitchFamily="2" charset="0"/>
                <a:cs typeface="Calibri Light" panose="020F0302020204030204" pitchFamily="34" charset="0"/>
              </a:rPr>
              <a:t> - in this lesson, the amount of money spent to run a prison, may also refer to missed opportunities no longer available (opportunity cost)</a:t>
            </a:r>
          </a:p>
          <a:p>
            <a:endParaRPr lang="en-US" sz="2700" dirty="0">
              <a:latin typeface="Calibri Light" panose="020F0302020204030204" pitchFamily="34" charset="0"/>
              <a:ea typeface="Inter Light" panose="02000503000000020004" pitchFamily="2" charset="0"/>
              <a:cs typeface="Calibri Light" panose="020F0302020204030204" pitchFamily="34" charset="0"/>
            </a:endParaRPr>
          </a:p>
        </p:txBody>
      </p:sp>
    </p:spTree>
    <p:extLst>
      <p:ext uri="{BB962C8B-B14F-4D97-AF65-F5344CB8AC3E}">
        <p14:creationId xmlns:p14="http://schemas.microsoft.com/office/powerpoint/2010/main" val="357883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Private Prison Business Model</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6</a:t>
            </a:fld>
            <a:endParaRPr lang="en-US" dirty="0"/>
          </a:p>
        </p:txBody>
      </p:sp>
      <p:sp>
        <p:nvSpPr>
          <p:cNvPr id="6" name="Google Shape;87;p18">
            <a:extLst>
              <a:ext uri="{FF2B5EF4-FFF2-40B4-BE49-F238E27FC236}">
                <a16:creationId xmlns:a16="http://schemas.microsoft.com/office/drawing/2014/main" id="{DB57B5C9-2C2C-1D6B-0C77-2E977D6EC956}"/>
              </a:ext>
            </a:extLst>
          </p:cNvPr>
          <p:cNvSpPr txBox="1"/>
          <p:nvPr/>
        </p:nvSpPr>
        <p:spPr>
          <a:xfrm>
            <a:off x="505831" y="1728818"/>
            <a:ext cx="2920627" cy="870309"/>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4400" dirty="0">
                <a:solidFill>
                  <a:srgbClr val="085631"/>
                </a:solidFill>
                <a:latin typeface="Roboto Medium"/>
                <a:ea typeface="Roboto Medium"/>
                <a:cs typeface="Roboto Medium"/>
                <a:sym typeface="Roboto Medium"/>
              </a:rPr>
              <a:t>Contract </a:t>
            </a:r>
            <a:endParaRPr sz="4400" dirty="0">
              <a:solidFill>
                <a:srgbClr val="085631"/>
              </a:solidFill>
              <a:latin typeface="Roboto Medium"/>
              <a:ea typeface="Roboto Medium"/>
              <a:cs typeface="Roboto Medium"/>
              <a:sym typeface="Roboto Medium"/>
            </a:endParaRPr>
          </a:p>
        </p:txBody>
      </p:sp>
      <p:sp>
        <p:nvSpPr>
          <p:cNvPr id="7" name="Google Shape;88;p18">
            <a:extLst>
              <a:ext uri="{FF2B5EF4-FFF2-40B4-BE49-F238E27FC236}">
                <a16:creationId xmlns:a16="http://schemas.microsoft.com/office/drawing/2014/main" id="{27E8B130-9CD2-86AE-DCCB-CB70A4279BCE}"/>
              </a:ext>
            </a:extLst>
          </p:cNvPr>
          <p:cNvSpPr/>
          <p:nvPr/>
        </p:nvSpPr>
        <p:spPr>
          <a:xfrm>
            <a:off x="3510105" y="1659456"/>
            <a:ext cx="7778956" cy="1011283"/>
          </a:xfrm>
          <a:prstGeom prst="rect">
            <a:avLst/>
          </a:prstGeom>
          <a:solidFill>
            <a:srgbClr val="08563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8" name="Google Shape;89;p18">
            <a:extLst>
              <a:ext uri="{FF2B5EF4-FFF2-40B4-BE49-F238E27FC236}">
                <a16:creationId xmlns:a16="http://schemas.microsoft.com/office/drawing/2014/main" id="{62229F9D-AA2D-6F24-BB0C-B53B1951A9EA}"/>
              </a:ext>
            </a:extLst>
          </p:cNvPr>
          <p:cNvSpPr txBox="1"/>
          <p:nvPr/>
        </p:nvSpPr>
        <p:spPr>
          <a:xfrm>
            <a:off x="3649487" y="1775948"/>
            <a:ext cx="6978927" cy="795261"/>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dirty="0">
                <a:solidFill>
                  <a:srgbClr val="FFFFFF"/>
                </a:solidFill>
                <a:latin typeface="Roboto"/>
                <a:ea typeface="Roboto"/>
                <a:cs typeface="Roboto"/>
                <a:sym typeface="Roboto"/>
              </a:rPr>
              <a:t>The private corporation gets an exclusive contract from a state or federal government to provide correctional services</a:t>
            </a:r>
            <a:endParaRPr dirty="0">
              <a:solidFill>
                <a:srgbClr val="FFFFFF"/>
              </a:solidFill>
              <a:latin typeface="Roboto"/>
              <a:ea typeface="Roboto"/>
              <a:cs typeface="Roboto"/>
              <a:sym typeface="Roboto"/>
            </a:endParaRPr>
          </a:p>
        </p:txBody>
      </p:sp>
      <p:sp>
        <p:nvSpPr>
          <p:cNvPr id="10" name="Google Shape;91;p18">
            <a:extLst>
              <a:ext uri="{FF2B5EF4-FFF2-40B4-BE49-F238E27FC236}">
                <a16:creationId xmlns:a16="http://schemas.microsoft.com/office/drawing/2014/main" id="{1FD66D48-48EC-2157-C526-0AE24279731E}"/>
              </a:ext>
            </a:extLst>
          </p:cNvPr>
          <p:cNvSpPr txBox="1"/>
          <p:nvPr/>
        </p:nvSpPr>
        <p:spPr>
          <a:xfrm>
            <a:off x="389739" y="2951112"/>
            <a:ext cx="3037063" cy="870309"/>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4400" dirty="0">
                <a:solidFill>
                  <a:srgbClr val="0B7140"/>
                </a:solidFill>
                <a:latin typeface="Roboto Medium"/>
                <a:ea typeface="Roboto Medium"/>
                <a:cs typeface="Roboto Medium"/>
                <a:sym typeface="Roboto Medium"/>
              </a:rPr>
              <a:t>Delivery</a:t>
            </a:r>
            <a:endParaRPr sz="4400" dirty="0">
              <a:solidFill>
                <a:srgbClr val="0B7140"/>
              </a:solidFill>
              <a:latin typeface="Roboto Medium"/>
              <a:ea typeface="Roboto Medium"/>
              <a:cs typeface="Roboto Medium"/>
              <a:sym typeface="Roboto Medium"/>
            </a:endParaRPr>
          </a:p>
        </p:txBody>
      </p:sp>
      <p:sp>
        <p:nvSpPr>
          <p:cNvPr id="11" name="Google Shape;92;p18">
            <a:extLst>
              <a:ext uri="{FF2B5EF4-FFF2-40B4-BE49-F238E27FC236}">
                <a16:creationId xmlns:a16="http://schemas.microsoft.com/office/drawing/2014/main" id="{F223AFD8-A1F6-11EE-47AA-DCB62BA38FA9}"/>
              </a:ext>
            </a:extLst>
          </p:cNvPr>
          <p:cNvSpPr/>
          <p:nvPr/>
        </p:nvSpPr>
        <p:spPr>
          <a:xfrm>
            <a:off x="3510108" y="2881731"/>
            <a:ext cx="7778956" cy="1011283"/>
          </a:xfrm>
          <a:prstGeom prst="rect">
            <a:avLst/>
          </a:prstGeom>
          <a:solidFill>
            <a:srgbClr val="0B7140"/>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2" name="Google Shape;93;p18">
            <a:extLst>
              <a:ext uri="{FF2B5EF4-FFF2-40B4-BE49-F238E27FC236}">
                <a16:creationId xmlns:a16="http://schemas.microsoft.com/office/drawing/2014/main" id="{64EEDAE0-80EE-39C4-FED4-9D4A7BF8069D}"/>
              </a:ext>
            </a:extLst>
          </p:cNvPr>
          <p:cNvSpPr txBox="1"/>
          <p:nvPr/>
        </p:nvSpPr>
        <p:spPr>
          <a:xfrm>
            <a:off x="3649472" y="3167233"/>
            <a:ext cx="6978943" cy="456922"/>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dirty="0">
                <a:solidFill>
                  <a:srgbClr val="FFFFFF"/>
                </a:solidFill>
                <a:latin typeface="Roboto"/>
                <a:ea typeface="Roboto"/>
                <a:cs typeface="Roboto"/>
                <a:sym typeface="Roboto"/>
              </a:rPr>
              <a:t>Corporation builds/updates a facility or agrees to operate an existing facility by assuming some or all of the costs</a:t>
            </a:r>
            <a:endParaRPr dirty="0">
              <a:solidFill>
                <a:srgbClr val="FFFFFF"/>
              </a:solidFill>
              <a:latin typeface="Roboto"/>
              <a:ea typeface="Roboto"/>
              <a:cs typeface="Roboto"/>
              <a:sym typeface="Roboto"/>
            </a:endParaRPr>
          </a:p>
        </p:txBody>
      </p:sp>
      <p:sp>
        <p:nvSpPr>
          <p:cNvPr id="14" name="Google Shape;95;p18">
            <a:extLst>
              <a:ext uri="{FF2B5EF4-FFF2-40B4-BE49-F238E27FC236}">
                <a16:creationId xmlns:a16="http://schemas.microsoft.com/office/drawing/2014/main" id="{8733A303-FCEA-B81C-2537-A6C61A3B93E5}"/>
              </a:ext>
            </a:extLst>
          </p:cNvPr>
          <p:cNvSpPr txBox="1"/>
          <p:nvPr/>
        </p:nvSpPr>
        <p:spPr>
          <a:xfrm>
            <a:off x="659391" y="4168880"/>
            <a:ext cx="2791776" cy="870309"/>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4400" dirty="0">
                <a:solidFill>
                  <a:srgbClr val="0B7743"/>
                </a:solidFill>
                <a:latin typeface="Roboto Medium"/>
                <a:ea typeface="Roboto Medium"/>
                <a:cs typeface="Roboto Medium"/>
                <a:sym typeface="Roboto Medium"/>
              </a:rPr>
              <a:t>Payment</a:t>
            </a:r>
            <a:endParaRPr sz="4400" dirty="0">
              <a:solidFill>
                <a:srgbClr val="0B7743"/>
              </a:solidFill>
              <a:latin typeface="Roboto Medium"/>
              <a:ea typeface="Roboto Medium"/>
              <a:cs typeface="Roboto Medium"/>
              <a:sym typeface="Roboto Medium"/>
            </a:endParaRPr>
          </a:p>
        </p:txBody>
      </p:sp>
      <p:sp>
        <p:nvSpPr>
          <p:cNvPr id="15" name="Google Shape;96;p18">
            <a:extLst>
              <a:ext uri="{FF2B5EF4-FFF2-40B4-BE49-F238E27FC236}">
                <a16:creationId xmlns:a16="http://schemas.microsoft.com/office/drawing/2014/main" id="{FFDCCF75-1E04-EC56-7523-D18A04B86C4B}"/>
              </a:ext>
            </a:extLst>
          </p:cNvPr>
          <p:cNvSpPr/>
          <p:nvPr/>
        </p:nvSpPr>
        <p:spPr>
          <a:xfrm>
            <a:off x="3534678" y="4099499"/>
            <a:ext cx="7754386" cy="1011283"/>
          </a:xfrm>
          <a:prstGeom prst="rect">
            <a:avLst/>
          </a:prstGeom>
          <a:solidFill>
            <a:srgbClr val="0B774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6" name="Google Shape;97;p18">
            <a:extLst>
              <a:ext uri="{FF2B5EF4-FFF2-40B4-BE49-F238E27FC236}">
                <a16:creationId xmlns:a16="http://schemas.microsoft.com/office/drawing/2014/main" id="{9B62F9DA-49CA-1BDD-BA13-2DF92FD9D8FF}"/>
              </a:ext>
            </a:extLst>
          </p:cNvPr>
          <p:cNvSpPr txBox="1"/>
          <p:nvPr/>
        </p:nvSpPr>
        <p:spPr>
          <a:xfrm>
            <a:off x="3674044" y="4384979"/>
            <a:ext cx="7500637" cy="456922"/>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dirty="0">
                <a:solidFill>
                  <a:srgbClr val="FFFFFF"/>
                </a:solidFill>
                <a:latin typeface="Roboto"/>
                <a:ea typeface="Roboto"/>
                <a:cs typeface="Roboto"/>
                <a:sym typeface="Roboto"/>
              </a:rPr>
              <a:t>The corporation is paid by the government based on size of the institution, the amount of time or - most commonly - per inmate served</a:t>
            </a:r>
            <a:endParaRPr dirty="0">
              <a:solidFill>
                <a:srgbClr val="FFFFFF"/>
              </a:solidFill>
              <a:latin typeface="Roboto"/>
              <a:ea typeface="Roboto"/>
              <a:cs typeface="Roboto"/>
              <a:sym typeface="Roboto"/>
            </a:endParaRPr>
          </a:p>
        </p:txBody>
      </p:sp>
      <p:sp>
        <p:nvSpPr>
          <p:cNvPr id="17" name="Google Shape;98;p18">
            <a:extLst>
              <a:ext uri="{FF2B5EF4-FFF2-40B4-BE49-F238E27FC236}">
                <a16:creationId xmlns:a16="http://schemas.microsoft.com/office/drawing/2014/main" id="{7F8B661D-9613-D790-5C1C-F3EFF307FE3B}"/>
              </a:ext>
            </a:extLst>
          </p:cNvPr>
          <p:cNvSpPr txBox="1">
            <a:spLocks/>
          </p:cNvSpPr>
          <p:nvPr/>
        </p:nvSpPr>
        <p:spPr>
          <a:xfrm>
            <a:off x="1051277" y="5726912"/>
            <a:ext cx="8520600" cy="572700"/>
          </a:xfrm>
          <a:prstGeom prst="rect">
            <a:avLst/>
          </a:prstGeom>
        </p:spPr>
        <p:txBody>
          <a:bodyPr spcFirstLastPara="1" wrap="square" lIns="91425" tIns="91425" rIns="91425" bIns="91425"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2700" b="1" dirty="0">
                <a:latin typeface="Calibri" panose="020F0502020204030204" pitchFamily="34" charset="0"/>
                <a:cs typeface="Calibri" panose="020F0502020204030204" pitchFamily="34" charset="0"/>
              </a:rPr>
              <a:t>What are the incentives for the corporation?</a:t>
            </a:r>
          </a:p>
        </p:txBody>
      </p:sp>
    </p:spTree>
    <p:extLst>
      <p:ext uri="{BB962C8B-B14F-4D97-AF65-F5344CB8AC3E}">
        <p14:creationId xmlns:p14="http://schemas.microsoft.com/office/powerpoint/2010/main" val="149215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0" grpId="0"/>
      <p:bldP spid="11" grpId="0" animBg="1"/>
      <p:bldP spid="12" grpId="0"/>
      <p:bldP spid="14" grpId="0"/>
      <p:bldP spid="15"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Private Prison Business Model</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7</a:t>
            </a:fld>
            <a:endParaRPr lang="en-US" dirty="0"/>
          </a:p>
        </p:txBody>
      </p:sp>
      <p:pic>
        <p:nvPicPr>
          <p:cNvPr id="3" name="Google Shape;103;p19">
            <a:extLst>
              <a:ext uri="{FF2B5EF4-FFF2-40B4-BE49-F238E27FC236}">
                <a16:creationId xmlns:a16="http://schemas.microsoft.com/office/drawing/2014/main" id="{1395A6AB-7715-F762-F1ED-EAAE06D5978E}"/>
              </a:ext>
            </a:extLst>
          </p:cNvPr>
          <p:cNvPicPr preferRelativeResize="0"/>
          <p:nvPr/>
        </p:nvPicPr>
        <p:blipFill>
          <a:blip r:embed="rId3">
            <a:alphaModFix/>
          </a:blip>
          <a:stretch>
            <a:fillRect/>
          </a:stretch>
        </p:blipFill>
        <p:spPr>
          <a:xfrm>
            <a:off x="756064" y="1532455"/>
            <a:ext cx="10533000" cy="4936950"/>
          </a:xfrm>
          <a:prstGeom prst="rect">
            <a:avLst/>
          </a:prstGeom>
          <a:noFill/>
          <a:ln>
            <a:noFill/>
          </a:ln>
        </p:spPr>
      </p:pic>
    </p:spTree>
    <p:extLst>
      <p:ext uri="{BB962C8B-B14F-4D97-AF65-F5344CB8AC3E}">
        <p14:creationId xmlns:p14="http://schemas.microsoft.com/office/powerpoint/2010/main" val="2372441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Why do private prisons even exist?</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8</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60" y="1730625"/>
            <a:ext cx="1027309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Calibri Light" panose="020F0302020204030204" pitchFamily="34" charset="0"/>
                <a:ea typeface="Inter Light" panose="02000503000000020004" pitchFamily="2" charset="0"/>
                <a:cs typeface="Calibri Light" panose="020F0302020204030204" pitchFamily="34" charset="0"/>
              </a:rPr>
              <a:t>According to this reading, how far back does privatization of incarceration go in the US?</a:t>
            </a:r>
          </a:p>
          <a:p>
            <a:r>
              <a:rPr lang="en-US" sz="2200" dirty="0">
                <a:latin typeface="Calibri Light" panose="020F0302020204030204" pitchFamily="34" charset="0"/>
                <a:ea typeface="Inter Light" panose="02000503000000020004" pitchFamily="2" charset="0"/>
                <a:cs typeface="Calibri Light" panose="020F0302020204030204" pitchFamily="34" charset="0"/>
              </a:rPr>
              <a:t>What role did the 13th amendment play in allowing companies to profit from prisons?</a:t>
            </a:r>
          </a:p>
          <a:p>
            <a:r>
              <a:rPr lang="en-US" sz="2200" dirty="0">
                <a:latin typeface="Calibri Light" panose="020F0302020204030204" pitchFamily="34" charset="0"/>
                <a:ea typeface="Inter Light" panose="02000503000000020004" pitchFamily="2" charset="0"/>
                <a:cs typeface="Calibri Light" panose="020F0302020204030204" pitchFamily="34" charset="0"/>
              </a:rPr>
              <a:t>How did the “War on Drugs” and the increase in crime in the 1980’s contribute to prison privatization?</a:t>
            </a:r>
          </a:p>
          <a:p>
            <a:r>
              <a:rPr lang="en-US" sz="2200" dirty="0">
                <a:latin typeface="Calibri Light" panose="020F0302020204030204" pitchFamily="34" charset="0"/>
                <a:ea typeface="Inter Light" panose="02000503000000020004" pitchFamily="2" charset="0"/>
                <a:cs typeface="Calibri Light" panose="020F0302020204030204" pitchFamily="34" charset="0"/>
              </a:rPr>
              <a:t>How do private companies believe they can save the government money on prisons?</a:t>
            </a:r>
          </a:p>
          <a:p>
            <a:pPr marL="0" indent="0">
              <a:buNone/>
            </a:pPr>
            <a:endParaRPr lang="en-US" sz="2200" dirty="0">
              <a:latin typeface="Calibri Light" panose="020F0302020204030204" pitchFamily="34" charset="0"/>
              <a:ea typeface="Inter Light" panose="02000503000000020004" pitchFamily="2" charset="0"/>
              <a:cs typeface="Calibri Light" panose="020F0302020204030204" pitchFamily="34" charset="0"/>
            </a:endParaRPr>
          </a:p>
        </p:txBody>
      </p:sp>
      <p:pic>
        <p:nvPicPr>
          <p:cNvPr id="4" name="Google Shape;110;p20">
            <a:hlinkClick r:id="rId3"/>
            <a:extLst>
              <a:ext uri="{FF2B5EF4-FFF2-40B4-BE49-F238E27FC236}">
                <a16:creationId xmlns:a16="http://schemas.microsoft.com/office/drawing/2014/main" id="{849A5D87-2811-1630-70AE-96DA11341A0B}"/>
              </a:ext>
            </a:extLst>
          </p:cNvPr>
          <p:cNvPicPr preferRelativeResize="0"/>
          <p:nvPr/>
        </p:nvPicPr>
        <p:blipFill>
          <a:blip r:embed="rId4">
            <a:alphaModFix/>
          </a:blip>
          <a:stretch>
            <a:fillRect/>
          </a:stretch>
        </p:blipFill>
        <p:spPr>
          <a:xfrm>
            <a:off x="5643748" y="3972560"/>
            <a:ext cx="4169020" cy="2367438"/>
          </a:xfrm>
          <a:prstGeom prst="rect">
            <a:avLst/>
          </a:prstGeom>
          <a:noFill/>
          <a:ln>
            <a:noFill/>
          </a:ln>
        </p:spPr>
      </p:pic>
      <p:sp>
        <p:nvSpPr>
          <p:cNvPr id="6" name="Google Shape;111;p20">
            <a:extLst>
              <a:ext uri="{FF2B5EF4-FFF2-40B4-BE49-F238E27FC236}">
                <a16:creationId xmlns:a16="http://schemas.microsoft.com/office/drawing/2014/main" id="{A01785B2-F7F6-29F6-A0AA-EEC0BEFF0813}"/>
              </a:ext>
            </a:extLst>
          </p:cNvPr>
          <p:cNvSpPr txBox="1"/>
          <p:nvPr/>
        </p:nvSpPr>
        <p:spPr>
          <a:xfrm>
            <a:off x="5679978" y="6306213"/>
            <a:ext cx="413279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u="sng" dirty="0">
                <a:solidFill>
                  <a:schemeClr val="hlink"/>
                </a:solidFill>
                <a:hlinkClick r:id="rId3"/>
              </a:rPr>
              <a:t>https://www.youtube.com/watch?v=OwVEL7d3NsM</a:t>
            </a:r>
            <a:endParaRPr sz="1200" dirty="0"/>
          </a:p>
          <a:p>
            <a:pPr marL="0" lvl="0" indent="0" algn="l" rtl="0">
              <a:spcBef>
                <a:spcPts val="0"/>
              </a:spcBef>
              <a:spcAft>
                <a:spcPts val="0"/>
              </a:spcAft>
              <a:buNone/>
            </a:pPr>
            <a:r>
              <a:rPr lang="en" sz="1200" dirty="0"/>
              <a:t>(Play from 5:50)</a:t>
            </a:r>
            <a:endParaRPr sz="1200" dirty="0"/>
          </a:p>
        </p:txBody>
      </p:sp>
      <p:pic>
        <p:nvPicPr>
          <p:cNvPr id="7" name="Picture 6">
            <a:extLst>
              <a:ext uri="{FF2B5EF4-FFF2-40B4-BE49-F238E27FC236}">
                <a16:creationId xmlns:a16="http://schemas.microsoft.com/office/drawing/2014/main" id="{613EAE9F-8E4F-F3F7-B911-E9782556B13A}"/>
              </a:ext>
            </a:extLst>
          </p:cNvPr>
          <p:cNvPicPr>
            <a:picLocks noChangeAspect="1"/>
          </p:cNvPicPr>
          <p:nvPr/>
        </p:nvPicPr>
        <p:blipFill>
          <a:blip r:embed="rId5"/>
          <a:stretch>
            <a:fillRect/>
          </a:stretch>
        </p:blipFill>
        <p:spPr>
          <a:xfrm>
            <a:off x="1147948" y="4035516"/>
            <a:ext cx="3947326" cy="2531733"/>
          </a:xfrm>
          <a:prstGeom prst="rect">
            <a:avLst/>
          </a:prstGeom>
          <a:ln w="19050">
            <a:solidFill>
              <a:schemeClr val="tx1"/>
            </a:solidFill>
          </a:ln>
        </p:spPr>
      </p:pic>
    </p:spTree>
    <p:extLst>
      <p:ext uri="{BB962C8B-B14F-4D97-AF65-F5344CB8AC3E}">
        <p14:creationId xmlns:p14="http://schemas.microsoft.com/office/powerpoint/2010/main" val="301967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Goals of Prisons</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9</a:t>
            </a:fld>
            <a:endParaRPr lang="en-US" dirty="0"/>
          </a:p>
        </p:txBody>
      </p:sp>
      <p:graphicFrame>
        <p:nvGraphicFramePr>
          <p:cNvPr id="4" name="Table 3">
            <a:extLst>
              <a:ext uri="{FF2B5EF4-FFF2-40B4-BE49-F238E27FC236}">
                <a16:creationId xmlns:a16="http://schemas.microsoft.com/office/drawing/2014/main" id="{E013BAA2-0A43-15F5-D2F7-E5DD7992818C}"/>
              </a:ext>
            </a:extLst>
          </p:cNvPr>
          <p:cNvGraphicFramePr>
            <a:graphicFrameLocks noGrp="1"/>
          </p:cNvGraphicFramePr>
          <p:nvPr>
            <p:extLst>
              <p:ext uri="{D42A27DB-BD31-4B8C-83A1-F6EECF244321}">
                <p14:modId xmlns:p14="http://schemas.microsoft.com/office/powerpoint/2010/main" val="1313082087"/>
              </p:ext>
            </p:extLst>
          </p:nvPr>
        </p:nvGraphicFramePr>
        <p:xfrm>
          <a:off x="838200" y="2336263"/>
          <a:ext cx="10450864" cy="2929016"/>
        </p:xfrm>
        <a:graphic>
          <a:graphicData uri="http://schemas.openxmlformats.org/drawingml/2006/table">
            <a:tbl>
              <a:tblPr>
                <a:noFill/>
              </a:tblPr>
              <a:tblGrid>
                <a:gridCol w="5225432">
                  <a:extLst>
                    <a:ext uri="{9D8B030D-6E8A-4147-A177-3AD203B41FA5}">
                      <a16:colId xmlns:a16="http://schemas.microsoft.com/office/drawing/2014/main" val="580516563"/>
                    </a:ext>
                  </a:extLst>
                </a:gridCol>
                <a:gridCol w="5225432">
                  <a:extLst>
                    <a:ext uri="{9D8B030D-6E8A-4147-A177-3AD203B41FA5}">
                      <a16:colId xmlns:a16="http://schemas.microsoft.com/office/drawing/2014/main" val="3213390786"/>
                    </a:ext>
                  </a:extLst>
                </a:gridCol>
              </a:tblGrid>
              <a:tr h="1464508">
                <a:tc>
                  <a:txBody>
                    <a:bodyPr/>
                    <a:lstStyle/>
                    <a:p>
                      <a:pPr marL="0" lvl="0" indent="0" algn="ctr" rtl="0">
                        <a:spcBef>
                          <a:spcPts val="0"/>
                        </a:spcBef>
                        <a:spcAft>
                          <a:spcPts val="0"/>
                        </a:spcAft>
                        <a:buNone/>
                      </a:pPr>
                      <a:r>
                        <a:rPr lang="en" sz="4900" dirty="0"/>
                        <a:t>Incapacitation</a:t>
                      </a:r>
                      <a:endParaRPr sz="4900" dirty="0"/>
                    </a:p>
                  </a:txBody>
                  <a:tcPr marL="112756" marR="112756" marT="112756" marB="112756" anchor="ctr"/>
                </a:tc>
                <a:tc>
                  <a:txBody>
                    <a:bodyPr/>
                    <a:lstStyle/>
                    <a:p>
                      <a:pPr marL="0" lvl="0" indent="0" algn="ctr" rtl="0">
                        <a:spcBef>
                          <a:spcPts val="0"/>
                        </a:spcBef>
                        <a:spcAft>
                          <a:spcPts val="0"/>
                        </a:spcAft>
                        <a:buNone/>
                      </a:pPr>
                      <a:r>
                        <a:rPr lang="en" sz="4900" dirty="0"/>
                        <a:t>Deterrence</a:t>
                      </a:r>
                      <a:endParaRPr sz="4900" dirty="0"/>
                    </a:p>
                  </a:txBody>
                  <a:tcPr marL="112756" marR="112756" marT="112756" marB="112756" anchor="ctr"/>
                </a:tc>
                <a:extLst>
                  <a:ext uri="{0D108BD9-81ED-4DB2-BD59-A6C34878D82A}">
                    <a16:rowId xmlns:a16="http://schemas.microsoft.com/office/drawing/2014/main" val="1538118232"/>
                  </a:ext>
                </a:extLst>
              </a:tr>
              <a:tr h="1464508">
                <a:tc>
                  <a:txBody>
                    <a:bodyPr/>
                    <a:lstStyle/>
                    <a:p>
                      <a:pPr marL="0" lvl="0" indent="0" algn="ctr" rtl="0">
                        <a:spcBef>
                          <a:spcPts val="0"/>
                        </a:spcBef>
                        <a:spcAft>
                          <a:spcPts val="0"/>
                        </a:spcAft>
                        <a:buNone/>
                      </a:pPr>
                      <a:r>
                        <a:rPr lang="en" sz="4900" dirty="0"/>
                        <a:t>Retribution</a:t>
                      </a:r>
                      <a:endParaRPr sz="4900" dirty="0"/>
                    </a:p>
                  </a:txBody>
                  <a:tcPr marL="112756" marR="112756" marT="112756" marB="112756" anchor="ctr"/>
                </a:tc>
                <a:tc>
                  <a:txBody>
                    <a:bodyPr/>
                    <a:lstStyle/>
                    <a:p>
                      <a:pPr marL="0" lvl="0" indent="0" algn="ctr" rtl="0">
                        <a:spcBef>
                          <a:spcPts val="0"/>
                        </a:spcBef>
                        <a:spcAft>
                          <a:spcPts val="0"/>
                        </a:spcAft>
                        <a:buNone/>
                      </a:pPr>
                      <a:r>
                        <a:rPr lang="en" sz="4900" dirty="0"/>
                        <a:t>Rehabilitation</a:t>
                      </a:r>
                      <a:endParaRPr sz="4900" dirty="0"/>
                    </a:p>
                  </a:txBody>
                  <a:tcPr marL="112756" marR="112756" marT="112756" marB="112756" anchor="ctr"/>
                </a:tc>
                <a:extLst>
                  <a:ext uri="{0D108BD9-81ED-4DB2-BD59-A6C34878D82A}">
                    <a16:rowId xmlns:a16="http://schemas.microsoft.com/office/drawing/2014/main" val="3700142969"/>
                  </a:ext>
                </a:extLst>
              </a:tr>
            </a:tbl>
          </a:graphicData>
        </a:graphic>
      </p:graphicFrame>
    </p:spTree>
    <p:extLst>
      <p:ext uri="{BB962C8B-B14F-4D97-AF65-F5344CB8AC3E}">
        <p14:creationId xmlns:p14="http://schemas.microsoft.com/office/powerpoint/2010/main" val="4180678946"/>
      </p:ext>
    </p:extLst>
  </p:cSld>
  <p:clrMapOvr>
    <a:masterClrMapping/>
  </p:clrMapOvr>
</p:sld>
</file>

<file path=ppt/theme/theme1.xml><?xml version="1.0" encoding="utf-8"?>
<a:theme xmlns:a="http://schemas.openxmlformats.org/drawingml/2006/main" name="3_Office Theme">
  <a:themeElements>
    <a:clrScheme name="CEE colors">
      <a:dk1>
        <a:srgbClr val="000000"/>
      </a:dk1>
      <a:lt1>
        <a:srgbClr val="FFFFFF"/>
      </a:lt1>
      <a:dk2>
        <a:srgbClr val="2C3842"/>
      </a:dk2>
      <a:lt2>
        <a:srgbClr val="E7E6E6"/>
      </a:lt2>
      <a:accent1>
        <a:srgbClr val="7B8186"/>
      </a:accent1>
      <a:accent2>
        <a:srgbClr val="5AB890"/>
      </a:accent2>
      <a:accent3>
        <a:srgbClr val="A6CD6F"/>
      </a:accent3>
      <a:accent4>
        <a:srgbClr val="1C8F53"/>
      </a:accent4>
      <a:accent5>
        <a:srgbClr val="85C17A"/>
      </a:accent5>
      <a:accent6>
        <a:srgbClr val="2C3842"/>
      </a:accent6>
      <a:hlink>
        <a:srgbClr val="7B8186"/>
      </a:hlink>
      <a:folHlink>
        <a:srgbClr val="E1E2D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42ad430-3572-48e8-b446-46b1d42ed47a">
      <Terms xmlns="http://schemas.microsoft.com/office/infopath/2007/PartnerControls"/>
    </lcf76f155ced4ddcb4097134ff3c332f>
    <TaxCatchAll xmlns="74616181-94ba-4823-8a07-43739609fc94" xsi:nil="true"/>
    <Preview xmlns="742ad430-3572-48e8-b446-46b1d42ed47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0B04982AC0B484FA7A442A8FF52A606" ma:contentTypeVersion="10" ma:contentTypeDescription="Create a new document." ma:contentTypeScope="" ma:versionID="ede84e8f0e023983d3517b34e6548536">
  <xsd:schema xmlns:xsd="http://www.w3.org/2001/XMLSchema" xmlns:xs="http://www.w3.org/2001/XMLSchema" xmlns:p="http://schemas.microsoft.com/office/2006/metadata/properties" xmlns:ns2="742ad430-3572-48e8-b446-46b1d42ed47a" xmlns:ns3="74616181-94ba-4823-8a07-43739609fc94" targetNamespace="http://schemas.microsoft.com/office/2006/metadata/properties" ma:root="true" ma:fieldsID="c80f5bdfd4e5581fb777729c322493c2" ns2:_="" ns3:_="">
    <xsd:import namespace="742ad430-3572-48e8-b446-46b1d42ed47a"/>
    <xsd:import namespace="74616181-94ba-4823-8a07-43739609fc9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2ad430-3572-48e8-b446-46b1d42ed4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05ee66a-9dd0-4897-bf8b-a3237da4aeb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Preview" ma:index="17"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616181-94ba-4823-8a07-43739609fc9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3fabd4a-b02c-4bc1-93a9-9c2382e9df6d}" ma:internalName="TaxCatchAll" ma:showField="CatchAllData" ma:web="74616181-94ba-4823-8a07-43739609fc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51F743-C0A0-4E7E-B51E-35DF69ECFFB2}">
  <ds:schemaRefs>
    <ds:schemaRef ds:uri="http://schemas.microsoft.com/office/2006/metadata/properties"/>
    <ds:schemaRef ds:uri="http://schemas.microsoft.com/office/infopath/2007/PartnerControls"/>
    <ds:schemaRef ds:uri="742ad430-3572-48e8-b446-46b1d42ed47a"/>
    <ds:schemaRef ds:uri="74616181-94ba-4823-8a07-43739609fc94"/>
  </ds:schemaRefs>
</ds:datastoreItem>
</file>

<file path=customXml/itemProps2.xml><?xml version="1.0" encoding="utf-8"?>
<ds:datastoreItem xmlns:ds="http://schemas.openxmlformats.org/officeDocument/2006/customXml" ds:itemID="{F1848826-8C26-4312-A7A1-9ACA488E51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2ad430-3572-48e8-b446-46b1d42ed47a"/>
    <ds:schemaRef ds:uri="74616181-94ba-4823-8a07-43739609fc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11EF54-CA8B-47BA-91A0-3C52EC8195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3612</TotalTime>
  <Words>899</Words>
  <Application>Microsoft Macintosh PowerPoint</Application>
  <PresentationFormat>Widescreen</PresentationFormat>
  <Paragraphs>76</Paragraphs>
  <Slides>11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Courier New</vt:lpstr>
      <vt:lpstr>Inter Light</vt:lpstr>
      <vt:lpstr>Roboto</vt:lpstr>
      <vt:lpstr>Roboto Medium</vt:lpstr>
      <vt:lpstr>3_Office Theme</vt:lpstr>
      <vt:lpstr>PowerPoint Presentation</vt:lpstr>
      <vt:lpstr>PowerPoint Presentation</vt:lpstr>
      <vt:lpstr>PowerPoint Presentation</vt:lpstr>
      <vt:lpstr>Ownership/Operation of Prisons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Ean Krenzin-Blank</cp:lastModifiedBy>
  <cp:revision>89</cp:revision>
  <dcterms:created xsi:type="dcterms:W3CDTF">2022-05-10T21:20:13Z</dcterms:created>
  <dcterms:modified xsi:type="dcterms:W3CDTF">2023-12-29T16:54:14Z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0x010100C0B04982AC0B484FA7A442A8FF52A606</vt:lpwstr>
  </property>
</Properties>
</file>