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29"/>
  </p:notesMasterIdLst>
  <p:handoutMasterIdLst>
    <p:handoutMasterId r:id="rId30"/>
  </p:handoutMasterIdLst>
  <p:sldIdLst>
    <p:sldId id="699" r:id="rId5"/>
    <p:sldId id="730" r:id="rId6"/>
    <p:sldId id="731" r:id="rId7"/>
    <p:sldId id="732" r:id="rId8"/>
    <p:sldId id="733" r:id="rId9"/>
    <p:sldId id="734" r:id="rId10"/>
    <p:sldId id="735" r:id="rId11"/>
    <p:sldId id="736" r:id="rId12"/>
    <p:sldId id="738" r:id="rId13"/>
    <p:sldId id="737" r:id="rId14"/>
    <p:sldId id="739" r:id="rId15"/>
    <p:sldId id="740" r:id="rId16"/>
    <p:sldId id="741" r:id="rId17"/>
    <p:sldId id="742" r:id="rId18"/>
    <p:sldId id="743" r:id="rId19"/>
    <p:sldId id="744" r:id="rId20"/>
    <p:sldId id="745" r:id="rId21"/>
    <p:sldId id="746" r:id="rId22"/>
    <p:sldId id="747" r:id="rId23"/>
    <p:sldId id="748" r:id="rId24"/>
    <p:sldId id="749" r:id="rId25"/>
    <p:sldId id="750" r:id="rId26"/>
    <p:sldId id="751" r:id="rId27"/>
    <p:sldId id="75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4A58"/>
    <a:srgbClr val="DDF2F7"/>
    <a:srgbClr val="5DBF9A"/>
    <a:srgbClr val="79BFB8"/>
    <a:srgbClr val="D8FEE4"/>
    <a:srgbClr val="86C17B"/>
    <a:srgbClr val="A7CE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47"/>
    <p:restoredTop sz="85374"/>
  </p:normalViewPr>
  <p:slideViewPr>
    <p:cSldViewPr snapToGrid="0" snapToObjects="1">
      <p:cViewPr varScale="1">
        <p:scale>
          <a:sx n="93" d="100"/>
          <a:sy n="93" d="100"/>
        </p:scale>
        <p:origin x="240" y="52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9C7AE-8996-0046-AA5C-7794C4A4693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93D7849-3040-054B-AA6B-4869B4CF38B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3ED1ED-05C6-9642-A613-B52D9CF231EE}" type="datetimeFigureOut">
              <a:rPr lang="en-US" smtClean="0"/>
              <a:t>12/27/23</a:t>
            </a:fld>
            <a:endParaRPr lang="en-US"/>
          </a:p>
        </p:txBody>
      </p:sp>
      <p:sp>
        <p:nvSpPr>
          <p:cNvPr id="4" name="Footer Placeholder 3">
            <a:extLst>
              <a:ext uri="{FF2B5EF4-FFF2-40B4-BE49-F238E27FC236}">
                <a16:creationId xmlns:a16="http://schemas.microsoft.com/office/drawing/2014/main" id="{8ED7E81D-860E-D943-8C3B-1AAD2A47568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F20F9BB-B3F0-1944-85CF-3ED0A12319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6EB40F-773B-FC4B-8DAB-7A099FDE6767}" type="slidenum">
              <a:rPr lang="en-US" smtClean="0"/>
              <a:t>‹#›</a:t>
            </a:fld>
            <a:endParaRPr lang="en-US"/>
          </a:p>
        </p:txBody>
      </p:sp>
    </p:spTree>
    <p:extLst>
      <p:ext uri="{BB962C8B-B14F-4D97-AF65-F5344CB8AC3E}">
        <p14:creationId xmlns:p14="http://schemas.microsoft.com/office/powerpoint/2010/main" val="3982603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5DA19-45A3-9C4D-A0BD-48E5752966F4}" type="datetimeFigureOut">
              <a:rPr lang="en-US" smtClean="0"/>
              <a:t>12/27/23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A09D57-1EB1-314F-BB6D-C17464656B8A}" type="slidenum">
              <a:rPr lang="en-US" smtClean="0"/>
              <a:t>‹#›</a:t>
            </a:fld>
            <a:endParaRPr lang="en-US"/>
          </a:p>
        </p:txBody>
      </p:sp>
    </p:spTree>
    <p:extLst>
      <p:ext uri="{BB962C8B-B14F-4D97-AF65-F5344CB8AC3E}">
        <p14:creationId xmlns:p14="http://schemas.microsoft.com/office/powerpoint/2010/main" val="4045663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a:t>
            </a:fld>
            <a:endParaRPr lang="en-US"/>
          </a:p>
        </p:txBody>
      </p:sp>
    </p:spTree>
    <p:extLst>
      <p:ext uri="{BB962C8B-B14F-4D97-AF65-F5344CB8AC3E}">
        <p14:creationId xmlns:p14="http://schemas.microsoft.com/office/powerpoint/2010/main" val="3052510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10</a:t>
            </a:fld>
            <a:endParaRPr lang="en-US"/>
          </a:p>
        </p:txBody>
      </p:sp>
    </p:spTree>
    <p:extLst>
      <p:ext uri="{BB962C8B-B14F-4D97-AF65-F5344CB8AC3E}">
        <p14:creationId xmlns:p14="http://schemas.microsoft.com/office/powerpoint/2010/main" val="2293346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11</a:t>
            </a:fld>
            <a:endParaRPr lang="en-US"/>
          </a:p>
        </p:txBody>
      </p:sp>
    </p:spTree>
    <p:extLst>
      <p:ext uri="{BB962C8B-B14F-4D97-AF65-F5344CB8AC3E}">
        <p14:creationId xmlns:p14="http://schemas.microsoft.com/office/powerpoint/2010/main" val="3046499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12</a:t>
            </a:fld>
            <a:endParaRPr lang="en-US"/>
          </a:p>
        </p:txBody>
      </p:sp>
    </p:spTree>
    <p:extLst>
      <p:ext uri="{BB962C8B-B14F-4D97-AF65-F5344CB8AC3E}">
        <p14:creationId xmlns:p14="http://schemas.microsoft.com/office/powerpoint/2010/main" val="7893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13</a:t>
            </a:fld>
            <a:endParaRPr lang="en-US"/>
          </a:p>
        </p:txBody>
      </p:sp>
    </p:spTree>
    <p:extLst>
      <p:ext uri="{BB962C8B-B14F-4D97-AF65-F5344CB8AC3E}">
        <p14:creationId xmlns:p14="http://schemas.microsoft.com/office/powerpoint/2010/main" val="4191658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14</a:t>
            </a:fld>
            <a:endParaRPr lang="en-US"/>
          </a:p>
        </p:txBody>
      </p:sp>
    </p:spTree>
    <p:extLst>
      <p:ext uri="{BB962C8B-B14F-4D97-AF65-F5344CB8AC3E}">
        <p14:creationId xmlns:p14="http://schemas.microsoft.com/office/powerpoint/2010/main" val="2423423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15</a:t>
            </a:fld>
            <a:endParaRPr lang="en-US"/>
          </a:p>
        </p:txBody>
      </p:sp>
    </p:spTree>
    <p:extLst>
      <p:ext uri="{BB962C8B-B14F-4D97-AF65-F5344CB8AC3E}">
        <p14:creationId xmlns:p14="http://schemas.microsoft.com/office/powerpoint/2010/main" val="3919164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16</a:t>
            </a:fld>
            <a:endParaRPr lang="en-US"/>
          </a:p>
        </p:txBody>
      </p:sp>
    </p:spTree>
    <p:extLst>
      <p:ext uri="{BB962C8B-B14F-4D97-AF65-F5344CB8AC3E}">
        <p14:creationId xmlns:p14="http://schemas.microsoft.com/office/powerpoint/2010/main" val="2679693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17</a:t>
            </a:fld>
            <a:endParaRPr lang="en-US"/>
          </a:p>
        </p:txBody>
      </p:sp>
    </p:spTree>
    <p:extLst>
      <p:ext uri="{BB962C8B-B14F-4D97-AF65-F5344CB8AC3E}">
        <p14:creationId xmlns:p14="http://schemas.microsoft.com/office/powerpoint/2010/main" val="2319847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18</a:t>
            </a:fld>
            <a:endParaRPr lang="en-US"/>
          </a:p>
        </p:txBody>
      </p:sp>
    </p:spTree>
    <p:extLst>
      <p:ext uri="{BB962C8B-B14F-4D97-AF65-F5344CB8AC3E}">
        <p14:creationId xmlns:p14="http://schemas.microsoft.com/office/powerpoint/2010/main" val="13871074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19</a:t>
            </a:fld>
            <a:endParaRPr lang="en-US"/>
          </a:p>
        </p:txBody>
      </p:sp>
    </p:spTree>
    <p:extLst>
      <p:ext uri="{BB962C8B-B14F-4D97-AF65-F5344CB8AC3E}">
        <p14:creationId xmlns:p14="http://schemas.microsoft.com/office/powerpoint/2010/main" val="3272700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2</a:t>
            </a:fld>
            <a:endParaRPr lang="en-US"/>
          </a:p>
        </p:txBody>
      </p:sp>
    </p:spTree>
    <p:extLst>
      <p:ext uri="{BB962C8B-B14F-4D97-AF65-F5344CB8AC3E}">
        <p14:creationId xmlns:p14="http://schemas.microsoft.com/office/powerpoint/2010/main" val="2029214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20</a:t>
            </a:fld>
            <a:endParaRPr lang="en-US"/>
          </a:p>
        </p:txBody>
      </p:sp>
    </p:spTree>
    <p:extLst>
      <p:ext uri="{BB962C8B-B14F-4D97-AF65-F5344CB8AC3E}">
        <p14:creationId xmlns:p14="http://schemas.microsoft.com/office/powerpoint/2010/main" val="28097460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21</a:t>
            </a:fld>
            <a:endParaRPr lang="en-US"/>
          </a:p>
        </p:txBody>
      </p:sp>
    </p:spTree>
    <p:extLst>
      <p:ext uri="{BB962C8B-B14F-4D97-AF65-F5344CB8AC3E}">
        <p14:creationId xmlns:p14="http://schemas.microsoft.com/office/powerpoint/2010/main" val="17516791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22</a:t>
            </a:fld>
            <a:endParaRPr lang="en-US"/>
          </a:p>
        </p:txBody>
      </p:sp>
    </p:spTree>
    <p:extLst>
      <p:ext uri="{BB962C8B-B14F-4D97-AF65-F5344CB8AC3E}">
        <p14:creationId xmlns:p14="http://schemas.microsoft.com/office/powerpoint/2010/main" val="31160160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23</a:t>
            </a:fld>
            <a:endParaRPr lang="en-US"/>
          </a:p>
        </p:txBody>
      </p:sp>
    </p:spTree>
    <p:extLst>
      <p:ext uri="{BB962C8B-B14F-4D97-AF65-F5344CB8AC3E}">
        <p14:creationId xmlns:p14="http://schemas.microsoft.com/office/powerpoint/2010/main" val="3354671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24</a:t>
            </a:fld>
            <a:endParaRPr lang="en-US"/>
          </a:p>
        </p:txBody>
      </p:sp>
    </p:spTree>
    <p:extLst>
      <p:ext uri="{BB962C8B-B14F-4D97-AF65-F5344CB8AC3E}">
        <p14:creationId xmlns:p14="http://schemas.microsoft.com/office/powerpoint/2010/main" val="3644619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3</a:t>
            </a:fld>
            <a:endParaRPr lang="en-US"/>
          </a:p>
        </p:txBody>
      </p:sp>
    </p:spTree>
    <p:extLst>
      <p:ext uri="{BB962C8B-B14F-4D97-AF65-F5344CB8AC3E}">
        <p14:creationId xmlns:p14="http://schemas.microsoft.com/office/powerpoint/2010/main" val="159836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4</a:t>
            </a:fld>
            <a:endParaRPr lang="en-US"/>
          </a:p>
        </p:txBody>
      </p:sp>
    </p:spTree>
    <p:extLst>
      <p:ext uri="{BB962C8B-B14F-4D97-AF65-F5344CB8AC3E}">
        <p14:creationId xmlns:p14="http://schemas.microsoft.com/office/powerpoint/2010/main" val="1277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5</a:t>
            </a:fld>
            <a:endParaRPr lang="en-US"/>
          </a:p>
        </p:txBody>
      </p:sp>
    </p:spTree>
    <p:extLst>
      <p:ext uri="{BB962C8B-B14F-4D97-AF65-F5344CB8AC3E}">
        <p14:creationId xmlns:p14="http://schemas.microsoft.com/office/powerpoint/2010/main" val="2158302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6</a:t>
            </a:fld>
            <a:endParaRPr lang="en-US"/>
          </a:p>
        </p:txBody>
      </p:sp>
    </p:spTree>
    <p:extLst>
      <p:ext uri="{BB962C8B-B14F-4D97-AF65-F5344CB8AC3E}">
        <p14:creationId xmlns:p14="http://schemas.microsoft.com/office/powerpoint/2010/main" val="1106644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7</a:t>
            </a:fld>
            <a:endParaRPr lang="en-US"/>
          </a:p>
        </p:txBody>
      </p:sp>
    </p:spTree>
    <p:extLst>
      <p:ext uri="{BB962C8B-B14F-4D97-AF65-F5344CB8AC3E}">
        <p14:creationId xmlns:p14="http://schemas.microsoft.com/office/powerpoint/2010/main" val="858703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8</a:t>
            </a:fld>
            <a:endParaRPr lang="en-US"/>
          </a:p>
        </p:txBody>
      </p:sp>
    </p:spTree>
    <p:extLst>
      <p:ext uri="{BB962C8B-B14F-4D97-AF65-F5344CB8AC3E}">
        <p14:creationId xmlns:p14="http://schemas.microsoft.com/office/powerpoint/2010/main" val="1805120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9</a:t>
            </a:fld>
            <a:endParaRPr lang="en-US"/>
          </a:p>
        </p:txBody>
      </p:sp>
    </p:spTree>
    <p:extLst>
      <p:ext uri="{BB962C8B-B14F-4D97-AF65-F5344CB8AC3E}">
        <p14:creationId xmlns:p14="http://schemas.microsoft.com/office/powerpoint/2010/main" val="246692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AECEC67-45A8-8A4A-9C85-5CEA41F7BAB5}"/>
              </a:ext>
            </a:extLst>
          </p:cNvPr>
          <p:cNvSpPr>
            <a:spLocks noGrp="1"/>
          </p:cNvSpPr>
          <p:nvPr>
            <p:ph type="sldNum" sz="quarter" idx="4"/>
          </p:nvPr>
        </p:nvSpPr>
        <p:spPr>
          <a:xfrm>
            <a:off x="8604226" y="6374965"/>
            <a:ext cx="3263348" cy="365125"/>
          </a:xfrm>
          <a:prstGeom prst="rect">
            <a:avLst/>
          </a:prstGeom>
        </p:spPr>
        <p:txBody>
          <a:bodyPr vert="horz" lIns="91440" tIns="45720" rIns="91440" bIns="45720" rtlCol="0" anchor="ctr"/>
          <a:lstStyle>
            <a:lvl1pPr algn="r">
              <a:defRPr sz="1000" b="0" i="0" baseline="0">
                <a:solidFill>
                  <a:srgbClr val="414A58"/>
                </a:solidFill>
                <a:latin typeface="Calibri" panose="020F0502020204030204" pitchFamily="34" charset="0"/>
                <a:ea typeface="Calibri" panose="020F0502020204030204" pitchFamily="34" charset="0"/>
              </a:defRPr>
            </a:lvl1pPr>
          </a:lstStyle>
          <a:p>
            <a:fld id="{FAEE96CF-4053-2149-B5F9-FD566E7161CA}" type="slidenum">
              <a:rPr lang="en-US" smtClean="0"/>
              <a:pPr/>
              <a:t>‹#›</a:t>
            </a:fld>
            <a:endParaRPr lang="en-US" dirty="0"/>
          </a:p>
        </p:txBody>
      </p:sp>
    </p:spTree>
    <p:extLst>
      <p:ext uri="{BB962C8B-B14F-4D97-AF65-F5344CB8AC3E}">
        <p14:creationId xmlns:p14="http://schemas.microsoft.com/office/powerpoint/2010/main" val="1143866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F460A-1594-573A-6C2D-93036DB45E13}"/>
              </a:ext>
            </a:extLst>
          </p:cNvPr>
          <p:cNvSpPr>
            <a:spLocks noGrp="1"/>
          </p:cNvSpPr>
          <p:nvPr>
            <p:ph type="title"/>
          </p:nvPr>
        </p:nvSpPr>
        <p:spPr>
          <a:xfrm>
            <a:off x="689113" y="543339"/>
            <a:ext cx="10664687" cy="827247"/>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2D1DDA1-EEE8-6151-AF63-C6DD44C6B20B}"/>
              </a:ext>
            </a:extLst>
          </p:cNvPr>
          <p:cNvSpPr>
            <a:spLocks noGrp="1"/>
          </p:cNvSpPr>
          <p:nvPr>
            <p:ph sz="half" idx="1"/>
          </p:nvPr>
        </p:nvSpPr>
        <p:spPr>
          <a:xfrm>
            <a:off x="838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90A3DC7-9CE9-5714-D4C2-AD13EB819644}"/>
              </a:ext>
            </a:extLst>
          </p:cNvPr>
          <p:cNvSpPr>
            <a:spLocks noGrp="1"/>
          </p:cNvSpPr>
          <p:nvPr>
            <p:ph sz="half" idx="2"/>
          </p:nvPr>
        </p:nvSpPr>
        <p:spPr>
          <a:xfrm>
            <a:off x="6172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920FB01A-698C-118C-A7BB-AA904F53B75A}"/>
              </a:ext>
            </a:extLst>
          </p:cNvPr>
          <p:cNvSpPr>
            <a:spLocks noGrp="1"/>
          </p:cNvSpPr>
          <p:nvPr>
            <p:ph type="sldNum" sz="quarter" idx="12"/>
          </p:nvPr>
        </p:nvSpPr>
        <p:spPr/>
        <p:txBody>
          <a:bodyPr/>
          <a:lstStyle/>
          <a:p>
            <a:fld id="{6C37F40D-BF86-6F43-B998-BE81C530D250}" type="slidenum">
              <a:rPr lang="en-US" smtClean="0"/>
              <a:t>‹#›</a:t>
            </a:fld>
            <a:endParaRPr lang="en-US"/>
          </a:p>
        </p:txBody>
      </p:sp>
    </p:spTree>
    <p:extLst>
      <p:ext uri="{BB962C8B-B14F-4D97-AF65-F5344CB8AC3E}">
        <p14:creationId xmlns:p14="http://schemas.microsoft.com/office/powerpoint/2010/main" val="2799863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9973CB-34A1-D713-CA29-A82DF73E52C3}"/>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A74F460A-1594-573A-6C2D-93036DB45E13}"/>
              </a:ext>
            </a:extLst>
          </p:cNvPr>
          <p:cNvSpPr>
            <a:spLocks noGrp="1"/>
          </p:cNvSpPr>
          <p:nvPr>
            <p:ph type="title"/>
          </p:nvPr>
        </p:nvSpPr>
        <p:spPr>
          <a:xfrm>
            <a:off x="689113" y="543339"/>
            <a:ext cx="10664687" cy="827247"/>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2D1DDA1-EEE8-6151-AF63-C6DD44C6B20B}"/>
              </a:ext>
            </a:extLst>
          </p:cNvPr>
          <p:cNvSpPr>
            <a:spLocks noGrp="1"/>
          </p:cNvSpPr>
          <p:nvPr>
            <p:ph sz="half" idx="1"/>
          </p:nvPr>
        </p:nvSpPr>
        <p:spPr>
          <a:xfrm>
            <a:off x="838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90A3DC7-9CE9-5714-D4C2-AD13EB819644}"/>
              </a:ext>
            </a:extLst>
          </p:cNvPr>
          <p:cNvSpPr>
            <a:spLocks noGrp="1"/>
          </p:cNvSpPr>
          <p:nvPr>
            <p:ph sz="half" idx="2"/>
          </p:nvPr>
        </p:nvSpPr>
        <p:spPr>
          <a:xfrm>
            <a:off x="6172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920FB01A-698C-118C-A7BB-AA904F53B75A}"/>
              </a:ext>
            </a:extLst>
          </p:cNvPr>
          <p:cNvSpPr>
            <a:spLocks noGrp="1"/>
          </p:cNvSpPr>
          <p:nvPr>
            <p:ph type="sldNum" sz="quarter" idx="12"/>
          </p:nvPr>
        </p:nvSpPr>
        <p:spPr/>
        <p:txBody>
          <a:bodyPr/>
          <a:lstStyle/>
          <a:p>
            <a:fld id="{6C37F40D-BF86-6F43-B998-BE81C530D250}" type="slidenum">
              <a:rPr lang="en-US" smtClean="0"/>
              <a:t>‹#›</a:t>
            </a:fld>
            <a:endParaRPr lang="en-US"/>
          </a:p>
        </p:txBody>
      </p:sp>
    </p:spTree>
    <p:extLst>
      <p:ext uri="{BB962C8B-B14F-4D97-AF65-F5344CB8AC3E}">
        <p14:creationId xmlns:p14="http://schemas.microsoft.com/office/powerpoint/2010/main" val="1002891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55238-D472-B506-C6C3-A31529133F72}"/>
              </a:ext>
            </a:extLst>
          </p:cNvPr>
          <p:cNvSpPr>
            <a:spLocks noGrp="1"/>
          </p:cNvSpPr>
          <p:nvPr>
            <p:ph type="title"/>
          </p:nvPr>
        </p:nvSpPr>
        <p:spPr>
          <a:xfrm>
            <a:off x="812800" y="5066783"/>
            <a:ext cx="10515600" cy="1325563"/>
          </a:xfrm>
          <a:prstGeom prst="rect">
            <a:avLst/>
          </a:prstGeom>
        </p:spPr>
        <p:txBody>
          <a:bodyPr/>
          <a:lstStyle>
            <a:lvl1pPr>
              <a:defRPr sz="3400" b="0" i="0" spc="-100" baseline="0">
                <a:solidFill>
                  <a:schemeClr val="tx1"/>
                </a:solidFill>
                <a:latin typeface="+mj-lt"/>
                <a:ea typeface="Calibri Light" panose="020F0302020204030204" pitchFamily="34" charset="0"/>
                <a:cs typeface="Calibri Light" panose="020F0302020204030204" pitchFamily="34" charset="0"/>
              </a:defRPr>
            </a:lvl1pPr>
          </a:lstStyle>
          <a:p>
            <a:r>
              <a:rPr lang="en-US" dirty="0"/>
              <a:t>Click to edit Master title style</a:t>
            </a:r>
          </a:p>
        </p:txBody>
      </p:sp>
      <p:sp>
        <p:nvSpPr>
          <p:cNvPr id="10" name="Text Placeholder 9">
            <a:extLst>
              <a:ext uri="{FF2B5EF4-FFF2-40B4-BE49-F238E27FC236}">
                <a16:creationId xmlns:a16="http://schemas.microsoft.com/office/drawing/2014/main" id="{55B7508F-85EB-1F5B-D91C-D2D4F929AA98}"/>
              </a:ext>
            </a:extLst>
          </p:cNvPr>
          <p:cNvSpPr>
            <a:spLocks noGrp="1"/>
          </p:cNvSpPr>
          <p:nvPr>
            <p:ph type="body" sz="quarter" idx="10" hasCustomPrompt="1"/>
          </p:nvPr>
        </p:nvSpPr>
        <p:spPr>
          <a:xfrm>
            <a:off x="812800" y="4146550"/>
            <a:ext cx="10515600" cy="914400"/>
          </a:xfrm>
          <a:prstGeom prst="rect">
            <a:avLst/>
          </a:prstGeom>
        </p:spPr>
        <p:txBody>
          <a:bodyPr/>
          <a:lstStyle>
            <a:lvl1pPr marL="0" indent="0">
              <a:buFontTx/>
              <a:buNone/>
              <a:defRPr sz="5400" spc="-150">
                <a:solidFill>
                  <a:schemeClr val="tx1"/>
                </a:solidFill>
              </a:defRPr>
            </a:lvl1pPr>
            <a:lvl3pPr marL="914400" indent="0">
              <a:buNone/>
              <a:defRPr/>
            </a:lvl3pPr>
          </a:lstStyle>
          <a:p>
            <a:pPr lvl="0"/>
            <a:r>
              <a:rPr lang="en-US" dirty="0"/>
              <a:t>Click to edit Master title style</a:t>
            </a:r>
          </a:p>
        </p:txBody>
      </p:sp>
    </p:spTree>
    <p:extLst>
      <p:ext uri="{BB962C8B-B14F-4D97-AF65-F5344CB8AC3E}">
        <p14:creationId xmlns:p14="http://schemas.microsoft.com/office/powerpoint/2010/main" val="115280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Tex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A64F8B3-F874-5741-937B-7A2A821D56A5}"/>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3" name="Slide Number Placeholder 5">
            <a:extLst>
              <a:ext uri="{FF2B5EF4-FFF2-40B4-BE49-F238E27FC236}">
                <a16:creationId xmlns:a16="http://schemas.microsoft.com/office/drawing/2014/main" id="{6AA85F9E-F7DD-424A-A243-848E478BD914}"/>
              </a:ext>
            </a:extLst>
          </p:cNvPr>
          <p:cNvSpPr>
            <a:spLocks noGrp="1"/>
          </p:cNvSpPr>
          <p:nvPr>
            <p:ph type="sldNum" sz="quarter" idx="4"/>
          </p:nvPr>
        </p:nvSpPr>
        <p:spPr>
          <a:xfrm>
            <a:off x="8604226" y="6374965"/>
            <a:ext cx="3263348" cy="365125"/>
          </a:xfrm>
          <a:prstGeom prst="rect">
            <a:avLst/>
          </a:prstGeom>
        </p:spPr>
        <p:txBody>
          <a:bodyPr vert="horz" lIns="91440" tIns="45720" rIns="91440" bIns="45720" rtlCol="0" anchor="ctr"/>
          <a:lstStyle>
            <a:lvl1pPr algn="r">
              <a:defRPr sz="1000" b="0" i="0" baseline="0">
                <a:solidFill>
                  <a:srgbClr val="414A58"/>
                </a:solidFill>
                <a:latin typeface="Calibri" panose="020F0502020204030204" pitchFamily="34" charset="0"/>
                <a:ea typeface="Calibri" panose="020F0502020204030204" pitchFamily="34" charset="0"/>
              </a:defRPr>
            </a:lvl1pPr>
          </a:lstStyle>
          <a:p>
            <a:fld id="{FAEE96CF-4053-2149-B5F9-FD566E7161CA}" type="slidenum">
              <a:rPr lang="en-US" smtClean="0"/>
              <a:pPr/>
              <a:t>‹#›</a:t>
            </a:fld>
            <a:endParaRPr lang="en-US" dirty="0"/>
          </a:p>
        </p:txBody>
      </p:sp>
    </p:spTree>
    <p:extLst>
      <p:ext uri="{BB962C8B-B14F-4D97-AF65-F5344CB8AC3E}">
        <p14:creationId xmlns:p14="http://schemas.microsoft.com/office/powerpoint/2010/main" val="418874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DA97E-7376-4DE9-EF59-F60409DF4ACE}"/>
              </a:ext>
            </a:extLst>
          </p:cNvPr>
          <p:cNvSpPr>
            <a:spLocks noGrp="1"/>
          </p:cNvSpPr>
          <p:nvPr>
            <p:ph type="title"/>
          </p:nvPr>
        </p:nvSpPr>
        <p:spPr>
          <a:xfrm>
            <a:off x="686076" y="529881"/>
            <a:ext cx="9213298" cy="841719"/>
          </a:xfrm>
          <a:prstGeom prst="rect">
            <a:avLst/>
          </a:prstGeom>
        </p:spPr>
        <p:txBody>
          <a:bodyPr anchor="t"/>
          <a:lstStyle>
            <a:lvl1pPr>
              <a:defRPr sz="4400"/>
            </a:lvl1pPr>
          </a:lstStyle>
          <a:p>
            <a:r>
              <a:rPr lang="en-US" dirty="0"/>
              <a:t>Click to edit Master title style</a:t>
            </a:r>
          </a:p>
        </p:txBody>
      </p:sp>
      <p:sp>
        <p:nvSpPr>
          <p:cNvPr id="6" name="Slide Number Placeholder 5">
            <a:extLst>
              <a:ext uri="{FF2B5EF4-FFF2-40B4-BE49-F238E27FC236}">
                <a16:creationId xmlns:a16="http://schemas.microsoft.com/office/drawing/2014/main" id="{46DDE901-EF18-EB4D-C55F-6B6691CE5D29}"/>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4" name="Text Placeholder 3">
            <a:extLst>
              <a:ext uri="{FF2B5EF4-FFF2-40B4-BE49-F238E27FC236}">
                <a16:creationId xmlns:a16="http://schemas.microsoft.com/office/drawing/2014/main" id="{B5FD8604-1A03-0540-DE81-25443C24220D}"/>
              </a:ext>
            </a:extLst>
          </p:cNvPr>
          <p:cNvSpPr>
            <a:spLocks noGrp="1"/>
          </p:cNvSpPr>
          <p:nvPr>
            <p:ph type="body" sz="half" idx="2"/>
          </p:nvPr>
        </p:nvSpPr>
        <p:spPr>
          <a:xfrm>
            <a:off x="750888" y="1552713"/>
            <a:ext cx="10691812" cy="4752837"/>
          </a:xfrm>
          <a:prstGeom prst="rect">
            <a:avLst/>
          </a:prstGeom>
        </p:spPr>
        <p:txBody>
          <a:bodyPr numCol="4"/>
          <a:lstStyle>
            <a:lvl1pPr marL="0" indent="0" algn="l">
              <a:spcBef>
                <a:spcPts val="400"/>
              </a:spcBef>
              <a:buNone/>
              <a:defRPr sz="2600" baseline="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583775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53EA1F-137D-994D-B8BE-DDC03EB6B79D}"/>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D14DA97E-7376-4DE9-EF59-F60409DF4ACE}"/>
              </a:ext>
            </a:extLst>
          </p:cNvPr>
          <p:cNvSpPr>
            <a:spLocks noGrp="1"/>
          </p:cNvSpPr>
          <p:nvPr>
            <p:ph type="title"/>
          </p:nvPr>
        </p:nvSpPr>
        <p:spPr>
          <a:xfrm>
            <a:off x="686076" y="529881"/>
            <a:ext cx="9213298" cy="841719"/>
          </a:xfrm>
          <a:prstGeom prst="rect">
            <a:avLst/>
          </a:prstGeom>
        </p:spPr>
        <p:txBody>
          <a:bodyPr anchor="t"/>
          <a:lstStyle>
            <a:lvl1pPr>
              <a:defRPr sz="4400"/>
            </a:lvl1pPr>
          </a:lstStyle>
          <a:p>
            <a:r>
              <a:rPr lang="en-US"/>
              <a:t>Click to edit Master title style</a:t>
            </a:r>
          </a:p>
        </p:txBody>
      </p:sp>
      <p:sp>
        <p:nvSpPr>
          <p:cNvPr id="6" name="Slide Number Placeholder 5">
            <a:extLst>
              <a:ext uri="{FF2B5EF4-FFF2-40B4-BE49-F238E27FC236}">
                <a16:creationId xmlns:a16="http://schemas.microsoft.com/office/drawing/2014/main" id="{46DDE901-EF18-EB4D-C55F-6B6691CE5D29}"/>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4" name="Text Placeholder 3">
            <a:extLst>
              <a:ext uri="{FF2B5EF4-FFF2-40B4-BE49-F238E27FC236}">
                <a16:creationId xmlns:a16="http://schemas.microsoft.com/office/drawing/2014/main" id="{B5FD8604-1A03-0540-DE81-25443C24220D}"/>
              </a:ext>
            </a:extLst>
          </p:cNvPr>
          <p:cNvSpPr>
            <a:spLocks noGrp="1"/>
          </p:cNvSpPr>
          <p:nvPr>
            <p:ph type="body" sz="half" idx="2"/>
          </p:nvPr>
        </p:nvSpPr>
        <p:spPr>
          <a:xfrm>
            <a:off x="750888" y="1552713"/>
            <a:ext cx="10691812" cy="4752837"/>
          </a:xfrm>
          <a:prstGeom prst="rect">
            <a:avLst/>
          </a:prstGeom>
        </p:spPr>
        <p:txBody>
          <a:bodyPr numCol="4"/>
          <a:lstStyle>
            <a:lvl1pPr marL="0" indent="0" algn="l">
              <a:spcBef>
                <a:spcPts val="400"/>
              </a:spcBef>
              <a:buNone/>
              <a:defRPr sz="2800" baseline="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378330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EE58E-2333-6544-C5BD-2C85453077EB}"/>
              </a:ext>
            </a:extLst>
          </p:cNvPr>
          <p:cNvSpPr>
            <a:spLocks noGrp="1"/>
          </p:cNvSpPr>
          <p:nvPr>
            <p:ph type="title"/>
          </p:nvPr>
        </p:nvSpPr>
        <p:spPr>
          <a:xfrm>
            <a:off x="689113" y="470452"/>
            <a:ext cx="10664687" cy="900134"/>
          </a:xfrm>
          <a:prstGeom prst="rect">
            <a:avLst/>
          </a:prstGeom>
        </p:spPr>
        <p:txBody>
          <a:bodyPr/>
          <a:lstStyle>
            <a:lvl1pPr>
              <a:defRPr sz="4400"/>
            </a:lvl1pPr>
          </a:lstStyle>
          <a:p>
            <a:r>
              <a:rPr lang="en-US" dirty="0"/>
              <a:t>Click to edit Master title style</a:t>
            </a:r>
          </a:p>
        </p:txBody>
      </p:sp>
      <p:sp>
        <p:nvSpPr>
          <p:cNvPr id="6" name="Slide Number Placeholder 5">
            <a:extLst>
              <a:ext uri="{FF2B5EF4-FFF2-40B4-BE49-F238E27FC236}">
                <a16:creationId xmlns:a16="http://schemas.microsoft.com/office/drawing/2014/main" id="{1D77BB54-B965-79EA-6C53-F8E4DC183BED}"/>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5" name="Content Placeholder 2">
            <a:extLst>
              <a:ext uri="{FF2B5EF4-FFF2-40B4-BE49-F238E27FC236}">
                <a16:creationId xmlns:a16="http://schemas.microsoft.com/office/drawing/2014/main" id="{0A766BAD-79DD-9BDE-760A-6AEAAE212B59}"/>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mj-lt"/>
                <a:ea typeface="Calibri Light" panose="020F0302020204030204" pitchFamily="34" charset="0"/>
              </a:defRPr>
            </a:lvl1pPr>
            <a:lvl2pPr>
              <a:defRPr sz="2000" b="0" i="0" spc="-100" baseline="0">
                <a:latin typeface="+mj-lt"/>
                <a:ea typeface="Calibri Light" panose="020F0302020204030204" pitchFamily="34" charset="0"/>
              </a:defRPr>
            </a:lvl2pPr>
            <a:lvl3pPr marL="1143000" indent="-228600">
              <a:buFont typeface="Courier New" panose="02070309020205020404" pitchFamily="49" charset="0"/>
              <a:buChar char="o"/>
              <a:defRPr sz="1800" b="0" i="0" spc="-100" baseline="0">
                <a:latin typeface="+mj-lt"/>
                <a:ea typeface="Calibri Light" panose="020F0302020204030204" pitchFamily="34" charset="0"/>
              </a:defRPr>
            </a:lvl3pPr>
            <a:lvl4pPr marL="1600200" indent="-228600">
              <a:buFont typeface="Arial" panose="020B0604020202020204" pitchFamily="34" charset="0"/>
              <a:buChar char="•"/>
              <a:defRPr b="0" i="0" spc="-100" baseline="0">
                <a:latin typeface="+mj-lt"/>
                <a:ea typeface="Calibri Light" panose="020F0302020204030204" pitchFamily="34" charset="0"/>
              </a:defRPr>
            </a:lvl4pPr>
            <a:lvl5pPr>
              <a:defRPr b="0" i="0" spc="-100" baseline="0">
                <a:latin typeface="+mj-lt"/>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E2297DC-432C-8227-DE5E-7744B607039C}"/>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mj-lt"/>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183438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78EC30F-F7F4-5340-A189-031B51112FC3}"/>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5D4EE58E-2333-6544-C5BD-2C85453077EB}"/>
              </a:ext>
            </a:extLst>
          </p:cNvPr>
          <p:cNvSpPr>
            <a:spLocks noGrp="1"/>
          </p:cNvSpPr>
          <p:nvPr>
            <p:ph type="title"/>
          </p:nvPr>
        </p:nvSpPr>
        <p:spPr>
          <a:xfrm>
            <a:off x="689113" y="470452"/>
            <a:ext cx="10664687" cy="900134"/>
          </a:xfrm>
          <a:prstGeom prst="rect">
            <a:avLst/>
          </a:prstGeom>
        </p:spPr>
        <p:txBody>
          <a:bodyPr/>
          <a:lstStyle>
            <a:lvl1pPr>
              <a:defRPr sz="4400"/>
            </a:lvl1pPr>
          </a:lstStyle>
          <a:p>
            <a:r>
              <a:rPr lang="en-US" dirty="0"/>
              <a:t>Click to edit Master title style</a:t>
            </a:r>
          </a:p>
        </p:txBody>
      </p:sp>
      <p:sp>
        <p:nvSpPr>
          <p:cNvPr id="6" name="Slide Number Placeholder 5">
            <a:extLst>
              <a:ext uri="{FF2B5EF4-FFF2-40B4-BE49-F238E27FC236}">
                <a16:creationId xmlns:a16="http://schemas.microsoft.com/office/drawing/2014/main" id="{1D77BB54-B965-79EA-6C53-F8E4DC183BED}"/>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5" name="Content Placeholder 2">
            <a:extLst>
              <a:ext uri="{FF2B5EF4-FFF2-40B4-BE49-F238E27FC236}">
                <a16:creationId xmlns:a16="http://schemas.microsoft.com/office/drawing/2014/main" id="{0A766BAD-79DD-9BDE-760A-6AEAAE212B59}"/>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mj-lt"/>
                <a:ea typeface="Calibri Light" panose="020F0302020204030204" pitchFamily="34" charset="0"/>
              </a:defRPr>
            </a:lvl1pPr>
            <a:lvl2pPr>
              <a:defRPr sz="2000" b="0" i="0" spc="-100" baseline="0">
                <a:latin typeface="+mj-lt"/>
                <a:ea typeface="Calibri Light" panose="020F0302020204030204" pitchFamily="34" charset="0"/>
              </a:defRPr>
            </a:lvl2pPr>
            <a:lvl3pPr marL="1143000" indent="-228600">
              <a:buFont typeface="Courier New" panose="02070309020205020404" pitchFamily="49" charset="0"/>
              <a:buChar char="o"/>
              <a:defRPr sz="1800" b="0" i="0" spc="-100" baseline="0">
                <a:latin typeface="+mj-lt"/>
                <a:ea typeface="Calibri Light" panose="020F0302020204030204" pitchFamily="34" charset="0"/>
              </a:defRPr>
            </a:lvl3pPr>
            <a:lvl4pPr marL="1600200" indent="-228600">
              <a:buFont typeface="Arial" panose="020B0604020202020204" pitchFamily="34" charset="0"/>
              <a:buChar char="•"/>
              <a:defRPr b="0" i="0" spc="-100" baseline="0">
                <a:latin typeface="+mj-lt"/>
                <a:ea typeface="Calibri Light" panose="020F0302020204030204" pitchFamily="34" charset="0"/>
              </a:defRPr>
            </a:lvl4pPr>
            <a:lvl5pPr>
              <a:defRPr b="0" i="0" spc="-100" baseline="0">
                <a:latin typeface="+mj-lt"/>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E2297DC-432C-8227-DE5E-7744B607039C}"/>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mj-lt"/>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3525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13DB2-4AD0-5F7B-FC1D-1AF24980A025}"/>
              </a:ext>
            </a:extLst>
          </p:cNvPr>
          <p:cNvSpPr>
            <a:spLocks noGrp="1"/>
          </p:cNvSpPr>
          <p:nvPr>
            <p:ph type="title"/>
          </p:nvPr>
        </p:nvSpPr>
        <p:spPr>
          <a:xfrm>
            <a:off x="713894" y="510897"/>
            <a:ext cx="10515600" cy="986597"/>
          </a:xfrm>
          <a:prstGeom prst="rect">
            <a:avLst/>
          </a:prstGeo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27A14BE4-D728-0426-4416-4934FD59D3FD}"/>
              </a:ext>
            </a:extLst>
          </p:cNvPr>
          <p:cNvSpPr>
            <a:spLocks noGrp="1"/>
          </p:cNvSpPr>
          <p:nvPr>
            <p:ph type="body" idx="1" hasCustomPrompt="1"/>
          </p:nvPr>
        </p:nvSpPr>
        <p:spPr>
          <a:xfrm>
            <a:off x="839788" y="1681163"/>
            <a:ext cx="5157787" cy="823912"/>
          </a:xfrm>
          <a:prstGeom prst="rect">
            <a:avLst/>
          </a:prstGeom>
          <a:solidFill>
            <a:schemeClr val="accent6"/>
          </a:solidFill>
          <a:ln w="12700">
            <a:solidFill>
              <a:schemeClr val="accent6"/>
            </a:solidFill>
          </a:ln>
        </p:spPr>
        <p:txBody>
          <a:bodyPr anchor="ctr"/>
          <a:lstStyle>
            <a:lvl1pPr marL="0" indent="0">
              <a:buNone/>
              <a:defRPr sz="2400" b="1" i="0" baseline="0">
                <a:solidFill>
                  <a:schemeClr val="bg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589443F-A02B-85D9-286B-FA2BE883BB8A}"/>
              </a:ext>
            </a:extLst>
          </p:cNvPr>
          <p:cNvSpPr>
            <a:spLocks noGrp="1"/>
          </p:cNvSpPr>
          <p:nvPr>
            <p:ph sz="half" idx="2"/>
          </p:nvPr>
        </p:nvSpPr>
        <p:spPr>
          <a:xfrm>
            <a:off x="839788" y="2505075"/>
            <a:ext cx="5157787" cy="3684588"/>
          </a:xfrm>
          <a:prstGeom prst="rect">
            <a:avLst/>
          </a:prstGeom>
          <a:solidFill>
            <a:schemeClr val="bg1">
              <a:alpha val="20004"/>
            </a:schemeClr>
          </a:solidFill>
          <a:ln w="12700">
            <a:solidFill>
              <a:schemeClr val="accent6"/>
            </a:solidFill>
          </a:ln>
        </p:spPr>
        <p:txBody>
          <a:bodyPr anchor="ctr"/>
          <a:lstStyle>
            <a:lvl1pPr marL="182880" indent="0">
              <a:buFontTx/>
              <a:buNone/>
              <a:defRPr sz="1800"/>
            </a:lvl1pPr>
            <a:lvl2pPr marL="182880" indent="0">
              <a:buFontTx/>
              <a:buNone/>
              <a:defRPr sz="1800"/>
            </a:lvl2pPr>
            <a:lvl3pPr marL="182880" indent="0">
              <a:buFontTx/>
              <a:buNone/>
              <a:defRPr sz="1800"/>
            </a:lvl3pPr>
            <a:lvl4pPr marL="182880" indent="0">
              <a:buFontTx/>
              <a:buNone/>
              <a:defRPr sz="1800"/>
            </a:lvl4pPr>
            <a:lvl5pPr marL="182880" indent="0">
              <a:buFontTx/>
              <a:buNone/>
              <a:defRPr sz="1800"/>
            </a:lvl5pPr>
          </a:lstStyle>
          <a:p>
            <a:pPr lvl="0"/>
            <a:r>
              <a:rPr lang="en-US" dirty="0"/>
              <a:t>Click to edit Master text styles</a:t>
            </a:r>
          </a:p>
        </p:txBody>
      </p:sp>
      <p:sp>
        <p:nvSpPr>
          <p:cNvPr id="5" name="Text Placeholder 4">
            <a:extLst>
              <a:ext uri="{FF2B5EF4-FFF2-40B4-BE49-F238E27FC236}">
                <a16:creationId xmlns:a16="http://schemas.microsoft.com/office/drawing/2014/main" id="{362CFE18-72C0-A86F-FCAA-0255E42A6DEC}"/>
              </a:ext>
            </a:extLst>
          </p:cNvPr>
          <p:cNvSpPr>
            <a:spLocks noGrp="1"/>
          </p:cNvSpPr>
          <p:nvPr>
            <p:ph type="body" sz="quarter" idx="3" hasCustomPrompt="1"/>
          </p:nvPr>
        </p:nvSpPr>
        <p:spPr>
          <a:xfrm>
            <a:off x="6172200" y="1681163"/>
            <a:ext cx="5183188" cy="823912"/>
          </a:xfrm>
          <a:prstGeom prst="rect">
            <a:avLst/>
          </a:prstGeom>
          <a:solidFill>
            <a:schemeClr val="accent6"/>
          </a:solidFill>
          <a:ln w="12700">
            <a:solidFill>
              <a:schemeClr val="accent6"/>
            </a:solidFill>
          </a:ln>
        </p:spPr>
        <p:txBody>
          <a:bodyPr anchor="ctr"/>
          <a:lstStyle>
            <a:lvl1pPr marL="0" indent="0">
              <a:buNone/>
              <a:defRPr sz="2400" b="1" i="0" baseline="0">
                <a:solidFill>
                  <a:schemeClr val="bg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1B85C0A-E3F4-C527-3169-013E164323EA}"/>
              </a:ext>
            </a:extLst>
          </p:cNvPr>
          <p:cNvSpPr>
            <a:spLocks noGrp="1"/>
          </p:cNvSpPr>
          <p:nvPr>
            <p:ph sz="quarter" idx="4"/>
          </p:nvPr>
        </p:nvSpPr>
        <p:spPr>
          <a:xfrm>
            <a:off x="6172200" y="2505075"/>
            <a:ext cx="5183188" cy="3684588"/>
          </a:xfrm>
          <a:prstGeom prst="rect">
            <a:avLst/>
          </a:prstGeom>
          <a:solidFill>
            <a:schemeClr val="bg1">
              <a:alpha val="20004"/>
            </a:schemeClr>
          </a:solidFill>
          <a:ln w="12700">
            <a:solidFill>
              <a:schemeClr val="accent6"/>
            </a:solidFill>
          </a:ln>
        </p:spPr>
        <p:txBody>
          <a:bodyPr anchor="ctr"/>
          <a:lstStyle>
            <a:lvl1pPr marL="182880" indent="0">
              <a:buFontTx/>
              <a:buNone/>
              <a:defRPr sz="1800"/>
            </a:lvl1pPr>
            <a:lvl2pPr marL="182880" indent="0">
              <a:buFontTx/>
              <a:buNone/>
              <a:defRPr sz="1800"/>
            </a:lvl2pPr>
            <a:lvl3pPr marL="182880" indent="0">
              <a:buFontTx/>
              <a:buNone/>
              <a:defRPr sz="1800"/>
            </a:lvl3pPr>
            <a:lvl4pPr marL="182880" indent="0">
              <a:buFontTx/>
              <a:buNone/>
              <a:defRPr sz="1800"/>
            </a:lvl4pPr>
            <a:lvl5pPr marL="182880" indent="0">
              <a:buFontTx/>
              <a:buNone/>
              <a:defRPr sz="1800"/>
            </a:lvl5pPr>
          </a:lstStyle>
          <a:p>
            <a:pPr lvl="0"/>
            <a:r>
              <a:rPr lang="en-US" dirty="0"/>
              <a:t>Click to edit Master text styles</a:t>
            </a:r>
          </a:p>
        </p:txBody>
      </p:sp>
      <p:sp>
        <p:nvSpPr>
          <p:cNvPr id="9" name="Slide Number Placeholder 8">
            <a:extLst>
              <a:ext uri="{FF2B5EF4-FFF2-40B4-BE49-F238E27FC236}">
                <a16:creationId xmlns:a16="http://schemas.microsoft.com/office/drawing/2014/main" id="{4A1EE331-0DC5-4C93-19BA-70C475B9AC3C}"/>
              </a:ext>
            </a:extLst>
          </p:cNvPr>
          <p:cNvSpPr>
            <a:spLocks noGrp="1"/>
          </p:cNvSpPr>
          <p:nvPr>
            <p:ph type="sldNum" sz="quarter" idx="12"/>
          </p:nvPr>
        </p:nvSpPr>
        <p:spPr/>
        <p:txBody>
          <a:bodyPr/>
          <a:lstStyle/>
          <a:p>
            <a:fld id="{6C37F40D-BF86-6F43-B998-BE81C530D250}" type="slidenum">
              <a:rPr lang="en-US" smtClean="0"/>
              <a:t>‹#›</a:t>
            </a:fld>
            <a:endParaRPr lang="en-US"/>
          </a:p>
        </p:txBody>
      </p:sp>
    </p:spTree>
    <p:extLst>
      <p:ext uri="{BB962C8B-B14F-4D97-AF65-F5344CB8AC3E}">
        <p14:creationId xmlns:p14="http://schemas.microsoft.com/office/powerpoint/2010/main" val="3946261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410D3-16A4-38B5-6E13-2E2FD3F9C241}"/>
              </a:ext>
            </a:extLst>
          </p:cNvPr>
          <p:cNvSpPr>
            <a:spLocks noGrp="1"/>
          </p:cNvSpPr>
          <p:nvPr>
            <p:ph type="ctrTitle"/>
          </p:nvPr>
        </p:nvSpPr>
        <p:spPr>
          <a:xfrm>
            <a:off x="699053" y="274224"/>
            <a:ext cx="9144000" cy="679932"/>
          </a:xfrm>
          <a:prstGeom prst="rect">
            <a:avLst/>
          </a:prstGeom>
        </p:spPr>
        <p:txBody>
          <a:bodyPr anchor="t"/>
          <a:lstStyle>
            <a:lvl1pPr algn="l">
              <a:defRPr sz="4000" spc="-250" baseline="0"/>
            </a:lvl1pPr>
          </a:lstStyle>
          <a:p>
            <a:r>
              <a:rPr lang="en-US" dirty="0"/>
              <a:t>Click to edit Master title style</a:t>
            </a:r>
          </a:p>
        </p:txBody>
      </p:sp>
      <p:sp>
        <p:nvSpPr>
          <p:cNvPr id="3" name="Subtitle 2">
            <a:extLst>
              <a:ext uri="{FF2B5EF4-FFF2-40B4-BE49-F238E27FC236}">
                <a16:creationId xmlns:a16="http://schemas.microsoft.com/office/drawing/2014/main" id="{F0FAF815-7FD2-A1A9-3CA7-21C807E8D1C4}"/>
              </a:ext>
            </a:extLst>
          </p:cNvPr>
          <p:cNvSpPr>
            <a:spLocks noGrp="1"/>
          </p:cNvSpPr>
          <p:nvPr>
            <p:ph type="subTitle" idx="1" hasCustomPrompt="1"/>
          </p:nvPr>
        </p:nvSpPr>
        <p:spPr>
          <a:xfrm>
            <a:off x="732183" y="861391"/>
            <a:ext cx="9144000" cy="616227"/>
          </a:xfrm>
          <a:prstGeom prst="rect">
            <a:avLst/>
          </a:prstGeo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02326661-4707-BCF8-89DC-036A14FF03E3}"/>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8" name="Content Placeholder 2">
            <a:extLst>
              <a:ext uri="{FF2B5EF4-FFF2-40B4-BE49-F238E27FC236}">
                <a16:creationId xmlns:a16="http://schemas.microsoft.com/office/drawing/2014/main" id="{A32085CA-BB43-10D6-EBC9-07C094ACD2F7}"/>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Calibri Light" panose="020F0302020204030204" pitchFamily="34" charset="0"/>
                <a:ea typeface="Calibri Light" panose="020F0302020204030204" pitchFamily="34" charset="0"/>
              </a:defRPr>
            </a:lvl1pPr>
            <a:lvl2pPr>
              <a:defRPr sz="2000" b="0" i="0" spc="-100" baseline="0">
                <a:latin typeface="Calibri Light" panose="020F0302020204030204" pitchFamily="34" charset="0"/>
                <a:ea typeface="Calibri Light" panose="020F0302020204030204" pitchFamily="34" charset="0"/>
              </a:defRPr>
            </a:lvl2pPr>
            <a:lvl3pPr marL="1143000" indent="-228600">
              <a:buFont typeface="Courier New" panose="02070309020205020404" pitchFamily="49" charset="0"/>
              <a:buChar char="o"/>
              <a:defRPr sz="1800" b="0" i="0" spc="-100" baseline="0">
                <a:latin typeface="Calibri Light" panose="020F0302020204030204" pitchFamily="34" charset="0"/>
                <a:ea typeface="Calibri Light" panose="020F0302020204030204" pitchFamily="34" charset="0"/>
              </a:defRPr>
            </a:lvl3pPr>
            <a:lvl4pPr marL="1600200" indent="-228600">
              <a:buFont typeface="Arial" panose="020B0604020202020204" pitchFamily="34" charset="0"/>
              <a:buChar char="•"/>
              <a:defRPr b="0" i="0" spc="-100" baseline="0">
                <a:latin typeface="Calibri Light" panose="020F0302020204030204" pitchFamily="34" charset="0"/>
                <a:ea typeface="Calibri Light" panose="020F0302020204030204" pitchFamily="34" charset="0"/>
              </a:defRPr>
            </a:lvl4pPr>
            <a:lvl5pPr>
              <a:defRPr b="0" i="0" spc="-100" baseline="0">
                <a:latin typeface="Calibri Light" panose="020F0302020204030204" pitchFamily="34" charset="0"/>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C5CDB2D7-ABD9-F2B8-A049-66466A86D672}"/>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Calibri Light" panose="020F0302020204030204" pitchFamily="34" charset="0"/>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17691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E0554A9-C7C3-EFEC-8714-5C1E2C23AA0E}"/>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782410D3-16A4-38B5-6E13-2E2FD3F9C241}"/>
              </a:ext>
            </a:extLst>
          </p:cNvPr>
          <p:cNvSpPr>
            <a:spLocks noGrp="1"/>
          </p:cNvSpPr>
          <p:nvPr>
            <p:ph type="ctrTitle"/>
          </p:nvPr>
        </p:nvSpPr>
        <p:spPr>
          <a:xfrm>
            <a:off x="699053" y="274224"/>
            <a:ext cx="9144000" cy="679932"/>
          </a:xfrm>
          <a:prstGeom prst="rect">
            <a:avLst/>
          </a:prstGeom>
        </p:spPr>
        <p:txBody>
          <a:bodyPr anchor="t"/>
          <a:lstStyle>
            <a:lvl1pPr algn="l">
              <a:defRPr sz="4000" spc="-250" baseline="0"/>
            </a:lvl1pPr>
          </a:lstStyle>
          <a:p>
            <a:r>
              <a:rPr lang="en-US" dirty="0"/>
              <a:t>Click to edit Master title style</a:t>
            </a:r>
          </a:p>
        </p:txBody>
      </p:sp>
      <p:sp>
        <p:nvSpPr>
          <p:cNvPr id="3" name="Subtitle 2">
            <a:extLst>
              <a:ext uri="{FF2B5EF4-FFF2-40B4-BE49-F238E27FC236}">
                <a16:creationId xmlns:a16="http://schemas.microsoft.com/office/drawing/2014/main" id="{F0FAF815-7FD2-A1A9-3CA7-21C807E8D1C4}"/>
              </a:ext>
            </a:extLst>
          </p:cNvPr>
          <p:cNvSpPr>
            <a:spLocks noGrp="1"/>
          </p:cNvSpPr>
          <p:nvPr>
            <p:ph type="subTitle" idx="1" hasCustomPrompt="1"/>
          </p:nvPr>
        </p:nvSpPr>
        <p:spPr>
          <a:xfrm>
            <a:off x="732183" y="861391"/>
            <a:ext cx="9144000" cy="616227"/>
          </a:xfrm>
          <a:prstGeom prst="rect">
            <a:avLst/>
          </a:prstGeo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02326661-4707-BCF8-89DC-036A14FF03E3}"/>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8" name="Content Placeholder 2">
            <a:extLst>
              <a:ext uri="{FF2B5EF4-FFF2-40B4-BE49-F238E27FC236}">
                <a16:creationId xmlns:a16="http://schemas.microsoft.com/office/drawing/2014/main" id="{A32085CA-BB43-10D6-EBC9-07C094ACD2F7}"/>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mj-lt"/>
                <a:ea typeface="Calibri Light" panose="020F0302020204030204" pitchFamily="34" charset="0"/>
              </a:defRPr>
            </a:lvl1pPr>
            <a:lvl2pPr>
              <a:defRPr sz="2000" b="0" i="0" spc="-100" baseline="0">
                <a:latin typeface="+mj-lt"/>
                <a:ea typeface="Calibri Light" panose="020F0302020204030204" pitchFamily="34" charset="0"/>
              </a:defRPr>
            </a:lvl2pPr>
            <a:lvl3pPr marL="1143000" indent="-228600">
              <a:buFont typeface="Courier New" panose="02070309020205020404" pitchFamily="49" charset="0"/>
              <a:buChar char="o"/>
              <a:defRPr sz="1800" b="0" i="0" spc="-100" baseline="0">
                <a:latin typeface="+mj-lt"/>
                <a:ea typeface="Calibri Light" panose="020F0302020204030204" pitchFamily="34" charset="0"/>
              </a:defRPr>
            </a:lvl3pPr>
            <a:lvl4pPr marL="1600200" indent="-228600">
              <a:buFont typeface="Arial" panose="020B0604020202020204" pitchFamily="34" charset="0"/>
              <a:buChar char="•"/>
              <a:defRPr b="0" i="0" spc="-100" baseline="0">
                <a:latin typeface="+mj-lt"/>
                <a:ea typeface="Calibri Light" panose="020F0302020204030204" pitchFamily="34" charset="0"/>
              </a:defRPr>
            </a:lvl4pPr>
            <a:lvl5pPr>
              <a:defRPr b="0" i="0" spc="-100" baseline="0">
                <a:latin typeface="+mj-lt"/>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C5CDB2D7-ABD9-F2B8-A049-66466A86D672}"/>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mj-lt"/>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54186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552492-3CC3-CB45-8DBD-0628ADDBE06F}"/>
              </a:ext>
            </a:extLst>
          </p:cNvPr>
          <p:cNvSpPr/>
          <p:nvPr userDrawn="1"/>
        </p:nvSpPr>
        <p:spPr>
          <a:xfrm flipV="1">
            <a:off x="790414" y="1291710"/>
            <a:ext cx="10611172" cy="45719"/>
          </a:xfrm>
          <a:prstGeom prst="rect">
            <a:avLst/>
          </a:prstGeom>
          <a:solidFill>
            <a:srgbClr val="A7CE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5">
            <a:extLst>
              <a:ext uri="{FF2B5EF4-FFF2-40B4-BE49-F238E27FC236}">
                <a16:creationId xmlns:a16="http://schemas.microsoft.com/office/drawing/2014/main" id="{33B496CD-2279-CD4F-8D0A-FDDFF8C86885}"/>
              </a:ext>
            </a:extLst>
          </p:cNvPr>
          <p:cNvSpPr>
            <a:spLocks noGrp="1"/>
          </p:cNvSpPr>
          <p:nvPr>
            <p:ph type="sldNum" sz="quarter" idx="4"/>
          </p:nvPr>
        </p:nvSpPr>
        <p:spPr>
          <a:xfrm>
            <a:off x="8610599" y="6356350"/>
            <a:ext cx="3389243" cy="365125"/>
          </a:xfrm>
          <a:prstGeom prst="rect">
            <a:avLst/>
          </a:prstGeom>
        </p:spPr>
        <p:txBody>
          <a:bodyPr vert="horz" lIns="91440" tIns="45720" rIns="91440" bIns="45720" rtlCol="0" anchor="ctr"/>
          <a:lstStyle>
            <a:lvl1pPr algn="r">
              <a:defRPr sz="1000" b="0" i="0" baseline="0">
                <a:solidFill>
                  <a:srgbClr val="414A58"/>
                </a:solidFill>
                <a:latin typeface="Calibri" panose="020F0502020204030204" pitchFamily="34" charset="0"/>
                <a:ea typeface="Calibri" panose="020F0502020204030204" pitchFamily="34" charset="0"/>
              </a:defRPr>
            </a:lvl1pPr>
          </a:lstStyle>
          <a:p>
            <a:fld id="{6C37F40D-BF86-6F43-B998-BE81C530D250}" type="slidenum">
              <a:rPr lang="en-US" smtClean="0"/>
              <a:pPr/>
              <a:t>‹#›</a:t>
            </a:fld>
            <a:endParaRPr lang="en-US" dirty="0"/>
          </a:p>
        </p:txBody>
      </p:sp>
      <p:pic>
        <p:nvPicPr>
          <p:cNvPr id="7" name="Picture 6">
            <a:extLst>
              <a:ext uri="{FF2B5EF4-FFF2-40B4-BE49-F238E27FC236}">
                <a16:creationId xmlns:a16="http://schemas.microsoft.com/office/drawing/2014/main" id="{E8829DBB-6882-9F19-DFA1-5C6C44AF50EA}"/>
              </a:ext>
            </a:extLst>
          </p:cNvPr>
          <p:cNvPicPr>
            <a:picLocks noChangeAspect="1"/>
          </p:cNvPicPr>
          <p:nvPr userDrawn="1"/>
        </p:nvPicPr>
        <p:blipFill>
          <a:blip r:embed="rId14"/>
          <a:srcRect/>
          <a:stretch/>
        </p:blipFill>
        <p:spPr>
          <a:xfrm>
            <a:off x="9727552" y="259907"/>
            <a:ext cx="1641223" cy="837708"/>
          </a:xfrm>
          <a:prstGeom prst="rect">
            <a:avLst/>
          </a:prstGeom>
        </p:spPr>
      </p:pic>
    </p:spTree>
    <p:extLst>
      <p:ext uri="{BB962C8B-B14F-4D97-AF65-F5344CB8AC3E}">
        <p14:creationId xmlns:p14="http://schemas.microsoft.com/office/powerpoint/2010/main" val="1490564425"/>
      </p:ext>
    </p:extLst>
  </p:cSld>
  <p:clrMap bg1="lt1" tx1="dk1" bg2="lt2" tx2="dk2" accent1="accent1" accent2="accent2" accent3="accent3" accent4="accent4" accent5="accent5" accent6="accent6" hlink="hlink" folHlink="folHlink"/>
  <p:sldLayoutIdLst>
    <p:sldLayoutId id="2147483685" r:id="rId1"/>
    <p:sldLayoutId id="2147483693" r:id="rId2"/>
    <p:sldLayoutId id="2147483686" r:id="rId3"/>
    <p:sldLayoutId id="2147483694" r:id="rId4"/>
    <p:sldLayoutId id="2147483666" r:id="rId5"/>
    <p:sldLayoutId id="2147483695" r:id="rId6"/>
    <p:sldLayoutId id="2147483669" r:id="rId7"/>
    <p:sldLayoutId id="2147483665" r:id="rId8"/>
    <p:sldLayoutId id="2147483696" r:id="rId9"/>
    <p:sldLayoutId id="2147483668" r:id="rId10"/>
    <p:sldLayoutId id="2147483697" r:id="rId11"/>
    <p:sldLayoutId id="2147483715"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1.e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5E8AA4-F7D2-743F-026F-2554DE1CBEB1}"/>
              </a:ext>
            </a:extLst>
          </p:cNvPr>
          <p:cNvPicPr>
            <a:picLocks noChangeAspect="1"/>
          </p:cNvPicPr>
          <p:nvPr/>
        </p:nvPicPr>
        <p:blipFill rotWithShape="1">
          <a:blip r:embed="rId3"/>
          <a:srcRect l="5339" t="5335" r="17095" b="9082"/>
          <a:stretch/>
        </p:blipFill>
        <p:spPr>
          <a:xfrm>
            <a:off x="4579321" y="0"/>
            <a:ext cx="7612680" cy="6858000"/>
          </a:xfrm>
          <a:prstGeom prst="rect">
            <a:avLst/>
          </a:prstGeom>
          <a:solidFill>
            <a:schemeClr val="tx2">
              <a:lumMod val="60000"/>
              <a:lumOff val="40000"/>
            </a:schemeClr>
          </a:solidFill>
        </p:spPr>
      </p:pic>
      <p:pic>
        <p:nvPicPr>
          <p:cNvPr id="5" name="Picture 4">
            <a:extLst>
              <a:ext uri="{FF2B5EF4-FFF2-40B4-BE49-F238E27FC236}">
                <a16:creationId xmlns:a16="http://schemas.microsoft.com/office/drawing/2014/main" id="{491F6E2D-AB04-B9EB-3236-1AC86FDAEFFE}"/>
              </a:ext>
            </a:extLst>
          </p:cNvPr>
          <p:cNvPicPr>
            <a:picLocks noChangeAspect="1"/>
          </p:cNvPicPr>
          <p:nvPr/>
        </p:nvPicPr>
        <p:blipFill rotWithShape="1">
          <a:blip r:embed="rId4"/>
          <a:srcRect l="29" r="29"/>
          <a:stretch/>
        </p:blipFill>
        <p:spPr>
          <a:xfrm>
            <a:off x="0" y="0"/>
            <a:ext cx="9290958" cy="6858000"/>
          </a:xfrm>
          <a:prstGeom prst="rect">
            <a:avLst/>
          </a:prstGeom>
        </p:spPr>
      </p:pic>
      <p:sp>
        <p:nvSpPr>
          <p:cNvPr id="3" name="Text Placeholder 2">
            <a:extLst>
              <a:ext uri="{FF2B5EF4-FFF2-40B4-BE49-F238E27FC236}">
                <a16:creationId xmlns:a16="http://schemas.microsoft.com/office/drawing/2014/main" id="{9890555E-F5A8-A749-BA5F-C95D063E463A}"/>
              </a:ext>
            </a:extLst>
          </p:cNvPr>
          <p:cNvSpPr>
            <a:spLocks noGrp="1"/>
          </p:cNvSpPr>
          <p:nvPr>
            <p:ph type="body" sz="quarter" idx="10"/>
          </p:nvPr>
        </p:nvSpPr>
        <p:spPr>
          <a:xfrm>
            <a:off x="812800" y="1240288"/>
            <a:ext cx="10515600" cy="914400"/>
          </a:xfrm>
        </p:spPr>
        <p:txBody>
          <a:bodyPr/>
          <a:lstStyle/>
          <a:p>
            <a:r>
              <a:rPr lang="en-US" dirty="0">
                <a:solidFill>
                  <a:srgbClr val="414A58"/>
                </a:solidFill>
                <a:latin typeface="+mj-lt"/>
                <a:ea typeface="Inter" panose="02000503000000020004" pitchFamily="2" charset="0"/>
                <a:cs typeface="Calibri" panose="020F0502020204030204" pitchFamily="34" charset="0"/>
              </a:rPr>
              <a:t>What Can We Do </a:t>
            </a:r>
            <a:br>
              <a:rPr lang="en-US" dirty="0">
                <a:solidFill>
                  <a:srgbClr val="414A58"/>
                </a:solidFill>
                <a:latin typeface="+mj-lt"/>
                <a:ea typeface="Inter" panose="02000503000000020004" pitchFamily="2" charset="0"/>
                <a:cs typeface="Calibri" panose="020F0502020204030204" pitchFamily="34" charset="0"/>
              </a:rPr>
            </a:br>
            <a:r>
              <a:rPr lang="en-US" dirty="0">
                <a:solidFill>
                  <a:srgbClr val="414A58"/>
                </a:solidFill>
                <a:latin typeface="+mj-lt"/>
                <a:ea typeface="Inter" panose="02000503000000020004" pitchFamily="2" charset="0"/>
                <a:cs typeface="Calibri" panose="020F0502020204030204" pitchFamily="34" charset="0"/>
              </a:rPr>
              <a:t>About Pollution?</a:t>
            </a:r>
            <a:endParaRPr lang="en-US" dirty="0">
              <a:solidFill>
                <a:srgbClr val="414A58"/>
              </a:solidFill>
              <a:latin typeface="+mj-lt"/>
            </a:endParaRPr>
          </a:p>
        </p:txBody>
      </p:sp>
      <p:pic>
        <p:nvPicPr>
          <p:cNvPr id="6" name="Picture 5">
            <a:extLst>
              <a:ext uri="{FF2B5EF4-FFF2-40B4-BE49-F238E27FC236}">
                <a16:creationId xmlns:a16="http://schemas.microsoft.com/office/drawing/2014/main" id="{6FE388A1-8479-A276-7746-BE78447D2267}"/>
              </a:ext>
            </a:extLst>
          </p:cNvPr>
          <p:cNvPicPr>
            <a:picLocks noChangeAspect="1"/>
          </p:cNvPicPr>
          <p:nvPr/>
        </p:nvPicPr>
        <p:blipFill>
          <a:blip r:embed="rId5"/>
          <a:srcRect/>
          <a:stretch/>
        </p:blipFill>
        <p:spPr>
          <a:xfrm>
            <a:off x="806081" y="4963707"/>
            <a:ext cx="2190808" cy="1118225"/>
          </a:xfrm>
          <a:prstGeom prst="rect">
            <a:avLst/>
          </a:prstGeom>
        </p:spPr>
      </p:pic>
    </p:spTree>
    <p:extLst>
      <p:ext uri="{BB962C8B-B14F-4D97-AF65-F5344CB8AC3E}">
        <p14:creationId xmlns:p14="http://schemas.microsoft.com/office/powerpoint/2010/main" val="341012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Visual 13.1: Production and Pollution</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10</a:t>
            </a:fld>
            <a:endParaRPr lang="en-US" dirty="0"/>
          </a:p>
        </p:txBody>
      </p:sp>
      <p:sp>
        <p:nvSpPr>
          <p:cNvPr id="6" name="Rectangle 5">
            <a:extLst>
              <a:ext uri="{FF2B5EF4-FFF2-40B4-BE49-F238E27FC236}">
                <a16:creationId xmlns:a16="http://schemas.microsoft.com/office/drawing/2014/main" id="{D1A972CB-E9C9-9CCB-2F56-8BC7A5087DCD}"/>
              </a:ext>
            </a:extLst>
          </p:cNvPr>
          <p:cNvSpPr/>
          <p:nvPr/>
        </p:nvSpPr>
        <p:spPr>
          <a:xfrm>
            <a:off x="7564582" y="1690689"/>
            <a:ext cx="4627418" cy="516731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Google Shape;113;p9">
            <a:extLst>
              <a:ext uri="{FF2B5EF4-FFF2-40B4-BE49-F238E27FC236}">
                <a16:creationId xmlns:a16="http://schemas.microsoft.com/office/drawing/2014/main" id="{F4CF21E8-263E-EA81-FE69-A4977E423AE5}"/>
              </a:ext>
            </a:extLst>
          </p:cNvPr>
          <p:cNvGraphicFramePr/>
          <p:nvPr>
            <p:extLst>
              <p:ext uri="{D42A27DB-BD31-4B8C-83A1-F6EECF244321}">
                <p14:modId xmlns:p14="http://schemas.microsoft.com/office/powerpoint/2010/main" val="2135842972"/>
              </p:ext>
            </p:extLst>
          </p:nvPr>
        </p:nvGraphicFramePr>
        <p:xfrm>
          <a:off x="855845" y="2153827"/>
          <a:ext cx="10535120" cy="3263510"/>
        </p:xfrm>
        <a:graphic>
          <a:graphicData uri="http://schemas.openxmlformats.org/drawingml/2006/table">
            <a:tbl>
              <a:tblPr>
                <a:noFill/>
              </a:tblPr>
              <a:tblGrid>
                <a:gridCol w="2633780">
                  <a:extLst>
                    <a:ext uri="{9D8B030D-6E8A-4147-A177-3AD203B41FA5}">
                      <a16:colId xmlns:a16="http://schemas.microsoft.com/office/drawing/2014/main" val="20000"/>
                    </a:ext>
                  </a:extLst>
                </a:gridCol>
                <a:gridCol w="2633780">
                  <a:extLst>
                    <a:ext uri="{9D8B030D-6E8A-4147-A177-3AD203B41FA5}">
                      <a16:colId xmlns:a16="http://schemas.microsoft.com/office/drawing/2014/main" val="20001"/>
                    </a:ext>
                  </a:extLst>
                </a:gridCol>
                <a:gridCol w="2633780">
                  <a:extLst>
                    <a:ext uri="{9D8B030D-6E8A-4147-A177-3AD203B41FA5}">
                      <a16:colId xmlns:a16="http://schemas.microsoft.com/office/drawing/2014/main" val="20002"/>
                    </a:ext>
                  </a:extLst>
                </a:gridCol>
                <a:gridCol w="2633780">
                  <a:extLst>
                    <a:ext uri="{9D8B030D-6E8A-4147-A177-3AD203B41FA5}">
                      <a16:colId xmlns:a16="http://schemas.microsoft.com/office/drawing/2014/main" val="20003"/>
                    </a:ext>
                  </a:extLst>
                </a:gridCol>
              </a:tblGrid>
              <a:tr h="580254">
                <a:tc>
                  <a:txBody>
                    <a:bodyPr/>
                    <a:lstStyle/>
                    <a:p>
                      <a:pPr marL="0" marR="0" lvl="0" indent="0" algn="l" rtl="0">
                        <a:lnSpc>
                          <a:spcPct val="100000"/>
                        </a:lnSpc>
                        <a:spcBef>
                          <a:spcPts val="0"/>
                        </a:spcBef>
                        <a:spcAft>
                          <a:spcPts val="0"/>
                        </a:spcAft>
                        <a:buClr>
                          <a:srgbClr val="000000"/>
                        </a:buClr>
                        <a:buSzPts val="1800"/>
                        <a:buFont typeface="Arial"/>
                        <a:buNone/>
                      </a:pPr>
                      <a:endParaRPr sz="2300" u="none" strike="noStrike" cap="none"/>
                    </a:p>
                  </a:txBody>
                  <a:tcPr marL="116039" marR="116039" marT="116039" marB="116039"/>
                </a:tc>
                <a:tc>
                  <a:txBody>
                    <a:bodyPr/>
                    <a:lstStyle/>
                    <a:p>
                      <a:pPr marL="0" marR="0" lvl="0" indent="0" algn="l" rtl="0">
                        <a:lnSpc>
                          <a:spcPct val="100000"/>
                        </a:lnSpc>
                        <a:spcBef>
                          <a:spcPts val="0"/>
                        </a:spcBef>
                        <a:spcAft>
                          <a:spcPts val="0"/>
                        </a:spcAft>
                        <a:buClr>
                          <a:srgbClr val="000000"/>
                        </a:buClr>
                        <a:buSzPts val="1800"/>
                        <a:buFont typeface="Arial"/>
                        <a:buNone/>
                      </a:pPr>
                      <a:r>
                        <a:rPr lang="en" sz="2300" u="none" strike="noStrike" cap="none"/>
                        <a:t>Round 1 (C&amp;C)</a:t>
                      </a:r>
                      <a:endParaRPr sz="2300" u="none" strike="noStrike" cap="none"/>
                    </a:p>
                  </a:txBody>
                  <a:tcPr marL="116039" marR="116039" marT="116039" marB="116039"/>
                </a:tc>
                <a:tc>
                  <a:txBody>
                    <a:bodyPr/>
                    <a:lstStyle/>
                    <a:p>
                      <a:pPr marL="0" marR="0" lvl="0" indent="0" algn="l" rtl="0">
                        <a:lnSpc>
                          <a:spcPct val="100000"/>
                        </a:lnSpc>
                        <a:spcBef>
                          <a:spcPts val="0"/>
                        </a:spcBef>
                        <a:spcAft>
                          <a:spcPts val="0"/>
                        </a:spcAft>
                        <a:buClr>
                          <a:srgbClr val="000000"/>
                        </a:buClr>
                        <a:buSzPts val="1800"/>
                        <a:buFont typeface="Arial"/>
                        <a:buNone/>
                      </a:pPr>
                      <a:r>
                        <a:rPr lang="en" sz="2300" u="none" strike="noStrike" cap="none"/>
                        <a:t>Round 2 (T)</a:t>
                      </a:r>
                      <a:endParaRPr sz="2300" u="none" strike="noStrike" cap="none"/>
                    </a:p>
                  </a:txBody>
                  <a:tcPr marL="116039" marR="116039" marT="116039" marB="116039"/>
                </a:tc>
                <a:tc>
                  <a:txBody>
                    <a:bodyPr/>
                    <a:lstStyle/>
                    <a:p>
                      <a:pPr marL="0" marR="0" lvl="0" indent="0" algn="l" rtl="0">
                        <a:lnSpc>
                          <a:spcPct val="100000"/>
                        </a:lnSpc>
                        <a:spcBef>
                          <a:spcPts val="0"/>
                        </a:spcBef>
                        <a:spcAft>
                          <a:spcPts val="0"/>
                        </a:spcAft>
                        <a:buClr>
                          <a:srgbClr val="000000"/>
                        </a:buClr>
                        <a:buSzPts val="1800"/>
                        <a:buFont typeface="Arial"/>
                        <a:buNone/>
                      </a:pPr>
                      <a:r>
                        <a:rPr lang="en" sz="2300" u="none" strike="noStrike" cap="none"/>
                        <a:t>Round 3 (PR+B)</a:t>
                      </a:r>
                      <a:endParaRPr sz="2300" u="none" strike="noStrike" cap="none"/>
                    </a:p>
                  </a:txBody>
                  <a:tcPr marL="116039" marR="116039" marT="116039" marB="116039"/>
                </a:tc>
                <a:extLst>
                  <a:ext uri="{0D108BD9-81ED-4DB2-BD59-A6C34878D82A}">
                    <a16:rowId xmlns:a16="http://schemas.microsoft.com/office/drawing/2014/main" val="10000"/>
                  </a:ext>
                </a:extLst>
              </a:tr>
              <a:tr h="580254">
                <a:tc>
                  <a:txBody>
                    <a:bodyPr/>
                    <a:lstStyle/>
                    <a:p>
                      <a:pPr marL="0" marR="0" lvl="0" indent="0" algn="l" rtl="0">
                        <a:lnSpc>
                          <a:spcPct val="100000"/>
                        </a:lnSpc>
                        <a:spcBef>
                          <a:spcPts val="0"/>
                        </a:spcBef>
                        <a:spcAft>
                          <a:spcPts val="0"/>
                        </a:spcAft>
                        <a:buClr>
                          <a:srgbClr val="000000"/>
                        </a:buClr>
                        <a:buSzPts val="1800"/>
                        <a:buFont typeface="Arial"/>
                        <a:buNone/>
                      </a:pPr>
                      <a:r>
                        <a:rPr lang="en" sz="2300" u="none" strike="noStrike" cap="none"/>
                        <a:t>Minute 1 Decibels</a:t>
                      </a:r>
                      <a:endParaRPr sz="2300" u="none" strike="noStrike" cap="none"/>
                    </a:p>
                  </a:txBody>
                  <a:tcPr marL="116039" marR="116039" marT="116039" marB="116039"/>
                </a:tc>
                <a:tc>
                  <a:txBody>
                    <a:bodyPr/>
                    <a:lstStyle/>
                    <a:p>
                      <a:pPr marL="0" marR="0" lvl="0" indent="0" algn="l" rtl="0">
                        <a:lnSpc>
                          <a:spcPct val="100000"/>
                        </a:lnSpc>
                        <a:spcBef>
                          <a:spcPts val="0"/>
                        </a:spcBef>
                        <a:spcAft>
                          <a:spcPts val="0"/>
                        </a:spcAft>
                        <a:buClr>
                          <a:srgbClr val="000000"/>
                        </a:buClr>
                        <a:buSzPts val="1800"/>
                        <a:buFont typeface="Arial"/>
                        <a:buNone/>
                      </a:pPr>
                      <a:r>
                        <a:rPr lang="en" sz="2300" i="1" u="none" strike="noStrike" cap="none"/>
                        <a:t>50 (example)</a:t>
                      </a:r>
                      <a:endParaRPr sz="2300" i="1" u="none" strike="noStrike" cap="none"/>
                    </a:p>
                  </a:txBody>
                  <a:tcPr marL="116039" marR="116039" marT="116039" marB="116039"/>
                </a:tc>
                <a:tc>
                  <a:txBody>
                    <a:bodyPr/>
                    <a:lstStyle/>
                    <a:p>
                      <a:pPr marL="0" marR="0" lvl="0" indent="0" algn="l" rtl="0">
                        <a:lnSpc>
                          <a:spcPct val="100000"/>
                        </a:lnSpc>
                        <a:spcBef>
                          <a:spcPts val="0"/>
                        </a:spcBef>
                        <a:spcAft>
                          <a:spcPts val="0"/>
                        </a:spcAft>
                        <a:buClr>
                          <a:srgbClr val="000000"/>
                        </a:buClr>
                        <a:buSzPts val="1800"/>
                        <a:buFont typeface="Arial"/>
                        <a:buNone/>
                      </a:pPr>
                      <a:endParaRPr sz="2300" u="none" strike="noStrike" cap="none"/>
                    </a:p>
                  </a:txBody>
                  <a:tcPr marL="116039" marR="116039" marT="116039" marB="116039"/>
                </a:tc>
                <a:tc>
                  <a:txBody>
                    <a:bodyPr/>
                    <a:lstStyle/>
                    <a:p>
                      <a:pPr marL="0" marR="0" lvl="0" indent="0" algn="l" rtl="0">
                        <a:lnSpc>
                          <a:spcPct val="100000"/>
                        </a:lnSpc>
                        <a:spcBef>
                          <a:spcPts val="0"/>
                        </a:spcBef>
                        <a:spcAft>
                          <a:spcPts val="0"/>
                        </a:spcAft>
                        <a:buClr>
                          <a:srgbClr val="000000"/>
                        </a:buClr>
                        <a:buSzPts val="1800"/>
                        <a:buFont typeface="Arial"/>
                        <a:buNone/>
                      </a:pPr>
                      <a:endParaRPr sz="2300" u="none" strike="noStrike" cap="none"/>
                    </a:p>
                  </a:txBody>
                  <a:tcPr marL="116039" marR="116039" marT="116039" marB="116039"/>
                </a:tc>
                <a:extLst>
                  <a:ext uri="{0D108BD9-81ED-4DB2-BD59-A6C34878D82A}">
                    <a16:rowId xmlns:a16="http://schemas.microsoft.com/office/drawing/2014/main" val="10001"/>
                  </a:ext>
                </a:extLst>
              </a:tr>
              <a:tr h="580254">
                <a:tc>
                  <a:txBody>
                    <a:bodyPr/>
                    <a:lstStyle/>
                    <a:p>
                      <a:pPr marL="0" marR="0" lvl="0" indent="0" algn="l" rtl="0">
                        <a:lnSpc>
                          <a:spcPct val="100000"/>
                        </a:lnSpc>
                        <a:spcBef>
                          <a:spcPts val="0"/>
                        </a:spcBef>
                        <a:spcAft>
                          <a:spcPts val="0"/>
                        </a:spcAft>
                        <a:buClr>
                          <a:srgbClr val="000000"/>
                        </a:buClr>
                        <a:buSzPts val="1800"/>
                        <a:buFont typeface="Arial"/>
                        <a:buNone/>
                      </a:pPr>
                      <a:r>
                        <a:rPr lang="en" sz="2300" u="none" strike="noStrike" cap="none"/>
                        <a:t>Minute 2 Decibels</a:t>
                      </a:r>
                      <a:endParaRPr sz="2300" u="none" strike="noStrike" cap="none"/>
                    </a:p>
                  </a:txBody>
                  <a:tcPr marL="116039" marR="116039" marT="116039" marB="116039"/>
                </a:tc>
                <a:tc>
                  <a:txBody>
                    <a:bodyPr/>
                    <a:lstStyle/>
                    <a:p>
                      <a:pPr marL="0" marR="0" lvl="0" indent="0" algn="l" rtl="0">
                        <a:lnSpc>
                          <a:spcPct val="100000"/>
                        </a:lnSpc>
                        <a:spcBef>
                          <a:spcPts val="0"/>
                        </a:spcBef>
                        <a:spcAft>
                          <a:spcPts val="0"/>
                        </a:spcAft>
                        <a:buClr>
                          <a:srgbClr val="000000"/>
                        </a:buClr>
                        <a:buSzPts val="1800"/>
                        <a:buFont typeface="Arial"/>
                        <a:buNone/>
                      </a:pPr>
                      <a:r>
                        <a:rPr lang="en" sz="2300" i="1" u="none" strike="noStrike" cap="none"/>
                        <a:t>70 (example)</a:t>
                      </a:r>
                      <a:endParaRPr sz="2300" i="1" u="none" strike="noStrike" cap="none"/>
                    </a:p>
                  </a:txBody>
                  <a:tcPr marL="116039" marR="116039" marT="116039" marB="116039"/>
                </a:tc>
                <a:tc>
                  <a:txBody>
                    <a:bodyPr/>
                    <a:lstStyle/>
                    <a:p>
                      <a:pPr marL="0" marR="0" lvl="0" indent="0" algn="l" rtl="0">
                        <a:lnSpc>
                          <a:spcPct val="100000"/>
                        </a:lnSpc>
                        <a:spcBef>
                          <a:spcPts val="0"/>
                        </a:spcBef>
                        <a:spcAft>
                          <a:spcPts val="0"/>
                        </a:spcAft>
                        <a:buClr>
                          <a:srgbClr val="000000"/>
                        </a:buClr>
                        <a:buSzPts val="1800"/>
                        <a:buFont typeface="Arial"/>
                        <a:buNone/>
                      </a:pPr>
                      <a:endParaRPr sz="2300" u="none" strike="noStrike" cap="none"/>
                    </a:p>
                  </a:txBody>
                  <a:tcPr marL="116039" marR="116039" marT="116039" marB="116039"/>
                </a:tc>
                <a:tc>
                  <a:txBody>
                    <a:bodyPr/>
                    <a:lstStyle/>
                    <a:p>
                      <a:pPr marL="0" marR="0" lvl="0" indent="0" algn="l" rtl="0">
                        <a:lnSpc>
                          <a:spcPct val="100000"/>
                        </a:lnSpc>
                        <a:spcBef>
                          <a:spcPts val="0"/>
                        </a:spcBef>
                        <a:spcAft>
                          <a:spcPts val="0"/>
                        </a:spcAft>
                        <a:buClr>
                          <a:srgbClr val="000000"/>
                        </a:buClr>
                        <a:buSzPts val="1800"/>
                        <a:buFont typeface="Arial"/>
                        <a:buNone/>
                      </a:pPr>
                      <a:endParaRPr sz="2300" u="none" strike="noStrike" cap="none"/>
                    </a:p>
                  </a:txBody>
                  <a:tcPr marL="116039" marR="116039" marT="116039" marB="116039"/>
                </a:tc>
                <a:extLst>
                  <a:ext uri="{0D108BD9-81ED-4DB2-BD59-A6C34878D82A}">
                    <a16:rowId xmlns:a16="http://schemas.microsoft.com/office/drawing/2014/main" val="10002"/>
                  </a:ext>
                </a:extLst>
              </a:tr>
              <a:tr h="928429">
                <a:tc>
                  <a:txBody>
                    <a:bodyPr/>
                    <a:lstStyle/>
                    <a:p>
                      <a:pPr marL="0" marR="0" lvl="0" indent="0" algn="l" rtl="0">
                        <a:lnSpc>
                          <a:spcPct val="100000"/>
                        </a:lnSpc>
                        <a:spcBef>
                          <a:spcPts val="0"/>
                        </a:spcBef>
                        <a:spcAft>
                          <a:spcPts val="0"/>
                        </a:spcAft>
                        <a:buNone/>
                      </a:pPr>
                      <a:r>
                        <a:rPr lang="en" sz="2300"/>
                        <a:t>Minutes 1 + 2 decibel average</a:t>
                      </a:r>
                      <a:endParaRPr sz="2300" u="none" strike="noStrike" cap="none"/>
                    </a:p>
                  </a:txBody>
                  <a:tcPr marL="116039" marR="116039" marT="116039" marB="116039"/>
                </a:tc>
                <a:tc>
                  <a:txBody>
                    <a:bodyPr/>
                    <a:lstStyle/>
                    <a:p>
                      <a:pPr marL="0" marR="0" lvl="0" indent="0" algn="l" rtl="0">
                        <a:lnSpc>
                          <a:spcPct val="100000"/>
                        </a:lnSpc>
                        <a:spcBef>
                          <a:spcPts val="0"/>
                        </a:spcBef>
                        <a:spcAft>
                          <a:spcPts val="0"/>
                        </a:spcAft>
                        <a:buNone/>
                      </a:pPr>
                      <a:r>
                        <a:rPr lang="en" sz="2300" i="1"/>
                        <a:t>60 (average - example)</a:t>
                      </a:r>
                      <a:endParaRPr sz="2300" i="1" u="none" strike="noStrike" cap="none"/>
                    </a:p>
                  </a:txBody>
                  <a:tcPr marL="116039" marR="116039" marT="116039" marB="116039"/>
                </a:tc>
                <a:tc>
                  <a:txBody>
                    <a:bodyPr/>
                    <a:lstStyle/>
                    <a:p>
                      <a:pPr marL="0" marR="0" lvl="0" indent="0" algn="l" rtl="0">
                        <a:lnSpc>
                          <a:spcPct val="100000"/>
                        </a:lnSpc>
                        <a:spcBef>
                          <a:spcPts val="0"/>
                        </a:spcBef>
                        <a:spcAft>
                          <a:spcPts val="0"/>
                        </a:spcAft>
                        <a:buNone/>
                      </a:pPr>
                      <a:endParaRPr sz="2300" u="none" strike="noStrike" cap="none"/>
                    </a:p>
                  </a:txBody>
                  <a:tcPr marL="116039" marR="116039" marT="116039" marB="116039"/>
                </a:tc>
                <a:tc>
                  <a:txBody>
                    <a:bodyPr/>
                    <a:lstStyle/>
                    <a:p>
                      <a:pPr marL="0" marR="0" lvl="0" indent="0" algn="l" rtl="0">
                        <a:lnSpc>
                          <a:spcPct val="100000"/>
                        </a:lnSpc>
                        <a:spcBef>
                          <a:spcPts val="0"/>
                        </a:spcBef>
                        <a:spcAft>
                          <a:spcPts val="0"/>
                        </a:spcAft>
                        <a:buNone/>
                      </a:pPr>
                      <a:endParaRPr sz="2300" u="none" strike="noStrike" cap="none"/>
                    </a:p>
                  </a:txBody>
                  <a:tcPr marL="116039" marR="116039" marT="116039" marB="116039"/>
                </a:tc>
                <a:extLst>
                  <a:ext uri="{0D108BD9-81ED-4DB2-BD59-A6C34878D82A}">
                    <a16:rowId xmlns:a16="http://schemas.microsoft.com/office/drawing/2014/main" val="10003"/>
                  </a:ext>
                </a:extLst>
              </a:tr>
              <a:tr h="580254">
                <a:tc>
                  <a:txBody>
                    <a:bodyPr/>
                    <a:lstStyle/>
                    <a:p>
                      <a:pPr marL="0" marR="0" lvl="0" indent="0" algn="l" rtl="0">
                        <a:lnSpc>
                          <a:spcPct val="100000"/>
                        </a:lnSpc>
                        <a:spcBef>
                          <a:spcPts val="0"/>
                        </a:spcBef>
                        <a:spcAft>
                          <a:spcPts val="0"/>
                        </a:spcAft>
                        <a:buClr>
                          <a:srgbClr val="000000"/>
                        </a:buClr>
                        <a:buSzPts val="1800"/>
                        <a:buFont typeface="Arial"/>
                        <a:buNone/>
                      </a:pPr>
                      <a:r>
                        <a:rPr lang="en" sz="2300" u="none" strike="noStrike" cap="none"/>
                        <a:t># Produced ($)</a:t>
                      </a:r>
                      <a:endParaRPr sz="2300" u="none" strike="noStrike" cap="none"/>
                    </a:p>
                  </a:txBody>
                  <a:tcPr marL="116039" marR="116039" marT="116039" marB="116039"/>
                </a:tc>
                <a:tc>
                  <a:txBody>
                    <a:bodyPr/>
                    <a:lstStyle/>
                    <a:p>
                      <a:pPr marL="0" marR="0" lvl="0" indent="0" algn="l" rtl="0">
                        <a:lnSpc>
                          <a:spcPct val="100000"/>
                        </a:lnSpc>
                        <a:spcBef>
                          <a:spcPts val="0"/>
                        </a:spcBef>
                        <a:spcAft>
                          <a:spcPts val="0"/>
                        </a:spcAft>
                        <a:buClr>
                          <a:srgbClr val="000000"/>
                        </a:buClr>
                        <a:buSzPts val="1800"/>
                        <a:buFont typeface="Arial"/>
                        <a:buNone/>
                      </a:pPr>
                      <a:r>
                        <a:rPr lang="en" sz="2300" i="1"/>
                        <a:t>1</a:t>
                      </a:r>
                      <a:r>
                        <a:rPr lang="en" sz="2300" i="1" u="none" strike="noStrike" cap="none"/>
                        <a:t>5 words (example)</a:t>
                      </a:r>
                      <a:endParaRPr sz="2300" i="1" u="none" strike="noStrike" cap="none"/>
                    </a:p>
                  </a:txBody>
                  <a:tcPr marL="116039" marR="116039" marT="116039" marB="116039"/>
                </a:tc>
                <a:tc>
                  <a:txBody>
                    <a:bodyPr/>
                    <a:lstStyle/>
                    <a:p>
                      <a:pPr marL="0" marR="0" lvl="0" indent="0" algn="l" rtl="0">
                        <a:lnSpc>
                          <a:spcPct val="100000"/>
                        </a:lnSpc>
                        <a:spcBef>
                          <a:spcPts val="0"/>
                        </a:spcBef>
                        <a:spcAft>
                          <a:spcPts val="0"/>
                        </a:spcAft>
                        <a:buClr>
                          <a:srgbClr val="000000"/>
                        </a:buClr>
                        <a:buSzPts val="1800"/>
                        <a:buFont typeface="Arial"/>
                        <a:buNone/>
                      </a:pPr>
                      <a:endParaRPr sz="2300" u="none" strike="noStrike" cap="none"/>
                    </a:p>
                  </a:txBody>
                  <a:tcPr marL="116039" marR="116039" marT="116039" marB="116039"/>
                </a:tc>
                <a:tc>
                  <a:txBody>
                    <a:bodyPr/>
                    <a:lstStyle/>
                    <a:p>
                      <a:pPr marL="0" marR="0" lvl="0" indent="0" algn="l" rtl="0">
                        <a:lnSpc>
                          <a:spcPct val="100000"/>
                        </a:lnSpc>
                        <a:spcBef>
                          <a:spcPts val="0"/>
                        </a:spcBef>
                        <a:spcAft>
                          <a:spcPts val="0"/>
                        </a:spcAft>
                        <a:buClr>
                          <a:srgbClr val="000000"/>
                        </a:buClr>
                        <a:buSzPts val="1800"/>
                        <a:buFont typeface="Arial"/>
                        <a:buNone/>
                      </a:pPr>
                      <a:endParaRPr sz="2300" u="none" strike="noStrike" cap="none" dirty="0"/>
                    </a:p>
                  </a:txBody>
                  <a:tcPr marL="116039" marR="116039" marT="116039" marB="116039"/>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69249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rgbClr val="414A58"/>
                </a:solidFill>
                <a:latin typeface="Calibri" panose="020F0502020204030204" pitchFamily="34" charset="0"/>
                <a:ea typeface="Inter" panose="02000503000000020004" pitchFamily="2" charset="0"/>
              </a:rPr>
              <a:t>The “Guess the Word” Game! - Noisy Strategy</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11</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695000"/>
            <a:ext cx="8954932"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sz="2700" b="1" dirty="0">
                <a:latin typeface="Calibri" panose="020F0502020204030204" pitchFamily="34" charset="0"/>
                <a:ea typeface="Inter Light" panose="02000503000000020004" pitchFamily="2" charset="0"/>
                <a:cs typeface="Calibri" panose="020F0502020204030204" pitchFamily="34" charset="0"/>
              </a:rPr>
              <a:t>The Noisy Strategy: </a:t>
            </a:r>
            <a:r>
              <a:rPr lang="en-US" sz="2700" dirty="0">
                <a:latin typeface="Calibri Light" panose="020F0302020204030204" pitchFamily="34" charset="0"/>
                <a:ea typeface="Inter Light" panose="02000503000000020004" pitchFamily="2" charset="0"/>
                <a:cs typeface="Calibri Light" panose="020F0302020204030204" pitchFamily="34" charset="0"/>
              </a:rPr>
              <a:t>both the leader and the other teammates may talk - even shout! – as they try to produce the words. They may gesture. But they are not allowed to say the bold-faced word or parts of the word. They also may not use the other words or parts of words printed on the card. They also may not say “rhymes with…” If they do, they must discard the word and pick a new one.</a:t>
            </a:r>
          </a:p>
          <a:p>
            <a:pPr marL="514350" indent="-514350">
              <a:buFont typeface="+mj-lt"/>
              <a:buAutoNum type="arabicPeriod"/>
            </a:pPr>
            <a:r>
              <a:rPr lang="en-US" sz="2700" dirty="0">
                <a:latin typeface="Calibri Light" panose="020F0302020204030204" pitchFamily="34" charset="0"/>
                <a:ea typeface="Inter Light" panose="02000503000000020004" pitchFamily="2" charset="0"/>
                <a:cs typeface="Calibri Light" panose="020F0302020204030204" pitchFamily="34" charset="0"/>
              </a:rPr>
              <a:t>This is like Taboo™ - who has played and will help demonstrate? </a:t>
            </a:r>
          </a:p>
          <a:p>
            <a:pPr marL="514350" indent="-514350">
              <a:buFont typeface="+mj-lt"/>
              <a:buAutoNum type="arabicPeriod"/>
            </a:pPr>
            <a:r>
              <a:rPr lang="en-US" sz="2700" dirty="0">
                <a:latin typeface="Calibri Light" panose="020F0302020204030204" pitchFamily="34" charset="0"/>
                <a:ea typeface="Inter Light" panose="02000503000000020004" pitchFamily="2" charset="0"/>
                <a:cs typeface="Calibri Light" panose="020F0302020204030204" pitchFamily="34" charset="0"/>
              </a:rPr>
              <a:t>We will record our noise level with a decibel meter.</a:t>
            </a:r>
          </a:p>
          <a:p>
            <a:pPr marL="514350" indent="-514350">
              <a:buFont typeface="+mj-lt"/>
              <a:buAutoNum type="arabicPeriod"/>
            </a:pPr>
            <a:endParaRPr lang="en-US" sz="2700" dirty="0">
              <a:latin typeface="Calibri Light" panose="020F0302020204030204" pitchFamily="34" charset="0"/>
              <a:ea typeface="Inter Light" panose="02000503000000020004" pitchFamily="2" charset="0"/>
              <a:cs typeface="Calibri Light" panose="020F0302020204030204" pitchFamily="34" charset="0"/>
            </a:endParaRPr>
          </a:p>
          <a:p>
            <a:pPr marL="514350" indent="-514350">
              <a:buFont typeface="+mj-lt"/>
              <a:buAutoNum type="arabicPeriod"/>
            </a:pPr>
            <a:endParaRPr lang="en-US" sz="2700" dirty="0">
              <a:latin typeface="Calibri Light" panose="020F0302020204030204" pitchFamily="34" charset="0"/>
              <a:ea typeface="Inter Light" panose="02000503000000020004" pitchFamily="2" charset="0"/>
              <a:cs typeface="Calibri Light" panose="020F0302020204030204" pitchFamily="34" charset="0"/>
            </a:endParaRPr>
          </a:p>
          <a:p>
            <a:pPr marL="514350" indent="-514350">
              <a:buFont typeface="+mj-lt"/>
              <a:buAutoNum type="arabicPeriod"/>
            </a:pPr>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285407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rgbClr val="414A58"/>
                </a:solidFill>
                <a:latin typeface="Calibri" panose="020F0502020204030204" pitchFamily="34" charset="0"/>
                <a:ea typeface="Inter" panose="02000503000000020004" pitchFamily="2" charset="0"/>
              </a:rPr>
              <a:t>The “Guess the Word” Game! - Quiet Strategy</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12</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695000"/>
            <a:ext cx="8954932"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sz="2700" b="1" dirty="0">
                <a:latin typeface="Calibri" panose="020F0502020204030204" pitchFamily="34" charset="0"/>
                <a:ea typeface="Inter Light" panose="02000503000000020004" pitchFamily="2" charset="0"/>
                <a:cs typeface="Calibri" panose="020F0502020204030204" pitchFamily="34" charset="0"/>
              </a:rPr>
              <a:t>The Quiet Strategy: </a:t>
            </a:r>
            <a:r>
              <a:rPr lang="en-US" sz="2700" dirty="0">
                <a:latin typeface="Calibri Light" panose="020F0302020204030204" pitchFamily="34" charset="0"/>
                <a:ea typeface="Inter Light" panose="02000503000000020004" pitchFamily="2" charset="0"/>
                <a:cs typeface="Calibri Light" panose="020F0302020204030204" pitchFamily="34" charset="0"/>
              </a:rPr>
              <a:t>the leader must act out the bold-faced word from the card. The team tries to guess the word without talking. That is, they must write their guesses on sheets of paper and show them to the leader. (Ignore the non-bold-faced words on the card: those are for the “Noisy Strategy” of the game, described above.)</a:t>
            </a:r>
          </a:p>
          <a:p>
            <a:pPr marL="514350" indent="-514350">
              <a:buFont typeface="+mj-lt"/>
              <a:buAutoNum type="arabicPeriod"/>
            </a:pPr>
            <a:r>
              <a:rPr lang="en-US" sz="2700" dirty="0">
                <a:latin typeface="Calibri Light" panose="020F0302020204030204" pitchFamily="34" charset="0"/>
                <a:ea typeface="Inter Light" panose="02000503000000020004" pitchFamily="2" charset="0"/>
                <a:cs typeface="Calibri Light" panose="020F0302020204030204" pitchFamily="34" charset="0"/>
              </a:rPr>
              <a:t>This is like Charades - who has played and will help demonstrate? </a:t>
            </a:r>
          </a:p>
          <a:p>
            <a:pPr marL="514350" indent="-514350">
              <a:buFont typeface="+mj-lt"/>
              <a:buAutoNum type="arabicPeriod"/>
            </a:pPr>
            <a:r>
              <a:rPr lang="en-US" sz="2700" dirty="0">
                <a:latin typeface="Calibri Light" panose="020F0302020204030204" pitchFamily="34" charset="0"/>
                <a:ea typeface="Inter Light" panose="02000503000000020004" pitchFamily="2" charset="0"/>
                <a:cs typeface="Calibri Light" panose="020F0302020204030204" pitchFamily="34" charset="0"/>
              </a:rPr>
              <a:t>We will record our noise level with a decibel meter. </a:t>
            </a:r>
          </a:p>
          <a:p>
            <a:pPr marL="514350" indent="-514350">
              <a:buFont typeface="+mj-lt"/>
              <a:buAutoNum type="arabicPeriod"/>
            </a:pPr>
            <a:endParaRPr lang="en-US" sz="2700" dirty="0">
              <a:latin typeface="Calibri Light" panose="020F0302020204030204" pitchFamily="34" charset="0"/>
              <a:ea typeface="Inter Light" panose="02000503000000020004" pitchFamily="2" charset="0"/>
              <a:cs typeface="Calibri Light" panose="020F0302020204030204" pitchFamily="34" charset="0"/>
            </a:endParaRPr>
          </a:p>
          <a:p>
            <a:pPr marL="514350" indent="-514350">
              <a:buFont typeface="+mj-lt"/>
              <a:buAutoNum type="arabicPeriod"/>
            </a:pPr>
            <a:endParaRPr lang="en-US" sz="2700" dirty="0">
              <a:latin typeface="Calibri Light" panose="020F0302020204030204" pitchFamily="34" charset="0"/>
              <a:ea typeface="Inter Light" panose="02000503000000020004" pitchFamily="2" charset="0"/>
              <a:cs typeface="Calibri Light" panose="020F0302020204030204" pitchFamily="34" charset="0"/>
            </a:endParaRPr>
          </a:p>
          <a:p>
            <a:pPr marL="514350" indent="-514350">
              <a:buFont typeface="+mj-lt"/>
              <a:buAutoNum type="arabicPeriod"/>
            </a:pPr>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316634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rgbClr val="414A58"/>
                </a:solidFill>
                <a:latin typeface="Calibri" panose="020F0502020204030204" pitchFamily="34" charset="0"/>
                <a:ea typeface="Inter" panose="02000503000000020004" pitchFamily="2" charset="0"/>
              </a:rPr>
              <a:t>The “Guess the Word” Game! Round 1</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13</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695000"/>
            <a:ext cx="8954932"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dirty="0">
                <a:latin typeface="Calibri Light" panose="020F0302020204030204" pitchFamily="34" charset="0"/>
                <a:ea typeface="Inter Light" panose="02000503000000020004" pitchFamily="2" charset="0"/>
                <a:cs typeface="Calibri Light" panose="020F0302020204030204" pitchFamily="34" charset="0"/>
              </a:rPr>
              <a:t>Round 1: Two minutes</a:t>
            </a:r>
          </a:p>
          <a:p>
            <a:pPr lvl="1"/>
            <a:r>
              <a:rPr lang="en-US" sz="2300" dirty="0">
                <a:latin typeface="Calibri Light" panose="020F0302020204030204" pitchFamily="34" charset="0"/>
                <a:ea typeface="Inter Light" panose="02000503000000020004" pitchFamily="2" charset="0"/>
                <a:cs typeface="Calibri Light" panose="020F0302020204030204" pitchFamily="34" charset="0"/>
              </a:rPr>
              <a:t>One minute of Noisy Strategy </a:t>
            </a:r>
          </a:p>
          <a:p>
            <a:pPr lvl="1"/>
            <a:r>
              <a:rPr lang="en-US" sz="2300" dirty="0">
                <a:latin typeface="Calibri Light" panose="020F0302020204030204" pitchFamily="34" charset="0"/>
                <a:ea typeface="Inter Light" panose="02000503000000020004" pitchFamily="2" charset="0"/>
                <a:cs typeface="Calibri Light" panose="020F0302020204030204" pitchFamily="34" charset="0"/>
              </a:rPr>
              <a:t>One minute of Quiet Strategy</a:t>
            </a:r>
          </a:p>
          <a:p>
            <a:r>
              <a:rPr lang="en-US" sz="2700" dirty="0">
                <a:latin typeface="Calibri Light" panose="020F0302020204030204" pitchFamily="34" charset="0"/>
                <a:ea typeface="Inter Light" panose="02000503000000020004" pitchFamily="2" charset="0"/>
                <a:cs typeface="Calibri Light" panose="020F0302020204030204" pitchFamily="34" charset="0"/>
              </a:rPr>
              <a:t>Get in your teams and choose your leader</a:t>
            </a:r>
          </a:p>
          <a:p>
            <a:r>
              <a:rPr lang="en-US" sz="2700" dirty="0">
                <a:latin typeface="Calibri Light" panose="020F0302020204030204" pitchFamily="34" charset="0"/>
                <a:ea typeface="Inter Light" panose="02000503000000020004" pitchFamily="2" charset="0"/>
                <a:cs typeface="Calibri Light" panose="020F0302020204030204" pitchFamily="34" charset="0"/>
              </a:rPr>
              <a:t>Record the number you produce with each strategy</a:t>
            </a:r>
          </a:p>
          <a:p>
            <a:r>
              <a:rPr lang="en-US" sz="2700" dirty="0">
                <a:latin typeface="Calibri Light" panose="020F0302020204030204" pitchFamily="34" charset="0"/>
                <a:ea typeface="Inter Light" panose="02000503000000020004" pitchFamily="2" charset="0"/>
                <a:cs typeface="Calibri Light" panose="020F0302020204030204" pitchFamily="34" charset="0"/>
              </a:rPr>
              <a:t>At the end of the round, student regulators will pay you one dollar for each word produced</a:t>
            </a: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156629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Round 1 Debrief</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14</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695000"/>
            <a:ext cx="8954932"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dirty="0">
                <a:latin typeface="Calibri Light" panose="020F0302020204030204" pitchFamily="34" charset="0"/>
                <a:ea typeface="Inter Light" panose="02000503000000020004" pitchFamily="2" charset="0"/>
                <a:cs typeface="Calibri Light" panose="020F0302020204030204" pitchFamily="34" charset="0"/>
              </a:rPr>
              <a:t>How many words did your team produce using the The Noisy Strategy? Quiet Strategy? Total? </a:t>
            </a:r>
          </a:p>
          <a:p>
            <a:r>
              <a:rPr lang="en-US" sz="2700" dirty="0">
                <a:latin typeface="Calibri Light" panose="020F0302020204030204" pitchFamily="34" charset="0"/>
                <a:ea typeface="Inter Light" panose="02000503000000020004" pitchFamily="2" charset="0"/>
                <a:cs typeface="Calibri Light" panose="020F0302020204030204" pitchFamily="34" charset="0"/>
              </a:rPr>
              <a:t>How is guessing words similar to producing something in an economy? </a:t>
            </a:r>
          </a:p>
          <a:p>
            <a:r>
              <a:rPr lang="en-US" sz="2700" dirty="0">
                <a:latin typeface="Calibri Light" panose="020F0302020204030204" pitchFamily="34" charset="0"/>
                <a:ea typeface="Inter Light" panose="02000503000000020004" pitchFamily="2" charset="0"/>
                <a:cs typeface="Calibri Light" panose="020F0302020204030204" pitchFamily="34" charset="0"/>
              </a:rPr>
              <a:t>How is loud noise similar to pollution? </a:t>
            </a:r>
          </a:p>
          <a:p>
            <a:r>
              <a:rPr lang="en-US" sz="2700" dirty="0">
                <a:latin typeface="Calibri Light" panose="020F0302020204030204" pitchFamily="34" charset="0"/>
                <a:ea typeface="Inter Light" panose="02000503000000020004" pitchFamily="2" charset="0"/>
                <a:cs typeface="Calibri Light" panose="020F0302020204030204" pitchFamily="34" charset="0"/>
              </a:rPr>
              <a:t>Did you have any choice about when you were noisy or quiet? What strategy for reducing pollution was this?</a:t>
            </a:r>
          </a:p>
          <a:p>
            <a:r>
              <a:rPr lang="en-US" sz="2700" dirty="0">
                <a:latin typeface="Calibri Light" panose="020F0302020204030204" pitchFamily="34" charset="0"/>
                <a:ea typeface="Inter Light" panose="02000503000000020004" pitchFamily="2" charset="0"/>
                <a:cs typeface="Calibri Light" panose="020F0302020204030204" pitchFamily="34" charset="0"/>
              </a:rPr>
              <a:t>“If a teacher wanted a nice, quiet classroom, would the Noisy Strategy have created a harmful externality?</a:t>
            </a:r>
          </a:p>
          <a:p>
            <a:r>
              <a:rPr lang="en-US" sz="2700" dirty="0">
                <a:latin typeface="Calibri Light" panose="020F0302020204030204" pitchFamily="34" charset="0"/>
                <a:ea typeface="Inter Light" panose="02000503000000020004" pitchFamily="2" charset="0"/>
                <a:cs typeface="Calibri Light" panose="020F0302020204030204" pitchFamily="34" charset="0"/>
              </a:rPr>
              <a:t>What was the tradeoff between the Noisy Strategy and the Quiet Strategy? </a:t>
            </a: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292218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414A58"/>
                </a:solidFill>
                <a:latin typeface="Calibri" panose="020F0502020204030204" pitchFamily="34" charset="0"/>
                <a:ea typeface="Inter" panose="02000503000000020004" pitchFamily="2" charset="0"/>
              </a:rPr>
              <a:t>The “Guess the Word” Game! Round 2</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15</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695000"/>
            <a:ext cx="1058284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dirty="0">
                <a:latin typeface="Calibri Light" panose="020F0302020204030204" pitchFamily="34" charset="0"/>
                <a:ea typeface="Inter Light" panose="02000503000000020004" pitchFamily="2" charset="0"/>
                <a:cs typeface="Calibri Light" panose="020F0302020204030204" pitchFamily="34" charset="0"/>
              </a:rPr>
              <a:t>You can pay a tax to the government (the teacher) that gives you the right to pollute with noise. </a:t>
            </a:r>
          </a:p>
          <a:p>
            <a:r>
              <a:rPr lang="en-US" sz="2700" dirty="0">
                <a:latin typeface="Calibri Light" panose="020F0302020204030204" pitchFamily="34" charset="0"/>
                <a:ea typeface="Inter Light" panose="02000503000000020004" pitchFamily="2" charset="0"/>
                <a:cs typeface="Calibri Light" panose="020F0302020204030204" pitchFamily="34" charset="0"/>
              </a:rPr>
              <a:t>Cost is $2 per one minute for the right to use the Noisy Strategy.</a:t>
            </a:r>
          </a:p>
          <a:p>
            <a:r>
              <a:rPr lang="en-US" sz="2700" dirty="0">
                <a:latin typeface="Calibri Light" panose="020F0302020204030204" pitchFamily="34" charset="0"/>
                <a:ea typeface="Inter Light" panose="02000503000000020004" pitchFamily="2" charset="0"/>
                <a:cs typeface="Calibri Light" panose="020F0302020204030204" pitchFamily="34" charset="0"/>
              </a:rPr>
              <a:t>You may buy 0, 1, or 2 one-minute periods of Noisy Strategy.</a:t>
            </a:r>
          </a:p>
          <a:p>
            <a:r>
              <a:rPr lang="en-US" sz="2700" dirty="0">
                <a:latin typeface="Calibri Light" panose="020F0302020204030204" pitchFamily="34" charset="0"/>
                <a:ea typeface="Inter Light" panose="02000503000000020004" pitchFamily="2" charset="0"/>
                <a:cs typeface="Calibri Light" panose="020F0302020204030204" pitchFamily="34" charset="0"/>
              </a:rPr>
              <a:t>Teams must have the money to pay the tax and must select their strategy for Round 2 now. </a:t>
            </a:r>
          </a:p>
          <a:p>
            <a:r>
              <a:rPr lang="en-US" sz="2700" dirty="0">
                <a:latin typeface="Calibri Light" panose="020F0302020204030204" pitchFamily="34" charset="0"/>
                <a:ea typeface="Inter Light" panose="02000503000000020004" pitchFamily="2" charset="0"/>
                <a:cs typeface="Calibri Light" panose="020F0302020204030204" pitchFamily="34" charset="0"/>
              </a:rPr>
              <a:t>Pay your student regulators for the number of minutes of Noisy Strategy you have selected. </a:t>
            </a:r>
          </a:p>
        </p:txBody>
      </p:sp>
    </p:spTree>
    <p:extLst>
      <p:ext uri="{BB962C8B-B14F-4D97-AF65-F5344CB8AC3E}">
        <p14:creationId xmlns:p14="http://schemas.microsoft.com/office/powerpoint/2010/main" val="268384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414A58"/>
                </a:solidFill>
                <a:latin typeface="Calibri" panose="020F0502020204030204" pitchFamily="34" charset="0"/>
                <a:ea typeface="Inter" panose="02000503000000020004" pitchFamily="2" charset="0"/>
              </a:rPr>
              <a:t>The “Guess the Word” Game! Round 2</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16</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695000"/>
            <a:ext cx="1058284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dirty="0">
                <a:latin typeface="Calibri Light" panose="020F0302020204030204" pitchFamily="34" charset="0"/>
                <a:ea typeface="Inter Light" panose="02000503000000020004" pitchFamily="2" charset="0"/>
                <a:cs typeface="Calibri Light" panose="020F0302020204030204" pitchFamily="34" charset="0"/>
              </a:rPr>
              <a:t>Student regulators will enforce your choices. </a:t>
            </a:r>
          </a:p>
          <a:p>
            <a:r>
              <a:rPr lang="en-US" sz="2700" dirty="0">
                <a:latin typeface="Calibri Light" panose="020F0302020204030204" pitchFamily="34" charset="0"/>
                <a:ea typeface="Inter Light" panose="02000503000000020004" pitchFamily="2" charset="0"/>
                <a:cs typeface="Calibri Light" panose="020F0302020204030204" pitchFamily="34" charset="0"/>
              </a:rPr>
              <a:t>You many change leaders for the round. </a:t>
            </a:r>
          </a:p>
          <a:p>
            <a:r>
              <a:rPr lang="en-US" sz="2700" dirty="0">
                <a:latin typeface="Calibri Light" panose="020F0302020204030204" pitchFamily="34" charset="0"/>
                <a:ea typeface="Inter Light" panose="02000503000000020004" pitchFamily="2" charset="0"/>
                <a:cs typeface="Calibri Light" panose="020F0302020204030204" pitchFamily="34" charset="0"/>
              </a:rPr>
              <a:t>Let’s play! If you paid the tax you must use the Noisy time first. We will again record the decibel level. </a:t>
            </a:r>
          </a:p>
          <a:p>
            <a:r>
              <a:rPr lang="en-US" sz="2700" dirty="0">
                <a:latin typeface="Calibri Light" panose="020F0302020204030204" pitchFamily="34" charset="0"/>
                <a:ea typeface="Inter Light" panose="02000503000000020004" pitchFamily="2" charset="0"/>
                <a:cs typeface="Calibri Light" panose="020F0302020204030204" pitchFamily="34" charset="0"/>
              </a:rPr>
              <a:t>Student regulators pay each team for the number of words produced.</a:t>
            </a:r>
          </a:p>
        </p:txBody>
      </p:sp>
    </p:spTree>
    <p:extLst>
      <p:ext uri="{BB962C8B-B14F-4D97-AF65-F5344CB8AC3E}">
        <p14:creationId xmlns:p14="http://schemas.microsoft.com/office/powerpoint/2010/main" val="55549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Round 2 Debrief</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17</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695000"/>
            <a:ext cx="10518104"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dirty="0">
                <a:latin typeface="Calibri Light" panose="020F0302020204030204" pitchFamily="34" charset="0"/>
                <a:ea typeface="Inter Light" panose="02000503000000020004" pitchFamily="2" charset="0"/>
                <a:cs typeface="Calibri Light" panose="020F0302020204030204" pitchFamily="34" charset="0"/>
              </a:rPr>
              <a:t>How many words did you produce?</a:t>
            </a:r>
          </a:p>
          <a:p>
            <a:r>
              <a:rPr lang="en-US" sz="2700" dirty="0">
                <a:latin typeface="Calibri Light" panose="020F0302020204030204" pitchFamily="34" charset="0"/>
                <a:ea typeface="Inter Light" panose="02000503000000020004" pitchFamily="2" charset="0"/>
                <a:cs typeface="Calibri Light" panose="020F0302020204030204" pitchFamily="34" charset="0"/>
              </a:rPr>
              <a:t>Did you have any choice about when you were noisy or quiet? What strategy for reducing pollution did we use in this round?</a:t>
            </a:r>
          </a:p>
          <a:p>
            <a:r>
              <a:rPr lang="en-US" sz="2700" dirty="0">
                <a:latin typeface="Calibri Light" panose="020F0302020204030204" pitchFamily="34" charset="0"/>
                <a:ea typeface="Inter Light" panose="02000503000000020004" pitchFamily="2" charset="0"/>
                <a:cs typeface="Calibri Light" panose="020F0302020204030204" pitchFamily="34" charset="0"/>
              </a:rPr>
              <a:t>Did any team choose to pay the tax to be Noisy for both minutes of the round? If so, was it worth it?</a:t>
            </a:r>
          </a:p>
          <a:p>
            <a:r>
              <a:rPr lang="en-US" sz="2700" dirty="0">
                <a:latin typeface="Calibri Light" panose="020F0302020204030204" pitchFamily="34" charset="0"/>
                <a:ea typeface="Inter Light" panose="02000503000000020004" pitchFamily="2" charset="0"/>
                <a:cs typeface="Calibri Light" panose="020F0302020204030204" pitchFamily="34" charset="0"/>
              </a:rPr>
              <a:t>Did any team choose to keep their dollars, not pay for the right to be noisy, and participate with only the Quiet Strategy? Was it worth it? </a:t>
            </a:r>
          </a:p>
          <a:p>
            <a:r>
              <a:rPr lang="en-US" sz="2700" dirty="0">
                <a:latin typeface="Calibri Light" panose="020F0302020204030204" pitchFamily="34" charset="0"/>
                <a:ea typeface="Inter Light" panose="02000503000000020004" pitchFamily="2" charset="0"/>
                <a:cs typeface="Calibri Light" panose="020F0302020204030204" pitchFamily="34" charset="0"/>
              </a:rPr>
              <a:t>Did any team choose to pay the tax for one minute of Noisy and use Quiet for the other minute? Was it worth it?</a:t>
            </a:r>
          </a:p>
          <a:p>
            <a:r>
              <a:rPr lang="en-US" sz="2700" dirty="0">
                <a:latin typeface="Calibri Light" panose="020F0302020204030204" pitchFamily="34" charset="0"/>
                <a:ea typeface="Inter Light" panose="02000503000000020004" pitchFamily="2" charset="0"/>
                <a:cs typeface="Calibri Light" panose="020F0302020204030204" pitchFamily="34" charset="0"/>
              </a:rPr>
              <a:t>How noisy was the room? Did the tax reduce pollution much? Does this mean the tax was too high was too low?</a:t>
            </a: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34362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414A58"/>
                </a:solidFill>
                <a:latin typeface="Calibri" panose="020F0502020204030204" pitchFamily="34" charset="0"/>
                <a:ea typeface="Inter" panose="02000503000000020004" pitchFamily="2" charset="0"/>
              </a:rPr>
              <a:t>The “Guess the Word” Game! Round 3</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18</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695000"/>
            <a:ext cx="1058284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dirty="0">
                <a:latin typeface="Calibri Light" panose="020F0302020204030204" pitchFamily="34" charset="0"/>
                <a:ea typeface="Inter Light" panose="02000503000000020004" pitchFamily="2" charset="0"/>
                <a:cs typeface="Calibri Light" panose="020F0302020204030204" pitchFamily="34" charset="0"/>
              </a:rPr>
              <a:t>Permit Trading Round: You have been given one Noise Permit. Each one allows you to be noisy for one minute. You may buy or sell Noise Permits to anyone in the class at the price you negotiate and agree upon. You have three minutes to make trades in the Noise Permit market. Record the Permit price you agreed on!</a:t>
            </a:r>
          </a:p>
          <a:p>
            <a:r>
              <a:rPr lang="en-US" sz="2700" dirty="0">
                <a:latin typeface="Calibri Light" panose="020F0302020204030204" pitchFamily="34" charset="0"/>
                <a:ea typeface="Inter Light" panose="02000503000000020004" pitchFamily="2" charset="0"/>
                <a:cs typeface="Calibri Light" panose="020F0302020204030204" pitchFamily="34" charset="0"/>
              </a:rPr>
              <a:t>Give any Noise Permits you have to your student regulator who will enforce the appropriate strategy in the Round. </a:t>
            </a:r>
          </a:p>
          <a:p>
            <a:r>
              <a:rPr lang="en-US" sz="2700" dirty="0">
                <a:latin typeface="Calibri Light" panose="020F0302020204030204" pitchFamily="34" charset="0"/>
                <a:ea typeface="Inter Light" panose="02000503000000020004" pitchFamily="2" charset="0"/>
                <a:cs typeface="Calibri Light" panose="020F0302020204030204" pitchFamily="34" charset="0"/>
              </a:rPr>
              <a:t>You can change leaders again if you like. </a:t>
            </a:r>
          </a:p>
          <a:p>
            <a:r>
              <a:rPr lang="en-US" sz="2700" dirty="0">
                <a:latin typeface="Calibri Light" panose="020F0302020204030204" pitchFamily="34" charset="0"/>
                <a:ea typeface="Inter Light" panose="02000503000000020004" pitchFamily="2" charset="0"/>
                <a:cs typeface="Calibri Light" panose="020F0302020204030204" pitchFamily="34" charset="0"/>
              </a:rPr>
              <a:t>Let’s play! If you purchased the Noise Permits you must use that time first. We will again record the decibel level. </a:t>
            </a:r>
          </a:p>
          <a:p>
            <a:r>
              <a:rPr lang="en-US" sz="2700" dirty="0">
                <a:latin typeface="Calibri Light" panose="020F0302020204030204" pitchFamily="34" charset="0"/>
                <a:ea typeface="Inter Light" panose="02000503000000020004" pitchFamily="2" charset="0"/>
                <a:cs typeface="Calibri Light" panose="020F0302020204030204" pitchFamily="34" charset="0"/>
              </a:rPr>
              <a:t>Student regulators pay each team for the number of words produced.</a:t>
            </a: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348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Round 3 Debrief</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19</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695000"/>
            <a:ext cx="10518104"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dirty="0">
                <a:latin typeface="Calibri Light" panose="020F0302020204030204" pitchFamily="34" charset="0"/>
                <a:ea typeface="Inter Light" panose="02000503000000020004" pitchFamily="2" charset="0"/>
                <a:cs typeface="Calibri Light" panose="020F0302020204030204" pitchFamily="34" charset="0"/>
              </a:rPr>
              <a:t>Ask each team how many words they produced in Round 3.</a:t>
            </a:r>
          </a:p>
          <a:p>
            <a:r>
              <a:rPr lang="en-US" sz="2700" dirty="0">
                <a:latin typeface="Calibri Light" panose="020F0302020204030204" pitchFamily="34" charset="0"/>
                <a:ea typeface="Inter Light" panose="02000503000000020004" pitchFamily="2" charset="0"/>
                <a:cs typeface="Calibri Light" panose="020F0302020204030204" pitchFamily="34" charset="0"/>
              </a:rPr>
              <a:t>Did you have any choice about when you were noisy or quiet? What strategy for reducing pollution did we use in this round?</a:t>
            </a:r>
          </a:p>
          <a:p>
            <a:r>
              <a:rPr lang="en-US" sz="2700" dirty="0">
                <a:latin typeface="Calibri Light" panose="020F0302020204030204" pitchFamily="34" charset="0"/>
                <a:ea typeface="Inter Light" panose="02000503000000020004" pitchFamily="2" charset="0"/>
                <a:cs typeface="Calibri Light" panose="020F0302020204030204" pitchFamily="34" charset="0"/>
              </a:rPr>
              <a:t>With a show of hands: Which teams bought permits? Which teams sold permits?</a:t>
            </a:r>
          </a:p>
          <a:p>
            <a:r>
              <a:rPr lang="en-US" sz="2700" dirty="0">
                <a:latin typeface="Calibri Light" panose="020F0302020204030204" pitchFamily="34" charset="0"/>
                <a:ea typeface="Inter Light" panose="02000503000000020004" pitchFamily="2" charset="0"/>
                <a:cs typeface="Calibri Light" panose="020F0302020204030204" pitchFamily="34" charset="0"/>
              </a:rPr>
              <a:t>What did you pay for the permits?</a:t>
            </a:r>
          </a:p>
          <a:p>
            <a:r>
              <a:rPr lang="en-US" sz="2700" dirty="0">
                <a:latin typeface="Calibri Light" panose="020F0302020204030204" pitchFamily="34" charset="0"/>
                <a:ea typeface="Inter Light" panose="02000503000000020004" pitchFamily="2" charset="0"/>
                <a:cs typeface="Calibri Light" panose="020F0302020204030204" pitchFamily="34" charset="0"/>
              </a:rPr>
              <a:t>Why did some teams value the permits higher than others? </a:t>
            </a:r>
          </a:p>
          <a:p>
            <a:r>
              <a:rPr lang="en-US" sz="2700" dirty="0">
                <a:latin typeface="Calibri Light" panose="020F0302020204030204" pitchFamily="34" charset="0"/>
                <a:ea typeface="Inter Light" panose="02000503000000020004" pitchFamily="2" charset="0"/>
                <a:cs typeface="Calibri Light" panose="020F0302020204030204" pitchFamily="34" charset="0"/>
              </a:rPr>
              <a:t>Why did some teams value the dollars higher? </a:t>
            </a: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262762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Vocabulary</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2</a:t>
            </a:fld>
            <a:endParaRPr lang="en-US" dirty="0"/>
          </a:p>
        </p:txBody>
      </p:sp>
      <p:sp>
        <p:nvSpPr>
          <p:cNvPr id="6" name="Rectangle 5">
            <a:extLst>
              <a:ext uri="{FF2B5EF4-FFF2-40B4-BE49-F238E27FC236}">
                <a16:creationId xmlns:a16="http://schemas.microsoft.com/office/drawing/2014/main" id="{41C965F2-B993-C4E2-7141-B76902EC5F0C}"/>
              </a:ext>
            </a:extLst>
          </p:cNvPr>
          <p:cNvSpPr/>
          <p:nvPr/>
        </p:nvSpPr>
        <p:spPr>
          <a:xfrm>
            <a:off x="6923315" y="1543793"/>
            <a:ext cx="5268686" cy="531420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oogle Shape;63;p14">
            <a:extLst>
              <a:ext uri="{FF2B5EF4-FFF2-40B4-BE49-F238E27FC236}">
                <a16:creationId xmlns:a16="http://schemas.microsoft.com/office/drawing/2014/main" id="{DD3B6164-717F-7ADD-CD32-98AF85C92AD2}"/>
              </a:ext>
            </a:extLst>
          </p:cNvPr>
          <p:cNvPicPr preferRelativeResize="0"/>
          <p:nvPr/>
        </p:nvPicPr>
        <p:blipFill rotWithShape="1">
          <a:blip r:embed="rId3"/>
          <a:srcRect r="8649"/>
          <a:stretch/>
        </p:blipFill>
        <p:spPr>
          <a:xfrm>
            <a:off x="6704829" y="2168592"/>
            <a:ext cx="4716211" cy="3449652"/>
          </a:xfrm>
          <a:prstGeom prst="rect">
            <a:avLst/>
          </a:prstGeom>
          <a:noFill/>
          <a:ln>
            <a:noFill/>
          </a:ln>
        </p:spPr>
      </p:pic>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825625"/>
            <a:ext cx="576047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700" b="1" dirty="0">
                <a:latin typeface="Calibri" panose="020F0502020204030204" pitchFamily="34" charset="0"/>
                <a:ea typeface="Inter Light" panose="02000503000000020004" pitchFamily="2" charset="0"/>
                <a:cs typeface="Calibri" panose="020F0502020204030204" pitchFamily="34" charset="0"/>
              </a:rPr>
              <a:t>Externalities</a:t>
            </a:r>
            <a:r>
              <a:rPr lang="en-US" sz="2700" dirty="0">
                <a:latin typeface="Calibri Light" panose="020F0302020204030204" pitchFamily="34" charset="0"/>
                <a:ea typeface="Inter Light" panose="02000503000000020004" pitchFamily="2" charset="0"/>
                <a:cs typeface="Calibri Light" panose="020F0302020204030204" pitchFamily="34" charset="0"/>
              </a:rPr>
              <a:t> are the costs and benefits of someone’s choice that spill over to a third party who is not involved in the transaction.</a:t>
            </a:r>
          </a:p>
          <a:p>
            <a:pPr marL="0" indent="0">
              <a:buNone/>
            </a:pPr>
            <a:endParaRPr lang="en-US" sz="2700" dirty="0">
              <a:latin typeface="Calibri Light" panose="020F0302020204030204" pitchFamily="34" charset="0"/>
              <a:ea typeface="Inter Light" panose="02000503000000020004" pitchFamily="2" charset="0"/>
              <a:cs typeface="Calibri Light" panose="020F0302020204030204" pitchFamily="34" charset="0"/>
            </a:endParaRPr>
          </a:p>
          <a:p>
            <a:pPr marL="0" indent="0">
              <a:buNone/>
            </a:pPr>
            <a:r>
              <a:rPr lang="en-US" sz="2700" b="1" dirty="0">
                <a:latin typeface="Calibri" panose="020F0502020204030204" pitchFamily="34" charset="0"/>
                <a:ea typeface="Inter Light" panose="02000503000000020004" pitchFamily="2" charset="0"/>
                <a:cs typeface="Calibri" panose="020F0502020204030204" pitchFamily="34" charset="0"/>
              </a:rPr>
              <a:t>Negative</a:t>
            </a:r>
            <a:r>
              <a:rPr lang="en-US" sz="2700" dirty="0">
                <a:latin typeface="Calibri Light" panose="020F0302020204030204" pitchFamily="34" charset="0"/>
                <a:ea typeface="Inter Light" panose="02000503000000020004" pitchFamily="2" charset="0"/>
                <a:cs typeface="Calibri Light" panose="020F0302020204030204" pitchFamily="34" charset="0"/>
              </a:rPr>
              <a:t> externalities are when the choice to produce or consume a good results in a cost to that third party. </a:t>
            </a:r>
          </a:p>
          <a:p>
            <a:pPr marL="0" indent="0">
              <a:buNone/>
            </a:pPr>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375882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Round 3 Debrief</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20</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695000"/>
            <a:ext cx="10518104"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dirty="0">
                <a:latin typeface="Calibri Light" panose="020F0302020204030204" pitchFamily="34" charset="0"/>
                <a:ea typeface="Inter Light" panose="02000503000000020004" pitchFamily="2" charset="0"/>
                <a:cs typeface="Calibri Light" panose="020F0302020204030204" pitchFamily="34" charset="0"/>
              </a:rPr>
              <a:t>Did you pick the right number of permits? Why or why not? </a:t>
            </a:r>
          </a:p>
          <a:p>
            <a:r>
              <a:rPr lang="en-US" sz="2700" dirty="0">
                <a:latin typeface="Calibri Light" panose="020F0302020204030204" pitchFamily="34" charset="0"/>
                <a:ea typeface="Inter Light" panose="02000503000000020004" pitchFamily="2" charset="0"/>
                <a:cs typeface="Calibri Light" panose="020F0302020204030204" pitchFamily="34" charset="0"/>
              </a:rPr>
              <a:t>Did the externality permits allow you to choose how much overall pollution there was? </a:t>
            </a:r>
          </a:p>
          <a:p>
            <a:r>
              <a:rPr lang="en-US" sz="2700" dirty="0">
                <a:latin typeface="Calibri Light" panose="020F0302020204030204" pitchFamily="34" charset="0"/>
                <a:ea typeface="Inter Light" panose="02000503000000020004" pitchFamily="2" charset="0"/>
                <a:cs typeface="Calibri Light" panose="020F0302020204030204" pitchFamily="34" charset="0"/>
              </a:rPr>
              <a:t>What was the benefit of allowing people to trade for the right to pollute?</a:t>
            </a:r>
          </a:p>
          <a:p>
            <a:r>
              <a:rPr lang="en-US" sz="2700" dirty="0">
                <a:latin typeface="Calibri Light" panose="020F0302020204030204" pitchFamily="34" charset="0"/>
                <a:ea typeface="Inter Light" panose="02000503000000020004" pitchFamily="2" charset="0"/>
                <a:cs typeface="Calibri Light" panose="020F0302020204030204" pitchFamily="34" charset="0"/>
              </a:rPr>
              <a:t>How could we reduce the overall noise pollution in this last round? How would this affect the teams and price of the Noise Permits? </a:t>
            </a: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81383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414A58"/>
                </a:solidFill>
                <a:latin typeface="Calibri" panose="020F0502020204030204" pitchFamily="34" charset="0"/>
                <a:ea typeface="Inter" panose="02000503000000020004" pitchFamily="2" charset="0"/>
              </a:rPr>
              <a:t>Property rights plus bargaining (“PR+B”)</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21</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695000"/>
            <a:ext cx="10518104"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dirty="0">
                <a:latin typeface="Calibri Light" panose="020F0302020204030204" pitchFamily="34" charset="0"/>
                <a:ea typeface="Inter Light" panose="02000503000000020004" pitchFamily="2" charset="0"/>
                <a:cs typeface="Calibri Light" panose="020F0302020204030204" pitchFamily="34" charset="0"/>
              </a:rPr>
              <a:t>Shows that externalities can be defeated if clear property rights (or liability) can be established.</a:t>
            </a:r>
          </a:p>
          <a:p>
            <a:r>
              <a:rPr lang="en-US" sz="2700" dirty="0">
                <a:latin typeface="Calibri Light" panose="020F0302020204030204" pitchFamily="34" charset="0"/>
                <a:ea typeface="Inter Light" panose="02000503000000020004" pitchFamily="2" charset="0"/>
                <a:cs typeface="Calibri Light" panose="020F0302020204030204" pitchFamily="34" charset="0"/>
              </a:rPr>
              <a:t>If there is clear property rights or liability established, then the externality can be limited by negotiation, like we saw in Round 3 of the game.</a:t>
            </a:r>
          </a:p>
          <a:p>
            <a:r>
              <a:rPr lang="en-US" sz="2700" dirty="0">
                <a:latin typeface="Calibri Light" panose="020F0302020204030204" pitchFamily="34" charset="0"/>
                <a:ea typeface="Inter Light" panose="02000503000000020004" pitchFamily="2" charset="0"/>
                <a:cs typeface="Calibri Light" panose="020F0302020204030204" pitchFamily="34" charset="0"/>
              </a:rPr>
              <a:t>Problems with this approach:</a:t>
            </a:r>
          </a:p>
          <a:p>
            <a:pPr lvl="1"/>
            <a:r>
              <a:rPr lang="en-US" sz="2300" dirty="0">
                <a:latin typeface="Calibri Light" panose="020F0302020204030204" pitchFamily="34" charset="0"/>
                <a:ea typeface="Inter Light" panose="02000503000000020004" pitchFamily="2" charset="0"/>
                <a:cs typeface="Calibri Light" panose="020F0302020204030204" pitchFamily="34" charset="0"/>
              </a:rPr>
              <a:t>It can be very difficult to establish the property right. Vague property rights are usually the original reason why the externality exists.</a:t>
            </a:r>
          </a:p>
          <a:p>
            <a:pPr lvl="1"/>
            <a:r>
              <a:rPr lang="en-US" sz="2300" dirty="0">
                <a:latin typeface="Calibri Light" panose="020F0302020204030204" pitchFamily="34" charset="0"/>
                <a:ea typeface="Inter Light" panose="02000503000000020004" pitchFamily="2" charset="0"/>
                <a:cs typeface="Calibri Light" panose="020F0302020204030204" pitchFamily="34" charset="0"/>
              </a:rPr>
              <a:t>Sometimes it is not easy for people to bargain for practical reasons. Obstacles to bargaining are called “transaction costs.” In the game, the bargaining itself caused noise! This is a transaction cost.</a:t>
            </a: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2298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dirty="0">
                <a:solidFill>
                  <a:srgbClr val="414A58"/>
                </a:solidFill>
                <a:latin typeface="Calibri" panose="020F0502020204030204" pitchFamily="34" charset="0"/>
                <a:ea typeface="Inter" panose="02000503000000020004" pitchFamily="2" charset="0"/>
              </a:rPr>
              <a:t>Three ways to reduce negative externalities</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22</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695000"/>
            <a:ext cx="10518104"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700" b="1" dirty="0">
                <a:latin typeface="Calibri" panose="020F0502020204030204" pitchFamily="34" charset="0"/>
                <a:ea typeface="Inter Light" panose="02000503000000020004" pitchFamily="2" charset="0"/>
                <a:cs typeface="Calibri" panose="020F0502020204030204" pitchFamily="34" charset="0"/>
              </a:rPr>
              <a:t>Command and control (“C&amp;C”):</a:t>
            </a:r>
            <a:r>
              <a:rPr lang="en-US" sz="2700" dirty="0">
                <a:latin typeface="Calibri Light" panose="020F0302020204030204" pitchFamily="34" charset="0"/>
                <a:ea typeface="Inter Light" panose="02000503000000020004" pitchFamily="2" charset="0"/>
                <a:cs typeface="Calibri Light" panose="020F0302020204030204" pitchFamily="34" charset="0"/>
              </a:rPr>
              <a:t> Government (or other authority) makes rules limiting the externality.</a:t>
            </a:r>
          </a:p>
          <a:p>
            <a:pPr marL="0" indent="0">
              <a:buNone/>
            </a:pPr>
            <a:r>
              <a:rPr lang="en-US" sz="2700" b="1" dirty="0">
                <a:latin typeface="Calibri" panose="020F0502020204030204" pitchFamily="34" charset="0"/>
                <a:ea typeface="Inter Light" panose="02000503000000020004" pitchFamily="2" charset="0"/>
                <a:cs typeface="Calibri" panose="020F0502020204030204" pitchFamily="34" charset="0"/>
              </a:rPr>
              <a:t>Taxes (“T”):</a:t>
            </a:r>
            <a:r>
              <a:rPr lang="en-US" sz="2700" dirty="0">
                <a:latin typeface="Calibri Light" panose="020F0302020204030204" pitchFamily="34" charset="0"/>
                <a:ea typeface="Inter Light" panose="02000503000000020004" pitchFamily="2" charset="0"/>
                <a:cs typeface="Calibri Light" panose="020F0302020204030204" pitchFamily="34" charset="0"/>
              </a:rPr>
              <a:t> Government charges a fee on anyone creating the externality. The tax can be high enough that no one wants to do the externality, or it can be lower so that some externality is allowed.</a:t>
            </a:r>
          </a:p>
          <a:p>
            <a:pPr marL="0" indent="0">
              <a:buNone/>
            </a:pPr>
            <a:r>
              <a:rPr lang="en-US" sz="2700" b="1" dirty="0">
                <a:latin typeface="Calibri" panose="020F0502020204030204" pitchFamily="34" charset="0"/>
                <a:ea typeface="Inter Light" panose="02000503000000020004" pitchFamily="2" charset="0"/>
                <a:cs typeface="Calibri" panose="020F0502020204030204" pitchFamily="34" charset="0"/>
              </a:rPr>
              <a:t>Property rights plus bargaining (“PR+B”): </a:t>
            </a:r>
            <a:r>
              <a:rPr lang="en-US" sz="2700" dirty="0">
                <a:latin typeface="Calibri Light" panose="020F0302020204030204" pitchFamily="34" charset="0"/>
                <a:ea typeface="Inter Light" panose="02000503000000020004" pitchFamily="2" charset="0"/>
                <a:cs typeface="Calibri Light" panose="020F0302020204030204" pitchFamily="34" charset="0"/>
              </a:rPr>
              <a:t>assigning clear liability, responsibility, or property right to people who are in a position to reduce the externality. Then providing a way to sell, exchange, or trade the responsibility for the externality. </a:t>
            </a:r>
          </a:p>
          <a:p>
            <a:pPr marL="0" indent="0">
              <a:buNone/>
            </a:pPr>
            <a:endParaRPr lang="en-US" sz="2700" dirty="0">
              <a:latin typeface="Calibri Light" panose="020F0302020204030204" pitchFamily="34" charset="0"/>
              <a:ea typeface="Inter Light" panose="02000503000000020004" pitchFamily="2" charset="0"/>
              <a:cs typeface="Calibri Light" panose="020F0302020204030204" pitchFamily="34" charset="0"/>
            </a:endParaRPr>
          </a:p>
          <a:p>
            <a:pPr marL="0" indent="0">
              <a:buNone/>
            </a:pPr>
            <a:endParaRPr lang="en-US" sz="2700" dirty="0">
              <a:latin typeface="Calibri Light" panose="020F0302020204030204" pitchFamily="34" charset="0"/>
              <a:ea typeface="Inter Light" panose="02000503000000020004" pitchFamily="2" charset="0"/>
              <a:cs typeface="Calibri Light" panose="020F0302020204030204" pitchFamily="34" charset="0"/>
            </a:endParaRPr>
          </a:p>
          <a:p>
            <a:pPr marL="0" indent="0">
              <a:buNone/>
            </a:pPr>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274982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4" y="255582"/>
            <a:ext cx="8659450"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500" dirty="0">
                <a:solidFill>
                  <a:srgbClr val="414A58"/>
                </a:solidFill>
                <a:latin typeface="Calibri" panose="020F0502020204030204" pitchFamily="34" charset="0"/>
                <a:ea typeface="Inter" panose="02000503000000020004" pitchFamily="2" charset="0"/>
              </a:rPr>
              <a:t>Thinking about our game and three ways to reduce externalities: </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23</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695000"/>
            <a:ext cx="10518104"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dirty="0">
                <a:latin typeface="Calibri Light" panose="020F0302020204030204" pitchFamily="34" charset="0"/>
                <a:ea typeface="Inter Light" panose="02000503000000020004" pitchFamily="2" charset="0"/>
                <a:cs typeface="Calibri Light" panose="020F0302020204030204" pitchFamily="34" charset="0"/>
              </a:rPr>
              <a:t>Which of the three versions of the game was best for producing words?</a:t>
            </a:r>
          </a:p>
          <a:p>
            <a:r>
              <a:rPr lang="en-US" sz="2700" dirty="0">
                <a:latin typeface="Calibri Light" panose="020F0302020204030204" pitchFamily="34" charset="0"/>
                <a:ea typeface="Inter Light" panose="02000503000000020004" pitchFamily="2" charset="0"/>
                <a:cs typeface="Calibri Light" panose="020F0302020204030204" pitchFamily="34" charset="0"/>
              </a:rPr>
              <a:t>Which of the three versions of the game was best for reaching the goal of of quiet classroom and overall limiting noise? </a:t>
            </a:r>
          </a:p>
          <a:p>
            <a:r>
              <a:rPr lang="en-US" sz="2700" dirty="0">
                <a:latin typeface="Calibri Light" panose="020F0302020204030204" pitchFamily="34" charset="0"/>
                <a:ea typeface="Inter Light" panose="02000503000000020004" pitchFamily="2" charset="0"/>
                <a:cs typeface="Calibri Light" panose="020F0302020204030204" pitchFamily="34" charset="0"/>
              </a:rPr>
              <a:t>How was guessing words similar to or a metaphor for producing goods and services? </a:t>
            </a:r>
          </a:p>
          <a:p>
            <a:r>
              <a:rPr lang="en-US" sz="2700" dirty="0">
                <a:latin typeface="Calibri Light" panose="020F0302020204030204" pitchFamily="34" charset="0"/>
                <a:ea typeface="Inter Light" panose="02000503000000020004" pitchFamily="2" charset="0"/>
                <a:cs typeface="Calibri Light" panose="020F0302020204030204" pitchFamily="34" charset="0"/>
              </a:rPr>
              <a:t>Was noise a good metaphor for a pollution externality? Why or why not? </a:t>
            </a:r>
          </a:p>
          <a:p>
            <a:r>
              <a:rPr lang="en-US" sz="2700" dirty="0">
                <a:latin typeface="Calibri Light" panose="020F0302020204030204" pitchFamily="34" charset="0"/>
                <a:ea typeface="Inter Light" panose="02000503000000020004" pitchFamily="2" charset="0"/>
                <a:cs typeface="Calibri Light" panose="020F0302020204030204" pitchFamily="34" charset="0"/>
              </a:rPr>
              <a:t>What can society do if someone’s behavior is putting a burden on others?</a:t>
            </a: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194690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Each method is has its uses</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24</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695000"/>
            <a:ext cx="10518104"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dirty="0">
                <a:latin typeface="Calibri Light" panose="020F0302020204030204" pitchFamily="34" charset="0"/>
                <a:ea typeface="Inter Light" panose="02000503000000020004" pitchFamily="2" charset="0"/>
                <a:cs typeface="Calibri Light" panose="020F0302020204030204" pitchFamily="34" charset="0"/>
              </a:rPr>
              <a:t>Command and control </a:t>
            </a:r>
          </a:p>
          <a:p>
            <a:pPr lvl="1"/>
            <a:r>
              <a:rPr lang="en-US" sz="2300" dirty="0">
                <a:latin typeface="Calibri Light" panose="020F0302020204030204" pitchFamily="34" charset="0"/>
                <a:ea typeface="Inter Light" panose="02000503000000020004" pitchFamily="2" charset="0"/>
                <a:cs typeface="Calibri Light" panose="020F0302020204030204" pitchFamily="34" charset="0"/>
              </a:rPr>
              <a:t>For when people just want simple, clear rules.</a:t>
            </a:r>
          </a:p>
          <a:p>
            <a:r>
              <a:rPr lang="en-US" sz="2700" dirty="0">
                <a:latin typeface="Calibri Light" panose="020F0302020204030204" pitchFamily="34" charset="0"/>
                <a:ea typeface="Inter Light" panose="02000503000000020004" pitchFamily="2" charset="0"/>
                <a:cs typeface="Calibri Light" panose="020F0302020204030204" pitchFamily="34" charset="0"/>
              </a:rPr>
              <a:t>Taxation when </a:t>
            </a:r>
          </a:p>
          <a:p>
            <a:pPr lvl="1"/>
            <a:r>
              <a:rPr lang="en-US" sz="2300" dirty="0">
                <a:latin typeface="Calibri Light" panose="020F0302020204030204" pitchFamily="34" charset="0"/>
                <a:ea typeface="Inter Light" panose="02000503000000020004" pitchFamily="2" charset="0"/>
                <a:cs typeface="Calibri Light" panose="020F0302020204030204" pitchFamily="34" charset="0"/>
              </a:rPr>
              <a:t>For when transaction costs are high</a:t>
            </a:r>
          </a:p>
          <a:p>
            <a:pPr lvl="1"/>
            <a:r>
              <a:rPr lang="en-US" sz="2300" dirty="0">
                <a:latin typeface="Calibri Light" panose="020F0302020204030204" pitchFamily="34" charset="0"/>
                <a:ea typeface="Inter Light" panose="02000503000000020004" pitchFamily="2" charset="0"/>
                <a:cs typeface="Calibri Light" panose="020F0302020204030204" pitchFamily="34" charset="0"/>
              </a:rPr>
              <a:t>Government needs to raise revenue</a:t>
            </a:r>
          </a:p>
          <a:p>
            <a:r>
              <a:rPr lang="en-US" sz="2700" dirty="0">
                <a:latin typeface="Calibri Light" panose="020F0302020204030204" pitchFamily="34" charset="0"/>
                <a:ea typeface="Inter Light" panose="02000503000000020004" pitchFamily="2" charset="0"/>
                <a:cs typeface="Calibri Light" panose="020F0302020204030204" pitchFamily="34" charset="0"/>
              </a:rPr>
              <a:t>Property rights plus bargaining  </a:t>
            </a:r>
          </a:p>
          <a:p>
            <a:pPr lvl="1"/>
            <a:r>
              <a:rPr lang="en-US" sz="2300" dirty="0">
                <a:latin typeface="Calibri Light" panose="020F0302020204030204" pitchFamily="34" charset="0"/>
                <a:ea typeface="Inter Light" panose="02000503000000020004" pitchFamily="2" charset="0"/>
                <a:cs typeface="Calibri Light" panose="020F0302020204030204" pitchFamily="34" charset="0"/>
              </a:rPr>
              <a:t>To reduce externalities efficiently</a:t>
            </a:r>
          </a:p>
          <a:p>
            <a:pPr lvl="1"/>
            <a:r>
              <a:rPr lang="en-US" sz="2300" dirty="0">
                <a:latin typeface="Calibri Light" panose="020F0302020204030204" pitchFamily="34" charset="0"/>
                <a:ea typeface="Inter Light" panose="02000503000000020004" pitchFamily="2" charset="0"/>
                <a:cs typeface="Calibri Light" panose="020F0302020204030204" pitchFamily="34" charset="0"/>
              </a:rPr>
              <a:t>To find how much people really value reducing an externality</a:t>
            </a:r>
          </a:p>
          <a:p>
            <a:pPr lvl="1"/>
            <a:r>
              <a:rPr lang="en-US" sz="2300" dirty="0">
                <a:latin typeface="Calibri Light" panose="020F0302020204030204" pitchFamily="34" charset="0"/>
                <a:ea typeface="Inter Light" panose="02000503000000020004" pitchFamily="2" charset="0"/>
                <a:cs typeface="Calibri Light" panose="020F0302020204030204" pitchFamily="34" charset="0"/>
              </a:rPr>
              <a:t>To reduce externalities without too much government intervention</a:t>
            </a: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270327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Vocabulary</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3</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825625"/>
            <a:ext cx="8099908"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700" b="1" dirty="0">
                <a:latin typeface="Calibri" panose="020F0502020204030204" pitchFamily="34" charset="0"/>
                <a:ea typeface="Inter Light" panose="02000503000000020004" pitchFamily="2" charset="0"/>
                <a:cs typeface="Calibri" panose="020F0502020204030204" pitchFamily="34" charset="0"/>
              </a:rPr>
              <a:t>Markets</a:t>
            </a:r>
            <a:r>
              <a:rPr lang="en-US" sz="2700" dirty="0">
                <a:latin typeface="Calibri Light" panose="020F0302020204030204" pitchFamily="34" charset="0"/>
                <a:ea typeface="Inter Light" panose="02000503000000020004" pitchFamily="2" charset="0"/>
                <a:cs typeface="Calibri Light" panose="020F0302020204030204" pitchFamily="34" charset="0"/>
              </a:rPr>
              <a:t> are the interaction between buyers and sellers for the purpose of exchanging goods and services.</a:t>
            </a:r>
          </a:p>
          <a:p>
            <a:r>
              <a:rPr lang="en-US" sz="2700" dirty="0">
                <a:latin typeface="Calibri Light" panose="020F0302020204030204" pitchFamily="34" charset="0"/>
                <a:ea typeface="Inter Light" panose="02000503000000020004" pitchFamily="2" charset="0"/>
                <a:cs typeface="Calibri Light" panose="020F0302020204030204" pitchFamily="34" charset="0"/>
              </a:rPr>
              <a:t>Markets help people </a:t>
            </a:r>
            <a:r>
              <a:rPr lang="en-US" sz="2700" b="1" dirty="0">
                <a:latin typeface="Calibri" panose="020F0502020204030204" pitchFamily="34" charset="0"/>
                <a:ea typeface="Inter Light" panose="02000503000000020004" pitchFamily="2" charset="0"/>
                <a:cs typeface="Calibri" panose="020F0502020204030204" pitchFamily="34" charset="0"/>
              </a:rPr>
              <a:t>allocate</a:t>
            </a:r>
            <a:r>
              <a:rPr lang="en-US" sz="2700" dirty="0">
                <a:latin typeface="Calibri Light" panose="020F0302020204030204" pitchFamily="34" charset="0"/>
                <a:ea typeface="Inter Light" panose="02000503000000020004" pitchFamily="2" charset="0"/>
                <a:cs typeface="Calibri Light" panose="020F0302020204030204" pitchFamily="34" charset="0"/>
              </a:rPr>
              <a:t>: that is, to choose what to produce, how much to produce, and to decide who consumes what is produced.</a:t>
            </a:r>
          </a:p>
          <a:p>
            <a:r>
              <a:rPr lang="en-US" sz="2700" dirty="0">
                <a:latin typeface="Calibri Light" panose="020F0302020204030204" pitchFamily="34" charset="0"/>
                <a:ea typeface="Inter Light" panose="02000503000000020004" pitchFamily="2" charset="0"/>
                <a:cs typeface="Calibri Light" panose="020F0302020204030204" pitchFamily="34" charset="0"/>
              </a:rPr>
              <a:t>Market interactions create </a:t>
            </a:r>
            <a:r>
              <a:rPr lang="en-US" sz="2700" b="1" dirty="0">
                <a:latin typeface="Calibri" panose="020F0502020204030204" pitchFamily="34" charset="0"/>
                <a:ea typeface="Inter Light" panose="02000503000000020004" pitchFamily="2" charset="0"/>
                <a:cs typeface="Calibri" panose="020F0502020204030204" pitchFamily="34" charset="0"/>
              </a:rPr>
              <a:t>market prices</a:t>
            </a:r>
            <a:r>
              <a:rPr lang="en-US" sz="2700" dirty="0">
                <a:latin typeface="Calibri Light" panose="020F0302020204030204" pitchFamily="34" charset="0"/>
                <a:ea typeface="Inter Light" panose="02000503000000020004" pitchFamily="2" charset="0"/>
                <a:cs typeface="Calibri Light" panose="020F0302020204030204" pitchFamily="34" charset="0"/>
              </a:rPr>
              <a:t>, which are signals that help allocate scarce goods and services. </a:t>
            </a:r>
          </a:p>
          <a:p>
            <a:r>
              <a:rPr lang="en-US" sz="2700" dirty="0">
                <a:latin typeface="Calibri Light" panose="020F0302020204030204" pitchFamily="34" charset="0"/>
                <a:ea typeface="Inter Light" panose="02000503000000020004" pitchFamily="2" charset="0"/>
                <a:cs typeface="Calibri Light" panose="020F0302020204030204" pitchFamily="34" charset="0"/>
              </a:rPr>
              <a:t>Market prices are for the economy what traffic signals are for traffic: they coordinate the actions of many people. </a:t>
            </a: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a:p>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47059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Ethical concerns</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4</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470515"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700" dirty="0">
                <a:latin typeface="Calibri Light" panose="020F0302020204030204" pitchFamily="34" charset="0"/>
                <a:ea typeface="Inter Light" panose="02000503000000020004" pitchFamily="2" charset="0"/>
                <a:cs typeface="Calibri Light" panose="020F0302020204030204" pitchFamily="34" charset="0"/>
              </a:rPr>
              <a:t>This lesson focuses on </a:t>
            </a:r>
            <a:r>
              <a:rPr lang="en-US" sz="2700" b="1" dirty="0">
                <a:latin typeface="Calibri" panose="020F0502020204030204" pitchFamily="34" charset="0"/>
                <a:ea typeface="Inter Light" panose="02000503000000020004" pitchFamily="2" charset="0"/>
                <a:cs typeface="Calibri" panose="020F0502020204030204" pitchFamily="34" charset="0"/>
              </a:rPr>
              <a:t>outcomes-based ethics</a:t>
            </a:r>
            <a:r>
              <a:rPr lang="en-US" sz="2700" dirty="0">
                <a:latin typeface="Calibri Light" panose="020F0302020204030204" pitchFamily="34" charset="0"/>
                <a:ea typeface="Inter Light" panose="02000503000000020004" pitchFamily="2" charset="0"/>
                <a:cs typeface="Calibri Light" panose="020F0302020204030204" pitchFamily="34" charset="0"/>
              </a:rPr>
              <a:t>: a moral philosophy that discerns right or wrong action based on the consequences produced by the action.</a:t>
            </a:r>
          </a:p>
          <a:p>
            <a:r>
              <a:rPr lang="en-US" sz="2700" dirty="0">
                <a:latin typeface="Calibri Light" panose="020F0302020204030204" pitchFamily="34" charset="0"/>
                <a:ea typeface="Inter Light" panose="02000503000000020004" pitchFamily="2" charset="0"/>
                <a:cs typeface="Calibri Light" panose="020F0302020204030204" pitchFamily="34" charset="0"/>
              </a:rPr>
              <a:t>In the lesson, we assume that both producing goods and services and reducing pollution are good goals, and seek the best way to achieve them.</a:t>
            </a:r>
          </a:p>
        </p:txBody>
      </p:sp>
    </p:spTree>
    <p:extLst>
      <p:ext uri="{BB962C8B-B14F-4D97-AF65-F5344CB8AC3E}">
        <p14:creationId xmlns:p14="http://schemas.microsoft.com/office/powerpoint/2010/main" val="153826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dirty="0">
                <a:solidFill>
                  <a:srgbClr val="414A58"/>
                </a:solidFill>
                <a:latin typeface="Calibri" panose="020F0502020204030204" pitchFamily="34" charset="0"/>
                <a:ea typeface="Inter" panose="02000503000000020004" pitchFamily="2" charset="0"/>
              </a:rPr>
              <a:t>Three ways to reduce negative externalities</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5</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825625"/>
            <a:ext cx="8004906"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sz="2700" b="1" dirty="0">
                <a:latin typeface="Calibri" panose="020F0502020204030204" pitchFamily="34" charset="0"/>
                <a:ea typeface="Inter Light" panose="02000503000000020004" pitchFamily="2" charset="0"/>
                <a:cs typeface="Calibri" panose="020F0502020204030204" pitchFamily="34" charset="0"/>
              </a:rPr>
              <a:t>Command and control: </a:t>
            </a:r>
            <a:r>
              <a:rPr lang="en-US" sz="2700" dirty="0">
                <a:latin typeface="Calibri Light" panose="020F0302020204030204" pitchFamily="34" charset="0"/>
                <a:ea typeface="Inter Light" panose="02000503000000020004" pitchFamily="2" charset="0"/>
                <a:cs typeface="Calibri Light" panose="020F0302020204030204" pitchFamily="34" charset="0"/>
              </a:rPr>
              <a:t>Government (or other authority) makes rules limiting the externality.</a:t>
            </a:r>
          </a:p>
          <a:p>
            <a:pPr marL="457200" lvl="1" indent="0">
              <a:buNone/>
            </a:pPr>
            <a:r>
              <a:rPr lang="en-US" sz="2300" dirty="0">
                <a:latin typeface="Calibri Light" panose="020F0302020204030204" pitchFamily="34" charset="0"/>
                <a:ea typeface="Inter Light" panose="02000503000000020004" pitchFamily="2" charset="0"/>
                <a:cs typeface="Calibri Light" panose="020F0302020204030204" pitchFamily="34" charset="0"/>
              </a:rPr>
              <a:t>      Examples:</a:t>
            </a:r>
          </a:p>
          <a:p>
            <a:pPr lvl="2"/>
            <a:r>
              <a:rPr lang="en-US" sz="2300" dirty="0">
                <a:latin typeface="Calibri Light" panose="020F0302020204030204" pitchFamily="34" charset="0"/>
                <a:ea typeface="Inter Light" panose="02000503000000020004" pitchFamily="2" charset="0"/>
                <a:cs typeface="Calibri Light" panose="020F0302020204030204" pitchFamily="34" charset="0"/>
              </a:rPr>
              <a:t>City governments do not allow people to pour motor oil down storm drains, since the oil pollutes waterways, harming people and wildlife.</a:t>
            </a:r>
          </a:p>
          <a:p>
            <a:pPr lvl="2"/>
            <a:r>
              <a:rPr lang="en-US" sz="2300" dirty="0">
                <a:latin typeface="Calibri Light" panose="020F0302020204030204" pitchFamily="34" charset="0"/>
                <a:ea typeface="Inter Light" panose="02000503000000020004" pitchFamily="2" charset="0"/>
                <a:cs typeface="Calibri Light" panose="020F0302020204030204" pitchFamily="34" charset="0"/>
              </a:rPr>
              <a:t>Teachers do not allow students to run in the hallways, since it is dangerous and annoying for other students.</a:t>
            </a:r>
          </a:p>
          <a:p>
            <a:pPr marL="0" indent="0">
              <a:buNone/>
            </a:pPr>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269119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dirty="0">
                <a:solidFill>
                  <a:srgbClr val="414A58"/>
                </a:solidFill>
                <a:latin typeface="Calibri" panose="020F0502020204030204" pitchFamily="34" charset="0"/>
                <a:ea typeface="Inter" panose="02000503000000020004" pitchFamily="2" charset="0"/>
              </a:rPr>
              <a:t>Three ways to reduce negative externalities</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6</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825625"/>
            <a:ext cx="8004906"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2"/>
            </a:pPr>
            <a:r>
              <a:rPr lang="en-US" sz="2700" b="1" dirty="0">
                <a:latin typeface="Calibri" panose="020F0502020204030204" pitchFamily="34" charset="0"/>
                <a:ea typeface="Inter Light" panose="02000503000000020004" pitchFamily="2" charset="0"/>
                <a:cs typeface="Calibri" panose="020F0502020204030204" pitchFamily="34" charset="0"/>
              </a:rPr>
              <a:t>Taxes: </a:t>
            </a:r>
            <a:r>
              <a:rPr lang="en-US" sz="2700" dirty="0">
                <a:latin typeface="Calibri Light" panose="020F0302020204030204" pitchFamily="34" charset="0"/>
                <a:ea typeface="Inter Light" panose="02000503000000020004" pitchFamily="2" charset="0"/>
                <a:cs typeface="Calibri Light" panose="020F0302020204030204" pitchFamily="34" charset="0"/>
              </a:rPr>
              <a:t>Government charges a fee on anyone creating the externality. The tax can be high enough that no one wants to do the externality, or it can be lower so that some externality is allowed.</a:t>
            </a:r>
          </a:p>
          <a:p>
            <a:pPr marL="457200" lvl="1" indent="0">
              <a:buNone/>
            </a:pPr>
            <a:r>
              <a:rPr lang="en-US" sz="2300" dirty="0">
                <a:latin typeface="Calibri Light" panose="020F0302020204030204" pitchFamily="34" charset="0"/>
                <a:ea typeface="Inter Light" panose="02000503000000020004" pitchFamily="2" charset="0"/>
                <a:cs typeface="Calibri Light" panose="020F0302020204030204" pitchFamily="34" charset="0"/>
              </a:rPr>
              <a:t>      Examples:</a:t>
            </a:r>
          </a:p>
          <a:p>
            <a:pPr lvl="2"/>
            <a:r>
              <a:rPr lang="en-US" sz="2300" dirty="0">
                <a:latin typeface="Calibri Light" panose="020F0302020204030204" pitchFamily="34" charset="0"/>
                <a:ea typeface="Inter Light" panose="02000503000000020004" pitchFamily="2" charset="0"/>
                <a:cs typeface="Calibri Light" panose="020F0302020204030204" pitchFamily="34" charset="0"/>
              </a:rPr>
              <a:t>Local governments issue parking tickets for illegally parked vehicles, to allocate parking space. </a:t>
            </a:r>
          </a:p>
          <a:p>
            <a:pPr lvl="2"/>
            <a:r>
              <a:rPr lang="en-US" sz="2300" dirty="0">
                <a:latin typeface="Calibri Light" panose="020F0302020204030204" pitchFamily="34" charset="0"/>
                <a:ea typeface="Inter Light" panose="02000503000000020004" pitchFamily="2" charset="0"/>
                <a:cs typeface="Calibri Light" panose="020F0302020204030204" pitchFamily="34" charset="0"/>
              </a:rPr>
              <a:t>Government taxes cigarettes to discourage people from smoking, since second-hand smoke is annoying and can harm other people’s health.</a:t>
            </a:r>
          </a:p>
        </p:txBody>
      </p:sp>
    </p:spTree>
    <p:extLst>
      <p:ext uri="{BB962C8B-B14F-4D97-AF65-F5344CB8AC3E}">
        <p14:creationId xmlns:p14="http://schemas.microsoft.com/office/powerpoint/2010/main" val="277111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dirty="0">
                <a:solidFill>
                  <a:srgbClr val="414A58"/>
                </a:solidFill>
                <a:latin typeface="Calibri" panose="020F0502020204030204" pitchFamily="34" charset="0"/>
                <a:ea typeface="Inter" panose="02000503000000020004" pitchFamily="2" charset="0"/>
              </a:rPr>
              <a:t>Three ways to reduce negative externalities</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7</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718749"/>
            <a:ext cx="1058284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3"/>
            </a:pPr>
            <a:r>
              <a:rPr lang="en-US" sz="2700" b="1" dirty="0">
                <a:latin typeface="Calibri" panose="020F0502020204030204" pitchFamily="34" charset="0"/>
                <a:ea typeface="Inter Light" panose="02000503000000020004" pitchFamily="2" charset="0"/>
                <a:cs typeface="Calibri" panose="020F0502020204030204" pitchFamily="34" charset="0"/>
              </a:rPr>
              <a:t>Property rights plus bargaining: </a:t>
            </a:r>
            <a:r>
              <a:rPr lang="en-US" sz="2700" dirty="0">
                <a:latin typeface="Calibri Light" panose="020F0302020204030204" pitchFamily="34" charset="0"/>
                <a:ea typeface="Inter Light" panose="02000503000000020004" pitchFamily="2" charset="0"/>
                <a:cs typeface="Calibri Light" panose="020F0302020204030204" pitchFamily="34" charset="0"/>
              </a:rPr>
              <a:t>assigning clear liability, responsibility, or property right to people who can reduce the externality. Then providing a way to sell, trade, or take responsibility for the externality.</a:t>
            </a:r>
          </a:p>
          <a:p>
            <a:pPr marL="457200" lvl="1" indent="0">
              <a:buNone/>
            </a:pPr>
            <a:r>
              <a:rPr lang="en-US" sz="2300" dirty="0">
                <a:latin typeface="Calibri Light" panose="020F0302020204030204" pitchFamily="34" charset="0"/>
                <a:ea typeface="Inter Light" panose="02000503000000020004" pitchFamily="2" charset="0"/>
                <a:cs typeface="Calibri Light" panose="020F0302020204030204" pitchFamily="34" charset="0"/>
              </a:rPr>
              <a:t>      Examples:</a:t>
            </a:r>
          </a:p>
          <a:p>
            <a:pPr lvl="2"/>
            <a:r>
              <a:rPr lang="en-US" sz="2300" dirty="0">
                <a:latin typeface="Calibri Light" panose="020F0302020204030204" pitchFamily="34" charset="0"/>
                <a:ea typeface="Inter Light" panose="02000503000000020004" pitchFamily="2" charset="0"/>
                <a:cs typeface="Calibri Light" panose="020F0302020204030204" pitchFamily="34" charset="0"/>
              </a:rPr>
              <a:t>You ask your neighbors to turn their loud, irritating music down. They agree to turn it down by 10pm since it’s a weekend. You agree.</a:t>
            </a:r>
          </a:p>
          <a:p>
            <a:pPr lvl="2"/>
            <a:r>
              <a:rPr lang="en-US" sz="2300" dirty="0">
                <a:latin typeface="Calibri Light" panose="020F0302020204030204" pitchFamily="34" charset="0"/>
                <a:ea typeface="Inter Light" panose="02000503000000020004" pitchFamily="2" charset="0"/>
                <a:cs typeface="Calibri Light" panose="020F0302020204030204" pitchFamily="34" charset="0"/>
              </a:rPr>
              <a:t>Governments set a limit on the amount of air pollution that is acceptable. Then they give pollution permits to producers who are potential polluters. The producers may exchange these permits with each other in a market. This allows producers to maximize production while still limiting pollution.</a:t>
            </a:r>
          </a:p>
          <a:p>
            <a:pPr lvl="2"/>
            <a:r>
              <a:rPr lang="en-US" sz="2300" dirty="0">
                <a:latin typeface="Calibri Light" panose="020F0302020204030204" pitchFamily="34" charset="0"/>
                <a:ea typeface="Inter Light" panose="02000503000000020004" pitchFamily="2" charset="0"/>
                <a:cs typeface="Calibri Light" panose="020F0302020204030204" pitchFamily="34" charset="0"/>
              </a:rPr>
              <a:t>Restaurant employees sometimes steal from their employers by not ringing up transactions. Restaurants are liable for this. But some restaurants induce customers to take some responsibility for stopping theft by offering customers free meals if they aren't given a receipt. This forces employees to ring up sales.</a:t>
            </a:r>
          </a:p>
          <a:p>
            <a:pPr lvl="1"/>
            <a:endParaRPr lang="en-US" sz="2700" dirty="0">
              <a:latin typeface="Calibri Light" panose="020F0302020204030204" pitchFamily="34" charset="0"/>
              <a:ea typeface="Inter Light" panose="02000503000000020004" pitchFamily="2" charset="0"/>
              <a:cs typeface="Calibri Light" panose="020F0302020204030204" pitchFamily="34" charset="0"/>
            </a:endParaRPr>
          </a:p>
        </p:txBody>
      </p:sp>
    </p:spTree>
    <p:extLst>
      <p:ext uri="{BB962C8B-B14F-4D97-AF65-F5344CB8AC3E}">
        <p14:creationId xmlns:p14="http://schemas.microsoft.com/office/powerpoint/2010/main" val="223241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charRg st="233" end="367"/>
                                            </p:txEl>
                                          </p:spTgt>
                                        </p:tgtEl>
                                        <p:attrNameLst>
                                          <p:attrName>style.visibility</p:attrName>
                                        </p:attrNameLst>
                                      </p:cBhvr>
                                      <p:to>
                                        <p:strVal val="visible"/>
                                      </p:to>
                                    </p:set>
                                    <p:anim calcmode="lin" valueType="num">
                                      <p:cBhvr additive="base">
                                        <p:cTn id="19" dur="500" fill="hold"/>
                                        <p:tgtEl>
                                          <p:spTgt spid="3">
                                            <p:txEl>
                                              <p:charRg st="233" end="36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charRg st="233" end="36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charRg st="367" end="664"/>
                                            </p:txEl>
                                          </p:spTgt>
                                        </p:tgtEl>
                                        <p:attrNameLst>
                                          <p:attrName>style.visibility</p:attrName>
                                        </p:attrNameLst>
                                      </p:cBhvr>
                                      <p:to>
                                        <p:strVal val="visible"/>
                                      </p:to>
                                    </p:set>
                                    <p:anim calcmode="lin" valueType="num">
                                      <p:cBhvr additive="base">
                                        <p:cTn id="25" dur="500" fill="hold"/>
                                        <p:tgtEl>
                                          <p:spTgt spid="3">
                                            <p:txEl>
                                              <p:charRg st="367" end="66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charRg st="367" end="66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charRg st="664" end="977"/>
                                            </p:txEl>
                                          </p:spTgt>
                                        </p:tgtEl>
                                        <p:attrNameLst>
                                          <p:attrName>style.visibility</p:attrName>
                                        </p:attrNameLst>
                                      </p:cBhvr>
                                      <p:to>
                                        <p:strVal val="visible"/>
                                      </p:to>
                                    </p:set>
                                    <p:anim calcmode="lin" valueType="num">
                                      <p:cBhvr additive="base">
                                        <p:cTn id="31" dur="500" fill="hold"/>
                                        <p:tgtEl>
                                          <p:spTgt spid="3">
                                            <p:txEl>
                                              <p:charRg st="664" end="97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charRg st="664" end="97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414A58"/>
                </a:solidFill>
                <a:latin typeface="Calibri" panose="020F0502020204030204" pitchFamily="34" charset="0"/>
                <a:ea typeface="Inter" panose="02000503000000020004" pitchFamily="2" charset="0"/>
              </a:rPr>
              <a:t>The “Guess the Word” Game! - Overview</a:t>
            </a:r>
            <a:endParaRPr lang="en-US" sz="4000"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8</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695000"/>
            <a:ext cx="8954932"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sz="2700" dirty="0">
                <a:latin typeface="Calibri Light" panose="020F0302020204030204" pitchFamily="34" charset="0"/>
                <a:ea typeface="Inter Light" panose="02000503000000020004" pitchFamily="2" charset="0"/>
                <a:cs typeface="Calibri Light" panose="020F0302020204030204" pitchFamily="34" charset="0"/>
              </a:rPr>
              <a:t>The goal of the game: guess (“produce”) the most words. Each team gets one “dollar” for each word produced.</a:t>
            </a:r>
          </a:p>
          <a:p>
            <a:pPr marL="514350" indent="-514350">
              <a:buFont typeface="+mj-lt"/>
              <a:buAutoNum type="arabicPeriod"/>
            </a:pPr>
            <a:r>
              <a:rPr lang="en-US" sz="2700" dirty="0">
                <a:latin typeface="Calibri Light" panose="020F0302020204030204" pitchFamily="34" charset="0"/>
                <a:ea typeface="Inter Light" panose="02000503000000020004" pitchFamily="2" charset="0"/>
                <a:cs typeface="Calibri Light" panose="020F0302020204030204" pitchFamily="34" charset="0"/>
              </a:rPr>
              <a:t>Additional goal is to keep the noise level down - noise is an externality imposed on others!</a:t>
            </a:r>
          </a:p>
          <a:p>
            <a:pPr marL="514350" indent="-514350">
              <a:buFont typeface="+mj-lt"/>
              <a:buAutoNum type="arabicPeriod"/>
            </a:pPr>
            <a:r>
              <a:rPr lang="en-US" sz="2700" dirty="0">
                <a:latin typeface="Calibri Light" panose="020F0302020204030204" pitchFamily="34" charset="0"/>
                <a:ea typeface="Inter Light" panose="02000503000000020004" pitchFamily="2" charset="0"/>
                <a:cs typeface="Calibri Light" panose="020F0302020204030204" pitchFamily="34" charset="0"/>
              </a:rPr>
              <a:t>You will be divided into teams of 3-4. Choose a teammate to be that round’s leader. The leader draws a card from the stack and acts out the word or provides verbal clues to help teammates guess the word on the card. You may skip a card if it is too difficult, and draw a new one.</a:t>
            </a:r>
          </a:p>
        </p:txBody>
      </p:sp>
    </p:spTree>
    <p:extLst>
      <p:ext uri="{BB962C8B-B14F-4D97-AF65-F5344CB8AC3E}">
        <p14:creationId xmlns:p14="http://schemas.microsoft.com/office/powerpoint/2010/main" val="253873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414A58"/>
                </a:solidFill>
                <a:latin typeface="Calibri" panose="020F0502020204030204" pitchFamily="34" charset="0"/>
                <a:ea typeface="Inter" panose="02000503000000020004" pitchFamily="2" charset="0"/>
              </a:rPr>
              <a:t>The “Guess the Word” Game! - Overview</a:t>
            </a:r>
            <a:endParaRPr lang="en-US" sz="4000"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9</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60" y="1695000"/>
            <a:ext cx="9412132"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4"/>
            </a:pPr>
            <a:r>
              <a:rPr lang="en-US" sz="2700" dirty="0">
                <a:latin typeface="Calibri Light" panose="020F0302020204030204" pitchFamily="34" charset="0"/>
                <a:ea typeface="Inter Light" panose="02000503000000020004" pitchFamily="2" charset="0"/>
                <a:cs typeface="Calibri Light" panose="020F0302020204030204" pitchFamily="34" charset="0"/>
              </a:rPr>
              <a:t>When the team guesses the word correctly, the leader gives them a thumbs-up, draws a new word, and the team repeats the process until time is up.  Put the guessed words in a separate pile.</a:t>
            </a:r>
          </a:p>
          <a:p>
            <a:pPr marL="514350" indent="-514350">
              <a:buFont typeface="+mj-lt"/>
              <a:buAutoNum type="arabicPeriod" startAt="4"/>
            </a:pPr>
            <a:r>
              <a:rPr lang="en-US" sz="2700" dirty="0">
                <a:latin typeface="Calibri Light" panose="020F0302020204030204" pitchFamily="34" charset="0"/>
                <a:ea typeface="Inter Light" panose="02000503000000020004" pitchFamily="2" charset="0"/>
                <a:cs typeface="Calibri Light" panose="020F0302020204030204" pitchFamily="34" charset="0"/>
              </a:rPr>
              <a:t>Record how many words you guessed correctly in the time allotted. </a:t>
            </a:r>
          </a:p>
          <a:p>
            <a:pPr marL="514350" indent="-514350">
              <a:buFont typeface="+mj-lt"/>
              <a:buAutoNum type="arabicPeriod" startAt="4"/>
            </a:pPr>
            <a:r>
              <a:rPr lang="en-US" sz="2700" dirty="0">
                <a:latin typeface="Calibri Light" panose="020F0302020204030204" pitchFamily="34" charset="0"/>
                <a:ea typeface="Inter Light" panose="02000503000000020004" pitchFamily="2" charset="0"/>
                <a:cs typeface="Calibri Light" panose="020F0302020204030204" pitchFamily="34" charset="0"/>
              </a:rPr>
              <a:t>There will be a student regulator assigned to oversee two to three teams.</a:t>
            </a:r>
          </a:p>
          <a:p>
            <a:pPr marL="514350" indent="-514350">
              <a:buFont typeface="+mj-lt"/>
              <a:buAutoNum type="arabicPeriod" startAt="4"/>
            </a:pPr>
            <a:r>
              <a:rPr lang="en-US" sz="2700" dirty="0">
                <a:latin typeface="Calibri Light" panose="020F0302020204030204" pitchFamily="34" charset="0"/>
                <a:ea typeface="Inter Light" panose="02000503000000020004" pitchFamily="2" charset="0"/>
                <a:cs typeface="Calibri Light" panose="020F0302020204030204" pitchFamily="34" charset="0"/>
              </a:rPr>
              <a:t>We will produce words for two minutes per round, broken up into one-minute segments.</a:t>
            </a:r>
          </a:p>
        </p:txBody>
      </p:sp>
    </p:spTree>
    <p:extLst>
      <p:ext uri="{BB962C8B-B14F-4D97-AF65-F5344CB8AC3E}">
        <p14:creationId xmlns:p14="http://schemas.microsoft.com/office/powerpoint/2010/main" val="32248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 Theme">
  <a:themeElements>
    <a:clrScheme name="CEE colors">
      <a:dk1>
        <a:srgbClr val="000000"/>
      </a:dk1>
      <a:lt1>
        <a:srgbClr val="FFFFFF"/>
      </a:lt1>
      <a:dk2>
        <a:srgbClr val="2C3842"/>
      </a:dk2>
      <a:lt2>
        <a:srgbClr val="E7E6E6"/>
      </a:lt2>
      <a:accent1>
        <a:srgbClr val="7B8186"/>
      </a:accent1>
      <a:accent2>
        <a:srgbClr val="5AB890"/>
      </a:accent2>
      <a:accent3>
        <a:srgbClr val="A6CD6F"/>
      </a:accent3>
      <a:accent4>
        <a:srgbClr val="1C8F53"/>
      </a:accent4>
      <a:accent5>
        <a:srgbClr val="85C17A"/>
      </a:accent5>
      <a:accent6>
        <a:srgbClr val="2C3842"/>
      </a:accent6>
      <a:hlink>
        <a:srgbClr val="7B8186"/>
      </a:hlink>
      <a:folHlink>
        <a:srgbClr val="E1E2D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0B04982AC0B484FA7A442A8FF52A606" ma:contentTypeVersion="10" ma:contentTypeDescription="Create a new document." ma:contentTypeScope="" ma:versionID="ede84e8f0e023983d3517b34e6548536">
  <xsd:schema xmlns:xsd="http://www.w3.org/2001/XMLSchema" xmlns:xs="http://www.w3.org/2001/XMLSchema" xmlns:p="http://schemas.microsoft.com/office/2006/metadata/properties" xmlns:ns2="742ad430-3572-48e8-b446-46b1d42ed47a" xmlns:ns3="74616181-94ba-4823-8a07-43739609fc94" targetNamespace="http://schemas.microsoft.com/office/2006/metadata/properties" ma:root="true" ma:fieldsID="c80f5bdfd4e5581fb777729c322493c2" ns2:_="" ns3:_="">
    <xsd:import namespace="742ad430-3572-48e8-b446-46b1d42ed47a"/>
    <xsd:import namespace="74616181-94ba-4823-8a07-43739609fc9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2ad430-3572-48e8-b446-46b1d42ed4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305ee66a-9dd0-4897-bf8b-a3237da4aeb0"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Preview" ma:index="17"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4616181-94ba-4823-8a07-43739609fc9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3fabd4a-b02c-4bc1-93a9-9c2382e9df6d}" ma:internalName="TaxCatchAll" ma:showField="CatchAllData" ma:web="74616181-94ba-4823-8a07-43739609fc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42ad430-3572-48e8-b446-46b1d42ed47a">
      <Terms xmlns="http://schemas.microsoft.com/office/infopath/2007/PartnerControls"/>
    </lcf76f155ced4ddcb4097134ff3c332f>
    <TaxCatchAll xmlns="74616181-94ba-4823-8a07-43739609fc94" xsi:nil="true"/>
    <Preview xmlns="742ad430-3572-48e8-b446-46b1d42ed47a" xsi:nil="true"/>
  </documentManagement>
</p:properties>
</file>

<file path=customXml/itemProps1.xml><?xml version="1.0" encoding="utf-8"?>
<ds:datastoreItem xmlns:ds="http://schemas.openxmlformats.org/officeDocument/2006/customXml" ds:itemID="{5711EF54-CA8B-47BA-91A0-3C52EC819514}">
  <ds:schemaRefs>
    <ds:schemaRef ds:uri="http://schemas.microsoft.com/sharepoint/v3/contenttype/forms"/>
  </ds:schemaRefs>
</ds:datastoreItem>
</file>

<file path=customXml/itemProps2.xml><?xml version="1.0" encoding="utf-8"?>
<ds:datastoreItem xmlns:ds="http://schemas.openxmlformats.org/officeDocument/2006/customXml" ds:itemID="{F1848826-8C26-4312-A7A1-9ACA488E51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2ad430-3572-48e8-b446-46b1d42ed47a"/>
    <ds:schemaRef ds:uri="74616181-94ba-4823-8a07-43739609fc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51F743-C0A0-4E7E-B51E-35DF69ECFFB2}">
  <ds:schemaRefs>
    <ds:schemaRef ds:uri="http://schemas.microsoft.com/office/2006/metadata/properties"/>
    <ds:schemaRef ds:uri="http://schemas.microsoft.com/office/infopath/2007/PartnerControls"/>
    <ds:schemaRef ds:uri="742ad430-3572-48e8-b446-46b1d42ed47a"/>
    <ds:schemaRef ds:uri="74616181-94ba-4823-8a07-43739609fc94"/>
  </ds:schemaRefs>
</ds:datastoreItem>
</file>

<file path=docProps/app.xml><?xml version="1.0" encoding="utf-8"?>
<Properties xmlns="http://schemas.openxmlformats.org/officeDocument/2006/extended-properties" xmlns:vt="http://schemas.openxmlformats.org/officeDocument/2006/docPropsVTypes">
  <Template>Office Theme</Template>
  <TotalTime>3579</TotalTime>
  <Words>2207</Words>
  <Application>Microsoft Macintosh PowerPoint</Application>
  <PresentationFormat>Widescreen</PresentationFormat>
  <Paragraphs>186</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Courier New</vt:lpstr>
      <vt:lpstr>Inter Light</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Ean Krenzin-Blank</cp:lastModifiedBy>
  <cp:revision>85</cp:revision>
  <dcterms:created xsi:type="dcterms:W3CDTF">2022-05-10T21:20:13Z</dcterms:created>
  <dcterms:modified xsi:type="dcterms:W3CDTF">2023-12-27T23:35:12Z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0x010100C0B04982AC0B484FA7A442A8FF52A606</vt:lpwstr>
  </property>
</Properties>
</file>