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handoutMasterIdLst>
    <p:handoutMasterId r:id="rId16"/>
  </p:handoutMasterIdLst>
  <p:sldIdLst>
    <p:sldId id="699" r:id="rId5"/>
    <p:sldId id="730" r:id="rId6"/>
    <p:sldId id="732" r:id="rId7"/>
    <p:sldId id="733" r:id="rId8"/>
    <p:sldId id="734" r:id="rId9"/>
    <p:sldId id="735" r:id="rId10"/>
    <p:sldId id="736" r:id="rId11"/>
    <p:sldId id="737" r:id="rId12"/>
    <p:sldId id="738" r:id="rId13"/>
    <p:sldId id="7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85374"/>
  </p:normalViewPr>
  <p:slideViewPr>
    <p:cSldViewPr snapToGrid="0" snapToObjects="1">
      <p:cViewPr varScale="1">
        <p:scale>
          <a:sx n="108" d="100"/>
          <a:sy n="108" d="100"/>
        </p:scale>
        <p:origin x="1792"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12/28/23</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12/28/23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a:t>
            </a:fld>
            <a:endParaRPr lang="en-US"/>
          </a:p>
        </p:txBody>
      </p:sp>
    </p:spTree>
    <p:extLst>
      <p:ext uri="{BB962C8B-B14F-4D97-AF65-F5344CB8AC3E}">
        <p14:creationId xmlns:p14="http://schemas.microsoft.com/office/powerpoint/2010/main" val="305251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64865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a:t>
            </a:fld>
            <a:endParaRPr lang="en-US"/>
          </a:p>
        </p:txBody>
      </p:sp>
    </p:spTree>
    <p:extLst>
      <p:ext uri="{BB962C8B-B14F-4D97-AF65-F5344CB8AC3E}">
        <p14:creationId xmlns:p14="http://schemas.microsoft.com/office/powerpoint/2010/main" val="202921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3</a:t>
            </a:fld>
            <a:endParaRPr lang="en-US"/>
          </a:p>
        </p:txBody>
      </p:sp>
    </p:spTree>
    <p:extLst>
      <p:ext uri="{BB962C8B-B14F-4D97-AF65-F5344CB8AC3E}">
        <p14:creationId xmlns:p14="http://schemas.microsoft.com/office/powerpoint/2010/main" val="249888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4</a:t>
            </a:fld>
            <a:endParaRPr lang="en-US"/>
          </a:p>
        </p:txBody>
      </p:sp>
    </p:spTree>
    <p:extLst>
      <p:ext uri="{BB962C8B-B14F-4D97-AF65-F5344CB8AC3E}">
        <p14:creationId xmlns:p14="http://schemas.microsoft.com/office/powerpoint/2010/main" val="424152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5</a:t>
            </a:fld>
            <a:endParaRPr lang="en-US"/>
          </a:p>
        </p:txBody>
      </p:sp>
    </p:spTree>
    <p:extLst>
      <p:ext uri="{BB962C8B-B14F-4D97-AF65-F5344CB8AC3E}">
        <p14:creationId xmlns:p14="http://schemas.microsoft.com/office/powerpoint/2010/main" val="23781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6</a:t>
            </a:fld>
            <a:endParaRPr lang="en-US"/>
          </a:p>
        </p:txBody>
      </p:sp>
    </p:spTree>
    <p:extLst>
      <p:ext uri="{BB962C8B-B14F-4D97-AF65-F5344CB8AC3E}">
        <p14:creationId xmlns:p14="http://schemas.microsoft.com/office/powerpoint/2010/main" val="93897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7</a:t>
            </a:fld>
            <a:endParaRPr lang="en-US"/>
          </a:p>
        </p:txBody>
      </p:sp>
    </p:spTree>
    <p:extLst>
      <p:ext uri="{BB962C8B-B14F-4D97-AF65-F5344CB8AC3E}">
        <p14:creationId xmlns:p14="http://schemas.microsoft.com/office/powerpoint/2010/main" val="385621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363849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9</a:t>
            </a:fld>
            <a:endParaRPr lang="en-US"/>
          </a:p>
        </p:txBody>
      </p:sp>
    </p:spTree>
    <p:extLst>
      <p:ext uri="{BB962C8B-B14F-4D97-AF65-F5344CB8AC3E}">
        <p14:creationId xmlns:p14="http://schemas.microsoft.com/office/powerpoint/2010/main" val="25567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9W2Vlg2GV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naceweb.org/about-us/equity-defini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pps.urban.org/features/funding-formul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3"/>
          <a:srcRect l="-701" r="20043"/>
          <a:stretch/>
        </p:blipFill>
        <p:spPr>
          <a:xfrm>
            <a:off x="4579321" y="0"/>
            <a:ext cx="7612680" cy="6858000"/>
          </a:xfrm>
          <a:prstGeom prst="rect">
            <a:avLst/>
          </a:prstGeom>
          <a:solidFill>
            <a:schemeClr val="tx2">
              <a:lumMod val="60000"/>
              <a:lumOff val="40000"/>
            </a:schemeClr>
          </a:solidFill>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What is the Most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Ethical Way to Fund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Public Schools?</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80608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Closure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sp>
        <p:nvSpPr>
          <p:cNvPr id="6" name="Rectangle 5">
            <a:extLst>
              <a:ext uri="{FF2B5EF4-FFF2-40B4-BE49-F238E27FC236}">
                <a16:creationId xmlns:a16="http://schemas.microsoft.com/office/drawing/2014/main" id="{41C965F2-B993-C4E2-7141-B76902EC5F0C}"/>
              </a:ext>
            </a:extLst>
          </p:cNvPr>
          <p:cNvSpPr/>
          <p:nvPr/>
        </p:nvSpPr>
        <p:spPr>
          <a:xfrm>
            <a:off x="6923315" y="1543793"/>
            <a:ext cx="5268686" cy="5314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2388752"/>
            <a:ext cx="38173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mj-lt"/>
                <a:ea typeface="Inter Light" panose="02000503000000020004" pitchFamily="2" charset="0"/>
                <a:cs typeface="Calibri" panose="020F0502020204030204" pitchFamily="34" charset="0"/>
              </a:rPr>
              <a:t>Now that you have learned about Public School Funding, what do you think?  Should public school funding support equality or equity?  What are the trade-offs?</a:t>
            </a:r>
          </a:p>
          <a:p>
            <a:pPr marL="0" indent="0">
              <a:buNone/>
            </a:pPr>
            <a:endParaRPr lang="en-US" sz="2700" b="1" dirty="0">
              <a:latin typeface="+mj-lt"/>
              <a:ea typeface="Inter Light" panose="02000503000000020004" pitchFamily="2" charset="0"/>
              <a:cs typeface="Calibri" panose="020F0502020204030204" pitchFamily="34" charset="0"/>
            </a:endParaRPr>
          </a:p>
        </p:txBody>
      </p:sp>
      <p:pic>
        <p:nvPicPr>
          <p:cNvPr id="7" name="Google Shape;113;p21">
            <a:extLst>
              <a:ext uri="{FF2B5EF4-FFF2-40B4-BE49-F238E27FC236}">
                <a16:creationId xmlns:a16="http://schemas.microsoft.com/office/drawing/2014/main" id="{BD8E9290-8481-9977-D325-F6C256E52ED3}"/>
              </a:ext>
            </a:extLst>
          </p:cNvPr>
          <p:cNvPicPr preferRelativeResize="0"/>
          <p:nvPr/>
        </p:nvPicPr>
        <p:blipFill>
          <a:blip r:embed="rId3">
            <a:alphaModFix/>
          </a:blip>
          <a:stretch>
            <a:fillRect/>
          </a:stretch>
        </p:blipFill>
        <p:spPr>
          <a:xfrm>
            <a:off x="4588282" y="1825625"/>
            <a:ext cx="6832759" cy="4270474"/>
          </a:xfrm>
          <a:prstGeom prst="rect">
            <a:avLst/>
          </a:prstGeom>
          <a:noFill/>
          <a:ln>
            <a:noFill/>
          </a:ln>
        </p:spPr>
      </p:pic>
    </p:spTree>
    <p:extLst>
      <p:ext uri="{BB962C8B-B14F-4D97-AF65-F5344CB8AC3E}">
        <p14:creationId xmlns:p14="http://schemas.microsoft.com/office/powerpoint/2010/main" val="31380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Step Down Puzzle </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
        <p:nvSpPr>
          <p:cNvPr id="6" name="Rectangle 5">
            <a:extLst>
              <a:ext uri="{FF2B5EF4-FFF2-40B4-BE49-F238E27FC236}">
                <a16:creationId xmlns:a16="http://schemas.microsoft.com/office/drawing/2014/main" id="{41C965F2-B993-C4E2-7141-B76902EC5F0C}"/>
              </a:ext>
            </a:extLst>
          </p:cNvPr>
          <p:cNvSpPr/>
          <p:nvPr/>
        </p:nvSpPr>
        <p:spPr>
          <a:xfrm>
            <a:off x="6923315" y="1543793"/>
            <a:ext cx="5268686" cy="5314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3;p14">
            <a:extLst>
              <a:ext uri="{FF2B5EF4-FFF2-40B4-BE49-F238E27FC236}">
                <a16:creationId xmlns:a16="http://schemas.microsoft.com/office/drawing/2014/main" id="{DD3B6164-717F-7ADD-CD32-98AF85C92AD2}"/>
              </a:ext>
            </a:extLst>
          </p:cNvPr>
          <p:cNvPicPr preferRelativeResize="0"/>
          <p:nvPr/>
        </p:nvPicPr>
        <p:blipFill>
          <a:blip r:embed="rId3">
            <a:alphaModFix/>
          </a:blip>
          <a:stretch>
            <a:fillRect/>
          </a:stretch>
        </p:blipFill>
        <p:spPr>
          <a:xfrm>
            <a:off x="6704829" y="2106325"/>
            <a:ext cx="5162745" cy="3574186"/>
          </a:xfrm>
          <a:prstGeom prst="rect">
            <a:avLst/>
          </a:prstGeom>
          <a:noFill/>
          <a:ln>
            <a:noFill/>
          </a:ln>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615235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mj-lt"/>
                <a:ea typeface="Inter Light" panose="02000503000000020004" pitchFamily="2" charset="0"/>
                <a:cs typeface="Calibri" panose="020F0502020204030204" pitchFamily="34" charset="0"/>
              </a:rPr>
              <a:t>Remove a letter from each line and then rearrange the letters to create a word.  </a:t>
            </a:r>
          </a:p>
          <a:p>
            <a:r>
              <a:rPr lang="en-US" sz="2700" b="1" dirty="0">
                <a:latin typeface="+mj-lt"/>
                <a:ea typeface="Inter Light" panose="02000503000000020004" pitchFamily="2" charset="0"/>
                <a:cs typeface="Calibri" panose="020F0502020204030204" pitchFamily="34" charset="0"/>
              </a:rPr>
              <a:t>Note that the last line is the letter “I” so we know that each word will include the letter “I”.  </a:t>
            </a:r>
          </a:p>
          <a:p>
            <a:r>
              <a:rPr lang="en-US" sz="2700" b="1" dirty="0">
                <a:latin typeface="+mj-lt"/>
                <a:ea typeface="Inter Light" panose="02000503000000020004" pitchFamily="2" charset="0"/>
                <a:cs typeface="Calibri" panose="020F0502020204030204" pitchFamily="34" charset="0"/>
              </a:rPr>
              <a:t>You have 3 minutes to complete the puzzle.</a:t>
            </a:r>
          </a:p>
        </p:txBody>
      </p:sp>
    </p:spTree>
    <p:extLst>
      <p:ext uri="{BB962C8B-B14F-4D97-AF65-F5344CB8AC3E}">
        <p14:creationId xmlns:p14="http://schemas.microsoft.com/office/powerpoint/2010/main" val="37588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Here are the answers!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
        <p:nvSpPr>
          <p:cNvPr id="6" name="Rectangle 5">
            <a:extLst>
              <a:ext uri="{FF2B5EF4-FFF2-40B4-BE49-F238E27FC236}">
                <a16:creationId xmlns:a16="http://schemas.microsoft.com/office/drawing/2014/main" id="{D6F32094-D4B8-F74E-E27F-E119836090C8}"/>
              </a:ext>
            </a:extLst>
          </p:cNvPr>
          <p:cNvSpPr/>
          <p:nvPr/>
        </p:nvSpPr>
        <p:spPr>
          <a:xfrm>
            <a:off x="6923315" y="1543793"/>
            <a:ext cx="5268686" cy="5314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6352363" y="3099459"/>
            <a:ext cx="4936702" cy="3077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latin typeface="+mj-lt"/>
                <a:ea typeface="Inter Light" panose="02000503000000020004" pitchFamily="2" charset="0"/>
                <a:cs typeface="Calibri" panose="020F0502020204030204" pitchFamily="34" charset="0"/>
              </a:rPr>
              <a:t>Why did students with Activity 11.2 finish the puzzle faster than the students with Activity 11.1?</a:t>
            </a:r>
          </a:p>
          <a:p>
            <a:pPr marL="0" indent="0">
              <a:buNone/>
            </a:pPr>
            <a:endParaRPr lang="en-US" sz="2700" b="1" dirty="0">
              <a:latin typeface="+mj-lt"/>
              <a:ea typeface="Inter Light" panose="02000503000000020004" pitchFamily="2" charset="0"/>
              <a:cs typeface="Calibri" panose="020F0502020204030204" pitchFamily="34" charset="0"/>
            </a:endParaRPr>
          </a:p>
        </p:txBody>
      </p:sp>
      <p:pic>
        <p:nvPicPr>
          <p:cNvPr id="4" name="Google Shape;63;p14">
            <a:extLst>
              <a:ext uri="{FF2B5EF4-FFF2-40B4-BE49-F238E27FC236}">
                <a16:creationId xmlns:a16="http://schemas.microsoft.com/office/drawing/2014/main" id="{DD3B6164-717F-7ADD-CD32-98AF85C92AD2}"/>
              </a:ext>
            </a:extLst>
          </p:cNvPr>
          <p:cNvPicPr preferRelativeResize="0"/>
          <p:nvPr/>
        </p:nvPicPr>
        <p:blipFill>
          <a:blip r:embed="rId3">
            <a:alphaModFix/>
          </a:blip>
          <a:stretch>
            <a:fillRect/>
          </a:stretch>
        </p:blipFill>
        <p:spPr>
          <a:xfrm>
            <a:off x="834898" y="2106325"/>
            <a:ext cx="5162745" cy="3574186"/>
          </a:xfrm>
          <a:prstGeom prst="rect">
            <a:avLst/>
          </a:prstGeom>
          <a:noFill/>
          <a:ln>
            <a:noFill/>
          </a:ln>
        </p:spPr>
      </p:pic>
    </p:spTree>
    <p:extLst>
      <p:ext uri="{BB962C8B-B14F-4D97-AF65-F5344CB8AC3E}">
        <p14:creationId xmlns:p14="http://schemas.microsoft.com/office/powerpoint/2010/main" val="4310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panose="020F0502020204030204" pitchFamily="34" charset="0"/>
                <a:ea typeface="Inter" panose="02000503000000020004" pitchFamily="2" charset="0"/>
              </a:rPr>
              <a:t>School Funding Explained </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pic>
        <p:nvPicPr>
          <p:cNvPr id="7" name="Google Shape;79;p16" descr="The responsibility of the community to fund education goes back hundreds of years. Fast forward to present day, when school funding and whose responsbility it is is constantly in the news. There's a lot to wade through, and the Take Note team is here to simplify some of the confusion that is school funding. &#10;&#10;Kansas City PBS - KCPT, Kansas City" title="School Funding: The Devil's in the Details">
            <a:hlinkClick r:id="rId3"/>
            <a:extLst>
              <a:ext uri="{FF2B5EF4-FFF2-40B4-BE49-F238E27FC236}">
                <a16:creationId xmlns:a16="http://schemas.microsoft.com/office/drawing/2014/main" id="{F3D3A443-297D-9636-2055-57DCEB896CCE}"/>
              </a:ext>
            </a:extLst>
          </p:cNvPr>
          <p:cNvPicPr preferRelativeResize="0"/>
          <p:nvPr/>
        </p:nvPicPr>
        <p:blipFill>
          <a:blip r:embed="rId4">
            <a:alphaModFix/>
          </a:blip>
          <a:stretch>
            <a:fillRect/>
          </a:stretch>
        </p:blipFill>
        <p:spPr>
          <a:xfrm>
            <a:off x="813458" y="1690688"/>
            <a:ext cx="6002977" cy="4502233"/>
          </a:xfrm>
          <a:prstGeom prst="rect">
            <a:avLst/>
          </a:prstGeom>
          <a:noFill/>
          <a:ln>
            <a:noFill/>
          </a:ln>
        </p:spPr>
      </p:pic>
    </p:spTree>
    <p:extLst>
      <p:ext uri="{BB962C8B-B14F-4D97-AF65-F5344CB8AC3E}">
        <p14:creationId xmlns:p14="http://schemas.microsoft.com/office/powerpoint/2010/main" val="275500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vs. Equality</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6363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ea typeface="Inter Light" panose="02000503000000020004" pitchFamily="2" charset="0"/>
                <a:cs typeface="Calibri" panose="020F0502020204030204" pitchFamily="34" charset="0"/>
              </a:rPr>
              <a:t>Equality: </a:t>
            </a:r>
            <a:r>
              <a:rPr lang="en-US" sz="2700" b="1" dirty="0">
                <a:latin typeface="+mj-lt"/>
                <a:ea typeface="Inter Light" panose="02000503000000020004" pitchFamily="2" charset="0"/>
                <a:cs typeface="Calibri" panose="020F0502020204030204" pitchFamily="34" charset="0"/>
              </a:rPr>
              <a:t>means providing the same to all</a:t>
            </a:r>
          </a:p>
          <a:p>
            <a:r>
              <a:rPr lang="en-US" sz="2700" b="1" dirty="0">
                <a:ea typeface="Inter Light" panose="02000503000000020004" pitchFamily="2" charset="0"/>
                <a:cs typeface="Calibri" panose="020F0502020204030204" pitchFamily="34" charset="0"/>
              </a:rPr>
              <a:t>Equity: </a:t>
            </a:r>
            <a:r>
              <a:rPr lang="en-US" sz="2700" b="1" dirty="0">
                <a:latin typeface="+mj-lt"/>
                <a:ea typeface="Inter Light" panose="02000503000000020004" pitchFamily="2" charset="0"/>
                <a:cs typeface="Calibri" panose="020F0502020204030204" pitchFamily="34" charset="0"/>
              </a:rPr>
              <a:t>refers to fairness and justness and is distinguished from equality</a:t>
            </a:r>
          </a:p>
          <a:p>
            <a:pPr lvl="1"/>
            <a:r>
              <a:rPr lang="en-US" sz="2300" b="1" dirty="0">
                <a:latin typeface="+mj-lt"/>
                <a:ea typeface="Inter Light" panose="02000503000000020004" pitchFamily="2" charset="0"/>
                <a:cs typeface="Calibri" panose="020F0502020204030204" pitchFamily="34" charset="0"/>
              </a:rPr>
              <a:t>Equity means recognizing that we do not all start from the same place and must acknowledge and make adjustments to imbalances³. </a:t>
            </a:r>
          </a:p>
          <a:p>
            <a:endParaRPr lang="en-US" sz="2700" b="1" dirty="0">
              <a:latin typeface="+mj-lt"/>
              <a:ea typeface="Inter Light" panose="02000503000000020004" pitchFamily="2" charset="0"/>
              <a:cs typeface="Calibri" panose="020F0502020204030204" pitchFamily="34" charset="0"/>
            </a:endParaRPr>
          </a:p>
        </p:txBody>
      </p:sp>
      <p:sp>
        <p:nvSpPr>
          <p:cNvPr id="7" name="Google Shape;86;p17">
            <a:extLst>
              <a:ext uri="{FF2B5EF4-FFF2-40B4-BE49-F238E27FC236}">
                <a16:creationId xmlns:a16="http://schemas.microsoft.com/office/drawing/2014/main" id="{D9F74642-2869-AFB3-AF89-6E128459E276}"/>
              </a:ext>
            </a:extLst>
          </p:cNvPr>
          <p:cNvSpPr txBox="1"/>
          <p:nvPr/>
        </p:nvSpPr>
        <p:spPr>
          <a:xfrm>
            <a:off x="706223" y="6205615"/>
            <a:ext cx="72720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rPr>
              <a:t>³National Association of Colleges and Employers: </a:t>
            </a:r>
            <a:r>
              <a:rPr lang="en" sz="1200" u="sng" dirty="0">
                <a:solidFill>
                  <a:schemeClr val="accent5"/>
                </a:solidFill>
                <a:hlinkClick r:id="rId3">
                  <a:extLst>
                    <a:ext uri="{A12FA001-AC4F-418D-AE19-62706E023703}">
                      <ahyp:hlinkClr xmlns:ahyp="http://schemas.microsoft.com/office/drawing/2018/hyperlinkcolor" val="tx"/>
                    </a:ext>
                  </a:extLst>
                </a:hlinkClick>
              </a:rPr>
              <a:t>https://www.naceweb.org/about-us/equity-definition/</a:t>
            </a:r>
            <a:endParaRPr sz="1200" dirty="0">
              <a:solidFill>
                <a:schemeClr val="dk1"/>
              </a:solidFill>
            </a:endParaRPr>
          </a:p>
        </p:txBody>
      </p:sp>
    </p:spTree>
    <p:extLst>
      <p:ext uri="{BB962C8B-B14F-4D97-AF65-F5344CB8AC3E}">
        <p14:creationId xmlns:p14="http://schemas.microsoft.com/office/powerpoint/2010/main" val="8967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vs. Equality</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671246"/>
            <a:ext cx="94536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ea typeface="Inter Light" panose="02000503000000020004" pitchFamily="2" charset="0"/>
                <a:cs typeface="Calibri" panose="020F0502020204030204" pitchFamily="34" charset="0"/>
              </a:rPr>
              <a:t>Should public education funding promote equality or equity?</a:t>
            </a:r>
          </a:p>
        </p:txBody>
      </p:sp>
      <p:pic>
        <p:nvPicPr>
          <p:cNvPr id="4" name="Google Shape;92;p18">
            <a:extLst>
              <a:ext uri="{FF2B5EF4-FFF2-40B4-BE49-F238E27FC236}">
                <a16:creationId xmlns:a16="http://schemas.microsoft.com/office/drawing/2014/main" id="{2E45ABEC-3701-D005-BD98-5C6D2FAAF30A}"/>
              </a:ext>
            </a:extLst>
          </p:cNvPr>
          <p:cNvPicPr preferRelativeResize="0"/>
          <p:nvPr/>
        </p:nvPicPr>
        <p:blipFill>
          <a:blip r:embed="rId3">
            <a:alphaModFix/>
          </a:blip>
          <a:stretch>
            <a:fillRect/>
          </a:stretch>
        </p:blipFill>
        <p:spPr>
          <a:xfrm>
            <a:off x="842209" y="2252757"/>
            <a:ext cx="6446442" cy="4029026"/>
          </a:xfrm>
          <a:prstGeom prst="rect">
            <a:avLst/>
          </a:prstGeom>
          <a:noFill/>
          <a:ln>
            <a:noFill/>
          </a:ln>
        </p:spPr>
      </p:pic>
    </p:spTree>
    <p:extLst>
      <p:ext uri="{BB962C8B-B14F-4D97-AF65-F5344CB8AC3E}">
        <p14:creationId xmlns:p14="http://schemas.microsoft.com/office/powerpoint/2010/main" val="42373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DBQ Time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6363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mj-lt"/>
                <a:ea typeface="Inter Light" panose="02000503000000020004" pitchFamily="2" charset="0"/>
                <a:cs typeface="Calibri" panose="020F0502020204030204" pitchFamily="34" charset="0"/>
              </a:rPr>
              <a:t>You are going to be looking at 4 documents. </a:t>
            </a:r>
          </a:p>
          <a:p>
            <a:r>
              <a:rPr lang="en-US" sz="2700" b="1" dirty="0">
                <a:latin typeface="+mj-lt"/>
                <a:ea typeface="Inter Light" panose="02000503000000020004" pitchFamily="2" charset="0"/>
                <a:cs typeface="Calibri" panose="020F0502020204030204" pitchFamily="34" charset="0"/>
              </a:rPr>
              <a:t>You have 6 minutes per station to look over the information and answer the guiding questions to go with it.  </a:t>
            </a:r>
          </a:p>
          <a:p>
            <a:r>
              <a:rPr lang="en-US" sz="2700" b="1" dirty="0">
                <a:latin typeface="+mj-lt"/>
                <a:ea typeface="Inter Light" panose="02000503000000020004" pitchFamily="2" charset="0"/>
                <a:cs typeface="Calibri" panose="020F0502020204030204" pitchFamily="34" charset="0"/>
              </a:rPr>
              <a:t>Make sure you are answering individually on your document but feel free to talk and discuss with the people at your station. </a:t>
            </a:r>
          </a:p>
          <a:p>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13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School Funding Graphic Organizer</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sp>
        <p:nvSpPr>
          <p:cNvPr id="6" name="Rectangle 5">
            <a:extLst>
              <a:ext uri="{FF2B5EF4-FFF2-40B4-BE49-F238E27FC236}">
                <a16:creationId xmlns:a16="http://schemas.microsoft.com/office/drawing/2014/main" id="{41C965F2-B993-C4E2-7141-B76902EC5F0C}"/>
              </a:ext>
            </a:extLst>
          </p:cNvPr>
          <p:cNvSpPr/>
          <p:nvPr/>
        </p:nvSpPr>
        <p:spPr>
          <a:xfrm>
            <a:off x="6923315" y="1543793"/>
            <a:ext cx="5268686" cy="5314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13EB47-CFDF-D885-D7B3-624313432A57}"/>
              </a:ext>
            </a:extLst>
          </p:cNvPr>
          <p:cNvPicPr>
            <a:picLocks noChangeAspect="1"/>
          </p:cNvPicPr>
          <p:nvPr/>
        </p:nvPicPr>
        <p:blipFill>
          <a:blip r:embed="rId3"/>
          <a:stretch>
            <a:fillRect/>
          </a:stretch>
        </p:blipFill>
        <p:spPr>
          <a:xfrm>
            <a:off x="5718350" y="1543793"/>
            <a:ext cx="6475588" cy="5196297"/>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514295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spcBef>
                <a:spcPts val="0"/>
              </a:spcBef>
              <a:buSzPts val="1800"/>
              <a:buChar char="●"/>
            </a:pPr>
            <a:r>
              <a:rPr lang="en-US" u="sng" dirty="0">
                <a:solidFill>
                  <a:schemeClr val="hlink"/>
                </a:solidFill>
                <a:hlinkClick r:id="rId4"/>
              </a:rPr>
              <a:t>https://apps.urban.org/features/funding-formulas/</a:t>
            </a:r>
            <a:endParaRPr lang="en-US" dirty="0"/>
          </a:p>
        </p:txBody>
      </p:sp>
      <p:pic>
        <p:nvPicPr>
          <p:cNvPr id="7" name="Google Shape;105;p20">
            <a:extLst>
              <a:ext uri="{FF2B5EF4-FFF2-40B4-BE49-F238E27FC236}">
                <a16:creationId xmlns:a16="http://schemas.microsoft.com/office/drawing/2014/main" id="{79472961-2F5B-7315-3C49-62C69B6CA525}"/>
              </a:ext>
            </a:extLst>
          </p:cNvPr>
          <p:cNvPicPr preferRelativeResize="0"/>
          <p:nvPr/>
        </p:nvPicPr>
        <p:blipFill>
          <a:blip r:embed="rId5">
            <a:alphaModFix/>
          </a:blip>
          <a:stretch>
            <a:fillRect/>
          </a:stretch>
        </p:blipFill>
        <p:spPr>
          <a:xfrm>
            <a:off x="769022" y="3728791"/>
            <a:ext cx="5003177" cy="2659870"/>
          </a:xfrm>
          <a:prstGeom prst="rect">
            <a:avLst/>
          </a:prstGeom>
          <a:noFill/>
          <a:ln>
            <a:noFill/>
          </a:ln>
        </p:spPr>
      </p:pic>
    </p:spTree>
    <p:extLst>
      <p:ext uri="{BB962C8B-B14F-4D97-AF65-F5344CB8AC3E}">
        <p14:creationId xmlns:p14="http://schemas.microsoft.com/office/powerpoint/2010/main" val="10362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School Funding Graphic Organizer</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sp>
        <p:nvSpPr>
          <p:cNvPr id="6" name="Rectangle 5">
            <a:extLst>
              <a:ext uri="{FF2B5EF4-FFF2-40B4-BE49-F238E27FC236}">
                <a16:creationId xmlns:a16="http://schemas.microsoft.com/office/drawing/2014/main" id="{41C965F2-B993-C4E2-7141-B76902EC5F0C}"/>
              </a:ext>
            </a:extLst>
          </p:cNvPr>
          <p:cNvSpPr/>
          <p:nvPr/>
        </p:nvSpPr>
        <p:spPr>
          <a:xfrm>
            <a:off x="6923315" y="1543793"/>
            <a:ext cx="5268686" cy="5314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FADAAC-9114-0BE8-0723-24067B79983E}"/>
              </a:ext>
            </a:extLst>
          </p:cNvPr>
          <p:cNvPicPr>
            <a:picLocks noChangeAspect="1"/>
          </p:cNvPicPr>
          <p:nvPr/>
        </p:nvPicPr>
        <p:blipFill>
          <a:blip r:embed="rId3"/>
          <a:stretch>
            <a:fillRect/>
          </a:stretch>
        </p:blipFill>
        <p:spPr>
          <a:xfrm>
            <a:off x="2742106" y="1355295"/>
            <a:ext cx="6707787" cy="5382623"/>
          </a:xfrm>
          <a:prstGeom prst="rect">
            <a:avLst/>
          </a:prstGeom>
        </p:spPr>
      </p:pic>
    </p:spTree>
    <p:extLst>
      <p:ext uri="{BB962C8B-B14F-4D97-AF65-F5344CB8AC3E}">
        <p14:creationId xmlns:p14="http://schemas.microsoft.com/office/powerpoint/2010/main" val="471886315"/>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2.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3.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3468</TotalTime>
  <Words>293</Words>
  <Application>Microsoft Macintosh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Ean Krenzin-Blank</cp:lastModifiedBy>
  <cp:revision>77</cp:revision>
  <dcterms:created xsi:type="dcterms:W3CDTF">2022-05-10T21:20:13Z</dcterms:created>
  <dcterms:modified xsi:type="dcterms:W3CDTF">2023-12-28T16:59:44Z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