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handoutMasterIdLst>
    <p:handoutMasterId r:id="rId25"/>
  </p:handoutMasterIdLst>
  <p:sldIdLst>
    <p:sldId id="699" r:id="rId5"/>
    <p:sldId id="730" r:id="rId6"/>
    <p:sldId id="731" r:id="rId7"/>
    <p:sldId id="732" r:id="rId8"/>
    <p:sldId id="733" r:id="rId9"/>
    <p:sldId id="734" r:id="rId10"/>
    <p:sldId id="735" r:id="rId11"/>
    <p:sldId id="736" r:id="rId12"/>
    <p:sldId id="737" r:id="rId13"/>
    <p:sldId id="738" r:id="rId14"/>
    <p:sldId id="739" r:id="rId15"/>
    <p:sldId id="740" r:id="rId16"/>
    <p:sldId id="741" r:id="rId17"/>
    <p:sldId id="742" r:id="rId18"/>
    <p:sldId id="743" r:id="rId19"/>
    <p:sldId id="744" r:id="rId20"/>
    <p:sldId id="745" r:id="rId21"/>
    <p:sldId id="746" r:id="rId22"/>
    <p:sldId id="7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A58"/>
    <a:srgbClr val="DDF2F7"/>
    <a:srgbClr val="5DBF9A"/>
    <a:srgbClr val="79BFB8"/>
    <a:srgbClr val="D8FEE4"/>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69538-49A7-4378-A50C-FAAD037554BA}" v="2" dt="2024-01-03T16:06:54.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0"/>
    <p:restoredTop sz="85346"/>
  </p:normalViewPr>
  <p:slideViewPr>
    <p:cSldViewPr snapToGrid="0" snapToObjects="1">
      <p:cViewPr varScale="1">
        <p:scale>
          <a:sx n="95" d="100"/>
          <a:sy n="95" d="100"/>
        </p:scale>
        <p:origin x="144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B2069538-49A7-4378-A50C-FAAD037554BA}"/>
    <pc:docChg chg="modSld">
      <pc:chgData name="Ruth Cookson" userId="ca3a0789-b855-405c-9d2a-912abc57193b" providerId="ADAL" clId="{B2069538-49A7-4378-A50C-FAAD037554BA}" dt="2024-01-03T16:06:54.267" v="1" actId="113"/>
      <pc:docMkLst>
        <pc:docMk/>
      </pc:docMkLst>
      <pc:sldChg chg="modSp">
        <pc:chgData name="Ruth Cookson" userId="ca3a0789-b855-405c-9d2a-912abc57193b" providerId="ADAL" clId="{B2069538-49A7-4378-A50C-FAAD037554BA}" dt="2024-01-03T16:06:54.267" v="1" actId="113"/>
        <pc:sldMkLst>
          <pc:docMk/>
          <pc:sldMk cId="1533018045" sldId="747"/>
        </pc:sldMkLst>
        <pc:spChg chg="mod">
          <ac:chgData name="Ruth Cookson" userId="ca3a0789-b855-405c-9d2a-912abc57193b" providerId="ADAL" clId="{B2069538-49A7-4378-A50C-FAAD037554BA}" dt="2024-01-03T16:06:54.267" v="1" actId="113"/>
          <ac:spMkLst>
            <pc:docMk/>
            <pc:sldMk cId="1533018045" sldId="747"/>
            <ac:spMk id="3" creationId="{0428248E-9A13-7345-BF5A-CD0E380518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1/3/2024</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a:t>
            </a:fld>
            <a:endParaRPr lang="en-US"/>
          </a:p>
        </p:txBody>
      </p:sp>
    </p:spTree>
    <p:extLst>
      <p:ext uri="{BB962C8B-B14F-4D97-AF65-F5344CB8AC3E}">
        <p14:creationId xmlns:p14="http://schemas.microsoft.com/office/powerpoint/2010/main" val="305251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10</a:t>
            </a:fld>
            <a:endParaRPr lang="en-US"/>
          </a:p>
        </p:txBody>
      </p:sp>
    </p:spTree>
    <p:extLst>
      <p:ext uri="{BB962C8B-B14F-4D97-AF65-F5344CB8AC3E}">
        <p14:creationId xmlns:p14="http://schemas.microsoft.com/office/powerpoint/2010/main" val="240082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11</a:t>
            </a:fld>
            <a:endParaRPr lang="en-US"/>
          </a:p>
        </p:txBody>
      </p:sp>
    </p:spTree>
    <p:extLst>
      <p:ext uri="{BB962C8B-B14F-4D97-AF65-F5344CB8AC3E}">
        <p14:creationId xmlns:p14="http://schemas.microsoft.com/office/powerpoint/2010/main" val="312324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12</a:t>
            </a:fld>
            <a:endParaRPr lang="en-US"/>
          </a:p>
        </p:txBody>
      </p:sp>
    </p:spTree>
    <p:extLst>
      <p:ext uri="{BB962C8B-B14F-4D97-AF65-F5344CB8AC3E}">
        <p14:creationId xmlns:p14="http://schemas.microsoft.com/office/powerpoint/2010/main" val="147998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13</a:t>
            </a:fld>
            <a:endParaRPr lang="en-US"/>
          </a:p>
        </p:txBody>
      </p:sp>
    </p:spTree>
    <p:extLst>
      <p:ext uri="{BB962C8B-B14F-4D97-AF65-F5344CB8AC3E}">
        <p14:creationId xmlns:p14="http://schemas.microsoft.com/office/powerpoint/2010/main" val="146245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14</a:t>
            </a:fld>
            <a:endParaRPr lang="en-US"/>
          </a:p>
        </p:txBody>
      </p:sp>
    </p:spTree>
    <p:extLst>
      <p:ext uri="{BB962C8B-B14F-4D97-AF65-F5344CB8AC3E}">
        <p14:creationId xmlns:p14="http://schemas.microsoft.com/office/powerpoint/2010/main" val="1735531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15</a:t>
            </a:fld>
            <a:endParaRPr lang="en-US"/>
          </a:p>
        </p:txBody>
      </p:sp>
    </p:spTree>
    <p:extLst>
      <p:ext uri="{BB962C8B-B14F-4D97-AF65-F5344CB8AC3E}">
        <p14:creationId xmlns:p14="http://schemas.microsoft.com/office/powerpoint/2010/main" val="416898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16</a:t>
            </a:fld>
            <a:endParaRPr lang="en-US"/>
          </a:p>
        </p:txBody>
      </p:sp>
    </p:spTree>
    <p:extLst>
      <p:ext uri="{BB962C8B-B14F-4D97-AF65-F5344CB8AC3E}">
        <p14:creationId xmlns:p14="http://schemas.microsoft.com/office/powerpoint/2010/main" val="71881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17</a:t>
            </a:fld>
            <a:endParaRPr lang="en-US"/>
          </a:p>
        </p:txBody>
      </p:sp>
    </p:spTree>
    <p:extLst>
      <p:ext uri="{BB962C8B-B14F-4D97-AF65-F5344CB8AC3E}">
        <p14:creationId xmlns:p14="http://schemas.microsoft.com/office/powerpoint/2010/main" val="355491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18</a:t>
            </a:fld>
            <a:endParaRPr lang="en-US"/>
          </a:p>
        </p:txBody>
      </p:sp>
    </p:spTree>
    <p:extLst>
      <p:ext uri="{BB962C8B-B14F-4D97-AF65-F5344CB8AC3E}">
        <p14:creationId xmlns:p14="http://schemas.microsoft.com/office/powerpoint/2010/main" val="415683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19</a:t>
            </a:fld>
            <a:endParaRPr lang="en-US"/>
          </a:p>
        </p:txBody>
      </p:sp>
    </p:spTree>
    <p:extLst>
      <p:ext uri="{BB962C8B-B14F-4D97-AF65-F5344CB8AC3E}">
        <p14:creationId xmlns:p14="http://schemas.microsoft.com/office/powerpoint/2010/main" val="17389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2</a:t>
            </a:fld>
            <a:endParaRPr lang="en-US"/>
          </a:p>
        </p:txBody>
      </p:sp>
    </p:spTree>
    <p:extLst>
      <p:ext uri="{BB962C8B-B14F-4D97-AF65-F5344CB8AC3E}">
        <p14:creationId xmlns:p14="http://schemas.microsoft.com/office/powerpoint/2010/main" val="202921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3</a:t>
            </a:fld>
            <a:endParaRPr lang="en-US"/>
          </a:p>
        </p:txBody>
      </p:sp>
    </p:spTree>
    <p:extLst>
      <p:ext uri="{BB962C8B-B14F-4D97-AF65-F5344CB8AC3E}">
        <p14:creationId xmlns:p14="http://schemas.microsoft.com/office/powerpoint/2010/main" val="46079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4</a:t>
            </a:fld>
            <a:endParaRPr lang="en-US"/>
          </a:p>
        </p:txBody>
      </p:sp>
    </p:spTree>
    <p:extLst>
      <p:ext uri="{BB962C8B-B14F-4D97-AF65-F5344CB8AC3E}">
        <p14:creationId xmlns:p14="http://schemas.microsoft.com/office/powerpoint/2010/main" val="425718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5</a:t>
            </a:fld>
            <a:endParaRPr lang="en-US"/>
          </a:p>
        </p:txBody>
      </p:sp>
    </p:spTree>
    <p:extLst>
      <p:ext uri="{BB962C8B-B14F-4D97-AF65-F5344CB8AC3E}">
        <p14:creationId xmlns:p14="http://schemas.microsoft.com/office/powerpoint/2010/main" val="200055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6</a:t>
            </a:fld>
            <a:endParaRPr lang="en-US"/>
          </a:p>
        </p:txBody>
      </p:sp>
    </p:spTree>
    <p:extLst>
      <p:ext uri="{BB962C8B-B14F-4D97-AF65-F5344CB8AC3E}">
        <p14:creationId xmlns:p14="http://schemas.microsoft.com/office/powerpoint/2010/main" val="24002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7</a:t>
            </a:fld>
            <a:endParaRPr lang="en-US"/>
          </a:p>
        </p:txBody>
      </p:sp>
    </p:spTree>
    <p:extLst>
      <p:ext uri="{BB962C8B-B14F-4D97-AF65-F5344CB8AC3E}">
        <p14:creationId xmlns:p14="http://schemas.microsoft.com/office/powerpoint/2010/main" val="330456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277895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9</a:t>
            </a:fld>
            <a:endParaRPr lang="en-US"/>
          </a:p>
        </p:txBody>
      </p:sp>
    </p:spTree>
    <p:extLst>
      <p:ext uri="{BB962C8B-B14F-4D97-AF65-F5344CB8AC3E}">
        <p14:creationId xmlns:p14="http://schemas.microsoft.com/office/powerpoint/2010/main" val="265420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973CB-34A1-D713-CA29-A82DF73E52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dirty="0"/>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4F8B3-F874-5741-937B-7A2A821D56A5}"/>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3EA1F-137D-994D-B8BE-DDC03EB6B79D}"/>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EC30F-F7F4-5340-A189-031B51112F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554A9-C7C3-EFEC-8714-5C1E2C23AA0E}"/>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rcRect/>
          <a:stretch/>
        </p:blipFill>
        <p:spPr>
          <a:xfrm>
            <a:off x="9727552" y="259907"/>
            <a:ext cx="1641223" cy="837708"/>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ider.com/polluted-yamuna-river-in-india-2021-1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tLfNUD0-8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3"/>
          <a:srcRect l="-11861" r="11911"/>
          <a:stretch/>
        </p:blipFill>
        <p:spPr>
          <a:xfrm>
            <a:off x="4579321" y="0"/>
            <a:ext cx="7612680" cy="6858000"/>
          </a:xfrm>
          <a:prstGeom prst="rect">
            <a:avLst/>
          </a:prstGeom>
          <a:solidFill>
            <a:schemeClr val="tx2">
              <a:lumMod val="60000"/>
              <a:lumOff val="40000"/>
            </a:schemeClr>
          </a:solidFill>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4"/>
          <a:srcRect l="29" r="29"/>
          <a:stretch/>
        </p:blipFill>
        <p:spPr>
          <a:xfrm>
            <a:off x="0" y="0"/>
            <a:ext cx="9290958" cy="68580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812800" y="1240288"/>
            <a:ext cx="10515600" cy="914400"/>
          </a:xfrm>
        </p:spPr>
        <p:txBody>
          <a:bodyPr/>
          <a:lstStyle/>
          <a:p>
            <a:r>
              <a:rPr lang="en-US" dirty="0">
                <a:solidFill>
                  <a:srgbClr val="414A58"/>
                </a:solidFill>
                <a:latin typeface="+mj-lt"/>
                <a:ea typeface="Inter" panose="02000503000000020004" pitchFamily="2" charset="0"/>
                <a:cs typeface="Calibri" panose="020F0502020204030204" pitchFamily="34" charset="0"/>
              </a:rPr>
              <a:t>Can You Be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Fashionable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and Ethical?</a:t>
            </a:r>
            <a:endParaRPr lang="en-US" dirty="0">
              <a:solidFill>
                <a:srgbClr val="414A58"/>
              </a:solidFill>
              <a:latin typeface="+mj-l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5"/>
          <a:srcRect/>
          <a:stretch/>
        </p:blipFill>
        <p:spPr>
          <a:xfrm>
            <a:off x="806081" y="4963707"/>
            <a:ext cx="2190808" cy="1118225"/>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Some facts about producing jeans</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10</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27699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latin typeface="Calibri Light" panose="020F0302020204030204" pitchFamily="34" charset="0"/>
                <a:ea typeface="Inter Light" panose="02000503000000020004" pitchFamily="2" charset="0"/>
                <a:cs typeface="Calibri Light" panose="020F0302020204030204" pitchFamily="34" charset="0"/>
              </a:rPr>
              <a:t>It takes about 700 gallons of water to produce a shirt and about 2,000 gallons to produce a pair of jeans!</a:t>
            </a:r>
          </a:p>
          <a:p>
            <a:r>
              <a:rPr lang="en-US" sz="2500" dirty="0">
                <a:latin typeface="Calibri Light" panose="020F0302020204030204" pitchFamily="34" charset="0"/>
                <a:ea typeface="Inter Light" panose="02000503000000020004" pitchFamily="2" charset="0"/>
                <a:cs typeface="Calibri Light" panose="020F0302020204030204" pitchFamily="34" charset="0"/>
              </a:rPr>
              <a:t>The world consumes around 80 billion new pieces of clothing every year, 400% more than the consumption twenty years ago.</a:t>
            </a:r>
          </a:p>
          <a:p>
            <a:r>
              <a:rPr lang="en-US" sz="2500" dirty="0">
                <a:latin typeface="Calibri Light" panose="020F0302020204030204" pitchFamily="34" charset="0"/>
                <a:ea typeface="Inter Light" panose="02000503000000020004" pitchFamily="2" charset="0"/>
                <a:cs typeface="Calibri Light" panose="020F0302020204030204" pitchFamily="34" charset="0"/>
              </a:rPr>
              <a:t>Every year a half a million tons of plastic microfibers are dumped into the ocean, the equivalent of 50 billion plastic bottles [from clothing and textiles].</a:t>
            </a:r>
          </a:p>
          <a:p>
            <a:r>
              <a:rPr lang="en-US" sz="2500" dirty="0">
                <a:latin typeface="Calibri Light" panose="020F0302020204030204" pitchFamily="34" charset="0"/>
                <a:ea typeface="Inter Light" panose="02000503000000020004" pitchFamily="2" charset="0"/>
                <a:cs typeface="Calibri Light" panose="020F0302020204030204" pitchFamily="34" charset="0"/>
              </a:rPr>
              <a:t>Around 20% of wastewater worldwide comes from fabric dyeing and treatment.</a:t>
            </a:r>
          </a:p>
          <a:p>
            <a:r>
              <a:rPr lang="en-US" sz="2500" dirty="0">
                <a:latin typeface="Calibri Light" panose="020F0302020204030204" pitchFamily="34" charset="0"/>
                <a:ea typeface="Inter Light" panose="02000503000000020004" pitchFamily="2" charset="0"/>
                <a:cs typeface="Calibri Light" panose="020F0302020204030204" pitchFamily="34" charset="0"/>
              </a:rPr>
              <a:t>Less than 1% of used clothing is recycled into new garments. The Ellen MacArthur Foundation estimates that every year some USD 500 billion in value is lost due to clothing that is barely worn, not donated, recycled, or ends up in a landfill.</a:t>
            </a: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32417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4" y="293975"/>
            <a:ext cx="8926292"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srgbClr val="414A58"/>
                </a:solidFill>
                <a:latin typeface="Calibri" panose="020F0502020204030204" pitchFamily="34" charset="0"/>
                <a:ea typeface="Inter" panose="02000503000000020004" pitchFamily="2" charset="0"/>
              </a:rPr>
              <a:t>People are bathing in the heavily polluted </a:t>
            </a:r>
            <a:br>
              <a:rPr lang="en-US" sz="3300" dirty="0">
                <a:solidFill>
                  <a:srgbClr val="414A58"/>
                </a:solidFill>
                <a:latin typeface="Calibri" panose="020F0502020204030204" pitchFamily="34" charset="0"/>
                <a:ea typeface="Inter" panose="02000503000000020004" pitchFamily="2" charset="0"/>
              </a:rPr>
            </a:br>
            <a:r>
              <a:rPr lang="en-US" sz="3300" dirty="0">
                <a:solidFill>
                  <a:srgbClr val="414A58"/>
                </a:solidFill>
                <a:latin typeface="Calibri" panose="020F0502020204030204" pitchFamily="34" charset="0"/>
                <a:ea typeface="Inter" panose="02000503000000020004" pitchFamily="2" charset="0"/>
              </a:rPr>
              <a:t>Yamuna River in India </a:t>
            </a:r>
            <a:endParaRPr lang="en-US" sz="33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11</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276997" cy="1092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Bef>
                <a:spcPts val="0"/>
              </a:spcBef>
              <a:spcAft>
                <a:spcPts val="1200"/>
              </a:spcAft>
              <a:buSzPts val="1800"/>
              <a:buNone/>
            </a:pPr>
            <a:r>
              <a:rPr lang="en-US" sz="2400" dirty="0"/>
              <a:t>Business Insider: </a:t>
            </a:r>
            <a:br>
              <a:rPr lang="en-US" sz="2400" dirty="0"/>
            </a:br>
            <a:r>
              <a:rPr lang="en-US" sz="2400" u="sng" dirty="0">
                <a:solidFill>
                  <a:schemeClr val="hlink"/>
                </a:solidFill>
                <a:hlinkClick r:id="rId3"/>
              </a:rPr>
              <a:t>https://www.insider.com/polluted-yamuna-river-in-india-2021-11</a:t>
            </a:r>
            <a:r>
              <a:rPr lang="en-US" sz="2400" dirty="0"/>
              <a:t> </a:t>
            </a:r>
          </a:p>
        </p:txBody>
      </p:sp>
      <p:pic>
        <p:nvPicPr>
          <p:cNvPr id="4" name="Picture 3">
            <a:extLst>
              <a:ext uri="{FF2B5EF4-FFF2-40B4-BE49-F238E27FC236}">
                <a16:creationId xmlns:a16="http://schemas.microsoft.com/office/drawing/2014/main" id="{87119CB5-CF29-F4D2-46B0-5906B7E69C49}"/>
              </a:ext>
            </a:extLst>
          </p:cNvPr>
          <p:cNvPicPr>
            <a:picLocks noChangeAspect="1"/>
          </p:cNvPicPr>
          <p:nvPr/>
        </p:nvPicPr>
        <p:blipFill>
          <a:blip r:embed="rId4"/>
          <a:stretch>
            <a:fillRect/>
          </a:stretch>
        </p:blipFill>
        <p:spPr>
          <a:xfrm>
            <a:off x="867461" y="2879789"/>
            <a:ext cx="7772953" cy="3533952"/>
          </a:xfrm>
          <a:prstGeom prst="rect">
            <a:avLst/>
          </a:prstGeom>
        </p:spPr>
      </p:pic>
    </p:spTree>
    <p:extLst>
      <p:ext uri="{BB962C8B-B14F-4D97-AF65-F5344CB8AC3E}">
        <p14:creationId xmlns:p14="http://schemas.microsoft.com/office/powerpoint/2010/main" val="27904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Costs to Someone Else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12</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49622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latin typeface="Calibri Light" panose="020F0302020204030204" pitchFamily="34" charset="0"/>
                <a:ea typeface="Inter Light" panose="02000503000000020004" pitchFamily="2" charset="0"/>
                <a:cs typeface="Calibri Light" panose="020F0302020204030204" pitchFamily="34" charset="0"/>
              </a:rPr>
              <a:t>What is the economic term where there is a cost/burden on a third party or a person who is not directly the buyer or seller of jeans?</a:t>
            </a:r>
          </a:p>
          <a:p>
            <a:r>
              <a:rPr lang="en-US" sz="2500" dirty="0">
                <a:latin typeface="Calibri Light" panose="020F0302020204030204" pitchFamily="34" charset="0"/>
                <a:ea typeface="Inter Light" panose="02000503000000020004" pitchFamily="2" charset="0"/>
                <a:cs typeface="Calibri Light" panose="020F0302020204030204" pitchFamily="34" charset="0"/>
              </a:rPr>
              <a:t>Negative externality</a:t>
            </a:r>
          </a:p>
          <a:p>
            <a:pPr lvl="1"/>
            <a:r>
              <a:rPr lang="en-US" sz="2100" dirty="0">
                <a:latin typeface="Calibri Light" panose="020F0302020204030204" pitchFamily="34" charset="0"/>
                <a:ea typeface="Inter Light" panose="02000503000000020004" pitchFamily="2" charset="0"/>
                <a:cs typeface="Calibri Light" panose="020F0302020204030204" pitchFamily="34" charset="0"/>
              </a:rPr>
              <a:t>exists when the production or consumption of a product results in a cost to a third party.</a:t>
            </a: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41042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We have got to clean this mess up!</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13</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3646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It’s time to clean up all the environmental damage, trash, and pollution you have created.</a:t>
            </a:r>
          </a:p>
          <a:p>
            <a:pPr marL="457200" indent="-457200">
              <a:buFont typeface="+mj-lt"/>
              <a:buAutoNum type="arabicPeriod"/>
            </a:pPr>
            <a:r>
              <a:rPr lang="en-US" sz="2500" dirty="0">
                <a:latin typeface="Calibri Light" panose="020F0302020204030204" pitchFamily="34" charset="0"/>
                <a:ea typeface="Inter Light" panose="02000503000000020004" pitchFamily="2" charset="0"/>
                <a:cs typeface="Calibri Light" panose="020F0302020204030204" pitchFamily="34" charset="0"/>
              </a:rPr>
              <a:t>The trash from the high-quality denim needs to be cleaned up as it’s causing environmental issues.</a:t>
            </a:r>
          </a:p>
          <a:p>
            <a:pPr lvl="1"/>
            <a:r>
              <a:rPr lang="en-US" sz="2100" dirty="0">
                <a:latin typeface="Calibri Light" panose="020F0302020204030204" pitchFamily="34" charset="0"/>
                <a:ea typeface="Inter Light" panose="02000503000000020004" pitchFamily="2" charset="0"/>
                <a:cs typeface="Calibri Light" panose="020F0302020204030204" pitchFamily="34" charset="0"/>
              </a:rPr>
              <a:t>To clean up this mess it’ll cost you $100 per bolt of denim you used</a:t>
            </a:r>
          </a:p>
          <a:p>
            <a:pPr marL="457200" indent="-457200">
              <a:buFont typeface="+mj-lt"/>
              <a:buAutoNum type="arabicPeriod"/>
            </a:pPr>
            <a:r>
              <a:rPr lang="en-US" sz="2500" dirty="0">
                <a:latin typeface="Calibri Light" panose="020F0302020204030204" pitchFamily="34" charset="0"/>
                <a:ea typeface="Inter Light" panose="02000503000000020004" pitchFamily="2" charset="0"/>
                <a:cs typeface="Calibri Light" panose="020F0302020204030204" pitchFamily="34" charset="0"/>
              </a:rPr>
              <a:t>The trash from the average-quality denim is more difficult to clean up. It is more costly to clean up polluted water, or to fix the land around their firms.</a:t>
            </a:r>
          </a:p>
          <a:p>
            <a:pPr lvl="1"/>
            <a:r>
              <a:rPr lang="en-US" sz="2100" dirty="0">
                <a:latin typeface="Calibri Light" panose="020F0302020204030204" pitchFamily="34" charset="0"/>
                <a:ea typeface="Inter Light" panose="02000503000000020004" pitchFamily="2" charset="0"/>
                <a:cs typeface="Calibri Light" panose="020F0302020204030204" pitchFamily="34" charset="0"/>
              </a:rPr>
              <a:t>To clean up this mess it’ll cost you $300 per bolt of denim you used.</a:t>
            </a:r>
          </a:p>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Your company must pay to clean things up or your company will be shut down!</a:t>
            </a:r>
          </a:p>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Calculate your total cost of cleaning up the environment and subtract that from your total profit in round 3.</a:t>
            </a: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588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Debrief</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14</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3646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latin typeface="Calibri Light" panose="020F0302020204030204" pitchFamily="34" charset="0"/>
                <a:ea typeface="Inter Light" panose="02000503000000020004" pitchFamily="2" charset="0"/>
                <a:cs typeface="Calibri Light" panose="020F0302020204030204" pitchFamily="34" charset="0"/>
              </a:rPr>
              <a:t>Why did you switch denims?</a:t>
            </a:r>
          </a:p>
          <a:p>
            <a:r>
              <a:rPr lang="en-US" sz="2500" dirty="0">
                <a:latin typeface="Calibri Light" panose="020F0302020204030204" pitchFamily="34" charset="0"/>
                <a:ea typeface="Inter Light" panose="02000503000000020004" pitchFamily="2" charset="0"/>
                <a:cs typeface="Calibri Light" panose="020F0302020204030204" pitchFamily="34" charset="0"/>
              </a:rPr>
              <a:t>If we were to play another round what type of denim would you likely choose?</a:t>
            </a:r>
          </a:p>
          <a:p>
            <a:r>
              <a:rPr lang="en-US" sz="2500" dirty="0">
                <a:latin typeface="Calibri Light" panose="020F0302020204030204" pitchFamily="34" charset="0"/>
                <a:ea typeface="Inter Light" panose="02000503000000020004" pitchFamily="2" charset="0"/>
                <a:cs typeface="Calibri Light" panose="020F0302020204030204" pitchFamily="34" charset="0"/>
              </a:rPr>
              <a:t>At the end of the activity, all groups or companies had to pay a large amount of money to clean up the environment. </a:t>
            </a:r>
          </a:p>
          <a:p>
            <a:pPr lvl="1"/>
            <a:r>
              <a:rPr lang="en-US" sz="2100" dirty="0">
                <a:latin typeface="Calibri Light" panose="020F0302020204030204" pitchFamily="34" charset="0"/>
                <a:ea typeface="Inter Light" panose="02000503000000020004" pitchFamily="2" charset="0"/>
                <a:cs typeface="Calibri Light" panose="020F0302020204030204" pitchFamily="34" charset="0"/>
              </a:rPr>
              <a:t>In economics we call this internalizing the cost of the negative externality. </a:t>
            </a:r>
          </a:p>
          <a:p>
            <a:pPr lvl="1"/>
            <a:r>
              <a:rPr lang="en-US" sz="2100" dirty="0">
                <a:latin typeface="Calibri Light" panose="020F0302020204030204" pitchFamily="34" charset="0"/>
                <a:ea typeface="Inter Light" panose="02000503000000020004" pitchFamily="2" charset="0"/>
                <a:cs typeface="Calibri Light" panose="020F0302020204030204" pitchFamily="34" charset="0"/>
              </a:rPr>
              <a:t>Paying a tax or money is one way for a company to internalize the cost. </a:t>
            </a:r>
          </a:p>
          <a:p>
            <a:pPr lvl="1"/>
            <a:r>
              <a:rPr lang="en-US" sz="2100" dirty="0">
                <a:latin typeface="Calibri Light" panose="020F0302020204030204" pitchFamily="34" charset="0"/>
                <a:ea typeface="Inter Light" panose="02000503000000020004" pitchFamily="2" charset="0"/>
                <a:cs typeface="Calibri Light" panose="020F0302020204030204" pitchFamily="34" charset="0"/>
              </a:rPr>
              <a:t>Can you think of other ways the company could internalize the cost of producing the jeans?</a:t>
            </a: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15364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MB vs. MC</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15</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3646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In economics, decisions are made marginally, comparing marginal benefits against marginal costs</a:t>
            </a:r>
          </a:p>
          <a:p>
            <a:r>
              <a:rPr lang="en-US" sz="2500" b="1" dirty="0">
                <a:latin typeface="Calibri" panose="020F0502020204030204" pitchFamily="34" charset="0"/>
                <a:ea typeface="Inter Light" panose="02000503000000020004" pitchFamily="2" charset="0"/>
                <a:cs typeface="Calibri" panose="020F0502020204030204" pitchFamily="34" charset="0"/>
              </a:rPr>
              <a:t>Marginal benefits </a:t>
            </a:r>
            <a:r>
              <a:rPr lang="en-US" sz="2500" dirty="0">
                <a:latin typeface="Calibri Light" panose="020F0302020204030204" pitchFamily="34" charset="0"/>
                <a:ea typeface="Inter Light" panose="02000503000000020004" pitchFamily="2" charset="0"/>
                <a:cs typeface="Calibri Light" panose="020F0302020204030204" pitchFamily="34" charset="0"/>
              </a:rPr>
              <a:t>are the benefits of consuming the next item - in this case the benefit someone would have from buying the next pair of jeans. </a:t>
            </a:r>
          </a:p>
          <a:p>
            <a:r>
              <a:rPr lang="en-US" sz="2500" b="1" dirty="0">
                <a:latin typeface="Calibri" panose="020F0502020204030204" pitchFamily="34" charset="0"/>
                <a:ea typeface="Inter Light" panose="02000503000000020004" pitchFamily="2" charset="0"/>
                <a:cs typeface="Calibri" panose="020F0502020204030204" pitchFamily="34" charset="0"/>
              </a:rPr>
              <a:t>Marginal costs </a:t>
            </a:r>
            <a:r>
              <a:rPr lang="en-US" sz="2500" dirty="0">
                <a:latin typeface="Calibri Light" panose="020F0302020204030204" pitchFamily="34" charset="0"/>
                <a:ea typeface="Inter Light" panose="02000503000000020004" pitchFamily="2" charset="0"/>
                <a:cs typeface="Calibri Light" panose="020F0302020204030204" pitchFamily="34" charset="0"/>
              </a:rPr>
              <a:t>are the costs of production costs of producing the next item which is producing one more pair of jeans. </a:t>
            </a: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39891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Debrief</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16</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3646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latin typeface="Calibri Light" panose="020F0302020204030204" pitchFamily="34" charset="0"/>
                <a:ea typeface="Inter Light" panose="02000503000000020004" pitchFamily="2" charset="0"/>
                <a:cs typeface="Calibri Light" panose="020F0302020204030204" pitchFamily="34" charset="0"/>
              </a:rPr>
              <a:t>For the last several decades companies have been responding to the market and consumers wanting more clothing and cheaper clothing.  This has given rise to “fast fashion”. </a:t>
            </a:r>
          </a:p>
          <a:p>
            <a:r>
              <a:rPr lang="en-US" sz="2500" dirty="0">
                <a:latin typeface="Calibri Light" panose="020F0302020204030204" pitchFamily="34" charset="0"/>
                <a:ea typeface="Inter Light" panose="02000503000000020004" pitchFamily="2" charset="0"/>
                <a:cs typeface="Calibri Light" panose="020F0302020204030204" pitchFamily="34" charset="0"/>
              </a:rPr>
              <a:t>Fast fashion is defined as, ‘cheaply produced and priced garments that copy the latest catwalk styles and get pumped quickly through stores in order to maximize on current trends’. </a:t>
            </a:r>
          </a:p>
          <a:p>
            <a:r>
              <a:rPr lang="en-US" sz="2500" dirty="0">
                <a:latin typeface="Calibri Light" panose="020F0302020204030204" pitchFamily="34" charset="0"/>
                <a:ea typeface="Inter Light" panose="02000503000000020004" pitchFamily="2" charset="0"/>
                <a:cs typeface="Calibri Light" panose="020F0302020204030204" pitchFamily="34" charset="0"/>
              </a:rPr>
              <a:t>Besides responding to the market, what ethical considerations should the fashion industry take into account when making decisions about their production?</a:t>
            </a: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227669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Debrief</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17</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3646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One of the consequences of fast fashion is that the clothes can be more disposable. They are often not as high quality and therefore they get thrown away more quickly by consumers. </a:t>
            </a:r>
          </a:p>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From an economic standpoint this decision - including both costs and benefits - falls on the </a:t>
            </a:r>
            <a:r>
              <a:rPr lang="en-US" sz="2500" i="1" dirty="0">
                <a:latin typeface="Calibri Light" panose="020F0302020204030204" pitchFamily="34" charset="0"/>
                <a:ea typeface="Inter Light" panose="02000503000000020004" pitchFamily="2" charset="0"/>
                <a:cs typeface="Calibri Light" panose="020F0302020204030204" pitchFamily="34" charset="0"/>
              </a:rPr>
              <a:t>consumer</a:t>
            </a:r>
            <a:r>
              <a:rPr lang="en-US" sz="2500" dirty="0">
                <a:latin typeface="Calibri Light" panose="020F0302020204030204" pitchFamily="34" charset="0"/>
                <a:ea typeface="Inter Light" panose="02000503000000020004" pitchFamily="2" charset="0"/>
                <a:cs typeface="Calibri Light" panose="020F0302020204030204" pitchFamily="34" charset="0"/>
              </a:rPr>
              <a:t>. </a:t>
            </a:r>
          </a:p>
          <a:p>
            <a:r>
              <a:rPr lang="en-US" sz="2500" dirty="0">
                <a:latin typeface="Calibri Light" panose="020F0302020204030204" pitchFamily="34" charset="0"/>
                <a:ea typeface="Inter Light" panose="02000503000000020004" pitchFamily="2" charset="0"/>
                <a:cs typeface="Calibri Light" panose="020F0302020204030204" pitchFamily="34" charset="0"/>
              </a:rPr>
              <a:t>From an ethical standpoint this could be a cost that a </a:t>
            </a:r>
            <a:r>
              <a:rPr lang="en-US" sz="2500" i="1" dirty="0">
                <a:latin typeface="Calibri Light" panose="020F0302020204030204" pitchFamily="34" charset="0"/>
                <a:ea typeface="Inter Light" panose="02000503000000020004" pitchFamily="2" charset="0"/>
                <a:cs typeface="Calibri Light" panose="020F0302020204030204" pitchFamily="34" charset="0"/>
              </a:rPr>
              <a:t>producer</a:t>
            </a:r>
            <a:r>
              <a:rPr lang="en-US" sz="2500" dirty="0">
                <a:latin typeface="Calibri Light" panose="020F0302020204030204" pitchFamily="34" charset="0"/>
                <a:ea typeface="Inter Light" panose="02000503000000020004" pitchFamily="2" charset="0"/>
                <a:cs typeface="Calibri Light" panose="020F0302020204030204" pitchFamily="34" charset="0"/>
              </a:rPr>
              <a:t> must take on. </a:t>
            </a:r>
          </a:p>
          <a:p>
            <a:r>
              <a:rPr lang="en-US" sz="2500" dirty="0">
                <a:latin typeface="Calibri Light" panose="020F0302020204030204" pitchFamily="34" charset="0"/>
                <a:ea typeface="Inter Light" panose="02000503000000020004" pitchFamily="2" charset="0"/>
                <a:cs typeface="Calibri Light" panose="020F0302020204030204" pitchFamily="34" charset="0"/>
              </a:rPr>
              <a:t>Should consumers or producers have to take into consideration the waste of the clothing?</a:t>
            </a:r>
          </a:p>
          <a:p>
            <a:r>
              <a:rPr lang="en-US" sz="2500" dirty="0">
                <a:latin typeface="Calibri Light" panose="020F0302020204030204" pitchFamily="34" charset="0"/>
                <a:ea typeface="Inter Light" panose="02000503000000020004" pitchFamily="2" charset="0"/>
                <a:cs typeface="Calibri Light" panose="020F0302020204030204" pitchFamily="34" charset="0"/>
              </a:rPr>
              <a:t>How did our simulation “fix” the problem of negative externalities?</a:t>
            </a:r>
          </a:p>
          <a:p>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7302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The Cost of Fast Fashion</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18</a:t>
            </a:fld>
            <a:endParaRPr lang="en-US" dirty="0"/>
          </a:p>
        </p:txBody>
      </p:sp>
      <p:pic>
        <p:nvPicPr>
          <p:cNvPr id="4" name="Google Shape;179;p17" descr="Millions of tonnes of clothes end up in landfill every year—it’s one of the fastest-growing categories of waste in the world. How can the fashion industry continue to grow while addressing the environmental need for people to buy fewer clothes? Film supported by  @The Woolmark Company &#10;&#10;Click here to subscribe to The Economist on YouTube: https://econ.st/2xvTKdy &#10;&#10;For more from Economist Films visit: http://films.economist.com/ &#10;Check out The Economist’s full video catalogue: http://econ.st/20IehQk &#10;Like The Economist on Facebook: https://www.facebook.com/TheEconomist/ &#10;Follow The Economist on Twitter: https://twitter.com/theeconomist &#10;Follow us on Instagram: https://www.instagram.com/theeconomist/ &#10;Follow us on Medium: https://medium.com/@the_economist" title="The true cost of fast fashion">
            <a:hlinkClick r:id="rId3"/>
            <a:extLst>
              <a:ext uri="{FF2B5EF4-FFF2-40B4-BE49-F238E27FC236}">
                <a16:creationId xmlns:a16="http://schemas.microsoft.com/office/drawing/2014/main" id="{4E3E1BA4-E7B0-FBDC-21CF-856259CEFCE4}"/>
              </a:ext>
            </a:extLst>
          </p:cNvPr>
          <p:cNvPicPr preferRelativeResize="0"/>
          <p:nvPr/>
        </p:nvPicPr>
        <p:blipFill rotWithShape="1">
          <a:blip r:embed="rId4">
            <a:alphaModFix/>
          </a:blip>
          <a:srcRect/>
          <a:stretch/>
        </p:blipFill>
        <p:spPr>
          <a:xfrm>
            <a:off x="770213" y="1690689"/>
            <a:ext cx="6314567" cy="4735925"/>
          </a:xfrm>
          <a:prstGeom prst="rect">
            <a:avLst/>
          </a:prstGeom>
          <a:noFill/>
          <a:ln>
            <a:noFill/>
          </a:ln>
        </p:spPr>
      </p:pic>
    </p:spTree>
    <p:extLst>
      <p:ext uri="{BB962C8B-B14F-4D97-AF65-F5344CB8AC3E}">
        <p14:creationId xmlns:p14="http://schemas.microsoft.com/office/powerpoint/2010/main" val="5143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srgbClr val="414A58"/>
                </a:solidFill>
                <a:latin typeface="Calibri" panose="020F0502020204030204" pitchFamily="34" charset="0"/>
                <a:ea typeface="Inter" panose="02000503000000020004" pitchFamily="2" charset="0"/>
              </a:rPr>
              <a:t>Assessment 14: Fast Fashion and the Environment</a:t>
            </a:r>
            <a:endParaRPr lang="en-US" sz="33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19</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103646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It is unlikely that the world is going to halt all production of jeans, but, using your economic analysis and marginal decision-making (that is comparing marginal costs and marginal benefits) </a:t>
            </a:r>
            <a:r>
              <a:rPr lang="en-US" sz="2500" b="1" dirty="0">
                <a:latin typeface="Calibri Light" panose="020F0302020204030204" pitchFamily="34" charset="0"/>
                <a:ea typeface="Inter Light" panose="02000503000000020004" pitchFamily="2" charset="0"/>
                <a:cs typeface="Calibri Light" panose="020F0302020204030204" pitchFamily="34" charset="0"/>
              </a:rPr>
              <a:t>create an infographic </a:t>
            </a:r>
            <a:r>
              <a:rPr lang="en-US" sz="2500" dirty="0">
                <a:latin typeface="Calibri Light" panose="020F0302020204030204" pitchFamily="34" charset="0"/>
                <a:ea typeface="Inter Light" panose="02000503000000020004" pitchFamily="2" charset="0"/>
                <a:cs typeface="Calibri Light" panose="020F0302020204030204" pitchFamily="34" charset="0"/>
              </a:rPr>
              <a:t>that could be printed and put around the school to help raise awareness about this issue with some reasonable solutions that your peers could take to help the environment related to fast fashion. </a:t>
            </a:r>
          </a:p>
          <a:p>
            <a:pPr marL="0" indent="0">
              <a:buNone/>
            </a:pPr>
            <a:r>
              <a:rPr lang="en-US" sz="2500" dirty="0">
                <a:latin typeface="Calibri Light" panose="020F0302020204030204" pitchFamily="34" charset="0"/>
                <a:ea typeface="Inter Light" panose="02000503000000020004" pitchFamily="2" charset="0"/>
                <a:cs typeface="Calibri Light" panose="020F0302020204030204" pitchFamily="34" charset="0"/>
              </a:rPr>
              <a:t>Keep in mind that almost all donated clothes end up being in a landfill or incinerated so your solution cannot simply be to donate their clothes.  </a:t>
            </a:r>
          </a:p>
          <a:p>
            <a:pPr marL="0" indent="0">
              <a:buNone/>
            </a:pPr>
            <a:endParaRPr lang="en-US" sz="25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15330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414A58"/>
                </a:solidFill>
                <a:latin typeface="Calibri" panose="020F0502020204030204" pitchFamily="34" charset="0"/>
                <a:ea typeface="Inter" panose="02000503000000020004" pitchFamily="2" charset="0"/>
              </a:rPr>
              <a:t>Think about the jeans you have at home…</a:t>
            </a:r>
            <a:endParaRPr lang="en-US" sz="40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67947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700" b="1" dirty="0">
                <a:latin typeface="+mj-lt"/>
                <a:ea typeface="Inter Light" panose="02000503000000020004" pitchFamily="2" charset="0"/>
                <a:cs typeface="Calibri" panose="020F0502020204030204" pitchFamily="34" charset="0"/>
              </a:rPr>
              <a:t>How many pairs of jeans do you have?</a:t>
            </a:r>
            <a:br>
              <a:rPr lang="en-US" sz="2700" b="1" dirty="0">
                <a:latin typeface="+mj-lt"/>
                <a:ea typeface="Inter Light" panose="02000503000000020004" pitchFamily="2" charset="0"/>
                <a:cs typeface="Calibri" panose="020F0502020204030204" pitchFamily="34" charset="0"/>
              </a:rPr>
            </a:br>
            <a:endParaRPr lang="en-US" sz="2700" b="1" dirty="0">
              <a:latin typeface="+mj-lt"/>
              <a:ea typeface="Inter Light" panose="02000503000000020004" pitchFamily="2" charset="0"/>
              <a:cs typeface="Calibri" panose="020F0502020204030204" pitchFamily="34" charset="0"/>
            </a:endParaRPr>
          </a:p>
          <a:p>
            <a:pPr marL="514350" indent="-514350">
              <a:buFont typeface="+mj-lt"/>
              <a:buAutoNum type="arabicPeriod"/>
            </a:pPr>
            <a:r>
              <a:rPr lang="en-US" sz="2700" b="1" dirty="0">
                <a:latin typeface="+mj-lt"/>
                <a:ea typeface="Inter Light" panose="02000503000000020004" pitchFamily="2" charset="0"/>
                <a:cs typeface="Calibri" panose="020F0502020204030204" pitchFamily="34" charset="0"/>
              </a:rPr>
              <a:t>What brands of jeans do you know of?</a:t>
            </a:r>
            <a:br>
              <a:rPr lang="en-US" sz="2700" b="1" dirty="0">
                <a:latin typeface="+mj-lt"/>
                <a:ea typeface="Inter Light" panose="02000503000000020004" pitchFamily="2" charset="0"/>
                <a:cs typeface="Calibri" panose="020F0502020204030204" pitchFamily="34" charset="0"/>
              </a:rPr>
            </a:br>
            <a:endParaRPr lang="en-US" sz="2700" b="1" dirty="0">
              <a:latin typeface="+mj-lt"/>
              <a:ea typeface="Inter Light" panose="02000503000000020004" pitchFamily="2" charset="0"/>
              <a:cs typeface="Calibri" panose="020F0502020204030204" pitchFamily="34" charset="0"/>
            </a:endParaRPr>
          </a:p>
          <a:p>
            <a:pPr marL="514350" indent="-514350">
              <a:buFont typeface="+mj-lt"/>
              <a:buAutoNum type="arabicPeriod"/>
            </a:pPr>
            <a:r>
              <a:rPr lang="en-US" sz="2700" b="1" dirty="0">
                <a:latin typeface="+mj-lt"/>
                <a:ea typeface="Inter Light" panose="02000503000000020004" pitchFamily="2" charset="0"/>
                <a:cs typeface="Calibri" panose="020F0502020204030204" pitchFamily="34" charset="0"/>
              </a:rPr>
              <a:t>What is your favorite brand of jeans?</a:t>
            </a:r>
          </a:p>
          <a:p>
            <a:pPr marL="514350" indent="-514350">
              <a:buFont typeface="+mj-lt"/>
              <a:buAutoNum type="arabicPeriod"/>
            </a:pPr>
            <a:endParaRPr lang="en-US" sz="2700" b="1" dirty="0">
              <a:latin typeface="+mj-lt"/>
              <a:ea typeface="Inter Light" panose="02000503000000020004" pitchFamily="2" charset="0"/>
              <a:cs typeface="Calibri" panose="020F0502020204030204" pitchFamily="34" charset="0"/>
            </a:endParaRPr>
          </a:p>
          <a:p>
            <a:pPr marL="514350" indent="-514350">
              <a:buFont typeface="+mj-lt"/>
              <a:buAutoNum type="arabicPeriod"/>
            </a:pPr>
            <a:endParaRPr lang="en-US" sz="27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37588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You are going to produce jeans</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72582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Get into groups of 3-4 around a table or desk.</a:t>
            </a: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Each group will get Activity 14.1: Costs of Production and one person will need to help keep track of production for your group.</a:t>
            </a: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Your goal is to make as much profit as possible!!!</a:t>
            </a: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273738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Producing the Blue Jeans</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8962208" cy="223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It takes about 1.5 - 2 yards of denim to make a pair of jeans.</a:t>
            </a:r>
          </a:p>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This 5-yard Bolt of Denim costs $80 and you will cut each pair of jeans out carefully.</a:t>
            </a:r>
          </a:p>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Each pair of jeans can be sold for $100 in a store!</a:t>
            </a: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a:p>
            <a:pPr marL="0" indent="0">
              <a:buNone/>
            </a:pPr>
            <a:endParaRPr lang="en-US" sz="2700" dirty="0">
              <a:latin typeface="Calibri Light" panose="020F0302020204030204" pitchFamily="34" charset="0"/>
              <a:ea typeface="Inter Light" panose="02000503000000020004" pitchFamily="2" charset="0"/>
              <a:cs typeface="Calibri Light" panose="020F0302020204030204" pitchFamily="34" charset="0"/>
            </a:endParaRPr>
          </a:p>
        </p:txBody>
      </p:sp>
      <p:sp>
        <p:nvSpPr>
          <p:cNvPr id="4" name="Google Shape;77;p4">
            <a:extLst>
              <a:ext uri="{FF2B5EF4-FFF2-40B4-BE49-F238E27FC236}">
                <a16:creationId xmlns:a16="http://schemas.microsoft.com/office/drawing/2014/main" id="{BCCFBE60-DA09-3C38-832E-A5B578490A72}"/>
              </a:ext>
            </a:extLst>
          </p:cNvPr>
          <p:cNvSpPr/>
          <p:nvPr/>
        </p:nvSpPr>
        <p:spPr>
          <a:xfrm rot="1236090">
            <a:off x="9738615" y="1097865"/>
            <a:ext cx="2047102" cy="1542185"/>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3 minutes!</a:t>
            </a:r>
            <a:endParaRPr sz="1400" b="0" i="0" u="none" strike="noStrike" cap="none" dirty="0">
              <a:solidFill>
                <a:srgbClr val="000000"/>
              </a:solidFill>
              <a:latin typeface="Arial"/>
              <a:ea typeface="Arial"/>
              <a:cs typeface="Arial"/>
              <a:sym typeface="Arial"/>
            </a:endParaRPr>
          </a:p>
        </p:txBody>
      </p:sp>
      <p:pic>
        <p:nvPicPr>
          <p:cNvPr id="6" name="Google Shape;74;p4">
            <a:extLst>
              <a:ext uri="{FF2B5EF4-FFF2-40B4-BE49-F238E27FC236}">
                <a16:creationId xmlns:a16="http://schemas.microsoft.com/office/drawing/2014/main" id="{12FFB1EB-D52C-925F-5E25-58DB308E0B95}"/>
              </a:ext>
            </a:extLst>
          </p:cNvPr>
          <p:cNvPicPr preferRelativeResize="0"/>
          <p:nvPr/>
        </p:nvPicPr>
        <p:blipFill rotWithShape="1">
          <a:blip r:embed="rId3">
            <a:alphaModFix/>
          </a:blip>
          <a:srcRect/>
          <a:stretch/>
        </p:blipFill>
        <p:spPr>
          <a:xfrm>
            <a:off x="1222519" y="4097511"/>
            <a:ext cx="1485900" cy="2238375"/>
          </a:xfrm>
          <a:prstGeom prst="rect">
            <a:avLst/>
          </a:prstGeom>
          <a:noFill/>
          <a:ln>
            <a:noFill/>
          </a:ln>
        </p:spPr>
      </p:pic>
      <p:pic>
        <p:nvPicPr>
          <p:cNvPr id="7" name="Google Shape;75;p4">
            <a:extLst>
              <a:ext uri="{FF2B5EF4-FFF2-40B4-BE49-F238E27FC236}">
                <a16:creationId xmlns:a16="http://schemas.microsoft.com/office/drawing/2014/main" id="{27B8FCF7-AEE8-4051-8F73-CE09B25A7F39}"/>
              </a:ext>
            </a:extLst>
          </p:cNvPr>
          <p:cNvPicPr preferRelativeResize="0"/>
          <p:nvPr/>
        </p:nvPicPr>
        <p:blipFill rotWithShape="1">
          <a:blip r:embed="rId3">
            <a:alphaModFix/>
          </a:blip>
          <a:srcRect/>
          <a:stretch/>
        </p:blipFill>
        <p:spPr>
          <a:xfrm>
            <a:off x="3503994" y="4097511"/>
            <a:ext cx="1485900" cy="2238375"/>
          </a:xfrm>
          <a:prstGeom prst="rect">
            <a:avLst/>
          </a:prstGeom>
          <a:noFill/>
          <a:ln>
            <a:noFill/>
          </a:ln>
        </p:spPr>
      </p:pic>
      <p:pic>
        <p:nvPicPr>
          <p:cNvPr id="8" name="Google Shape;76;p4">
            <a:extLst>
              <a:ext uri="{FF2B5EF4-FFF2-40B4-BE49-F238E27FC236}">
                <a16:creationId xmlns:a16="http://schemas.microsoft.com/office/drawing/2014/main" id="{FC65B902-02C8-B458-00FB-9B2DEFAB63EE}"/>
              </a:ext>
            </a:extLst>
          </p:cNvPr>
          <p:cNvPicPr preferRelativeResize="0"/>
          <p:nvPr/>
        </p:nvPicPr>
        <p:blipFill rotWithShape="1">
          <a:blip r:embed="rId3">
            <a:alphaModFix/>
          </a:blip>
          <a:srcRect/>
          <a:stretch/>
        </p:blipFill>
        <p:spPr>
          <a:xfrm>
            <a:off x="5730844" y="4097511"/>
            <a:ext cx="1485900" cy="2238375"/>
          </a:xfrm>
          <a:prstGeom prst="rect">
            <a:avLst/>
          </a:prstGeom>
          <a:noFill/>
          <a:ln>
            <a:noFill/>
          </a:ln>
        </p:spPr>
      </p:pic>
    </p:spTree>
    <p:extLst>
      <p:ext uri="{BB962C8B-B14F-4D97-AF65-F5344CB8AC3E}">
        <p14:creationId xmlns:p14="http://schemas.microsoft.com/office/powerpoint/2010/main" val="32291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Costs of Production, Revenue, Profit</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967574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latin typeface="Calibri" panose="020F0502020204030204" pitchFamily="34" charset="0"/>
                <a:ea typeface="Inter Light" panose="02000503000000020004" pitchFamily="2" charset="0"/>
                <a:cs typeface="Calibri" panose="020F0502020204030204" pitchFamily="34" charset="0"/>
              </a:rPr>
              <a:t>Costs of production </a:t>
            </a:r>
            <a:r>
              <a:rPr lang="en-US" sz="2700" dirty="0">
                <a:latin typeface="Calibri Light" panose="020F0302020204030204" pitchFamily="34" charset="0"/>
                <a:ea typeface="Inter Light" panose="02000503000000020004" pitchFamily="2" charset="0"/>
                <a:cs typeface="Calibri Light" panose="020F0302020204030204" pitchFamily="34" charset="0"/>
              </a:rPr>
              <a:t>is the amount producers pay for the resources used to produce a product. </a:t>
            </a:r>
          </a:p>
          <a:p>
            <a:pPr lvl="1"/>
            <a:r>
              <a:rPr lang="en-US" sz="2300" dirty="0">
                <a:latin typeface="Calibri Light" panose="020F0302020204030204" pitchFamily="34" charset="0"/>
                <a:ea typeface="Inter Light" panose="02000503000000020004" pitchFamily="2" charset="0"/>
                <a:cs typeface="Calibri Light" panose="020F0302020204030204" pitchFamily="34" charset="0"/>
              </a:rPr>
              <a:t>In this case each bolt of fabric costs the company $80 each.</a:t>
            </a:r>
          </a:p>
          <a:p>
            <a:pPr lvl="1"/>
            <a:r>
              <a:rPr lang="en-US" sz="2300" dirty="0">
                <a:latin typeface="Calibri Light" panose="020F0302020204030204" pitchFamily="34" charset="0"/>
                <a:ea typeface="Inter Light" panose="02000503000000020004" pitchFamily="2" charset="0"/>
                <a:cs typeface="Calibri Light" panose="020F0302020204030204" pitchFamily="34" charset="0"/>
              </a:rPr>
              <a:t>Total cost = # of bolts of fabric (sheets of jeans) x $80</a:t>
            </a:r>
          </a:p>
          <a:p>
            <a:r>
              <a:rPr lang="en-US" sz="2700" b="1" dirty="0">
                <a:latin typeface="Calibri" panose="020F0502020204030204" pitchFamily="34" charset="0"/>
                <a:ea typeface="Inter Light" panose="02000503000000020004" pitchFamily="2" charset="0"/>
                <a:cs typeface="Calibri" panose="020F0502020204030204" pitchFamily="34" charset="0"/>
              </a:rPr>
              <a:t>Revenue</a:t>
            </a:r>
            <a:r>
              <a:rPr lang="en-US" sz="2700" dirty="0">
                <a:latin typeface="Calibri Light" panose="020F0302020204030204" pitchFamily="34" charset="0"/>
                <a:ea typeface="Inter Light" panose="02000503000000020004" pitchFamily="2" charset="0"/>
                <a:cs typeface="Calibri Light" panose="020F0302020204030204" pitchFamily="34" charset="0"/>
              </a:rPr>
              <a:t> is the money received or income of the company. </a:t>
            </a:r>
          </a:p>
          <a:p>
            <a:pPr lvl="1"/>
            <a:r>
              <a:rPr lang="en-US" sz="2300" dirty="0">
                <a:latin typeface="Calibri Light" panose="020F0302020204030204" pitchFamily="34" charset="0"/>
                <a:ea typeface="Inter Light" panose="02000503000000020004" pitchFamily="2" charset="0"/>
                <a:cs typeface="Calibri Light" panose="020F0302020204030204" pitchFamily="34" charset="0"/>
              </a:rPr>
              <a:t>In this case each pair of jeans can be sold for $100</a:t>
            </a:r>
          </a:p>
          <a:p>
            <a:pPr lvl="1"/>
            <a:r>
              <a:rPr lang="en-US" sz="2300" dirty="0">
                <a:latin typeface="Calibri Light" panose="020F0302020204030204" pitchFamily="34" charset="0"/>
                <a:ea typeface="Inter Light" panose="02000503000000020004" pitchFamily="2" charset="0"/>
                <a:cs typeface="Calibri Light" panose="020F0302020204030204" pitchFamily="34" charset="0"/>
              </a:rPr>
              <a:t>Total revenue = # of jeans cut out carefully x $100</a:t>
            </a:r>
          </a:p>
          <a:p>
            <a:r>
              <a:rPr lang="en-US" sz="2700" b="1" dirty="0">
                <a:latin typeface="Calibri" panose="020F0502020204030204" pitchFamily="34" charset="0"/>
                <a:ea typeface="Inter Light" panose="02000503000000020004" pitchFamily="2" charset="0"/>
                <a:cs typeface="Calibri" panose="020F0502020204030204" pitchFamily="34" charset="0"/>
              </a:rPr>
              <a:t>Profit</a:t>
            </a:r>
            <a:r>
              <a:rPr lang="en-US" sz="2700" dirty="0">
                <a:latin typeface="Calibri Light" panose="020F0302020204030204" pitchFamily="34" charset="0"/>
                <a:ea typeface="Inter Light" panose="02000503000000020004" pitchFamily="2" charset="0"/>
                <a:cs typeface="Calibri Light" panose="020F0302020204030204" pitchFamily="34" charset="0"/>
              </a:rPr>
              <a:t> is the amount of revenue that remains after a business pays the costs of producing a good or service.</a:t>
            </a:r>
          </a:p>
          <a:p>
            <a:pPr lvl="1"/>
            <a:r>
              <a:rPr lang="en-US" sz="2300" dirty="0">
                <a:latin typeface="Calibri Light" panose="020F0302020204030204" pitchFamily="34" charset="0"/>
                <a:ea typeface="Inter Light" panose="02000503000000020004" pitchFamily="2" charset="0"/>
                <a:cs typeface="Calibri Light" panose="020F0302020204030204" pitchFamily="34" charset="0"/>
              </a:rPr>
              <a:t>Profit = Revenue - Costs</a:t>
            </a:r>
          </a:p>
          <a:p>
            <a:endParaRPr lang="en-US" sz="2700" dirty="0">
              <a:latin typeface="Calibri Light" panose="020F0302020204030204" pitchFamily="34" charset="0"/>
              <a:ea typeface="Inter Light" panose="02000503000000020004" pitchFamily="2" charset="0"/>
              <a:cs typeface="Calibri Light" panose="020F0302020204030204" pitchFamily="34" charset="0"/>
            </a:endParaRPr>
          </a:p>
        </p:txBody>
      </p:sp>
    </p:spTree>
    <p:extLst>
      <p:ext uri="{BB962C8B-B14F-4D97-AF65-F5344CB8AC3E}">
        <p14:creationId xmlns:p14="http://schemas.microsoft.com/office/powerpoint/2010/main" val="30755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How much profit did you make?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dirty="0"/>
          </a:p>
        </p:txBody>
      </p:sp>
      <p:pic>
        <p:nvPicPr>
          <p:cNvPr id="4" name="Google Shape;89;p5">
            <a:extLst>
              <a:ext uri="{FF2B5EF4-FFF2-40B4-BE49-F238E27FC236}">
                <a16:creationId xmlns:a16="http://schemas.microsoft.com/office/drawing/2014/main" id="{E3784152-CE3A-7FE8-E335-9706ADEDF405}"/>
              </a:ext>
            </a:extLst>
          </p:cNvPr>
          <p:cNvPicPr preferRelativeResize="0"/>
          <p:nvPr/>
        </p:nvPicPr>
        <p:blipFill rotWithShape="1">
          <a:blip r:embed="rId3">
            <a:alphaModFix/>
          </a:blip>
          <a:srcRect l="10330" t="8698" r="9956" b="14116"/>
          <a:stretch/>
        </p:blipFill>
        <p:spPr>
          <a:xfrm>
            <a:off x="902935" y="1530163"/>
            <a:ext cx="4032319" cy="5051502"/>
          </a:xfrm>
          <a:prstGeom prst="rect">
            <a:avLst/>
          </a:prstGeom>
          <a:noFill/>
          <a:ln>
            <a:noFill/>
          </a:ln>
        </p:spPr>
      </p:pic>
    </p:spTree>
    <p:extLst>
      <p:ext uri="{BB962C8B-B14F-4D97-AF65-F5344CB8AC3E}">
        <p14:creationId xmlns:p14="http://schemas.microsoft.com/office/powerpoint/2010/main" val="70801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There’s a new denim you can use!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51538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This 20-yard bolt of average quality denim costs $100.</a:t>
            </a:r>
          </a:p>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You can make 12 pairs of jeans and they each sell for $60 each.</a:t>
            </a:r>
          </a:p>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Which type of fabric/denim is your group going to use for this round?</a:t>
            </a:r>
          </a:p>
        </p:txBody>
      </p:sp>
      <p:grpSp>
        <p:nvGrpSpPr>
          <p:cNvPr id="4" name="Google Shape;96;p6">
            <a:extLst>
              <a:ext uri="{FF2B5EF4-FFF2-40B4-BE49-F238E27FC236}">
                <a16:creationId xmlns:a16="http://schemas.microsoft.com/office/drawing/2014/main" id="{6CF458D6-4F40-07FB-8CDA-FB25C7B5797E}"/>
              </a:ext>
            </a:extLst>
          </p:cNvPr>
          <p:cNvGrpSpPr/>
          <p:nvPr/>
        </p:nvGrpSpPr>
        <p:grpSpPr>
          <a:xfrm>
            <a:off x="7479937" y="2896380"/>
            <a:ext cx="3200300" cy="1048575"/>
            <a:chOff x="5632000" y="445025"/>
            <a:chExt cx="3200300" cy="1048575"/>
          </a:xfrm>
        </p:grpSpPr>
        <p:grpSp>
          <p:nvGrpSpPr>
            <p:cNvPr id="6" name="Google Shape;97;p6">
              <a:extLst>
                <a:ext uri="{FF2B5EF4-FFF2-40B4-BE49-F238E27FC236}">
                  <a16:creationId xmlns:a16="http://schemas.microsoft.com/office/drawing/2014/main" id="{375F74BC-6807-BBBA-10C8-E3714D65FB8F}"/>
                </a:ext>
              </a:extLst>
            </p:cNvPr>
            <p:cNvGrpSpPr/>
            <p:nvPr/>
          </p:nvGrpSpPr>
          <p:grpSpPr>
            <a:xfrm>
              <a:off x="6421425" y="445025"/>
              <a:ext cx="2410875" cy="1048575"/>
              <a:chOff x="6421425" y="445025"/>
              <a:chExt cx="2410875" cy="1048575"/>
            </a:xfrm>
          </p:grpSpPr>
          <p:pic>
            <p:nvPicPr>
              <p:cNvPr id="8" name="Google Shape;98;p6">
                <a:extLst>
                  <a:ext uri="{FF2B5EF4-FFF2-40B4-BE49-F238E27FC236}">
                    <a16:creationId xmlns:a16="http://schemas.microsoft.com/office/drawing/2014/main" id="{3F74F70F-FAFB-13CD-C409-17E4A94B5DF5}"/>
                  </a:ext>
                </a:extLst>
              </p:cNvPr>
              <p:cNvPicPr preferRelativeResize="0"/>
              <p:nvPr/>
            </p:nvPicPr>
            <p:blipFill rotWithShape="1">
              <a:blip r:embed="rId3">
                <a:alphaModFix/>
              </a:blip>
              <a:srcRect/>
              <a:stretch/>
            </p:blipFill>
            <p:spPr>
              <a:xfrm>
                <a:off x="6421425" y="445025"/>
                <a:ext cx="696075" cy="1048575"/>
              </a:xfrm>
              <a:prstGeom prst="rect">
                <a:avLst/>
              </a:prstGeom>
              <a:noFill/>
              <a:ln>
                <a:noFill/>
              </a:ln>
            </p:spPr>
          </p:pic>
          <p:pic>
            <p:nvPicPr>
              <p:cNvPr id="9" name="Google Shape;99;p6">
                <a:extLst>
                  <a:ext uri="{FF2B5EF4-FFF2-40B4-BE49-F238E27FC236}">
                    <a16:creationId xmlns:a16="http://schemas.microsoft.com/office/drawing/2014/main" id="{AEAF5677-8F99-1D6F-3D73-5E5A29BAD841}"/>
                  </a:ext>
                </a:extLst>
              </p:cNvPr>
              <p:cNvPicPr preferRelativeResize="0"/>
              <p:nvPr/>
            </p:nvPicPr>
            <p:blipFill rotWithShape="1">
              <a:blip r:embed="rId3">
                <a:alphaModFix/>
              </a:blip>
              <a:srcRect/>
              <a:stretch/>
            </p:blipFill>
            <p:spPr>
              <a:xfrm>
                <a:off x="7278825" y="445025"/>
                <a:ext cx="696075" cy="1048575"/>
              </a:xfrm>
              <a:prstGeom prst="rect">
                <a:avLst/>
              </a:prstGeom>
              <a:noFill/>
              <a:ln>
                <a:noFill/>
              </a:ln>
            </p:spPr>
          </p:pic>
          <p:pic>
            <p:nvPicPr>
              <p:cNvPr id="10" name="Google Shape;100;p6">
                <a:extLst>
                  <a:ext uri="{FF2B5EF4-FFF2-40B4-BE49-F238E27FC236}">
                    <a16:creationId xmlns:a16="http://schemas.microsoft.com/office/drawing/2014/main" id="{5AB6C349-4378-AA6E-7025-1077682A237D}"/>
                  </a:ext>
                </a:extLst>
              </p:cNvPr>
              <p:cNvPicPr preferRelativeResize="0"/>
              <p:nvPr/>
            </p:nvPicPr>
            <p:blipFill rotWithShape="1">
              <a:blip r:embed="rId3">
                <a:alphaModFix/>
              </a:blip>
              <a:srcRect/>
              <a:stretch/>
            </p:blipFill>
            <p:spPr>
              <a:xfrm>
                <a:off x="8136225" y="445025"/>
                <a:ext cx="696075" cy="1048575"/>
              </a:xfrm>
              <a:prstGeom prst="rect">
                <a:avLst/>
              </a:prstGeom>
              <a:noFill/>
              <a:ln>
                <a:noFill/>
              </a:ln>
            </p:spPr>
          </p:pic>
        </p:grpSp>
        <p:pic>
          <p:nvPicPr>
            <p:cNvPr id="7" name="Google Shape;101;p6">
              <a:extLst>
                <a:ext uri="{FF2B5EF4-FFF2-40B4-BE49-F238E27FC236}">
                  <a16:creationId xmlns:a16="http://schemas.microsoft.com/office/drawing/2014/main" id="{CCB16DDC-9248-3881-E26C-B4AD7C33D86D}"/>
                </a:ext>
              </a:extLst>
            </p:cNvPr>
            <p:cNvPicPr preferRelativeResize="0"/>
            <p:nvPr/>
          </p:nvPicPr>
          <p:blipFill rotWithShape="1">
            <a:blip r:embed="rId3">
              <a:alphaModFix/>
            </a:blip>
            <a:srcRect/>
            <a:stretch/>
          </p:blipFill>
          <p:spPr>
            <a:xfrm>
              <a:off x="5632000" y="445025"/>
              <a:ext cx="696075" cy="1048575"/>
            </a:xfrm>
            <a:prstGeom prst="rect">
              <a:avLst/>
            </a:prstGeom>
            <a:noFill/>
            <a:ln>
              <a:noFill/>
            </a:ln>
          </p:spPr>
        </p:pic>
      </p:grpSp>
      <p:grpSp>
        <p:nvGrpSpPr>
          <p:cNvPr id="11" name="Google Shape;102;p6">
            <a:extLst>
              <a:ext uri="{FF2B5EF4-FFF2-40B4-BE49-F238E27FC236}">
                <a16:creationId xmlns:a16="http://schemas.microsoft.com/office/drawing/2014/main" id="{106D48DE-6A81-9E76-6D31-ABD5F45F64B3}"/>
              </a:ext>
            </a:extLst>
          </p:cNvPr>
          <p:cNvGrpSpPr/>
          <p:nvPr/>
        </p:nvGrpSpPr>
        <p:grpSpPr>
          <a:xfrm>
            <a:off x="7479937" y="4113330"/>
            <a:ext cx="3200300" cy="1048575"/>
            <a:chOff x="5632000" y="445025"/>
            <a:chExt cx="3200300" cy="1048575"/>
          </a:xfrm>
        </p:grpSpPr>
        <p:grpSp>
          <p:nvGrpSpPr>
            <p:cNvPr id="12" name="Google Shape;103;p6">
              <a:extLst>
                <a:ext uri="{FF2B5EF4-FFF2-40B4-BE49-F238E27FC236}">
                  <a16:creationId xmlns:a16="http://schemas.microsoft.com/office/drawing/2014/main" id="{7A0BABF0-65E3-8783-3F51-A5E30486B3F5}"/>
                </a:ext>
              </a:extLst>
            </p:cNvPr>
            <p:cNvGrpSpPr/>
            <p:nvPr/>
          </p:nvGrpSpPr>
          <p:grpSpPr>
            <a:xfrm>
              <a:off x="6421425" y="445025"/>
              <a:ext cx="2410875" cy="1048575"/>
              <a:chOff x="6421425" y="445025"/>
              <a:chExt cx="2410875" cy="1048575"/>
            </a:xfrm>
          </p:grpSpPr>
          <p:pic>
            <p:nvPicPr>
              <p:cNvPr id="14" name="Google Shape;104;p6">
                <a:extLst>
                  <a:ext uri="{FF2B5EF4-FFF2-40B4-BE49-F238E27FC236}">
                    <a16:creationId xmlns:a16="http://schemas.microsoft.com/office/drawing/2014/main" id="{B78DB738-8F9A-FD4B-A5BC-AA94C5976724}"/>
                  </a:ext>
                </a:extLst>
              </p:cNvPr>
              <p:cNvPicPr preferRelativeResize="0"/>
              <p:nvPr/>
            </p:nvPicPr>
            <p:blipFill rotWithShape="1">
              <a:blip r:embed="rId3">
                <a:alphaModFix/>
              </a:blip>
              <a:srcRect/>
              <a:stretch/>
            </p:blipFill>
            <p:spPr>
              <a:xfrm>
                <a:off x="6421425" y="445025"/>
                <a:ext cx="696075" cy="1048575"/>
              </a:xfrm>
              <a:prstGeom prst="rect">
                <a:avLst/>
              </a:prstGeom>
              <a:noFill/>
              <a:ln>
                <a:noFill/>
              </a:ln>
            </p:spPr>
          </p:pic>
          <p:pic>
            <p:nvPicPr>
              <p:cNvPr id="15" name="Google Shape;105;p6">
                <a:extLst>
                  <a:ext uri="{FF2B5EF4-FFF2-40B4-BE49-F238E27FC236}">
                    <a16:creationId xmlns:a16="http://schemas.microsoft.com/office/drawing/2014/main" id="{97EED2A5-35A9-829F-F1AA-4F344AE0DB7E}"/>
                  </a:ext>
                </a:extLst>
              </p:cNvPr>
              <p:cNvPicPr preferRelativeResize="0"/>
              <p:nvPr/>
            </p:nvPicPr>
            <p:blipFill rotWithShape="1">
              <a:blip r:embed="rId3">
                <a:alphaModFix/>
              </a:blip>
              <a:srcRect/>
              <a:stretch/>
            </p:blipFill>
            <p:spPr>
              <a:xfrm>
                <a:off x="7278825" y="445025"/>
                <a:ext cx="696075" cy="1048575"/>
              </a:xfrm>
              <a:prstGeom prst="rect">
                <a:avLst/>
              </a:prstGeom>
              <a:noFill/>
              <a:ln>
                <a:noFill/>
              </a:ln>
            </p:spPr>
          </p:pic>
          <p:pic>
            <p:nvPicPr>
              <p:cNvPr id="16" name="Google Shape;106;p6">
                <a:extLst>
                  <a:ext uri="{FF2B5EF4-FFF2-40B4-BE49-F238E27FC236}">
                    <a16:creationId xmlns:a16="http://schemas.microsoft.com/office/drawing/2014/main" id="{7A48AF03-0495-66F6-BAF3-E412BBB42FE3}"/>
                  </a:ext>
                </a:extLst>
              </p:cNvPr>
              <p:cNvPicPr preferRelativeResize="0"/>
              <p:nvPr/>
            </p:nvPicPr>
            <p:blipFill rotWithShape="1">
              <a:blip r:embed="rId3">
                <a:alphaModFix/>
              </a:blip>
              <a:srcRect/>
              <a:stretch/>
            </p:blipFill>
            <p:spPr>
              <a:xfrm>
                <a:off x="8136225" y="445025"/>
                <a:ext cx="696075" cy="1048575"/>
              </a:xfrm>
              <a:prstGeom prst="rect">
                <a:avLst/>
              </a:prstGeom>
              <a:noFill/>
              <a:ln>
                <a:noFill/>
              </a:ln>
            </p:spPr>
          </p:pic>
        </p:grpSp>
        <p:pic>
          <p:nvPicPr>
            <p:cNvPr id="13" name="Google Shape;107;p6">
              <a:extLst>
                <a:ext uri="{FF2B5EF4-FFF2-40B4-BE49-F238E27FC236}">
                  <a16:creationId xmlns:a16="http://schemas.microsoft.com/office/drawing/2014/main" id="{F032ED86-017C-9A38-838B-7BBA263A3536}"/>
                </a:ext>
              </a:extLst>
            </p:cNvPr>
            <p:cNvPicPr preferRelativeResize="0"/>
            <p:nvPr/>
          </p:nvPicPr>
          <p:blipFill rotWithShape="1">
            <a:blip r:embed="rId3">
              <a:alphaModFix/>
            </a:blip>
            <a:srcRect/>
            <a:stretch/>
          </p:blipFill>
          <p:spPr>
            <a:xfrm>
              <a:off x="5632000" y="445025"/>
              <a:ext cx="696075" cy="1048575"/>
            </a:xfrm>
            <a:prstGeom prst="rect">
              <a:avLst/>
            </a:prstGeom>
            <a:noFill/>
            <a:ln>
              <a:noFill/>
            </a:ln>
          </p:spPr>
        </p:pic>
      </p:grpSp>
      <p:grpSp>
        <p:nvGrpSpPr>
          <p:cNvPr id="17" name="Google Shape;108;p6">
            <a:extLst>
              <a:ext uri="{FF2B5EF4-FFF2-40B4-BE49-F238E27FC236}">
                <a16:creationId xmlns:a16="http://schemas.microsoft.com/office/drawing/2014/main" id="{831E15C1-D267-69E2-CDC5-3608860279EF}"/>
              </a:ext>
            </a:extLst>
          </p:cNvPr>
          <p:cNvGrpSpPr/>
          <p:nvPr/>
        </p:nvGrpSpPr>
        <p:grpSpPr>
          <a:xfrm>
            <a:off x="7479937" y="5234705"/>
            <a:ext cx="3200300" cy="1048575"/>
            <a:chOff x="5632000" y="445025"/>
            <a:chExt cx="3200300" cy="1048575"/>
          </a:xfrm>
        </p:grpSpPr>
        <p:grpSp>
          <p:nvGrpSpPr>
            <p:cNvPr id="18" name="Google Shape;109;p6">
              <a:extLst>
                <a:ext uri="{FF2B5EF4-FFF2-40B4-BE49-F238E27FC236}">
                  <a16:creationId xmlns:a16="http://schemas.microsoft.com/office/drawing/2014/main" id="{2407DA23-C726-840C-D173-CD4252ADC038}"/>
                </a:ext>
              </a:extLst>
            </p:cNvPr>
            <p:cNvGrpSpPr/>
            <p:nvPr/>
          </p:nvGrpSpPr>
          <p:grpSpPr>
            <a:xfrm>
              <a:off x="6421425" y="445025"/>
              <a:ext cx="2410875" cy="1048575"/>
              <a:chOff x="6421425" y="445025"/>
              <a:chExt cx="2410875" cy="1048575"/>
            </a:xfrm>
          </p:grpSpPr>
          <p:pic>
            <p:nvPicPr>
              <p:cNvPr id="20" name="Google Shape;110;p6">
                <a:extLst>
                  <a:ext uri="{FF2B5EF4-FFF2-40B4-BE49-F238E27FC236}">
                    <a16:creationId xmlns:a16="http://schemas.microsoft.com/office/drawing/2014/main" id="{174A6FC1-EA2D-74B3-555C-E01ED1128BF7}"/>
                  </a:ext>
                </a:extLst>
              </p:cNvPr>
              <p:cNvPicPr preferRelativeResize="0"/>
              <p:nvPr/>
            </p:nvPicPr>
            <p:blipFill rotWithShape="1">
              <a:blip r:embed="rId3">
                <a:alphaModFix/>
              </a:blip>
              <a:srcRect/>
              <a:stretch/>
            </p:blipFill>
            <p:spPr>
              <a:xfrm>
                <a:off x="6421425" y="445025"/>
                <a:ext cx="696075" cy="1048575"/>
              </a:xfrm>
              <a:prstGeom prst="rect">
                <a:avLst/>
              </a:prstGeom>
              <a:noFill/>
              <a:ln>
                <a:noFill/>
              </a:ln>
            </p:spPr>
          </p:pic>
          <p:pic>
            <p:nvPicPr>
              <p:cNvPr id="21" name="Google Shape;111;p6">
                <a:extLst>
                  <a:ext uri="{FF2B5EF4-FFF2-40B4-BE49-F238E27FC236}">
                    <a16:creationId xmlns:a16="http://schemas.microsoft.com/office/drawing/2014/main" id="{93276F41-751B-6B64-3ADC-A4A0DF49CC5F}"/>
                  </a:ext>
                </a:extLst>
              </p:cNvPr>
              <p:cNvPicPr preferRelativeResize="0"/>
              <p:nvPr/>
            </p:nvPicPr>
            <p:blipFill rotWithShape="1">
              <a:blip r:embed="rId3">
                <a:alphaModFix/>
              </a:blip>
              <a:srcRect/>
              <a:stretch/>
            </p:blipFill>
            <p:spPr>
              <a:xfrm>
                <a:off x="7278825" y="445025"/>
                <a:ext cx="696075" cy="1048575"/>
              </a:xfrm>
              <a:prstGeom prst="rect">
                <a:avLst/>
              </a:prstGeom>
              <a:noFill/>
              <a:ln>
                <a:noFill/>
              </a:ln>
            </p:spPr>
          </p:pic>
          <p:pic>
            <p:nvPicPr>
              <p:cNvPr id="22" name="Google Shape;112;p6">
                <a:extLst>
                  <a:ext uri="{FF2B5EF4-FFF2-40B4-BE49-F238E27FC236}">
                    <a16:creationId xmlns:a16="http://schemas.microsoft.com/office/drawing/2014/main" id="{2AB531DF-4CAC-B1CA-800F-43D30B15B2AD}"/>
                  </a:ext>
                </a:extLst>
              </p:cNvPr>
              <p:cNvPicPr preferRelativeResize="0"/>
              <p:nvPr/>
            </p:nvPicPr>
            <p:blipFill rotWithShape="1">
              <a:blip r:embed="rId3">
                <a:alphaModFix/>
              </a:blip>
              <a:srcRect/>
              <a:stretch/>
            </p:blipFill>
            <p:spPr>
              <a:xfrm>
                <a:off x="8136225" y="445025"/>
                <a:ext cx="696075" cy="1048575"/>
              </a:xfrm>
              <a:prstGeom prst="rect">
                <a:avLst/>
              </a:prstGeom>
              <a:noFill/>
              <a:ln>
                <a:noFill/>
              </a:ln>
            </p:spPr>
          </p:pic>
        </p:grpSp>
        <p:pic>
          <p:nvPicPr>
            <p:cNvPr id="19" name="Google Shape;113;p6">
              <a:extLst>
                <a:ext uri="{FF2B5EF4-FFF2-40B4-BE49-F238E27FC236}">
                  <a16:creationId xmlns:a16="http://schemas.microsoft.com/office/drawing/2014/main" id="{0A8F9946-DAB6-3B00-5483-FB83C3F8580D}"/>
                </a:ext>
              </a:extLst>
            </p:cNvPr>
            <p:cNvPicPr preferRelativeResize="0"/>
            <p:nvPr/>
          </p:nvPicPr>
          <p:blipFill rotWithShape="1">
            <a:blip r:embed="rId3">
              <a:alphaModFix/>
            </a:blip>
            <a:srcRect/>
            <a:stretch/>
          </p:blipFill>
          <p:spPr>
            <a:xfrm>
              <a:off x="5632000" y="445025"/>
              <a:ext cx="696075" cy="1048575"/>
            </a:xfrm>
            <a:prstGeom prst="rect">
              <a:avLst/>
            </a:prstGeom>
            <a:noFill/>
            <a:ln>
              <a:noFill/>
            </a:ln>
          </p:spPr>
        </p:pic>
      </p:grpSp>
      <p:sp>
        <p:nvSpPr>
          <p:cNvPr id="23" name="Google Shape;114;p6">
            <a:extLst>
              <a:ext uri="{FF2B5EF4-FFF2-40B4-BE49-F238E27FC236}">
                <a16:creationId xmlns:a16="http://schemas.microsoft.com/office/drawing/2014/main" id="{E414CF78-F394-E96E-2A02-4DD579F0D60D}"/>
              </a:ext>
            </a:extLst>
          </p:cNvPr>
          <p:cNvSpPr/>
          <p:nvPr/>
        </p:nvSpPr>
        <p:spPr>
          <a:xfrm rot="1236090">
            <a:off x="8230541" y="1458492"/>
            <a:ext cx="2047102" cy="1542185"/>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minutes!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7832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solidFill>
                  <a:srgbClr val="414A58"/>
                </a:solidFill>
                <a:latin typeface="Calibri" panose="020F0502020204030204" pitchFamily="34" charset="0"/>
                <a:ea typeface="Inter" panose="02000503000000020004" pitchFamily="2" charset="0"/>
              </a:rPr>
              <a:t>How much profit did you make in Round 2?</a:t>
            </a:r>
            <a:endParaRPr lang="en-US" sz="39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dirty="0"/>
          </a:p>
        </p:txBody>
      </p:sp>
      <p:pic>
        <p:nvPicPr>
          <p:cNvPr id="4" name="Google Shape;89;p5">
            <a:extLst>
              <a:ext uri="{FF2B5EF4-FFF2-40B4-BE49-F238E27FC236}">
                <a16:creationId xmlns:a16="http://schemas.microsoft.com/office/drawing/2014/main" id="{E3784152-CE3A-7FE8-E335-9706ADEDF405}"/>
              </a:ext>
            </a:extLst>
          </p:cNvPr>
          <p:cNvPicPr preferRelativeResize="0"/>
          <p:nvPr/>
        </p:nvPicPr>
        <p:blipFill rotWithShape="1">
          <a:blip r:embed="rId3"/>
          <a:srcRect l="174" r="174"/>
          <a:stretch/>
        </p:blipFill>
        <p:spPr>
          <a:xfrm>
            <a:off x="6588066" y="1530163"/>
            <a:ext cx="4032319" cy="5051502"/>
          </a:xfrm>
          <a:prstGeom prst="rect">
            <a:avLst/>
          </a:prstGeom>
          <a:noFill/>
          <a:ln>
            <a:noFill/>
          </a:ln>
        </p:spPr>
      </p:pic>
      <p:sp>
        <p:nvSpPr>
          <p:cNvPr id="3" name="Text Placeholder 2">
            <a:extLst>
              <a:ext uri="{FF2B5EF4-FFF2-40B4-BE49-F238E27FC236}">
                <a16:creationId xmlns:a16="http://schemas.microsoft.com/office/drawing/2014/main" id="{49BE7E14-488A-9833-C94C-79B4CAD7DA9D}"/>
              </a:ext>
            </a:extLst>
          </p:cNvPr>
          <p:cNvSpPr txBox="1">
            <a:spLocks/>
          </p:cNvSpPr>
          <p:nvPr/>
        </p:nvSpPr>
        <p:spPr>
          <a:xfrm>
            <a:off x="770959" y="2480153"/>
            <a:ext cx="4032319" cy="3696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What is your total profit?</a:t>
            </a:r>
          </a:p>
        </p:txBody>
      </p:sp>
    </p:spTree>
    <p:extLst>
      <p:ext uri="{BB962C8B-B14F-4D97-AF65-F5344CB8AC3E}">
        <p14:creationId xmlns:p14="http://schemas.microsoft.com/office/powerpoint/2010/main" val="33423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solidFill>
                  <a:srgbClr val="414A58"/>
                </a:solidFill>
                <a:latin typeface="Calibri" panose="020F0502020204030204" pitchFamily="34" charset="0"/>
                <a:ea typeface="Inter" panose="02000503000000020004" pitchFamily="2" charset="0"/>
              </a:rPr>
              <a:t>How much profit did you make in Round 3?</a:t>
            </a:r>
            <a:endParaRPr lang="en-US" sz="39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9</a:t>
            </a:fld>
            <a:endParaRPr lang="en-US" dirty="0"/>
          </a:p>
        </p:txBody>
      </p:sp>
      <p:pic>
        <p:nvPicPr>
          <p:cNvPr id="4" name="Google Shape;89;p5">
            <a:extLst>
              <a:ext uri="{FF2B5EF4-FFF2-40B4-BE49-F238E27FC236}">
                <a16:creationId xmlns:a16="http://schemas.microsoft.com/office/drawing/2014/main" id="{E3784152-CE3A-7FE8-E335-9706ADEDF405}"/>
              </a:ext>
            </a:extLst>
          </p:cNvPr>
          <p:cNvPicPr preferRelativeResize="0"/>
          <p:nvPr/>
        </p:nvPicPr>
        <p:blipFill rotWithShape="1">
          <a:blip r:embed="rId3"/>
          <a:srcRect l="1685" r="1685"/>
          <a:stretch/>
        </p:blipFill>
        <p:spPr>
          <a:xfrm>
            <a:off x="6588066" y="1530163"/>
            <a:ext cx="4032319" cy="5051502"/>
          </a:xfrm>
          <a:prstGeom prst="rect">
            <a:avLst/>
          </a:prstGeom>
          <a:noFill/>
          <a:ln>
            <a:noFill/>
          </a:ln>
        </p:spPr>
      </p:pic>
      <p:sp>
        <p:nvSpPr>
          <p:cNvPr id="3" name="Text Placeholder 2">
            <a:extLst>
              <a:ext uri="{FF2B5EF4-FFF2-40B4-BE49-F238E27FC236}">
                <a16:creationId xmlns:a16="http://schemas.microsoft.com/office/drawing/2014/main" id="{49BE7E14-488A-9833-C94C-79B4CAD7DA9D}"/>
              </a:ext>
            </a:extLst>
          </p:cNvPr>
          <p:cNvSpPr txBox="1">
            <a:spLocks/>
          </p:cNvSpPr>
          <p:nvPr/>
        </p:nvSpPr>
        <p:spPr>
          <a:xfrm>
            <a:off x="770959" y="2480153"/>
            <a:ext cx="4032319" cy="3696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latin typeface="Calibri Light" panose="020F0302020204030204" pitchFamily="34" charset="0"/>
                <a:ea typeface="Inter Light" panose="02000503000000020004" pitchFamily="2" charset="0"/>
                <a:cs typeface="Calibri Light" panose="020F0302020204030204" pitchFamily="34" charset="0"/>
              </a:rPr>
              <a:t>What is your total profit?</a:t>
            </a:r>
          </a:p>
        </p:txBody>
      </p:sp>
    </p:spTree>
    <p:extLst>
      <p:ext uri="{BB962C8B-B14F-4D97-AF65-F5344CB8AC3E}">
        <p14:creationId xmlns:p14="http://schemas.microsoft.com/office/powerpoint/2010/main" val="98634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B04982AC0B484FA7A442A8FF52A606" ma:contentTypeVersion="10" ma:contentTypeDescription="Create a new document." ma:contentTypeScope="" ma:versionID="ede84e8f0e023983d3517b34e6548536">
  <xsd:schema xmlns:xsd="http://www.w3.org/2001/XMLSchema" xmlns:xs="http://www.w3.org/2001/XMLSchema" xmlns:p="http://schemas.microsoft.com/office/2006/metadata/properties" xmlns:ns2="742ad430-3572-48e8-b446-46b1d42ed47a" xmlns:ns3="74616181-94ba-4823-8a07-43739609fc94" targetNamespace="http://schemas.microsoft.com/office/2006/metadata/properties" ma:root="true" ma:fieldsID="c80f5bdfd4e5581fb777729c322493c2" ns2:_="" ns3:_="">
    <xsd:import namespace="742ad430-3572-48e8-b446-46b1d42ed47a"/>
    <xsd:import namespace="74616181-94ba-4823-8a07-43739609fc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ad430-3572-48e8-b446-46b1d42e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eview" ma:index="17"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16181-94ba-4823-8a07-43739609fc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fabd4a-b02c-4bc1-93a9-9c2382e9df6d}" ma:internalName="TaxCatchAll" ma:showField="CatchAllData" ma:web="74616181-94ba-4823-8a07-43739609f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2ad430-3572-48e8-b446-46b1d42ed47a">
      <Terms xmlns="http://schemas.microsoft.com/office/infopath/2007/PartnerControls"/>
    </lcf76f155ced4ddcb4097134ff3c332f>
    <TaxCatchAll xmlns="74616181-94ba-4823-8a07-43739609fc94" xsi:nil="true"/>
    <Preview xmlns="742ad430-3572-48e8-b446-46b1d42ed47a" xsi:nil="true"/>
  </documentManagement>
</p:properties>
</file>

<file path=customXml/itemProps1.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2.xml><?xml version="1.0" encoding="utf-8"?>
<ds:datastoreItem xmlns:ds="http://schemas.openxmlformats.org/officeDocument/2006/customXml" ds:itemID="{F1848826-8C26-4312-A7A1-9ACA488E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ad430-3572-48e8-b446-46b1d42ed47a"/>
    <ds:schemaRef ds:uri="74616181-94ba-4823-8a07-43739609f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51F743-C0A0-4E7E-B51E-35DF69ECFFB2}">
  <ds:schemaRefs>
    <ds:schemaRef ds:uri="http://schemas.microsoft.com/office/2006/metadata/properties"/>
    <ds:schemaRef ds:uri="http://schemas.microsoft.com/office/infopath/2007/PartnerControls"/>
    <ds:schemaRef ds:uri="742ad430-3572-48e8-b446-46b1d42ed47a"/>
    <ds:schemaRef ds:uri="74616181-94ba-4823-8a07-43739609fc94"/>
  </ds:schemaRefs>
</ds:datastoreItem>
</file>

<file path=docProps/app.xml><?xml version="1.0" encoding="utf-8"?>
<Properties xmlns="http://schemas.openxmlformats.org/officeDocument/2006/extended-properties" xmlns:vt="http://schemas.openxmlformats.org/officeDocument/2006/docPropsVTypes">
  <Template>Office Theme</Template>
  <TotalTime>3587</TotalTime>
  <Words>1221</Words>
  <Application>Microsoft Office PowerPoint</Application>
  <PresentationFormat>Widescreen</PresentationFormat>
  <Paragraphs>123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Courier New</vt:lpstr>
      <vt:lpstr>Inter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Ruth Cookson</cp:lastModifiedBy>
  <cp:revision>81</cp:revision>
  <dcterms:created xsi:type="dcterms:W3CDTF">2022-05-10T21:20:13Z</dcterms:created>
  <dcterms:modified xsi:type="dcterms:W3CDTF">2024-01-03T16:07:04Z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0x010100C0B04982AC0B484FA7A442A8FF52A606</vt:lpwstr>
  </property>
</Properties>
</file>