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68" r:id="rId5"/>
    <p:sldId id="261" r:id="rId6"/>
    <p:sldId id="267" r:id="rId7"/>
    <p:sldId id="269" r:id="rId8"/>
    <p:sldId id="263" r:id="rId9"/>
    <p:sldId id="271" r:id="rId10"/>
    <p:sldId id="272" r:id="rId11"/>
    <p:sldId id="273" r:id="rId12"/>
    <p:sldId id="274" r:id="rId13"/>
    <p:sldId id="276"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266"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4A645-137C-B760-E9D6-217F40863B95}" v="125" dt="2020-05-04T14:44:03.702"/>
    <p1510:client id="{31B01ABE-4DEB-47CA-93D9-607276731FF5}" v="140" dt="2020-05-04T14:15:40.175"/>
    <p1510:client id="{4406271E-B8F3-4ED8-A990-E3D52CC9C381}" v="47" dt="2020-05-04T14:48:43.333"/>
    <p1510:client id="{4EDFC48B-A766-CA0A-002E-BE1B705386BC}" v="32" dt="2020-05-04T14:40:15.128"/>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55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Rivera" userId="S::rrivera@councilforeconed.org::8fad7a45-b744-4787-91b8-3942cc67532d" providerId="AD" clId="Web-{7B424C08-5B61-4FC0-BD8D-CA0A99683594}"/>
    <pc:docChg chg="addSld modSld">
      <pc:chgData name="Ruben Rivera" userId="S::rrivera@councilforeconed.org::8fad7a45-b744-4787-91b8-3942cc67532d" providerId="AD" clId="Web-{7B424C08-5B61-4FC0-BD8D-CA0A99683594}" dt="2020-03-10T17:13:07.487" v="805" actId="20577"/>
      <pc:docMkLst>
        <pc:docMk/>
      </pc:docMkLst>
      <pc:sldChg chg="delSp">
        <pc:chgData name="Ruben Rivera" userId="S::rrivera@councilforeconed.org::8fad7a45-b744-4787-91b8-3942cc67532d" providerId="AD" clId="Web-{7B424C08-5B61-4FC0-BD8D-CA0A99683594}" dt="2020-03-10T16:42:43.469" v="87"/>
        <pc:sldMkLst>
          <pc:docMk/>
          <pc:sldMk cId="0" sldId="260"/>
        </pc:sldMkLst>
        <pc:graphicFrameChg chg="del">
          <ac:chgData name="Ruben Rivera" userId="S::rrivera@councilforeconed.org::8fad7a45-b744-4787-91b8-3942cc67532d" providerId="AD" clId="Web-{7B424C08-5B61-4FC0-BD8D-CA0A99683594}" dt="2020-03-10T16:42:43.469" v="87"/>
          <ac:graphicFrameMkLst>
            <pc:docMk/>
            <pc:sldMk cId="0" sldId="260"/>
            <ac:graphicFrameMk id="4" creationId="{BA857943-13DD-5B4B-B1B5-FBCAF2B949E3}"/>
          </ac:graphicFrameMkLst>
        </pc:graphicFrameChg>
      </pc:sldChg>
      <pc:sldChg chg="modSp">
        <pc:chgData name="Ruben Rivera" userId="S::rrivera@councilforeconed.org::8fad7a45-b744-4787-91b8-3942cc67532d" providerId="AD" clId="Web-{7B424C08-5B61-4FC0-BD8D-CA0A99683594}" dt="2020-03-10T17:13:07.487" v="804" actId="20577"/>
        <pc:sldMkLst>
          <pc:docMk/>
          <pc:sldMk cId="2696024708" sldId="261"/>
        </pc:sldMkLst>
        <pc:spChg chg="mod">
          <ac:chgData name="Ruben Rivera" userId="S::rrivera@councilforeconed.org::8fad7a45-b744-4787-91b8-3942cc67532d" providerId="AD" clId="Web-{7B424C08-5B61-4FC0-BD8D-CA0A99683594}" dt="2020-03-10T16:56:38.048" v="700" actId="1076"/>
          <ac:spMkLst>
            <pc:docMk/>
            <pc:sldMk cId="2696024708" sldId="261"/>
            <ac:spMk id="2" creationId="{00000000-0000-0000-0000-000000000000}"/>
          </ac:spMkLst>
        </pc:spChg>
        <pc:spChg chg="mod">
          <ac:chgData name="Ruben Rivera" userId="S::rrivera@councilforeconed.org::8fad7a45-b744-4787-91b8-3942cc67532d" providerId="AD" clId="Web-{7B424C08-5B61-4FC0-BD8D-CA0A99683594}" dt="2020-03-10T17:13:07.487" v="804" actId="20577"/>
          <ac:spMkLst>
            <pc:docMk/>
            <pc:sldMk cId="2696024708" sldId="261"/>
            <ac:spMk id="3" creationId="{D213714B-F9E8-8C44-9AF8-383F3F244D95}"/>
          </ac:spMkLst>
        </pc:spChg>
      </pc:sldChg>
      <pc:sldChg chg="addSp delSp modSp add mod replId setBg setClrOvrMap">
        <pc:chgData name="Ruben Rivera" userId="S::rrivera@councilforeconed.org::8fad7a45-b744-4787-91b8-3942cc67532d" providerId="AD" clId="Web-{7B424C08-5B61-4FC0-BD8D-CA0A99683594}" dt="2020-03-10T16:45:41.844" v="126" actId="1076"/>
        <pc:sldMkLst>
          <pc:docMk/>
          <pc:sldMk cId="3342615815" sldId="266"/>
        </pc:sldMkLst>
        <pc:spChg chg="mod">
          <ac:chgData name="Ruben Rivera" userId="S::rrivera@councilforeconed.org::8fad7a45-b744-4787-91b8-3942cc67532d" providerId="AD" clId="Web-{7B424C08-5B61-4FC0-BD8D-CA0A99683594}" dt="2020-03-10T16:45:11.626" v="120"/>
          <ac:spMkLst>
            <pc:docMk/>
            <pc:sldMk cId="3342615815" sldId="266"/>
            <ac:spMk id="2" creationId="{00000000-0000-0000-0000-000000000000}"/>
          </ac:spMkLst>
        </pc:spChg>
        <pc:spChg chg="add mod ord">
          <ac:chgData name="Ruben Rivera" userId="S::rrivera@councilforeconed.org::8fad7a45-b744-4787-91b8-3942cc67532d" providerId="AD" clId="Web-{7B424C08-5B61-4FC0-BD8D-CA0A99683594}" dt="2020-03-10T16:45:41.844" v="126" actId="1076"/>
          <ac:spMkLst>
            <pc:docMk/>
            <pc:sldMk cId="3342615815" sldId="266"/>
            <ac:spMk id="3" creationId="{03AF44DA-7F29-495C-9279-01A773172FC7}"/>
          </ac:spMkLst>
        </pc:spChg>
        <pc:spChg chg="add del">
          <ac:chgData name="Ruben Rivera" userId="S::rrivera@councilforeconed.org::8fad7a45-b744-4787-91b8-3942cc67532d" providerId="AD" clId="Web-{7B424C08-5B61-4FC0-BD8D-CA0A99683594}" dt="2020-03-10T16:45:02.954" v="118"/>
          <ac:spMkLst>
            <pc:docMk/>
            <pc:sldMk cId="3342615815" sldId="266"/>
            <ac:spMk id="7" creationId="{A3BAF07C-C39E-42EB-BB22-8D46691D9735}"/>
          </ac:spMkLst>
        </pc:spChg>
        <pc:spChg chg="add del">
          <ac:chgData name="Ruben Rivera" userId="S::rrivera@councilforeconed.org::8fad7a45-b744-4787-91b8-3942cc67532d" providerId="AD" clId="Web-{7B424C08-5B61-4FC0-BD8D-CA0A99683594}" dt="2020-03-10T16:44:58.844" v="114"/>
          <ac:spMkLst>
            <pc:docMk/>
            <pc:sldMk cId="3342615815" sldId="266"/>
            <ac:spMk id="9" creationId="{81AEB8A9-B768-4E30-BA55-D919E6687343}"/>
          </ac:spMkLst>
        </pc:spChg>
        <pc:spChg chg="add del">
          <ac:chgData name="Ruben Rivera" userId="S::rrivera@councilforeconed.org::8fad7a45-b744-4787-91b8-3942cc67532d" providerId="AD" clId="Web-{7B424C08-5B61-4FC0-BD8D-CA0A99683594}" dt="2020-03-10T16:45:02.954" v="118"/>
          <ac:spMkLst>
            <pc:docMk/>
            <pc:sldMk cId="3342615815" sldId="266"/>
            <ac:spMk id="32" creationId="{44C110BA-81E8-4247-853A-5F2B93E92E46}"/>
          </ac:spMkLst>
        </pc:spChg>
        <pc:grpChg chg="add del">
          <ac:chgData name="Ruben Rivera" userId="S::rrivera@councilforeconed.org::8fad7a45-b744-4787-91b8-3942cc67532d" providerId="AD" clId="Web-{7B424C08-5B61-4FC0-BD8D-CA0A99683594}" dt="2020-03-10T16:45:02.954" v="118"/>
          <ac:grpSpMkLst>
            <pc:docMk/>
            <pc:sldMk cId="3342615815" sldId="266"/>
            <ac:grpSpMk id="11" creationId="{D8E9CF54-0466-4261-9E62-0249E60E1886}"/>
          </ac:grpSpMkLst>
        </pc:grpChg>
        <pc:picChg chg="add mod">
          <ac:chgData name="Ruben Rivera" userId="S::rrivera@councilforeconed.org::8fad7a45-b744-4787-91b8-3942cc67532d" providerId="AD" clId="Web-{7B424C08-5B61-4FC0-BD8D-CA0A99683594}" dt="2020-03-10T16:45:33.282" v="125" actId="1076"/>
          <ac:picMkLst>
            <pc:docMk/>
            <pc:sldMk cId="3342615815" sldId="266"/>
            <ac:picMk id="4" creationId="{85988BD1-7DE7-45DD-9D4C-654DA4937CCE}"/>
          </ac:picMkLst>
        </pc:picChg>
        <pc:cxnChg chg="add del">
          <ac:chgData name="Ruben Rivera" userId="S::rrivera@councilforeconed.org::8fad7a45-b744-4787-91b8-3942cc67532d" providerId="AD" clId="Web-{7B424C08-5B61-4FC0-BD8D-CA0A99683594}" dt="2020-03-10T16:45:00.719" v="116"/>
          <ac:cxnSpMkLst>
            <pc:docMk/>
            <pc:sldMk cId="3342615815" sldId="266"/>
            <ac:cxnSpMk id="6" creationId="{39B7FDC9-F0CE-43A7-9F2A-83DD09DC3453}"/>
          </ac:cxnSpMkLst>
        </pc:cxnChg>
      </pc:sldChg>
      <pc:sldChg chg="add replId">
        <pc:chgData name="Ruben Rivera" userId="S::rrivera@councilforeconed.org::8fad7a45-b744-4787-91b8-3942cc67532d" providerId="AD" clId="Web-{7B424C08-5B61-4FC0-BD8D-CA0A99683594}" dt="2020-03-10T16:52:16.360" v="653"/>
        <pc:sldMkLst>
          <pc:docMk/>
          <pc:sldMk cId="348903906" sldId="267"/>
        </pc:sldMkLst>
      </pc:sldChg>
    </pc:docChg>
  </pc:docChgLst>
  <pc:docChgLst>
    <pc:chgData name="Ruben Rivera" userId="8fad7a45-b744-4787-91b8-3942cc67532d" providerId="ADAL" clId="{982B8495-2142-8B44-9A80-33E2C28204B8}"/>
    <pc:docChg chg="modSld sldOrd">
      <pc:chgData name="Ruben Rivera" userId="8fad7a45-b744-4787-91b8-3942cc67532d" providerId="ADAL" clId="{982B8495-2142-8B44-9A80-33E2C28204B8}" dt="2020-03-10T22:54:21.157" v="0"/>
      <pc:docMkLst>
        <pc:docMk/>
      </pc:docMkLst>
      <pc:sldChg chg="ord">
        <pc:chgData name="Ruben Rivera" userId="8fad7a45-b744-4787-91b8-3942cc67532d" providerId="ADAL" clId="{982B8495-2142-8B44-9A80-33E2C28204B8}" dt="2020-03-10T22:54:21.157" v="0"/>
        <pc:sldMkLst>
          <pc:docMk/>
          <pc:sldMk cId="2696024708" sldId="261"/>
        </pc:sldMkLst>
      </pc:sldChg>
      <pc:sldChg chg="ord">
        <pc:chgData name="Ruben Rivera" userId="8fad7a45-b744-4787-91b8-3942cc67532d" providerId="ADAL" clId="{982B8495-2142-8B44-9A80-33E2C28204B8}" dt="2020-03-10T22:54:21.157" v="0"/>
        <pc:sldMkLst>
          <pc:docMk/>
          <pc:sldMk cId="348903906" sldId="267"/>
        </pc:sldMkLst>
      </pc:sldChg>
    </pc:docChg>
  </pc:docChgLst>
  <pc:docChgLst>
    <pc:chgData name="Andrea Mozo" userId="S::amozo@councilforeconed.org::ec324d89-8e2a-42bb-81f4-68d0295e10da" providerId="AD" clId="Web-{7476359D-1580-4CAA-63F6-9017D6A3D5DE}"/>
    <pc:docChg chg="modSld">
      <pc:chgData name="Andrea Mozo" userId="S::amozo@councilforeconed.org::ec324d89-8e2a-42bb-81f4-68d0295e10da" providerId="AD" clId="Web-{7476359D-1580-4CAA-63F6-9017D6A3D5DE}" dt="2020-03-10T16:57:08.182" v="7" actId="20577"/>
      <pc:docMkLst>
        <pc:docMk/>
      </pc:docMkLst>
      <pc:sldChg chg="modSp">
        <pc:chgData name="Andrea Mozo" userId="S::amozo@councilforeconed.org::ec324d89-8e2a-42bb-81f4-68d0295e10da" providerId="AD" clId="Web-{7476359D-1580-4CAA-63F6-9017D6A3D5DE}" dt="2020-03-10T16:57:06.463" v="5" actId="20577"/>
        <pc:sldMkLst>
          <pc:docMk/>
          <pc:sldMk cId="2696024708" sldId="261"/>
        </pc:sldMkLst>
        <pc:spChg chg="mod">
          <ac:chgData name="Andrea Mozo" userId="S::amozo@councilforeconed.org::ec324d89-8e2a-42bb-81f4-68d0295e10da" providerId="AD" clId="Web-{7476359D-1580-4CAA-63F6-9017D6A3D5DE}" dt="2020-03-10T16:57:06.463" v="5" actId="20577"/>
          <ac:spMkLst>
            <pc:docMk/>
            <pc:sldMk cId="2696024708" sldId="261"/>
            <ac:spMk id="2" creationId="{00000000-0000-0000-0000-000000000000}"/>
          </ac:spMkLst>
        </pc:spChg>
      </pc:sldChg>
    </pc:docChg>
  </pc:docChgLst>
  <pc:docChgLst>
    <pc:chgData name="Jarvon Carson" userId="f1f62c45-4a19-4f8e-934b-b4c64f876624" providerId="ADAL" clId="{4406271E-B8F3-4ED8-A990-E3D52CC9C381}"/>
    <pc:docChg chg="custSel modSld">
      <pc:chgData name="Jarvon Carson" userId="f1f62c45-4a19-4f8e-934b-b4c64f876624" providerId="ADAL" clId="{4406271E-B8F3-4ED8-A990-E3D52CC9C381}" dt="2020-05-04T14:49:09.430" v="148" actId="255"/>
      <pc:docMkLst>
        <pc:docMk/>
      </pc:docMkLst>
      <pc:sldChg chg="modSp mod">
        <pc:chgData name="Jarvon Carson" userId="f1f62c45-4a19-4f8e-934b-b4c64f876624" providerId="ADAL" clId="{4406271E-B8F3-4ED8-A990-E3D52CC9C381}" dt="2020-05-04T14:49:09.430" v="148" actId="255"/>
        <pc:sldMkLst>
          <pc:docMk/>
          <pc:sldMk cId="0" sldId="256"/>
        </pc:sldMkLst>
        <pc:spChg chg="mod">
          <ac:chgData name="Jarvon Carson" userId="f1f62c45-4a19-4f8e-934b-b4c64f876624" providerId="ADAL" clId="{4406271E-B8F3-4ED8-A990-E3D52CC9C381}" dt="2020-05-04T14:49:09.430" v="148" actId="255"/>
          <ac:spMkLst>
            <pc:docMk/>
            <pc:sldMk cId="0" sldId="256"/>
            <ac:spMk id="2" creationId="{00000000-0000-0000-0000-000000000000}"/>
          </ac:spMkLst>
        </pc:spChg>
      </pc:sldChg>
      <pc:sldChg chg="addSp delSp modSp mod">
        <pc:chgData name="Jarvon Carson" userId="f1f62c45-4a19-4f8e-934b-b4c64f876624" providerId="ADAL" clId="{4406271E-B8F3-4ED8-A990-E3D52CC9C381}" dt="2020-05-04T14:47:54.883" v="100" actId="20577"/>
        <pc:sldMkLst>
          <pc:docMk/>
          <pc:sldMk cId="0" sldId="260"/>
        </pc:sldMkLst>
        <pc:spChg chg="del">
          <ac:chgData name="Jarvon Carson" userId="f1f62c45-4a19-4f8e-934b-b4c64f876624" providerId="ADAL" clId="{4406271E-B8F3-4ED8-A990-E3D52CC9C381}" dt="2020-05-04T14:47:06.447" v="2" actId="478"/>
          <ac:spMkLst>
            <pc:docMk/>
            <pc:sldMk cId="0" sldId="260"/>
            <ac:spMk id="3" creationId="{05167F23-70DB-42A3-B5CA-6D2950983927}"/>
          </ac:spMkLst>
        </pc:spChg>
        <pc:spChg chg="add del mod">
          <ac:chgData name="Jarvon Carson" userId="f1f62c45-4a19-4f8e-934b-b4c64f876624" providerId="ADAL" clId="{4406271E-B8F3-4ED8-A990-E3D52CC9C381}" dt="2020-05-04T14:46:59.391" v="1"/>
          <ac:spMkLst>
            <pc:docMk/>
            <pc:sldMk cId="0" sldId="260"/>
            <ac:spMk id="4" creationId="{BC21C917-8F55-454B-9F69-B20B24908699}"/>
          </ac:spMkLst>
        </pc:spChg>
        <pc:spChg chg="add mod">
          <ac:chgData name="Jarvon Carson" userId="f1f62c45-4a19-4f8e-934b-b4c64f876624" providerId="ADAL" clId="{4406271E-B8F3-4ED8-A990-E3D52CC9C381}" dt="2020-05-04T14:47:54.883" v="100" actId="20577"/>
          <ac:spMkLst>
            <pc:docMk/>
            <pc:sldMk cId="0" sldId="260"/>
            <ac:spMk id="5" creationId="{28F1D3A3-98BD-4497-A322-D25C364A1332}"/>
          </ac:spMkLst>
        </pc:spChg>
      </pc:sldChg>
      <pc:sldChg chg="modSp">
        <pc:chgData name="Jarvon Carson" userId="f1f62c45-4a19-4f8e-934b-b4c64f876624" providerId="ADAL" clId="{4406271E-B8F3-4ED8-A990-E3D52CC9C381}" dt="2020-05-04T14:48:22.893" v="144" actId="20577"/>
        <pc:sldMkLst>
          <pc:docMk/>
          <pc:sldMk cId="1000496981" sldId="262"/>
        </pc:sldMkLst>
        <pc:spChg chg="mod">
          <ac:chgData name="Jarvon Carson" userId="f1f62c45-4a19-4f8e-934b-b4c64f876624" providerId="ADAL" clId="{4406271E-B8F3-4ED8-A990-E3D52CC9C381}" dt="2020-05-04T14:48:22.893" v="144" actId="20577"/>
          <ac:spMkLst>
            <pc:docMk/>
            <pc:sldMk cId="1000496981" sldId="262"/>
            <ac:spMk id="3" creationId="{00000000-0000-0000-0000-000000000000}"/>
          </ac:spMkLst>
        </pc:spChg>
      </pc:sldChg>
      <pc:sldChg chg="modSp">
        <pc:chgData name="Jarvon Carson" userId="f1f62c45-4a19-4f8e-934b-b4c64f876624" providerId="ADAL" clId="{4406271E-B8F3-4ED8-A990-E3D52CC9C381}" dt="2020-05-04T14:48:11.511" v="142" actId="20577"/>
        <pc:sldMkLst>
          <pc:docMk/>
          <pc:sldMk cId="1287334080" sldId="265"/>
        </pc:sldMkLst>
        <pc:spChg chg="mod">
          <ac:chgData name="Jarvon Carson" userId="f1f62c45-4a19-4f8e-934b-b4c64f876624" providerId="ADAL" clId="{4406271E-B8F3-4ED8-A990-E3D52CC9C381}" dt="2020-05-04T14:48:11.511" v="142" actId="20577"/>
          <ac:spMkLst>
            <pc:docMk/>
            <pc:sldMk cId="1287334080" sldId="265"/>
            <ac:spMk id="3" creationId="{00000000-0000-0000-0000-000000000000}"/>
          </ac:spMkLst>
        </pc:spChg>
      </pc:sldChg>
    </pc:docChg>
  </pc:docChgLst>
  <pc:docChgLst>
    <pc:chgData name="Jarvon Carson" userId="f1f62c45-4a19-4f8e-934b-b4c64f876624" providerId="ADAL" clId="{31B01ABE-4DEB-47CA-93D9-607276731FF5}"/>
    <pc:docChg chg="modSld">
      <pc:chgData name="Jarvon Carson" userId="f1f62c45-4a19-4f8e-934b-b4c64f876624" providerId="ADAL" clId="{31B01ABE-4DEB-47CA-93D9-607276731FF5}" dt="2020-05-04T14:15:40.174" v="139" actId="20577"/>
      <pc:docMkLst>
        <pc:docMk/>
      </pc:docMkLst>
      <pc:sldChg chg="modSp modAnim">
        <pc:chgData name="Jarvon Carson" userId="f1f62c45-4a19-4f8e-934b-b4c64f876624" providerId="ADAL" clId="{31B01ABE-4DEB-47CA-93D9-607276731FF5}" dt="2020-05-04T14:15:40.174" v="139" actId="20577"/>
        <pc:sldMkLst>
          <pc:docMk/>
          <pc:sldMk cId="1287334080" sldId="265"/>
        </pc:sldMkLst>
        <pc:spChg chg="mod">
          <ac:chgData name="Jarvon Carson" userId="f1f62c45-4a19-4f8e-934b-b4c64f876624" providerId="ADAL" clId="{31B01ABE-4DEB-47CA-93D9-607276731FF5}" dt="2020-05-04T14:15:40.174" v="139" actId="20577"/>
          <ac:spMkLst>
            <pc:docMk/>
            <pc:sldMk cId="1287334080" sldId="265"/>
            <ac:spMk id="3" creationId="{00000000-0000-0000-0000-000000000000}"/>
          </ac:spMkLst>
        </pc:spChg>
      </pc:sldChg>
    </pc:docChg>
  </pc:docChgLst>
  <pc:docChgLst>
    <pc:chgData name="Jarvon Carson" userId="S::jcarson@councilforeconed.org::f1f62c45-4a19-4f8e-934b-b4c64f876624" providerId="AD" clId="Web-{7F444A85-4560-4B66-A2E0-1857BC17E1F0}"/>
    <pc:docChg chg="modSld">
      <pc:chgData name="Jarvon Carson" userId="S::jcarson@councilforeconed.org::f1f62c45-4a19-4f8e-934b-b4c64f876624" providerId="AD" clId="Web-{7F444A85-4560-4B66-A2E0-1857BC17E1F0}" dt="2020-03-11T16:44:01.443" v="3" actId="20577"/>
      <pc:docMkLst>
        <pc:docMk/>
      </pc:docMkLst>
      <pc:sldChg chg="modSp">
        <pc:chgData name="Jarvon Carson" userId="S::jcarson@councilforeconed.org::f1f62c45-4a19-4f8e-934b-b4c64f876624" providerId="AD" clId="Web-{7F444A85-4560-4B66-A2E0-1857BC17E1F0}" dt="2020-03-11T16:44:01.428" v="2" actId="20577"/>
        <pc:sldMkLst>
          <pc:docMk/>
          <pc:sldMk cId="2696024708" sldId="261"/>
        </pc:sldMkLst>
        <pc:spChg chg="mod">
          <ac:chgData name="Jarvon Carson" userId="S::jcarson@councilforeconed.org::f1f62c45-4a19-4f8e-934b-b4c64f876624" providerId="AD" clId="Web-{7F444A85-4560-4B66-A2E0-1857BC17E1F0}" dt="2020-03-11T16:44:01.428" v="2" actId="20577"/>
          <ac:spMkLst>
            <pc:docMk/>
            <pc:sldMk cId="2696024708" sldId="261"/>
            <ac:spMk id="3" creationId="{D213714B-F9E8-8C44-9AF8-383F3F244D95}"/>
          </ac:spMkLst>
        </pc:spChg>
      </pc:sldChg>
    </pc:docChg>
  </pc:docChgLst>
  <pc:docChgLst>
    <pc:chgData name="Jarvon Carson" userId="S::jcarson@councilforeconed.org::f1f62c45-4a19-4f8e-934b-b4c64f876624" providerId="AD" clId="Web-{2894A645-137C-B760-E9D6-217F40863B95}"/>
    <pc:docChg chg="modSld">
      <pc:chgData name="Jarvon Carson" userId="S::jcarson@councilforeconed.org::f1f62c45-4a19-4f8e-934b-b4c64f876624" providerId="AD" clId="Web-{2894A645-137C-B760-E9D6-217F40863B95}" dt="2020-05-04T14:44:03.702" v="119" actId="14100"/>
      <pc:docMkLst>
        <pc:docMk/>
      </pc:docMkLst>
      <pc:sldChg chg="modSp">
        <pc:chgData name="Jarvon Carson" userId="S::jcarson@councilforeconed.org::f1f62c45-4a19-4f8e-934b-b4c64f876624" providerId="AD" clId="Web-{2894A645-137C-B760-E9D6-217F40863B95}" dt="2020-05-04T14:41:58.196" v="28" actId="20577"/>
        <pc:sldMkLst>
          <pc:docMk/>
          <pc:sldMk cId="0" sldId="258"/>
        </pc:sldMkLst>
        <pc:spChg chg="mod">
          <ac:chgData name="Jarvon Carson" userId="S::jcarson@councilforeconed.org::f1f62c45-4a19-4f8e-934b-b4c64f876624" providerId="AD" clId="Web-{2894A645-137C-B760-E9D6-217F40863B95}" dt="2020-05-04T14:41:58.196" v="28" actId="20577"/>
          <ac:spMkLst>
            <pc:docMk/>
            <pc:sldMk cId="0" sldId="258"/>
            <ac:spMk id="15363" creationId="{00000000-0000-0000-0000-000000000000}"/>
          </ac:spMkLst>
        </pc:spChg>
      </pc:sldChg>
      <pc:sldChg chg="addSp modSp">
        <pc:chgData name="Jarvon Carson" userId="S::jcarson@councilforeconed.org::f1f62c45-4a19-4f8e-934b-b4c64f876624" providerId="AD" clId="Web-{2894A645-137C-B760-E9D6-217F40863B95}" dt="2020-05-04T14:44:03.702" v="119" actId="14100"/>
        <pc:sldMkLst>
          <pc:docMk/>
          <pc:sldMk cId="0" sldId="260"/>
        </pc:sldMkLst>
        <pc:spChg chg="add mod">
          <ac:chgData name="Jarvon Carson" userId="S::jcarson@councilforeconed.org::f1f62c45-4a19-4f8e-934b-b4c64f876624" providerId="AD" clId="Web-{2894A645-137C-B760-E9D6-217F40863B95}" dt="2020-05-04T14:44:03.702" v="119" actId="14100"/>
          <ac:spMkLst>
            <pc:docMk/>
            <pc:sldMk cId="0" sldId="260"/>
            <ac:spMk id="3" creationId="{05167F23-70DB-42A3-B5CA-6D2950983927}"/>
          </ac:spMkLst>
        </pc:spChg>
      </pc:sldChg>
      <pc:sldChg chg="modSp">
        <pc:chgData name="Jarvon Carson" userId="S::jcarson@councilforeconed.org::f1f62c45-4a19-4f8e-934b-b4c64f876624" providerId="AD" clId="Web-{2894A645-137C-B760-E9D6-217F40863B95}" dt="2020-05-04T14:43:02.511" v="74" actId="20577"/>
        <pc:sldMkLst>
          <pc:docMk/>
          <pc:sldMk cId="1000496981" sldId="262"/>
        </pc:sldMkLst>
        <pc:spChg chg="mod">
          <ac:chgData name="Jarvon Carson" userId="S::jcarson@councilforeconed.org::f1f62c45-4a19-4f8e-934b-b4c64f876624" providerId="AD" clId="Web-{2894A645-137C-B760-E9D6-217F40863B95}" dt="2020-05-04T14:43:02.511" v="74" actId="20577"/>
          <ac:spMkLst>
            <pc:docMk/>
            <pc:sldMk cId="1000496981" sldId="262"/>
            <ac:spMk id="3" creationId="{00000000-0000-0000-0000-000000000000}"/>
          </ac:spMkLst>
        </pc:spChg>
      </pc:sldChg>
    </pc:docChg>
  </pc:docChgLst>
  <pc:docChgLst>
    <pc:chgData name="Jarvon Carson" userId="S::jcarson@councilforeconed.org::f1f62c45-4a19-4f8e-934b-b4c64f876624" providerId="AD" clId="Web-{3535A530-8E63-1395-1FF0-D851389F8592}"/>
    <pc:docChg chg="delSld modSld">
      <pc:chgData name="Jarvon Carson" userId="S::jcarson@councilforeconed.org::f1f62c45-4a19-4f8e-934b-b4c64f876624" providerId="AD" clId="Web-{3535A530-8E63-1395-1FF0-D851389F8592}" dt="2020-03-13T18:48:13.960" v="71" actId="20577"/>
      <pc:docMkLst>
        <pc:docMk/>
      </pc:docMkLst>
      <pc:sldChg chg="modSp">
        <pc:chgData name="Jarvon Carson" userId="S::jcarson@councilforeconed.org::f1f62c45-4a19-4f8e-934b-b4c64f876624" providerId="AD" clId="Web-{3535A530-8E63-1395-1FF0-D851389F8592}" dt="2020-03-13T18:48:13.709" v="69" actId="20577"/>
        <pc:sldMkLst>
          <pc:docMk/>
          <pc:sldMk cId="0" sldId="256"/>
        </pc:sldMkLst>
        <pc:spChg chg="mod">
          <ac:chgData name="Jarvon Carson" userId="S::jcarson@councilforeconed.org::f1f62c45-4a19-4f8e-934b-b4c64f876624" providerId="AD" clId="Web-{3535A530-8E63-1395-1FF0-D851389F8592}" dt="2020-03-13T18:48:13.709" v="69" actId="20577"/>
          <ac:spMkLst>
            <pc:docMk/>
            <pc:sldMk cId="0" sldId="256"/>
            <ac:spMk id="2" creationId="{00000000-0000-0000-0000-000000000000}"/>
          </ac:spMkLst>
        </pc:spChg>
      </pc:sldChg>
      <pc:sldChg chg="modSp del">
        <pc:chgData name="Jarvon Carson" userId="S::jcarson@councilforeconed.org::f1f62c45-4a19-4f8e-934b-b4c64f876624" providerId="AD" clId="Web-{3535A530-8E63-1395-1FF0-D851389F8592}" dt="2020-03-13T18:47:30.990" v="40"/>
        <pc:sldMkLst>
          <pc:docMk/>
          <pc:sldMk cId="0" sldId="259"/>
        </pc:sldMkLst>
        <pc:spChg chg="mod">
          <ac:chgData name="Jarvon Carson" userId="S::jcarson@councilforeconed.org::f1f62c45-4a19-4f8e-934b-b4c64f876624" providerId="AD" clId="Web-{3535A530-8E63-1395-1FF0-D851389F8592}" dt="2020-03-13T18:46:39.537" v="0" actId="20577"/>
          <ac:spMkLst>
            <pc:docMk/>
            <pc:sldMk cId="0" sldId="259"/>
            <ac:spMk id="3" creationId="{00000000-0000-0000-0000-000000000000}"/>
          </ac:spMkLst>
        </pc:spChg>
      </pc:sldChg>
    </pc:docChg>
  </pc:docChgLst>
  <pc:docChgLst>
    <pc:chgData name="Jarvon Carson" userId="S::jcarson@councilforeconed.org::f1f62c45-4a19-4f8e-934b-b4c64f876624" providerId="AD" clId="Web-{4EDFC48B-A766-CA0A-002E-BE1B705386BC}"/>
    <pc:docChg chg="modSld">
      <pc:chgData name="Jarvon Carson" userId="S::jcarson@councilforeconed.org::f1f62c45-4a19-4f8e-934b-b4c64f876624" providerId="AD" clId="Web-{4EDFC48B-A766-CA0A-002E-BE1B705386BC}" dt="2020-05-04T14:40:15.128" v="31" actId="20577"/>
      <pc:docMkLst>
        <pc:docMk/>
      </pc:docMkLst>
      <pc:sldChg chg="modSp">
        <pc:chgData name="Jarvon Carson" userId="S::jcarson@councilforeconed.org::f1f62c45-4a19-4f8e-934b-b4c64f876624" providerId="AD" clId="Web-{4EDFC48B-A766-CA0A-002E-BE1B705386BC}" dt="2020-05-04T14:40:08.706" v="29" actId="20577"/>
        <pc:sldMkLst>
          <pc:docMk/>
          <pc:sldMk cId="485028150" sldId="263"/>
        </pc:sldMkLst>
        <pc:spChg chg="mod">
          <ac:chgData name="Jarvon Carson" userId="S::jcarson@councilforeconed.org::f1f62c45-4a19-4f8e-934b-b4c64f876624" providerId="AD" clId="Web-{4EDFC48B-A766-CA0A-002E-BE1B705386BC}" dt="2020-05-04T14:40:08.706" v="29" actId="20577"/>
          <ac:spMkLst>
            <pc:docMk/>
            <pc:sldMk cId="485028150" sldId="263"/>
            <ac:spMk id="3" creationId="{00000000-0000-0000-0000-000000000000}"/>
          </ac:spMkLst>
        </pc:spChg>
      </pc:sldChg>
      <pc:sldChg chg="modSp">
        <pc:chgData name="Jarvon Carson" userId="S::jcarson@councilforeconed.org::f1f62c45-4a19-4f8e-934b-b4c64f876624" providerId="AD" clId="Web-{4EDFC48B-A766-CA0A-002E-BE1B705386BC}" dt="2020-05-04T14:40:15.128" v="31" actId="20577"/>
        <pc:sldMkLst>
          <pc:docMk/>
          <pc:sldMk cId="4232275338" sldId="264"/>
        </pc:sldMkLst>
        <pc:spChg chg="mod">
          <ac:chgData name="Jarvon Carson" userId="S::jcarson@councilforeconed.org::f1f62c45-4a19-4f8e-934b-b4c64f876624" providerId="AD" clId="Web-{4EDFC48B-A766-CA0A-002E-BE1B705386BC}" dt="2020-05-04T14:40:15.128" v="31" actId="20577"/>
          <ac:spMkLst>
            <pc:docMk/>
            <pc:sldMk cId="4232275338" sldId="264"/>
            <ac:spMk id="3" creationId="{00000000-0000-0000-0000-000000000000}"/>
          </ac:spMkLst>
        </pc:spChg>
      </pc:sldChg>
    </pc:docChg>
  </pc:docChgLst>
  <pc:docChgLst>
    <pc:chgData name="Jarvon Carson" userId="S::jcarson@councilforeconed.org::f1f62c45-4a19-4f8e-934b-b4c64f876624" providerId="AD" clId="Web-{BF1E1E38-8CCF-BB44-3C15-53D1B6343056}"/>
    <pc:docChg chg="modSld">
      <pc:chgData name="Jarvon Carson" userId="S::jcarson@councilforeconed.org::f1f62c45-4a19-4f8e-934b-b4c64f876624" providerId="AD" clId="Web-{BF1E1E38-8CCF-BB44-3C15-53D1B6343056}" dt="2020-03-13T18:46:02.901" v="79" actId="20577"/>
      <pc:docMkLst>
        <pc:docMk/>
      </pc:docMkLst>
      <pc:sldChg chg="modSp">
        <pc:chgData name="Jarvon Carson" userId="S::jcarson@councilforeconed.org::f1f62c45-4a19-4f8e-934b-b4c64f876624" providerId="AD" clId="Web-{BF1E1E38-8CCF-BB44-3C15-53D1B6343056}" dt="2020-03-13T18:46:02.901" v="78" actId="20577"/>
        <pc:sldMkLst>
          <pc:docMk/>
          <pc:sldMk cId="0" sldId="259"/>
        </pc:sldMkLst>
        <pc:spChg chg="mod">
          <ac:chgData name="Jarvon Carson" userId="S::jcarson@councilforeconed.org::f1f62c45-4a19-4f8e-934b-b4c64f876624" providerId="AD" clId="Web-{BF1E1E38-8CCF-BB44-3C15-53D1B6343056}" dt="2020-03-13T18:46:02.901" v="78" actId="20577"/>
          <ac:spMkLst>
            <pc:docMk/>
            <pc:sldMk cId="0" sldId="259"/>
            <ac:spMk id="2" creationId="{00000000-0000-0000-0000-000000000000}"/>
          </ac:spMkLst>
        </pc:spChg>
        <pc:spChg chg="mod">
          <ac:chgData name="Jarvon Carson" userId="S::jcarson@councilforeconed.org::f1f62c45-4a19-4f8e-934b-b4c64f876624" providerId="AD" clId="Web-{BF1E1E38-8CCF-BB44-3C15-53D1B6343056}" dt="2020-03-13T18:45:52.416" v="65" actId="20577"/>
          <ac:spMkLst>
            <pc:docMk/>
            <pc:sldMk cId="0" sldId="259"/>
            <ac:spMk id="3" creationId="{00000000-0000-0000-0000-000000000000}"/>
          </ac:spMkLst>
        </pc:spChg>
      </pc:sldChg>
      <pc:sldChg chg="modSp">
        <pc:chgData name="Jarvon Carson" userId="S::jcarson@councilforeconed.org::f1f62c45-4a19-4f8e-934b-b4c64f876624" providerId="AD" clId="Web-{BF1E1E38-8CCF-BB44-3C15-53D1B6343056}" dt="2020-03-13T14:49:11.828" v="2" actId="20577"/>
        <pc:sldMkLst>
          <pc:docMk/>
          <pc:sldMk cId="2696024708" sldId="261"/>
        </pc:sldMkLst>
        <pc:spChg chg="mod">
          <ac:chgData name="Jarvon Carson" userId="S::jcarson@councilforeconed.org::f1f62c45-4a19-4f8e-934b-b4c64f876624" providerId="AD" clId="Web-{BF1E1E38-8CCF-BB44-3C15-53D1B6343056}" dt="2020-03-13T14:49:11.828" v="2" actId="20577"/>
          <ac:spMkLst>
            <pc:docMk/>
            <pc:sldMk cId="2696024708" sldId="261"/>
            <ac:spMk id="3" creationId="{D213714B-F9E8-8C44-9AF8-383F3F244D95}"/>
          </ac:spMkLst>
        </pc:spChg>
      </pc:sldChg>
      <pc:sldChg chg="modSp">
        <pc:chgData name="Jarvon Carson" userId="S::jcarson@councilforeconed.org::f1f62c45-4a19-4f8e-934b-b4c64f876624" providerId="AD" clId="Web-{BF1E1E38-8CCF-BB44-3C15-53D1B6343056}" dt="2020-03-13T14:50:23.719" v="12" actId="20577"/>
        <pc:sldMkLst>
          <pc:docMk/>
          <pc:sldMk cId="348903906" sldId="267"/>
        </pc:sldMkLst>
        <pc:spChg chg="mod">
          <ac:chgData name="Jarvon Carson" userId="S::jcarson@councilforeconed.org::f1f62c45-4a19-4f8e-934b-b4c64f876624" providerId="AD" clId="Web-{BF1E1E38-8CCF-BB44-3C15-53D1B6343056}" dt="2020-03-13T14:50:23.719" v="12" actId="20577"/>
          <ac:spMkLst>
            <pc:docMk/>
            <pc:sldMk cId="348903906" sldId="267"/>
            <ac:spMk id="3" creationId="{D213714B-F9E8-8C44-9AF8-383F3F244D9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4.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4.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E25F4F-9F47-448B-910A-8A1AEEA37D7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DB02A1-7604-45B2-A22B-2CBEC7B00964}">
      <dgm:prSet/>
      <dgm:spPr/>
      <dgm:t>
        <a:bodyPr/>
        <a:lstStyle/>
        <a:p>
          <a:r>
            <a:rPr lang="en-US"/>
            <a:t>Should the burden of the tax be on the consumer?</a:t>
          </a:r>
        </a:p>
      </dgm:t>
    </dgm:pt>
    <dgm:pt modelId="{77A07A95-2ED9-4505-9F34-4C372109BFDD}" type="parTrans" cxnId="{A1B0C1A8-D78F-4F4E-8295-32E081DE067C}">
      <dgm:prSet/>
      <dgm:spPr/>
      <dgm:t>
        <a:bodyPr/>
        <a:lstStyle/>
        <a:p>
          <a:endParaRPr lang="en-US"/>
        </a:p>
      </dgm:t>
    </dgm:pt>
    <dgm:pt modelId="{348626C2-A5D4-4F1C-BD92-C7153A3ED882}" type="sibTrans" cxnId="{A1B0C1A8-D78F-4F4E-8295-32E081DE067C}">
      <dgm:prSet/>
      <dgm:spPr/>
      <dgm:t>
        <a:bodyPr/>
        <a:lstStyle/>
        <a:p>
          <a:endParaRPr lang="en-US"/>
        </a:p>
      </dgm:t>
    </dgm:pt>
    <dgm:pt modelId="{AF342392-6F78-48DB-A547-F4331D018334}">
      <dgm:prSet/>
      <dgm:spPr/>
      <dgm:t>
        <a:bodyPr/>
        <a:lstStyle/>
        <a:p>
          <a:r>
            <a:rPr lang="en-US"/>
            <a:t>Should the burden of the tax be on the producer?</a:t>
          </a:r>
        </a:p>
      </dgm:t>
    </dgm:pt>
    <dgm:pt modelId="{3827D332-3E45-4D85-B5E3-E14215D295B1}" type="parTrans" cxnId="{6ADD918F-26C1-4E0D-A8D3-F8C34EE0DBCC}">
      <dgm:prSet/>
      <dgm:spPr/>
      <dgm:t>
        <a:bodyPr/>
        <a:lstStyle/>
        <a:p>
          <a:endParaRPr lang="en-US"/>
        </a:p>
      </dgm:t>
    </dgm:pt>
    <dgm:pt modelId="{02E3E8B4-D186-4A09-BFE8-35C37EAB84E7}" type="sibTrans" cxnId="{6ADD918F-26C1-4E0D-A8D3-F8C34EE0DBCC}">
      <dgm:prSet/>
      <dgm:spPr/>
      <dgm:t>
        <a:bodyPr/>
        <a:lstStyle/>
        <a:p>
          <a:endParaRPr lang="en-US"/>
        </a:p>
      </dgm:t>
    </dgm:pt>
    <dgm:pt modelId="{9116DC50-6460-43C6-9D80-787680113B3D}">
      <dgm:prSet/>
      <dgm:spPr/>
      <dgm:t>
        <a:bodyPr/>
        <a:lstStyle/>
        <a:p>
          <a:r>
            <a:rPr lang="en-US"/>
            <a:t>Elasticity of demand answers that question!</a:t>
          </a:r>
        </a:p>
      </dgm:t>
    </dgm:pt>
    <dgm:pt modelId="{B0F3B9DA-FE8F-4992-B8E6-4DEBC1FC8D32}" type="parTrans" cxnId="{20FF91E9-F0BF-4757-BE02-0F9E4AB6BDCF}">
      <dgm:prSet/>
      <dgm:spPr/>
      <dgm:t>
        <a:bodyPr/>
        <a:lstStyle/>
        <a:p>
          <a:endParaRPr lang="en-US"/>
        </a:p>
      </dgm:t>
    </dgm:pt>
    <dgm:pt modelId="{8C6BCADB-94A1-4358-9AF2-C6B8702DA25B}" type="sibTrans" cxnId="{20FF91E9-F0BF-4757-BE02-0F9E4AB6BDCF}">
      <dgm:prSet/>
      <dgm:spPr/>
      <dgm:t>
        <a:bodyPr/>
        <a:lstStyle/>
        <a:p>
          <a:endParaRPr lang="en-US"/>
        </a:p>
      </dgm:t>
    </dgm:pt>
    <dgm:pt modelId="{B4DBFA5D-D882-4144-B56B-FBC364EC7E06}" type="pres">
      <dgm:prSet presAssocID="{69E25F4F-9F47-448B-910A-8A1AEEA37D71}" presName="root" presStyleCnt="0">
        <dgm:presLayoutVars>
          <dgm:dir/>
          <dgm:resizeHandles val="exact"/>
        </dgm:presLayoutVars>
      </dgm:prSet>
      <dgm:spPr/>
      <dgm:t>
        <a:bodyPr/>
        <a:lstStyle/>
        <a:p>
          <a:endParaRPr lang="en-US"/>
        </a:p>
      </dgm:t>
    </dgm:pt>
    <dgm:pt modelId="{11CB79FE-98EC-4C21-BB17-4E484CF0C757}" type="pres">
      <dgm:prSet presAssocID="{A7DB02A1-7604-45B2-A22B-2CBEC7B00964}" presName="compNode" presStyleCnt="0"/>
      <dgm:spPr/>
    </dgm:pt>
    <dgm:pt modelId="{236A9A2A-A80A-4847-9468-9BAAB42A8A45}" type="pres">
      <dgm:prSet presAssocID="{A7DB02A1-7604-45B2-A22B-2CBEC7B00964}" presName="bgRect" presStyleLbl="bgShp" presStyleIdx="0" presStyleCnt="3"/>
      <dgm:spPr/>
    </dgm:pt>
    <dgm:pt modelId="{4CC95D79-E235-4BAF-9F61-1A69A9B30A24}" type="pres">
      <dgm:prSet presAssocID="{A7DB02A1-7604-45B2-A22B-2CBEC7B00964}"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oney"/>
        </a:ext>
      </dgm:extLst>
    </dgm:pt>
    <dgm:pt modelId="{EDE9B8B1-7C3B-4C27-8A92-9F3E2A463FB1}" type="pres">
      <dgm:prSet presAssocID="{A7DB02A1-7604-45B2-A22B-2CBEC7B00964}" presName="spaceRect" presStyleCnt="0"/>
      <dgm:spPr/>
    </dgm:pt>
    <dgm:pt modelId="{2094CEE1-8BA6-471F-91B8-7C912FC1E55B}" type="pres">
      <dgm:prSet presAssocID="{A7DB02A1-7604-45B2-A22B-2CBEC7B00964}" presName="parTx" presStyleLbl="revTx" presStyleIdx="0" presStyleCnt="3">
        <dgm:presLayoutVars>
          <dgm:chMax val="0"/>
          <dgm:chPref val="0"/>
        </dgm:presLayoutVars>
      </dgm:prSet>
      <dgm:spPr/>
      <dgm:t>
        <a:bodyPr/>
        <a:lstStyle/>
        <a:p>
          <a:endParaRPr lang="en-US"/>
        </a:p>
      </dgm:t>
    </dgm:pt>
    <dgm:pt modelId="{9B34461F-6B11-4C2A-8524-3427CB85DDAD}" type="pres">
      <dgm:prSet presAssocID="{348626C2-A5D4-4F1C-BD92-C7153A3ED882}" presName="sibTrans" presStyleCnt="0"/>
      <dgm:spPr/>
    </dgm:pt>
    <dgm:pt modelId="{A5307472-CDDE-48D5-8D06-73B875375D78}" type="pres">
      <dgm:prSet presAssocID="{AF342392-6F78-48DB-A547-F4331D018334}" presName="compNode" presStyleCnt="0"/>
      <dgm:spPr/>
    </dgm:pt>
    <dgm:pt modelId="{95733C44-3457-41F1-A708-D89B7E42B8A9}" type="pres">
      <dgm:prSet presAssocID="{AF342392-6F78-48DB-A547-F4331D018334}" presName="bgRect" presStyleLbl="bgShp" presStyleIdx="1" presStyleCnt="3"/>
      <dgm:spPr/>
    </dgm:pt>
    <dgm:pt modelId="{C70AED4D-24F0-4EF3-AD30-C9A2B8FBD307}" type="pres">
      <dgm:prSet presAssocID="{AF342392-6F78-48DB-A547-F4331D018334}"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oins"/>
        </a:ext>
      </dgm:extLst>
    </dgm:pt>
    <dgm:pt modelId="{2E84D490-914A-4DD0-BF70-A9D2A7FD202C}" type="pres">
      <dgm:prSet presAssocID="{AF342392-6F78-48DB-A547-F4331D018334}" presName="spaceRect" presStyleCnt="0"/>
      <dgm:spPr/>
    </dgm:pt>
    <dgm:pt modelId="{3333BFF4-C068-44E2-834B-473A46063D8C}" type="pres">
      <dgm:prSet presAssocID="{AF342392-6F78-48DB-A547-F4331D018334}" presName="parTx" presStyleLbl="revTx" presStyleIdx="1" presStyleCnt="3">
        <dgm:presLayoutVars>
          <dgm:chMax val="0"/>
          <dgm:chPref val="0"/>
        </dgm:presLayoutVars>
      </dgm:prSet>
      <dgm:spPr/>
      <dgm:t>
        <a:bodyPr/>
        <a:lstStyle/>
        <a:p>
          <a:endParaRPr lang="en-US"/>
        </a:p>
      </dgm:t>
    </dgm:pt>
    <dgm:pt modelId="{35D11124-AF0C-468C-99F5-CE4ED6A20736}" type="pres">
      <dgm:prSet presAssocID="{02E3E8B4-D186-4A09-BFE8-35C37EAB84E7}" presName="sibTrans" presStyleCnt="0"/>
      <dgm:spPr/>
    </dgm:pt>
    <dgm:pt modelId="{C90CBED2-96E4-45B9-AC15-BE0C251E958D}" type="pres">
      <dgm:prSet presAssocID="{9116DC50-6460-43C6-9D80-787680113B3D}" presName="compNode" presStyleCnt="0"/>
      <dgm:spPr/>
    </dgm:pt>
    <dgm:pt modelId="{79E0BFFB-82D3-4424-9B8A-1069EEC245AF}" type="pres">
      <dgm:prSet presAssocID="{9116DC50-6460-43C6-9D80-787680113B3D}" presName="bgRect" presStyleLbl="bgShp" presStyleIdx="2" presStyleCnt="3"/>
      <dgm:spPr/>
    </dgm:pt>
    <dgm:pt modelId="{F624B862-E3CF-4035-B568-555ABD79F4FF}" type="pres">
      <dgm:prSet presAssocID="{9116DC50-6460-43C6-9D80-787680113B3D}"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Playing Cards"/>
        </a:ext>
      </dgm:extLst>
    </dgm:pt>
    <dgm:pt modelId="{2D313232-DA71-43E4-9C80-85769F136F03}" type="pres">
      <dgm:prSet presAssocID="{9116DC50-6460-43C6-9D80-787680113B3D}" presName="spaceRect" presStyleCnt="0"/>
      <dgm:spPr/>
    </dgm:pt>
    <dgm:pt modelId="{719CFFC2-B4D8-4C5C-BD6F-EFC84D4C52CE}" type="pres">
      <dgm:prSet presAssocID="{9116DC50-6460-43C6-9D80-787680113B3D}" presName="parTx" presStyleLbl="revTx" presStyleIdx="2" presStyleCnt="3">
        <dgm:presLayoutVars>
          <dgm:chMax val="0"/>
          <dgm:chPref val="0"/>
        </dgm:presLayoutVars>
      </dgm:prSet>
      <dgm:spPr/>
      <dgm:t>
        <a:bodyPr/>
        <a:lstStyle/>
        <a:p>
          <a:endParaRPr lang="en-US"/>
        </a:p>
      </dgm:t>
    </dgm:pt>
  </dgm:ptLst>
  <dgm:cxnLst>
    <dgm:cxn modelId="{1A322871-69F8-45FF-A7A3-D8D9B5B55486}" type="presOf" srcId="{A7DB02A1-7604-45B2-A22B-2CBEC7B00964}" destId="{2094CEE1-8BA6-471F-91B8-7C912FC1E55B}" srcOrd="0" destOrd="0" presId="urn:microsoft.com/office/officeart/2018/2/layout/IconVerticalSolidList"/>
    <dgm:cxn modelId="{A1B0C1A8-D78F-4F4E-8295-32E081DE067C}" srcId="{69E25F4F-9F47-448B-910A-8A1AEEA37D71}" destId="{A7DB02A1-7604-45B2-A22B-2CBEC7B00964}" srcOrd="0" destOrd="0" parTransId="{77A07A95-2ED9-4505-9F34-4C372109BFDD}" sibTransId="{348626C2-A5D4-4F1C-BD92-C7153A3ED882}"/>
    <dgm:cxn modelId="{B62B5A40-63D4-4238-BAC0-6909A4499C49}" type="presOf" srcId="{69E25F4F-9F47-448B-910A-8A1AEEA37D71}" destId="{B4DBFA5D-D882-4144-B56B-FBC364EC7E06}" srcOrd="0" destOrd="0" presId="urn:microsoft.com/office/officeart/2018/2/layout/IconVerticalSolidList"/>
    <dgm:cxn modelId="{6ADD918F-26C1-4E0D-A8D3-F8C34EE0DBCC}" srcId="{69E25F4F-9F47-448B-910A-8A1AEEA37D71}" destId="{AF342392-6F78-48DB-A547-F4331D018334}" srcOrd="1" destOrd="0" parTransId="{3827D332-3E45-4D85-B5E3-E14215D295B1}" sibTransId="{02E3E8B4-D186-4A09-BFE8-35C37EAB84E7}"/>
    <dgm:cxn modelId="{23C417DA-7A19-45E0-A1C4-82EC504012FB}" type="presOf" srcId="{9116DC50-6460-43C6-9D80-787680113B3D}" destId="{719CFFC2-B4D8-4C5C-BD6F-EFC84D4C52CE}" srcOrd="0" destOrd="0" presId="urn:microsoft.com/office/officeart/2018/2/layout/IconVerticalSolidList"/>
    <dgm:cxn modelId="{20FF91E9-F0BF-4757-BE02-0F9E4AB6BDCF}" srcId="{69E25F4F-9F47-448B-910A-8A1AEEA37D71}" destId="{9116DC50-6460-43C6-9D80-787680113B3D}" srcOrd="2" destOrd="0" parTransId="{B0F3B9DA-FE8F-4992-B8E6-4DEBC1FC8D32}" sibTransId="{8C6BCADB-94A1-4358-9AF2-C6B8702DA25B}"/>
    <dgm:cxn modelId="{FAC970DB-DF27-482D-8B6B-0D54FAD1AF51}" type="presOf" srcId="{AF342392-6F78-48DB-A547-F4331D018334}" destId="{3333BFF4-C068-44E2-834B-473A46063D8C}" srcOrd="0" destOrd="0" presId="urn:microsoft.com/office/officeart/2018/2/layout/IconVerticalSolidList"/>
    <dgm:cxn modelId="{2E78CA5C-764D-4C17-8B97-3F1C6FA902FE}" type="presParOf" srcId="{B4DBFA5D-D882-4144-B56B-FBC364EC7E06}" destId="{11CB79FE-98EC-4C21-BB17-4E484CF0C757}" srcOrd="0" destOrd="0" presId="urn:microsoft.com/office/officeart/2018/2/layout/IconVerticalSolidList"/>
    <dgm:cxn modelId="{87B830DC-9A29-4D83-9E7D-EC7928B79E0F}" type="presParOf" srcId="{11CB79FE-98EC-4C21-BB17-4E484CF0C757}" destId="{236A9A2A-A80A-4847-9468-9BAAB42A8A45}" srcOrd="0" destOrd="0" presId="urn:microsoft.com/office/officeart/2018/2/layout/IconVerticalSolidList"/>
    <dgm:cxn modelId="{59C31353-167C-4535-BDAE-763923FCE76D}" type="presParOf" srcId="{11CB79FE-98EC-4C21-BB17-4E484CF0C757}" destId="{4CC95D79-E235-4BAF-9F61-1A69A9B30A24}" srcOrd="1" destOrd="0" presId="urn:microsoft.com/office/officeart/2018/2/layout/IconVerticalSolidList"/>
    <dgm:cxn modelId="{A11E90F6-383E-4347-B6EF-B3003FC96FA1}" type="presParOf" srcId="{11CB79FE-98EC-4C21-BB17-4E484CF0C757}" destId="{EDE9B8B1-7C3B-4C27-8A92-9F3E2A463FB1}" srcOrd="2" destOrd="0" presId="urn:microsoft.com/office/officeart/2018/2/layout/IconVerticalSolidList"/>
    <dgm:cxn modelId="{DA9CB0E7-FC14-49FC-ABF6-53B9A1D3A9FD}" type="presParOf" srcId="{11CB79FE-98EC-4C21-BB17-4E484CF0C757}" destId="{2094CEE1-8BA6-471F-91B8-7C912FC1E55B}" srcOrd="3" destOrd="0" presId="urn:microsoft.com/office/officeart/2018/2/layout/IconVerticalSolidList"/>
    <dgm:cxn modelId="{616978CE-117F-4879-9E33-9F5A47EEEBCA}" type="presParOf" srcId="{B4DBFA5D-D882-4144-B56B-FBC364EC7E06}" destId="{9B34461F-6B11-4C2A-8524-3427CB85DDAD}" srcOrd="1" destOrd="0" presId="urn:microsoft.com/office/officeart/2018/2/layout/IconVerticalSolidList"/>
    <dgm:cxn modelId="{B9C1EC5C-C466-4FDE-BE27-80990CE8B535}" type="presParOf" srcId="{B4DBFA5D-D882-4144-B56B-FBC364EC7E06}" destId="{A5307472-CDDE-48D5-8D06-73B875375D78}" srcOrd="2" destOrd="0" presId="urn:microsoft.com/office/officeart/2018/2/layout/IconVerticalSolidList"/>
    <dgm:cxn modelId="{1C33D83D-60EE-4AB8-9B92-67C6AC8CA4FC}" type="presParOf" srcId="{A5307472-CDDE-48D5-8D06-73B875375D78}" destId="{95733C44-3457-41F1-A708-D89B7E42B8A9}" srcOrd="0" destOrd="0" presId="urn:microsoft.com/office/officeart/2018/2/layout/IconVerticalSolidList"/>
    <dgm:cxn modelId="{5459D348-551E-4B79-9446-3CEA812F8891}" type="presParOf" srcId="{A5307472-CDDE-48D5-8D06-73B875375D78}" destId="{C70AED4D-24F0-4EF3-AD30-C9A2B8FBD307}" srcOrd="1" destOrd="0" presId="urn:microsoft.com/office/officeart/2018/2/layout/IconVerticalSolidList"/>
    <dgm:cxn modelId="{91FDCFA7-0384-4780-8180-C4E7F0A88977}" type="presParOf" srcId="{A5307472-CDDE-48D5-8D06-73B875375D78}" destId="{2E84D490-914A-4DD0-BF70-A9D2A7FD202C}" srcOrd="2" destOrd="0" presId="urn:microsoft.com/office/officeart/2018/2/layout/IconVerticalSolidList"/>
    <dgm:cxn modelId="{43A1888E-DDF3-4141-8274-B5C6F9C77EFD}" type="presParOf" srcId="{A5307472-CDDE-48D5-8D06-73B875375D78}" destId="{3333BFF4-C068-44E2-834B-473A46063D8C}" srcOrd="3" destOrd="0" presId="urn:microsoft.com/office/officeart/2018/2/layout/IconVerticalSolidList"/>
    <dgm:cxn modelId="{37E61673-80B5-4668-932C-67827E16A4F7}" type="presParOf" srcId="{B4DBFA5D-D882-4144-B56B-FBC364EC7E06}" destId="{35D11124-AF0C-468C-99F5-CE4ED6A20736}" srcOrd="3" destOrd="0" presId="urn:microsoft.com/office/officeart/2018/2/layout/IconVerticalSolidList"/>
    <dgm:cxn modelId="{B16A3D79-0120-4E11-BAA6-1297B0D96872}" type="presParOf" srcId="{B4DBFA5D-D882-4144-B56B-FBC364EC7E06}" destId="{C90CBED2-96E4-45B9-AC15-BE0C251E958D}" srcOrd="4" destOrd="0" presId="urn:microsoft.com/office/officeart/2018/2/layout/IconVerticalSolidList"/>
    <dgm:cxn modelId="{F3661CCE-6443-4319-9CE6-7BBCF5B7F310}" type="presParOf" srcId="{C90CBED2-96E4-45B9-AC15-BE0C251E958D}" destId="{79E0BFFB-82D3-4424-9B8A-1069EEC245AF}" srcOrd="0" destOrd="0" presId="urn:microsoft.com/office/officeart/2018/2/layout/IconVerticalSolidList"/>
    <dgm:cxn modelId="{67706028-8150-42A4-AA01-B232B549CC89}" type="presParOf" srcId="{C90CBED2-96E4-45B9-AC15-BE0C251E958D}" destId="{F624B862-E3CF-4035-B568-555ABD79F4FF}" srcOrd="1" destOrd="0" presId="urn:microsoft.com/office/officeart/2018/2/layout/IconVerticalSolidList"/>
    <dgm:cxn modelId="{97F5342C-17B9-403F-AE3A-B0991D5A6002}" type="presParOf" srcId="{C90CBED2-96E4-45B9-AC15-BE0C251E958D}" destId="{2D313232-DA71-43E4-9C80-85769F136F03}" srcOrd="2" destOrd="0" presId="urn:microsoft.com/office/officeart/2018/2/layout/IconVerticalSolidList"/>
    <dgm:cxn modelId="{EAC59D89-92D3-427E-8730-1655961A8103}" type="presParOf" srcId="{C90CBED2-96E4-45B9-AC15-BE0C251E958D}" destId="{719CFFC2-B4D8-4C5C-BD6F-EFC84D4C52C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FA5BE2-BE65-4236-A4FB-9EC042C569CA}"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D6F7CAFD-14E1-4992-BF36-E3F302D6C1EE}">
      <dgm:prSet/>
      <dgm:spPr/>
      <dgm:t>
        <a:bodyPr/>
        <a:lstStyle/>
        <a:p>
          <a:r>
            <a:rPr lang="en-US" dirty="0"/>
            <a:t>The state of New York needs more spending revenue this year </a:t>
          </a:r>
          <a:r>
            <a:rPr lang="en-US" dirty="0" smtClean="0"/>
            <a:t>to </a:t>
          </a:r>
          <a:r>
            <a:rPr lang="en-US" dirty="0"/>
            <a:t>cover its budget deficit. They </a:t>
          </a:r>
          <a:r>
            <a:rPr lang="en-US" dirty="0" smtClean="0"/>
            <a:t>decide </a:t>
          </a:r>
          <a:r>
            <a:rPr lang="en-US" dirty="0"/>
            <a:t>to tax cereal and </a:t>
          </a:r>
          <a:r>
            <a:rPr lang="en-US" dirty="0" err="1" smtClean="0"/>
            <a:t>aresurprised</a:t>
          </a:r>
          <a:r>
            <a:rPr lang="en-US" dirty="0" smtClean="0"/>
            <a:t> </a:t>
          </a:r>
          <a:r>
            <a:rPr lang="en-US" dirty="0"/>
            <a:t>to see how little revenue was </a:t>
          </a:r>
          <a:r>
            <a:rPr lang="en-US" dirty="0" smtClean="0"/>
            <a:t>raised</a:t>
          </a:r>
          <a:r>
            <a:rPr lang="en-US" dirty="0"/>
            <a:t>. You were brought in as a consultant to analyze the situation. Explain the reasoning behind this using elasticity, efficiency loss and total tax revenue collection.</a:t>
          </a:r>
        </a:p>
      </dgm:t>
    </dgm:pt>
    <dgm:pt modelId="{59EF7E37-853B-4BAC-83DC-4BCD15CCB981}" type="parTrans" cxnId="{A7ECBC1F-7F1B-4260-85F4-4213156F906E}">
      <dgm:prSet/>
      <dgm:spPr/>
      <dgm:t>
        <a:bodyPr/>
        <a:lstStyle/>
        <a:p>
          <a:endParaRPr lang="en-US"/>
        </a:p>
      </dgm:t>
    </dgm:pt>
    <dgm:pt modelId="{C44C1611-8C8E-42A0-B332-83AD224EB723}" type="sibTrans" cxnId="{A7ECBC1F-7F1B-4260-85F4-4213156F906E}">
      <dgm:prSet/>
      <dgm:spPr/>
      <dgm:t>
        <a:bodyPr/>
        <a:lstStyle/>
        <a:p>
          <a:endParaRPr lang="en-US"/>
        </a:p>
      </dgm:t>
    </dgm:pt>
    <dgm:pt modelId="{74005870-B0FF-4DC1-992D-8F6825E166C2}">
      <dgm:prSet/>
      <dgm:spPr/>
      <dgm:t>
        <a:bodyPr/>
        <a:lstStyle/>
        <a:p>
          <a:r>
            <a:rPr lang="en-US" dirty="0"/>
            <a:t>Use a correctly </a:t>
          </a:r>
          <a:r>
            <a:rPr lang="en-US" dirty="0" smtClean="0"/>
            <a:t>labeled </a:t>
          </a:r>
          <a:r>
            <a:rPr lang="en-US" dirty="0"/>
            <a:t>graph to show your explanation.</a:t>
          </a:r>
        </a:p>
      </dgm:t>
    </dgm:pt>
    <dgm:pt modelId="{A0EA31DD-E61D-4E8E-87C3-325420FDFFB4}" type="parTrans" cxnId="{F7ED3879-5C89-4D48-8FD5-DCC3108CB315}">
      <dgm:prSet/>
      <dgm:spPr/>
      <dgm:t>
        <a:bodyPr/>
        <a:lstStyle/>
        <a:p>
          <a:endParaRPr lang="en-US"/>
        </a:p>
      </dgm:t>
    </dgm:pt>
    <dgm:pt modelId="{7BB84983-FEE1-435F-B36A-527A2454199B}" type="sibTrans" cxnId="{F7ED3879-5C89-4D48-8FD5-DCC3108CB315}">
      <dgm:prSet/>
      <dgm:spPr/>
      <dgm:t>
        <a:bodyPr/>
        <a:lstStyle/>
        <a:p>
          <a:endParaRPr lang="en-US"/>
        </a:p>
      </dgm:t>
    </dgm:pt>
    <dgm:pt modelId="{0767E99E-AF10-4EDA-A247-8275A5B07EAD}" type="pres">
      <dgm:prSet presAssocID="{83FA5BE2-BE65-4236-A4FB-9EC042C569CA}" presName="Name0" presStyleCnt="0">
        <dgm:presLayoutVars>
          <dgm:dir/>
          <dgm:animLvl val="lvl"/>
          <dgm:resizeHandles val="exact"/>
        </dgm:presLayoutVars>
      </dgm:prSet>
      <dgm:spPr/>
      <dgm:t>
        <a:bodyPr/>
        <a:lstStyle/>
        <a:p>
          <a:endParaRPr lang="en-US"/>
        </a:p>
      </dgm:t>
    </dgm:pt>
    <dgm:pt modelId="{5481B5DE-5A37-47E3-8588-FDBA04805617}" type="pres">
      <dgm:prSet presAssocID="{74005870-B0FF-4DC1-992D-8F6825E166C2}" presName="boxAndChildren" presStyleCnt="0"/>
      <dgm:spPr/>
    </dgm:pt>
    <dgm:pt modelId="{CA61A17C-B127-4B11-97EE-BA4B119595F7}" type="pres">
      <dgm:prSet presAssocID="{74005870-B0FF-4DC1-992D-8F6825E166C2}" presName="parentTextBox" presStyleLbl="node1" presStyleIdx="0" presStyleCnt="2"/>
      <dgm:spPr/>
      <dgm:t>
        <a:bodyPr/>
        <a:lstStyle/>
        <a:p>
          <a:endParaRPr lang="en-US"/>
        </a:p>
      </dgm:t>
    </dgm:pt>
    <dgm:pt modelId="{3A98E3B3-BA43-4DB2-A569-6773EF179CB7}" type="pres">
      <dgm:prSet presAssocID="{C44C1611-8C8E-42A0-B332-83AD224EB723}" presName="sp" presStyleCnt="0"/>
      <dgm:spPr/>
    </dgm:pt>
    <dgm:pt modelId="{9902E27D-0D82-4AD5-A24F-BAA6102D2E06}" type="pres">
      <dgm:prSet presAssocID="{D6F7CAFD-14E1-4992-BF36-E3F302D6C1EE}" presName="arrowAndChildren" presStyleCnt="0"/>
      <dgm:spPr/>
    </dgm:pt>
    <dgm:pt modelId="{798FC58B-EB93-44F2-8521-958CC7EE7633}" type="pres">
      <dgm:prSet presAssocID="{D6F7CAFD-14E1-4992-BF36-E3F302D6C1EE}" presName="parentTextArrow" presStyleLbl="node1" presStyleIdx="1" presStyleCnt="2"/>
      <dgm:spPr/>
      <dgm:t>
        <a:bodyPr/>
        <a:lstStyle/>
        <a:p>
          <a:endParaRPr lang="en-US"/>
        </a:p>
      </dgm:t>
    </dgm:pt>
  </dgm:ptLst>
  <dgm:cxnLst>
    <dgm:cxn modelId="{661DFFA4-BA1F-4A84-A557-5E89DCC3E08C}" type="presOf" srcId="{D6F7CAFD-14E1-4992-BF36-E3F302D6C1EE}" destId="{798FC58B-EB93-44F2-8521-958CC7EE7633}" srcOrd="0" destOrd="0" presId="urn:microsoft.com/office/officeart/2005/8/layout/process4"/>
    <dgm:cxn modelId="{A7ECBC1F-7F1B-4260-85F4-4213156F906E}" srcId="{83FA5BE2-BE65-4236-A4FB-9EC042C569CA}" destId="{D6F7CAFD-14E1-4992-BF36-E3F302D6C1EE}" srcOrd="0" destOrd="0" parTransId="{59EF7E37-853B-4BAC-83DC-4BCD15CCB981}" sibTransId="{C44C1611-8C8E-42A0-B332-83AD224EB723}"/>
    <dgm:cxn modelId="{F7ED3879-5C89-4D48-8FD5-DCC3108CB315}" srcId="{83FA5BE2-BE65-4236-A4FB-9EC042C569CA}" destId="{74005870-B0FF-4DC1-992D-8F6825E166C2}" srcOrd="1" destOrd="0" parTransId="{A0EA31DD-E61D-4E8E-87C3-325420FDFFB4}" sibTransId="{7BB84983-FEE1-435F-B36A-527A2454199B}"/>
    <dgm:cxn modelId="{4F4BDEB6-68BA-44CE-8A01-45E17D6B3C8D}" type="presOf" srcId="{83FA5BE2-BE65-4236-A4FB-9EC042C569CA}" destId="{0767E99E-AF10-4EDA-A247-8275A5B07EAD}" srcOrd="0" destOrd="0" presId="urn:microsoft.com/office/officeart/2005/8/layout/process4"/>
    <dgm:cxn modelId="{456DDE21-92C8-48CB-A94B-8D0F832C2FFB}" type="presOf" srcId="{74005870-B0FF-4DC1-992D-8F6825E166C2}" destId="{CA61A17C-B127-4B11-97EE-BA4B119595F7}" srcOrd="0" destOrd="0" presId="urn:microsoft.com/office/officeart/2005/8/layout/process4"/>
    <dgm:cxn modelId="{E24EEC16-FA71-42DA-8DCF-3933AA8EC413}" type="presParOf" srcId="{0767E99E-AF10-4EDA-A247-8275A5B07EAD}" destId="{5481B5DE-5A37-47E3-8588-FDBA04805617}" srcOrd="0" destOrd="0" presId="urn:microsoft.com/office/officeart/2005/8/layout/process4"/>
    <dgm:cxn modelId="{E62B0BED-53B4-42B7-8940-E0F865E7071E}" type="presParOf" srcId="{5481B5DE-5A37-47E3-8588-FDBA04805617}" destId="{CA61A17C-B127-4B11-97EE-BA4B119595F7}" srcOrd="0" destOrd="0" presId="urn:microsoft.com/office/officeart/2005/8/layout/process4"/>
    <dgm:cxn modelId="{E28BECF3-4E76-4D0B-A800-EB580C99A957}" type="presParOf" srcId="{0767E99E-AF10-4EDA-A247-8275A5B07EAD}" destId="{3A98E3B3-BA43-4DB2-A569-6773EF179CB7}" srcOrd="1" destOrd="0" presId="urn:microsoft.com/office/officeart/2005/8/layout/process4"/>
    <dgm:cxn modelId="{794DECB2-4DB1-4668-9EAA-696E93662977}" type="presParOf" srcId="{0767E99E-AF10-4EDA-A247-8275A5B07EAD}" destId="{9902E27D-0D82-4AD5-A24F-BAA6102D2E06}" srcOrd="2" destOrd="0" presId="urn:microsoft.com/office/officeart/2005/8/layout/process4"/>
    <dgm:cxn modelId="{EA155D37-6576-4D72-8EAF-929BBE42C96D}" type="presParOf" srcId="{9902E27D-0D82-4AD5-A24F-BAA6102D2E06}" destId="{798FC58B-EB93-44F2-8521-958CC7EE763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5E45A7-C455-4625-9606-1AFDEB2E9CA4}"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D5D579BC-54AF-4595-BE72-6434805653A0}">
      <dgm:prSet custT="1"/>
      <dgm:spPr/>
      <dgm:t>
        <a:bodyPr/>
        <a:lstStyle/>
        <a:p>
          <a:r>
            <a:rPr lang="en-US" sz="1400" dirty="0"/>
            <a:t>The state of Connecticut needs to raise revenue to help repair and build  new </a:t>
          </a:r>
          <a:r>
            <a:rPr lang="en-US" sz="1400" dirty="0" smtClean="0"/>
            <a:t>school </a:t>
          </a:r>
          <a:r>
            <a:rPr lang="en-US" sz="1400" dirty="0"/>
            <a:t>construction projects. The State has many options available to choose. Analyze the following options using elasticity, loss of efficiency and total revenue tax collection. The State narrowed their decision between these two options:</a:t>
          </a:r>
        </a:p>
      </dgm:t>
    </dgm:pt>
    <dgm:pt modelId="{742515AA-FE9B-4266-939F-5B6C6BCE8AA8}" type="parTrans" cxnId="{DC1BB64C-B46D-4939-86EF-1FFB6F55E299}">
      <dgm:prSet/>
      <dgm:spPr/>
      <dgm:t>
        <a:bodyPr/>
        <a:lstStyle/>
        <a:p>
          <a:endParaRPr lang="en-US"/>
        </a:p>
      </dgm:t>
    </dgm:pt>
    <dgm:pt modelId="{041B2E52-4A67-4D43-962F-B24A02D94158}" type="sibTrans" cxnId="{DC1BB64C-B46D-4939-86EF-1FFB6F55E299}">
      <dgm:prSet/>
      <dgm:spPr/>
      <dgm:t>
        <a:bodyPr/>
        <a:lstStyle/>
        <a:p>
          <a:endParaRPr lang="en-US"/>
        </a:p>
      </dgm:t>
    </dgm:pt>
    <dgm:pt modelId="{A189D32E-6958-4CD1-8CE7-19207DE95540}">
      <dgm:prSet/>
      <dgm:spPr/>
      <dgm:t>
        <a:bodyPr/>
        <a:lstStyle/>
        <a:p>
          <a:r>
            <a:rPr lang="en-US" dirty="0"/>
            <a:t>A. Sales tax</a:t>
          </a:r>
        </a:p>
      </dgm:t>
    </dgm:pt>
    <dgm:pt modelId="{B84481C2-13EC-43E5-8F7F-032ABDD7231C}" type="parTrans" cxnId="{6B77B2E2-7E26-4882-9066-A2097BB0DE08}">
      <dgm:prSet/>
      <dgm:spPr/>
      <dgm:t>
        <a:bodyPr/>
        <a:lstStyle/>
        <a:p>
          <a:endParaRPr lang="en-US"/>
        </a:p>
      </dgm:t>
    </dgm:pt>
    <dgm:pt modelId="{EC3A4594-8173-4C84-9F80-4BFE06209F09}" type="sibTrans" cxnId="{6B77B2E2-7E26-4882-9066-A2097BB0DE08}">
      <dgm:prSet/>
      <dgm:spPr/>
      <dgm:t>
        <a:bodyPr/>
        <a:lstStyle/>
        <a:p>
          <a:endParaRPr lang="en-US"/>
        </a:p>
      </dgm:t>
    </dgm:pt>
    <dgm:pt modelId="{5147EC16-3D8D-42BE-B499-0946909C9B4E}">
      <dgm:prSet/>
      <dgm:spPr/>
      <dgm:t>
        <a:bodyPr/>
        <a:lstStyle/>
        <a:p>
          <a:r>
            <a:rPr lang="en-US" dirty="0"/>
            <a:t>B. </a:t>
          </a:r>
          <a:r>
            <a:rPr lang="en-US" dirty="0" smtClean="0"/>
            <a:t>Cigarettes tax</a:t>
          </a:r>
          <a:endParaRPr lang="en-US" dirty="0"/>
        </a:p>
      </dgm:t>
    </dgm:pt>
    <dgm:pt modelId="{AB86FECE-DC41-4D9F-AEF6-A626BCFE1F8A}" type="parTrans" cxnId="{BDAB68E6-CB9C-4C79-B1DB-561C2A870CCD}">
      <dgm:prSet/>
      <dgm:spPr/>
      <dgm:t>
        <a:bodyPr/>
        <a:lstStyle/>
        <a:p>
          <a:endParaRPr lang="en-US"/>
        </a:p>
      </dgm:t>
    </dgm:pt>
    <dgm:pt modelId="{96828B0D-0B99-4E45-AC1A-7CBA5FC229EE}" type="sibTrans" cxnId="{BDAB68E6-CB9C-4C79-B1DB-561C2A870CCD}">
      <dgm:prSet/>
      <dgm:spPr/>
      <dgm:t>
        <a:bodyPr/>
        <a:lstStyle/>
        <a:p>
          <a:endParaRPr lang="en-US"/>
        </a:p>
      </dgm:t>
    </dgm:pt>
    <dgm:pt modelId="{8455A671-69EE-4AA5-ABA8-B0A1B1B86F65}" type="pres">
      <dgm:prSet presAssocID="{015E45A7-C455-4625-9606-1AFDEB2E9CA4}" presName="Name0" presStyleCnt="0">
        <dgm:presLayoutVars>
          <dgm:dir/>
          <dgm:animLvl val="lvl"/>
          <dgm:resizeHandles val="exact"/>
        </dgm:presLayoutVars>
      </dgm:prSet>
      <dgm:spPr/>
      <dgm:t>
        <a:bodyPr/>
        <a:lstStyle/>
        <a:p>
          <a:endParaRPr lang="en-US"/>
        </a:p>
      </dgm:t>
    </dgm:pt>
    <dgm:pt modelId="{30714CD1-6707-412C-A7F1-5A39D93C7889}" type="pres">
      <dgm:prSet presAssocID="{5147EC16-3D8D-42BE-B499-0946909C9B4E}" presName="boxAndChildren" presStyleCnt="0"/>
      <dgm:spPr/>
    </dgm:pt>
    <dgm:pt modelId="{8F397897-3BB5-454E-B8DC-322E22A1D7AB}" type="pres">
      <dgm:prSet presAssocID="{5147EC16-3D8D-42BE-B499-0946909C9B4E}" presName="parentTextBox" presStyleLbl="node1" presStyleIdx="0" presStyleCnt="3"/>
      <dgm:spPr/>
      <dgm:t>
        <a:bodyPr/>
        <a:lstStyle/>
        <a:p>
          <a:endParaRPr lang="en-US"/>
        </a:p>
      </dgm:t>
    </dgm:pt>
    <dgm:pt modelId="{2D2B0B49-FCB6-4E17-B1CA-3DE0351FCAAE}" type="pres">
      <dgm:prSet presAssocID="{EC3A4594-8173-4C84-9F80-4BFE06209F09}" presName="sp" presStyleCnt="0"/>
      <dgm:spPr/>
    </dgm:pt>
    <dgm:pt modelId="{BD2B1C09-55ED-4683-9EB9-9AB923396F0E}" type="pres">
      <dgm:prSet presAssocID="{A189D32E-6958-4CD1-8CE7-19207DE95540}" presName="arrowAndChildren" presStyleCnt="0"/>
      <dgm:spPr/>
    </dgm:pt>
    <dgm:pt modelId="{6DF75BD2-1EC2-4D34-B55F-160C0C97C7EF}" type="pres">
      <dgm:prSet presAssocID="{A189D32E-6958-4CD1-8CE7-19207DE95540}" presName="parentTextArrow" presStyleLbl="node1" presStyleIdx="1" presStyleCnt="3"/>
      <dgm:spPr/>
      <dgm:t>
        <a:bodyPr/>
        <a:lstStyle/>
        <a:p>
          <a:endParaRPr lang="en-US"/>
        </a:p>
      </dgm:t>
    </dgm:pt>
    <dgm:pt modelId="{F93DBE4C-0541-4CA4-B048-B36AD54C656A}" type="pres">
      <dgm:prSet presAssocID="{041B2E52-4A67-4D43-962F-B24A02D94158}" presName="sp" presStyleCnt="0"/>
      <dgm:spPr/>
    </dgm:pt>
    <dgm:pt modelId="{1A8F348C-F527-4583-B1DE-49C94FD0824E}" type="pres">
      <dgm:prSet presAssocID="{D5D579BC-54AF-4595-BE72-6434805653A0}" presName="arrowAndChildren" presStyleCnt="0"/>
      <dgm:spPr/>
    </dgm:pt>
    <dgm:pt modelId="{8EC85A08-9D5E-454C-A3E5-17718B1571CC}" type="pres">
      <dgm:prSet presAssocID="{D5D579BC-54AF-4595-BE72-6434805653A0}" presName="parentTextArrow" presStyleLbl="node1" presStyleIdx="2" presStyleCnt="3"/>
      <dgm:spPr/>
      <dgm:t>
        <a:bodyPr/>
        <a:lstStyle/>
        <a:p>
          <a:endParaRPr lang="en-US"/>
        </a:p>
      </dgm:t>
    </dgm:pt>
  </dgm:ptLst>
  <dgm:cxnLst>
    <dgm:cxn modelId="{6B77B2E2-7E26-4882-9066-A2097BB0DE08}" srcId="{015E45A7-C455-4625-9606-1AFDEB2E9CA4}" destId="{A189D32E-6958-4CD1-8CE7-19207DE95540}" srcOrd="1" destOrd="0" parTransId="{B84481C2-13EC-43E5-8F7F-032ABDD7231C}" sibTransId="{EC3A4594-8173-4C84-9F80-4BFE06209F09}"/>
    <dgm:cxn modelId="{BDAB68E6-CB9C-4C79-B1DB-561C2A870CCD}" srcId="{015E45A7-C455-4625-9606-1AFDEB2E9CA4}" destId="{5147EC16-3D8D-42BE-B499-0946909C9B4E}" srcOrd="2" destOrd="0" parTransId="{AB86FECE-DC41-4D9F-AEF6-A626BCFE1F8A}" sibTransId="{96828B0D-0B99-4E45-AC1A-7CBA5FC229EE}"/>
    <dgm:cxn modelId="{855C8093-C7D3-4F5E-932B-BA636E44A360}" type="presOf" srcId="{D5D579BC-54AF-4595-BE72-6434805653A0}" destId="{8EC85A08-9D5E-454C-A3E5-17718B1571CC}" srcOrd="0" destOrd="0" presId="urn:microsoft.com/office/officeart/2005/8/layout/process4"/>
    <dgm:cxn modelId="{1492AA92-2E19-4450-9250-E57BC148999C}" type="presOf" srcId="{A189D32E-6958-4CD1-8CE7-19207DE95540}" destId="{6DF75BD2-1EC2-4D34-B55F-160C0C97C7EF}" srcOrd="0" destOrd="0" presId="urn:microsoft.com/office/officeart/2005/8/layout/process4"/>
    <dgm:cxn modelId="{4902C65A-9F6A-49BD-B0C3-6B8DDAE3B588}" type="presOf" srcId="{5147EC16-3D8D-42BE-B499-0946909C9B4E}" destId="{8F397897-3BB5-454E-B8DC-322E22A1D7AB}" srcOrd="0" destOrd="0" presId="urn:microsoft.com/office/officeart/2005/8/layout/process4"/>
    <dgm:cxn modelId="{E88616BD-08CE-4F3C-9C8C-9983325ACEE7}" type="presOf" srcId="{015E45A7-C455-4625-9606-1AFDEB2E9CA4}" destId="{8455A671-69EE-4AA5-ABA8-B0A1B1B86F65}" srcOrd="0" destOrd="0" presId="urn:microsoft.com/office/officeart/2005/8/layout/process4"/>
    <dgm:cxn modelId="{DC1BB64C-B46D-4939-86EF-1FFB6F55E299}" srcId="{015E45A7-C455-4625-9606-1AFDEB2E9CA4}" destId="{D5D579BC-54AF-4595-BE72-6434805653A0}" srcOrd="0" destOrd="0" parTransId="{742515AA-FE9B-4266-939F-5B6C6BCE8AA8}" sibTransId="{041B2E52-4A67-4D43-962F-B24A02D94158}"/>
    <dgm:cxn modelId="{5905C841-61F9-4877-B272-5468402A880A}" type="presParOf" srcId="{8455A671-69EE-4AA5-ABA8-B0A1B1B86F65}" destId="{30714CD1-6707-412C-A7F1-5A39D93C7889}" srcOrd="0" destOrd="0" presId="urn:microsoft.com/office/officeart/2005/8/layout/process4"/>
    <dgm:cxn modelId="{10BE84CD-508C-4F27-B77B-918680846893}" type="presParOf" srcId="{30714CD1-6707-412C-A7F1-5A39D93C7889}" destId="{8F397897-3BB5-454E-B8DC-322E22A1D7AB}" srcOrd="0" destOrd="0" presId="urn:microsoft.com/office/officeart/2005/8/layout/process4"/>
    <dgm:cxn modelId="{29F8BF36-D59E-4A54-B148-61B04B9EDEA6}" type="presParOf" srcId="{8455A671-69EE-4AA5-ABA8-B0A1B1B86F65}" destId="{2D2B0B49-FCB6-4E17-B1CA-3DE0351FCAAE}" srcOrd="1" destOrd="0" presId="urn:microsoft.com/office/officeart/2005/8/layout/process4"/>
    <dgm:cxn modelId="{FF0D5D0F-D06C-4C87-A95D-9EF24D846FC2}" type="presParOf" srcId="{8455A671-69EE-4AA5-ABA8-B0A1B1B86F65}" destId="{BD2B1C09-55ED-4683-9EB9-9AB923396F0E}" srcOrd="2" destOrd="0" presId="urn:microsoft.com/office/officeart/2005/8/layout/process4"/>
    <dgm:cxn modelId="{C0379D12-EA60-4836-A64E-FA82E57CFACE}" type="presParOf" srcId="{BD2B1C09-55ED-4683-9EB9-9AB923396F0E}" destId="{6DF75BD2-1EC2-4D34-B55F-160C0C97C7EF}" srcOrd="0" destOrd="0" presId="urn:microsoft.com/office/officeart/2005/8/layout/process4"/>
    <dgm:cxn modelId="{D307C316-28F6-4C17-9485-BB1D25580638}" type="presParOf" srcId="{8455A671-69EE-4AA5-ABA8-B0A1B1B86F65}" destId="{F93DBE4C-0541-4CA4-B048-B36AD54C656A}" srcOrd="3" destOrd="0" presId="urn:microsoft.com/office/officeart/2005/8/layout/process4"/>
    <dgm:cxn modelId="{75A58C03-BF5C-464D-8C50-CAD366286C2D}" type="presParOf" srcId="{8455A671-69EE-4AA5-ABA8-B0A1B1B86F65}" destId="{1A8F348C-F527-4583-B1DE-49C94FD0824E}" srcOrd="4" destOrd="0" presId="urn:microsoft.com/office/officeart/2005/8/layout/process4"/>
    <dgm:cxn modelId="{8888BF61-5E83-4763-80E8-3CAA87BB1304}" type="presParOf" srcId="{1A8F348C-F527-4583-B1DE-49C94FD0824E}" destId="{8EC85A08-9D5E-454C-A3E5-17718B1571C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A9A2A-A80A-4847-9468-9BAAB42A8A45}">
      <dsp:nvSpPr>
        <dsp:cNvPr id="0" name=""/>
        <dsp:cNvSpPr/>
      </dsp:nvSpPr>
      <dsp:spPr>
        <a:xfrm>
          <a:off x="0" y="517"/>
          <a:ext cx="4686300" cy="12117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C95D79-E235-4BAF-9F61-1A69A9B30A24}">
      <dsp:nvSpPr>
        <dsp:cNvPr id="0" name=""/>
        <dsp:cNvSpPr/>
      </dsp:nvSpPr>
      <dsp:spPr>
        <a:xfrm>
          <a:off x="366557" y="273163"/>
          <a:ext cx="666468" cy="66646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94CEE1-8BA6-471F-91B8-7C912FC1E55B}">
      <dsp:nvSpPr>
        <dsp:cNvPr id="0" name=""/>
        <dsp:cNvSpPr/>
      </dsp:nvSpPr>
      <dsp:spPr>
        <a:xfrm>
          <a:off x="1399583" y="517"/>
          <a:ext cx="3286716" cy="121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45" tIns="128245" rIns="128245" bIns="128245" numCol="1" spcCol="1270" anchor="ctr" anchorCtr="0">
          <a:noAutofit/>
        </a:bodyPr>
        <a:lstStyle/>
        <a:p>
          <a:pPr lvl="0" algn="l" defTabSz="1022350">
            <a:lnSpc>
              <a:spcPct val="90000"/>
            </a:lnSpc>
            <a:spcBef>
              <a:spcPct val="0"/>
            </a:spcBef>
            <a:spcAft>
              <a:spcPct val="35000"/>
            </a:spcAft>
          </a:pPr>
          <a:r>
            <a:rPr lang="en-US" sz="2300" kern="1200"/>
            <a:t>Should the burden of the tax be on the consumer?</a:t>
          </a:r>
        </a:p>
      </dsp:txBody>
      <dsp:txXfrm>
        <a:off x="1399583" y="517"/>
        <a:ext cx="3286716" cy="1211760"/>
      </dsp:txXfrm>
    </dsp:sp>
    <dsp:sp modelId="{95733C44-3457-41F1-A708-D89B7E42B8A9}">
      <dsp:nvSpPr>
        <dsp:cNvPr id="0" name=""/>
        <dsp:cNvSpPr/>
      </dsp:nvSpPr>
      <dsp:spPr>
        <a:xfrm>
          <a:off x="0" y="1515218"/>
          <a:ext cx="4686300" cy="12117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0AED4D-24F0-4EF3-AD30-C9A2B8FBD307}">
      <dsp:nvSpPr>
        <dsp:cNvPr id="0" name=""/>
        <dsp:cNvSpPr/>
      </dsp:nvSpPr>
      <dsp:spPr>
        <a:xfrm>
          <a:off x="366557" y="1787864"/>
          <a:ext cx="666468" cy="66646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33BFF4-C068-44E2-834B-473A46063D8C}">
      <dsp:nvSpPr>
        <dsp:cNvPr id="0" name=""/>
        <dsp:cNvSpPr/>
      </dsp:nvSpPr>
      <dsp:spPr>
        <a:xfrm>
          <a:off x="1399583" y="1515218"/>
          <a:ext cx="3286716" cy="121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45" tIns="128245" rIns="128245" bIns="128245" numCol="1" spcCol="1270" anchor="ctr" anchorCtr="0">
          <a:noAutofit/>
        </a:bodyPr>
        <a:lstStyle/>
        <a:p>
          <a:pPr lvl="0" algn="l" defTabSz="1022350">
            <a:lnSpc>
              <a:spcPct val="90000"/>
            </a:lnSpc>
            <a:spcBef>
              <a:spcPct val="0"/>
            </a:spcBef>
            <a:spcAft>
              <a:spcPct val="35000"/>
            </a:spcAft>
          </a:pPr>
          <a:r>
            <a:rPr lang="en-US" sz="2300" kern="1200"/>
            <a:t>Should the burden of the tax be on the producer?</a:t>
          </a:r>
        </a:p>
      </dsp:txBody>
      <dsp:txXfrm>
        <a:off x="1399583" y="1515218"/>
        <a:ext cx="3286716" cy="1211760"/>
      </dsp:txXfrm>
    </dsp:sp>
    <dsp:sp modelId="{79E0BFFB-82D3-4424-9B8A-1069EEC245AF}">
      <dsp:nvSpPr>
        <dsp:cNvPr id="0" name=""/>
        <dsp:cNvSpPr/>
      </dsp:nvSpPr>
      <dsp:spPr>
        <a:xfrm>
          <a:off x="0" y="3029918"/>
          <a:ext cx="4686300" cy="12117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4B862-E3CF-4035-B568-555ABD79F4FF}">
      <dsp:nvSpPr>
        <dsp:cNvPr id="0" name=""/>
        <dsp:cNvSpPr/>
      </dsp:nvSpPr>
      <dsp:spPr>
        <a:xfrm>
          <a:off x="366557" y="3302564"/>
          <a:ext cx="666468" cy="66646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9CFFC2-B4D8-4C5C-BD6F-EFC84D4C52CE}">
      <dsp:nvSpPr>
        <dsp:cNvPr id="0" name=""/>
        <dsp:cNvSpPr/>
      </dsp:nvSpPr>
      <dsp:spPr>
        <a:xfrm>
          <a:off x="1399583" y="3029918"/>
          <a:ext cx="3286716" cy="121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45" tIns="128245" rIns="128245" bIns="128245" numCol="1" spcCol="1270" anchor="ctr" anchorCtr="0">
          <a:noAutofit/>
        </a:bodyPr>
        <a:lstStyle/>
        <a:p>
          <a:pPr lvl="0" algn="l" defTabSz="1022350">
            <a:lnSpc>
              <a:spcPct val="90000"/>
            </a:lnSpc>
            <a:spcBef>
              <a:spcPct val="0"/>
            </a:spcBef>
            <a:spcAft>
              <a:spcPct val="35000"/>
            </a:spcAft>
          </a:pPr>
          <a:r>
            <a:rPr lang="en-US" sz="2300" kern="1200"/>
            <a:t>Elasticity of demand answers that question!</a:t>
          </a:r>
        </a:p>
      </dsp:txBody>
      <dsp:txXfrm>
        <a:off x="1399583" y="3029918"/>
        <a:ext cx="3286716" cy="1211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1A17C-B127-4B11-97EE-BA4B119595F7}">
      <dsp:nvSpPr>
        <dsp:cNvPr id="0" name=""/>
        <dsp:cNvSpPr/>
      </dsp:nvSpPr>
      <dsp:spPr>
        <a:xfrm>
          <a:off x="0" y="2669247"/>
          <a:ext cx="5430032" cy="175131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Use a correctly </a:t>
          </a:r>
          <a:r>
            <a:rPr lang="en-US" sz="1700" kern="1200" dirty="0" smtClean="0"/>
            <a:t>labeled </a:t>
          </a:r>
          <a:r>
            <a:rPr lang="en-US" sz="1700" kern="1200" dirty="0"/>
            <a:t>graph to show your explanation.</a:t>
          </a:r>
        </a:p>
      </dsp:txBody>
      <dsp:txXfrm>
        <a:off x="0" y="2669247"/>
        <a:ext cx="5430032" cy="1751315"/>
      </dsp:txXfrm>
    </dsp:sp>
    <dsp:sp modelId="{798FC58B-EB93-44F2-8521-958CC7EE7633}">
      <dsp:nvSpPr>
        <dsp:cNvPr id="0" name=""/>
        <dsp:cNvSpPr/>
      </dsp:nvSpPr>
      <dsp:spPr>
        <a:xfrm rot="10800000">
          <a:off x="0" y="1994"/>
          <a:ext cx="5430032" cy="2693522"/>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The state of New York needs more spending revenue this year </a:t>
          </a:r>
          <a:r>
            <a:rPr lang="en-US" sz="1700" kern="1200" dirty="0" smtClean="0"/>
            <a:t>to </a:t>
          </a:r>
          <a:r>
            <a:rPr lang="en-US" sz="1700" kern="1200" dirty="0"/>
            <a:t>cover its budget deficit. They </a:t>
          </a:r>
          <a:r>
            <a:rPr lang="en-US" sz="1700" kern="1200" dirty="0" smtClean="0"/>
            <a:t>decide </a:t>
          </a:r>
          <a:r>
            <a:rPr lang="en-US" sz="1700" kern="1200" dirty="0"/>
            <a:t>to tax cereal and </a:t>
          </a:r>
          <a:r>
            <a:rPr lang="en-US" sz="1700" kern="1200" dirty="0" err="1" smtClean="0"/>
            <a:t>aresurprised</a:t>
          </a:r>
          <a:r>
            <a:rPr lang="en-US" sz="1700" kern="1200" dirty="0" smtClean="0"/>
            <a:t> </a:t>
          </a:r>
          <a:r>
            <a:rPr lang="en-US" sz="1700" kern="1200" dirty="0"/>
            <a:t>to see how little revenue was </a:t>
          </a:r>
          <a:r>
            <a:rPr lang="en-US" sz="1700" kern="1200" dirty="0" smtClean="0"/>
            <a:t>raised</a:t>
          </a:r>
          <a:r>
            <a:rPr lang="en-US" sz="1700" kern="1200" dirty="0"/>
            <a:t>. You were brought in as a consultant to analyze the situation. Explain the reasoning behind this using elasticity, efficiency loss and total tax revenue collection.</a:t>
          </a:r>
        </a:p>
      </dsp:txBody>
      <dsp:txXfrm rot="10800000">
        <a:off x="0" y="1994"/>
        <a:ext cx="5430032" cy="1750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97897-3BB5-454E-B8DC-322E22A1D7AB}">
      <dsp:nvSpPr>
        <dsp:cNvPr id="0" name=""/>
        <dsp:cNvSpPr/>
      </dsp:nvSpPr>
      <dsp:spPr>
        <a:xfrm>
          <a:off x="0" y="3329092"/>
          <a:ext cx="5430032" cy="10926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a:t>B. </a:t>
          </a:r>
          <a:r>
            <a:rPr lang="en-US" sz="3800" kern="1200" dirty="0" smtClean="0"/>
            <a:t>Cigarettes tax</a:t>
          </a:r>
          <a:endParaRPr lang="en-US" sz="3800" kern="1200" dirty="0"/>
        </a:p>
      </dsp:txBody>
      <dsp:txXfrm>
        <a:off x="0" y="3329092"/>
        <a:ext cx="5430032" cy="1092682"/>
      </dsp:txXfrm>
    </dsp:sp>
    <dsp:sp modelId="{6DF75BD2-1EC2-4D34-B55F-160C0C97C7EF}">
      <dsp:nvSpPr>
        <dsp:cNvPr id="0" name=""/>
        <dsp:cNvSpPr/>
      </dsp:nvSpPr>
      <dsp:spPr>
        <a:xfrm rot="10800000">
          <a:off x="0" y="1664937"/>
          <a:ext cx="5430032" cy="1680545"/>
        </a:xfrm>
        <a:prstGeom prst="upArrowCallou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a:t>A. Sales tax</a:t>
          </a:r>
        </a:p>
      </dsp:txBody>
      <dsp:txXfrm rot="10800000">
        <a:off x="0" y="1664937"/>
        <a:ext cx="5430032" cy="1091968"/>
      </dsp:txXfrm>
    </dsp:sp>
    <dsp:sp modelId="{8EC85A08-9D5E-454C-A3E5-17718B1571CC}">
      <dsp:nvSpPr>
        <dsp:cNvPr id="0" name=""/>
        <dsp:cNvSpPr/>
      </dsp:nvSpPr>
      <dsp:spPr>
        <a:xfrm rot="10800000">
          <a:off x="0" y="781"/>
          <a:ext cx="5430032" cy="1680545"/>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The state of Connecticut needs to raise revenue to help repair and build  new </a:t>
          </a:r>
          <a:r>
            <a:rPr lang="en-US" sz="1400" kern="1200" dirty="0" smtClean="0"/>
            <a:t>school </a:t>
          </a:r>
          <a:r>
            <a:rPr lang="en-US" sz="1400" kern="1200" dirty="0"/>
            <a:t>construction projects. The State has many options available to choose. Analyze the following options using elasticity, loss of efficiency and total revenue tax collection. The State narrowed their decision between these two options:</a:t>
          </a:r>
        </a:p>
      </dsp:txBody>
      <dsp:txXfrm rot="10800000">
        <a:off x="0" y="781"/>
        <a:ext cx="5430032" cy="10919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6/5/2020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42</a:t>
            </a:fld>
            <a:endParaRPr lang="en-US"/>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377440"/>
            <a:ext cx="8229600" cy="3779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1" fontAlgn="base" hangingPunct="1">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hebalance.com/progressive-tax-definition-examples-4155741"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lideplayer.com/slide/8414635/"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FCk2-QVqCck"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www.bankrate.com/finance/taxes/tax-brackets.aspx" TargetMode="External"/><Relationship Id="rId2" Type="http://schemas.openxmlformats.org/officeDocument/2006/relationships/hyperlink" Target="https://www.bankrate.com/glossary/i/income-ta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hebalance.com/what-is-demand-definition-explanation-effect-330570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50C84-AE9C-4694-AB27-851F1BBEF8D4}"/>
              </a:ext>
            </a:extLst>
          </p:cNvPr>
          <p:cNvSpPr>
            <a:spLocks noGrp="1"/>
          </p:cNvSpPr>
          <p:nvPr>
            <p:ph type="ctrTitle"/>
          </p:nvPr>
        </p:nvSpPr>
        <p:spPr>
          <a:xfrm>
            <a:off x="1267022" y="2735317"/>
            <a:ext cx="6438507" cy="783226"/>
          </a:xfrm>
        </p:spPr>
        <p:txBody>
          <a:bodyPr anchor="t">
            <a:normAutofit fontScale="90000"/>
          </a:bodyPr>
          <a:lstStyle/>
          <a:p>
            <a:r>
              <a:rPr lang="en-US" sz="900" dirty="0"/>
              <a:t/>
            </a:r>
            <a:br>
              <a:rPr lang="en-US" sz="900" dirty="0"/>
            </a:br>
            <a:endParaRPr lang="en-US" sz="900" dirty="0"/>
          </a:p>
        </p:txBody>
      </p:sp>
      <p:sp>
        <p:nvSpPr>
          <p:cNvPr id="3" name="Subtitle 2">
            <a:extLst>
              <a:ext uri="{FF2B5EF4-FFF2-40B4-BE49-F238E27FC236}">
                <a16:creationId xmlns:a16="http://schemas.microsoft.com/office/drawing/2014/main" xmlns="" id="{A8578CAA-73D0-4EE2-9494-E5B0B9A4EFE3}"/>
              </a:ext>
            </a:extLst>
          </p:cNvPr>
          <p:cNvSpPr>
            <a:spLocks noGrp="1"/>
          </p:cNvSpPr>
          <p:nvPr>
            <p:ph type="subTitle" idx="1"/>
          </p:nvPr>
        </p:nvSpPr>
        <p:spPr>
          <a:xfrm>
            <a:off x="1805321" y="4807175"/>
            <a:ext cx="5890303" cy="807759"/>
          </a:xfrm>
        </p:spPr>
        <p:txBody>
          <a:bodyPr anchor="b">
            <a:normAutofit fontScale="25000" lnSpcReduction="20000"/>
          </a:bodyPr>
          <a:lstStyle/>
          <a:p>
            <a:r>
              <a:rPr lang="en-US" sz="8000" b="1" u="sng" dirty="0">
                <a:solidFill>
                  <a:srgbClr val="0070C0"/>
                </a:solidFill>
              </a:rPr>
              <a:t>Microeconomics 202: Government Intervention- Price and Quantity Controls, Tariffs, Excise Taxes, </a:t>
            </a:r>
            <a:r>
              <a:rPr lang="en-US" sz="8000" b="1" u="sng" dirty="0" smtClean="0">
                <a:solidFill>
                  <a:srgbClr val="0070C0"/>
                </a:solidFill>
              </a:rPr>
              <a:t>Subsidies</a:t>
            </a:r>
            <a:br>
              <a:rPr lang="en-US" sz="8000" b="1" u="sng" dirty="0" smtClean="0">
                <a:solidFill>
                  <a:srgbClr val="0070C0"/>
                </a:solidFill>
              </a:rPr>
            </a:br>
            <a:r>
              <a:rPr lang="en-US" sz="8000" b="1" u="sng" dirty="0" smtClean="0">
                <a:solidFill>
                  <a:srgbClr val="0070C0"/>
                </a:solidFill>
              </a:rPr>
              <a:t/>
            </a:r>
            <a:br>
              <a:rPr lang="en-US" sz="8000" b="1" u="sng" dirty="0" smtClean="0">
                <a:solidFill>
                  <a:srgbClr val="0070C0"/>
                </a:solidFill>
              </a:rPr>
            </a:br>
            <a:r>
              <a:rPr lang="en-US" sz="8000" b="1" u="sng" dirty="0" smtClean="0">
                <a:solidFill>
                  <a:srgbClr val="0070C0"/>
                </a:solidFill>
              </a:rPr>
              <a:t>Presented by Teri Fischer</a:t>
            </a:r>
          </a:p>
          <a:p>
            <a:r>
              <a:rPr lang="en-US" sz="8000" b="1" u="sng" dirty="0" smtClean="0">
                <a:solidFill>
                  <a:srgbClr val="0070C0"/>
                </a:solidFill>
              </a:rPr>
              <a:t>June 9, 2020</a:t>
            </a:r>
            <a:r>
              <a:rPr lang="en-US" sz="1500" b="1" u="sng" dirty="0" smtClean="0"/>
              <a:t/>
            </a:r>
            <a:br>
              <a:rPr lang="en-US" sz="1500" b="1" u="sng" dirty="0" smtClean="0"/>
            </a:br>
            <a:endParaRPr lang="en-US" sz="1500" dirty="0"/>
          </a:p>
        </p:txBody>
      </p:sp>
      <p:sp>
        <p:nvSpPr>
          <p:cNvPr id="75" name="Oval 74">
            <a:extLst>
              <a:ext uri="{FF2B5EF4-FFF2-40B4-BE49-F238E27FC236}">
                <a16:creationId xmlns:a16="http://schemas.microsoft.com/office/drawing/2014/main" xmlns="" id="{0C45045A-6083-4B3E-956A-6758233752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058" y="1481921"/>
            <a:ext cx="2475738" cy="247573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77" name="Oval 76">
            <a:extLst>
              <a:ext uri="{FF2B5EF4-FFF2-40B4-BE49-F238E27FC236}">
                <a16:creationId xmlns:a16="http://schemas.microsoft.com/office/drawing/2014/main" xmlns="" id="{EBD2B2B2-1395-4E7B-87A0-BD34551C01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1502" y="1605365"/>
            <a:ext cx="2228850" cy="2228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030" name="Picture 6">
            <a:extLst>
              <a:ext uri="{FF2B5EF4-FFF2-40B4-BE49-F238E27FC236}">
                <a16:creationId xmlns:a16="http://schemas.microsoft.com/office/drawing/2014/main" xmlns="" id="{DA1F287D-0A65-4ACC-BCC2-F0BB3ACFD8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6952" y="2166468"/>
            <a:ext cx="1377950" cy="1106643"/>
          </a:xfrm>
          <a:prstGeom prst="rect">
            <a:avLst/>
          </a:prstGeom>
          <a:noFill/>
          <a:extLst>
            <a:ext uri="{909E8E84-426E-40DD-AFC4-6F175D3DCCD1}">
              <a14:hiddenFill xmlns:a14="http://schemas.microsoft.com/office/drawing/2010/main">
                <a:solidFill>
                  <a:srgbClr val="FFFFFF"/>
                </a:solidFill>
              </a14:hiddenFill>
            </a:ext>
          </a:extLst>
        </p:spPr>
      </p:pic>
      <p:sp>
        <p:nvSpPr>
          <p:cNvPr id="79" name="Oval 78">
            <a:extLst>
              <a:ext uri="{FF2B5EF4-FFF2-40B4-BE49-F238E27FC236}">
                <a16:creationId xmlns:a16="http://schemas.microsoft.com/office/drawing/2014/main" xmlns="" id="{42875DDC-0225-45F8-B745-78688F2D1A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34132" y="1481921"/>
            <a:ext cx="2475738" cy="247573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81" name="Oval 80">
            <a:extLst>
              <a:ext uri="{FF2B5EF4-FFF2-40B4-BE49-F238E27FC236}">
                <a16:creationId xmlns:a16="http://schemas.microsoft.com/office/drawing/2014/main" xmlns="" id="{4F329563-0961-4426-90D2-2DF4888E54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7576" y="1605365"/>
            <a:ext cx="2228850" cy="2228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026" name="Picture 2">
            <a:extLst>
              <a:ext uri="{FF2B5EF4-FFF2-40B4-BE49-F238E27FC236}">
                <a16:creationId xmlns:a16="http://schemas.microsoft.com/office/drawing/2014/main" xmlns="" id="{92EC3F78-8605-4EAC-85D2-5D10F0EB0C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82771" y="2202613"/>
            <a:ext cx="1378458" cy="1033844"/>
          </a:xfrm>
          <a:prstGeom prst="rect">
            <a:avLst/>
          </a:prstGeom>
          <a:noFill/>
          <a:extLst>
            <a:ext uri="{909E8E84-426E-40DD-AFC4-6F175D3DCCD1}">
              <a14:hiddenFill xmlns:a14="http://schemas.microsoft.com/office/drawing/2010/main">
                <a:solidFill>
                  <a:srgbClr val="FFFFFF"/>
                </a:solidFill>
              </a14:hiddenFill>
            </a:ext>
          </a:extLst>
        </p:spPr>
      </p:pic>
      <p:sp>
        <p:nvSpPr>
          <p:cNvPr id="83" name="Oval 82">
            <a:extLst>
              <a:ext uri="{FF2B5EF4-FFF2-40B4-BE49-F238E27FC236}">
                <a16:creationId xmlns:a16="http://schemas.microsoft.com/office/drawing/2014/main" xmlns="" id="{12617755-D451-4BAF-9B55-518297BFF4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0205" y="1481921"/>
            <a:ext cx="2475738" cy="247573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85" name="Oval 84">
            <a:extLst>
              <a:ext uri="{FF2B5EF4-FFF2-40B4-BE49-F238E27FC236}">
                <a16:creationId xmlns:a16="http://schemas.microsoft.com/office/drawing/2014/main" xmlns="" id="{86C062C2-3673-4248-BE21-B51B16E63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43649" y="1605365"/>
            <a:ext cx="2228850" cy="2228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028" name="Picture 4">
            <a:extLst>
              <a:ext uri="{FF2B5EF4-FFF2-40B4-BE49-F238E27FC236}">
                <a16:creationId xmlns:a16="http://schemas.microsoft.com/office/drawing/2014/main" xmlns="" id="{E703AA49-1C1B-4E4C-9C40-FAC8E1F2A9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68845" y="2454182"/>
            <a:ext cx="1378458" cy="53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10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C2CAE29-23C4-48D5-9050-A6C563B94E88}"/>
              </a:ext>
            </a:extLst>
          </p:cNvPr>
          <p:cNvSpPr>
            <a:spLocks noGrp="1"/>
          </p:cNvSpPr>
          <p:nvPr>
            <p:ph type="title"/>
          </p:nvPr>
        </p:nvSpPr>
        <p:spPr>
          <a:xfrm>
            <a:off x="515126" y="1722430"/>
            <a:ext cx="2400300" cy="3345872"/>
          </a:xfrm>
        </p:spPr>
        <p:txBody>
          <a:bodyPr>
            <a:normAutofit/>
          </a:bodyPr>
          <a:lstStyle/>
          <a:p>
            <a:r>
              <a:rPr lang="en-US" sz="2000" dirty="0">
                <a:solidFill>
                  <a:srgbClr val="FFFFFF"/>
                </a:solidFill>
              </a:rPr>
              <a:t>Taxes that are NOT Progressive!</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2" y="269886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B99B86FA-54EF-476B-B245-A84A60786E43}"/>
              </a:ext>
            </a:extLst>
          </p:cNvPr>
          <p:cNvSpPr>
            <a:spLocks noGrp="1"/>
          </p:cNvSpPr>
          <p:nvPr>
            <p:ph idx="1"/>
          </p:nvPr>
        </p:nvSpPr>
        <p:spPr>
          <a:xfrm>
            <a:off x="3125454" y="857250"/>
            <a:ext cx="5761370" cy="5505450"/>
          </a:xfrm>
        </p:spPr>
        <p:txBody>
          <a:bodyPr anchor="ctr">
            <a:normAutofit fontScale="40000" lnSpcReduction="20000"/>
          </a:bodyPr>
          <a:lstStyle/>
          <a:p>
            <a:endParaRPr lang="en-US" sz="1500" dirty="0"/>
          </a:p>
          <a:p>
            <a:r>
              <a:rPr lang="en-US" sz="4500" dirty="0"/>
              <a:t>The </a:t>
            </a:r>
            <a:r>
              <a:rPr lang="en-US" sz="4500" b="1" dirty="0"/>
              <a:t>Social Security tax </a:t>
            </a:r>
            <a:r>
              <a:rPr lang="en-US" sz="4500" dirty="0"/>
              <a:t>is the opposite of progressive.﻿ First, it's paid at the same rate, regardless of income. Employees pay 6.2% of their income, and their employers match this for a total of 12.4%. Business owners pay 12.4% in the form of self-employment tax.</a:t>
            </a:r>
          </a:p>
          <a:p>
            <a:r>
              <a:rPr lang="en-US" sz="4500" dirty="0"/>
              <a:t>Employees and business owners don't have to pay the tax on income above a certain level, called the Social Security wage base. The wage base was $132,900 in 2019. Those who earned more than this didn't have to pay the Social Security tax on this portion of their incomes. </a:t>
            </a:r>
          </a:p>
          <a:p>
            <a:r>
              <a:rPr lang="en-US" sz="4500" b="1" dirty="0"/>
              <a:t>Tax deductions </a:t>
            </a:r>
            <a:r>
              <a:rPr lang="en-US" sz="4500" dirty="0"/>
              <a:t>are also regressive. The standard deduction is a fixed amount that's subtracted from taxable income, regardless of income.</a:t>
            </a:r>
            <a:r>
              <a:rPr lang="en-US" sz="4500" baseline="30000" dirty="0"/>
              <a:t>15</a:t>
            </a:r>
          </a:p>
          <a:p>
            <a:r>
              <a:rPr lang="en-US" sz="4500" dirty="0"/>
              <a:t>﻿ </a:t>
            </a:r>
            <a:r>
              <a:rPr lang="en-US" sz="4500" b="1" dirty="0"/>
              <a:t>SALES TAX </a:t>
            </a:r>
            <a:r>
              <a:rPr lang="en-US" sz="4500" dirty="0"/>
              <a:t>is regressive</a:t>
            </a:r>
          </a:p>
          <a:p>
            <a:pPr marL="0" indent="0">
              <a:buNone/>
            </a:pPr>
            <a:r>
              <a:rPr lang="en-US" sz="1500" dirty="0"/>
              <a:t> </a:t>
            </a:r>
          </a:p>
          <a:p>
            <a:endParaRPr lang="en-US" sz="1500" dirty="0"/>
          </a:p>
        </p:txBody>
      </p:sp>
    </p:spTree>
    <p:extLst>
      <p:ext uri="{BB962C8B-B14F-4D97-AF65-F5344CB8AC3E}">
        <p14:creationId xmlns:p14="http://schemas.microsoft.com/office/powerpoint/2010/main" val="1317200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xmlns="" id="{B164D969-46F1-44FC-B488-3FA68C6775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8531"/>
            <a:ext cx="9141714" cy="4992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0">
            <a:extLst>
              <a:ext uri="{FF2B5EF4-FFF2-40B4-BE49-F238E27FC236}">
                <a16:creationId xmlns:a16="http://schemas.microsoft.com/office/drawing/2014/main" xmlns="" id="{F3003D4E-E9FF-4669-90E7-7CED081587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2" y="857251"/>
            <a:ext cx="9143999" cy="1409213"/>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3" name="Picture 12">
            <a:extLst>
              <a:ext uri="{FF2B5EF4-FFF2-40B4-BE49-F238E27FC236}">
                <a16:creationId xmlns:a16="http://schemas.microsoft.com/office/drawing/2014/main" xmlns="" id="{A7D98261-3895-4FB5-B9CE-26FAF635730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1" y="4542768"/>
            <a:ext cx="9143999" cy="1211231"/>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xmlns="" id="{1C01C4DB-AC8D-4DCF-B277-B62A8515F1FA}"/>
              </a:ext>
            </a:extLst>
          </p:cNvPr>
          <p:cNvSpPr>
            <a:spLocks noGrp="1"/>
          </p:cNvSpPr>
          <p:nvPr>
            <p:ph type="title"/>
          </p:nvPr>
        </p:nvSpPr>
        <p:spPr>
          <a:xfrm>
            <a:off x="604246" y="1908644"/>
            <a:ext cx="2633134" cy="3040712"/>
          </a:xfrm>
        </p:spPr>
        <p:txBody>
          <a:bodyPr>
            <a:normAutofit/>
          </a:bodyPr>
          <a:lstStyle/>
          <a:p>
            <a:r>
              <a:rPr lang="en-US" sz="3000" dirty="0">
                <a:solidFill>
                  <a:srgbClr val="FFFFFF"/>
                </a:solidFill>
              </a:rPr>
              <a:t>Investment Income Taxes</a:t>
            </a:r>
          </a:p>
        </p:txBody>
      </p:sp>
      <p:sp>
        <p:nvSpPr>
          <p:cNvPr id="4" name="Content Placeholder 3">
            <a:extLst>
              <a:ext uri="{FF2B5EF4-FFF2-40B4-BE49-F238E27FC236}">
                <a16:creationId xmlns:a16="http://schemas.microsoft.com/office/drawing/2014/main" xmlns="" id="{93EF8C7A-59EB-4E31-A9F2-7783570C2E75}"/>
              </a:ext>
            </a:extLst>
          </p:cNvPr>
          <p:cNvSpPr>
            <a:spLocks noGrp="1"/>
          </p:cNvSpPr>
          <p:nvPr>
            <p:ph idx="1"/>
          </p:nvPr>
        </p:nvSpPr>
        <p:spPr>
          <a:xfrm>
            <a:off x="3943351" y="2022101"/>
            <a:ext cx="4596404" cy="2813799"/>
          </a:xfrm>
        </p:spPr>
        <p:txBody>
          <a:bodyPr anchor="ctr">
            <a:noAutofit/>
          </a:bodyPr>
          <a:lstStyle/>
          <a:p>
            <a:r>
              <a:rPr lang="en-US" sz="1600" dirty="0">
                <a:solidFill>
                  <a:srgbClr val="FFFFFF"/>
                </a:solidFill>
              </a:rPr>
              <a:t>The </a:t>
            </a:r>
            <a:r>
              <a:rPr lang="en-US" sz="1600" b="1" dirty="0">
                <a:solidFill>
                  <a:srgbClr val="FFFFFF"/>
                </a:solidFill>
              </a:rPr>
              <a:t>net investment income </a:t>
            </a:r>
            <a:r>
              <a:rPr lang="en-US" sz="1600" dirty="0">
                <a:solidFill>
                  <a:srgbClr val="FFFFFF"/>
                </a:solidFill>
              </a:rPr>
              <a:t>tax applies to estates and trusts when their adjusted gross incomes for the year exceed the dollar amount at which the highest tax bracket begins. Grantor trusts and trusts that are exempt from income taxes, such as charitable remainder trusts, are exempt from the net investment income tax. In most cases, taxes on grantor trusts trickle down to and are payable by the individual—the grantor—who formed and maintains them.</a:t>
            </a:r>
          </a:p>
          <a:p>
            <a:r>
              <a:rPr lang="en-US" sz="1600" dirty="0">
                <a:solidFill>
                  <a:srgbClr val="FFFFFF"/>
                </a:solidFill>
              </a:rPr>
              <a:t>Net investment income can be capital gains, interest, or dividends.</a:t>
            </a:r>
          </a:p>
        </p:txBody>
      </p:sp>
      <p:sp>
        <p:nvSpPr>
          <p:cNvPr id="15" name="Rectangle 14">
            <a:extLst>
              <a:ext uri="{FF2B5EF4-FFF2-40B4-BE49-F238E27FC236}">
                <a16:creationId xmlns:a16="http://schemas.microsoft.com/office/drawing/2014/main" xmlns="" id="{9E0A01E6-95B9-424D-93AE-19F4928DFD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90590"/>
            <a:ext cx="9141714" cy="6101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893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761533-3C3F-481C-B642-5E8C758E66AD}"/>
              </a:ext>
            </a:extLst>
          </p:cNvPr>
          <p:cNvSpPr>
            <a:spLocks noGrp="1"/>
          </p:cNvSpPr>
          <p:nvPr>
            <p:ph type="title"/>
          </p:nvPr>
        </p:nvSpPr>
        <p:spPr>
          <a:xfrm>
            <a:off x="417399" y="1339850"/>
            <a:ext cx="8408194" cy="558627"/>
          </a:xfrm>
        </p:spPr>
        <p:txBody>
          <a:bodyPr vert="horz" wrap="square" lIns="68580" tIns="34290" rIns="68580" bIns="34290" numCol="1" rtlCol="0" anchor="ctr" anchorCtr="0" compatLnSpc="1">
            <a:prstTxWarp prst="textNoShape">
              <a:avLst/>
            </a:prstTxWarp>
            <a:normAutofit fontScale="90000"/>
            <a:scene3d>
              <a:camera prst="orthographicFront">
                <a:rot lat="0" lon="0" rev="0"/>
              </a:camera>
              <a:lightRig rig="threePt" dir="t"/>
            </a:scene3d>
            <a:sp3d>
              <a:bevelT w="0"/>
            </a:sp3d>
          </a:bodyPr>
          <a:lstStyle/>
          <a:p>
            <a:pPr algn="ctr"/>
            <a:r>
              <a:rPr lang="en-US" sz="2400">
                <a:solidFill>
                  <a:schemeClr val="bg1"/>
                </a:solidFill>
                <a:latin typeface="+mj-lt"/>
                <a:ea typeface="+mj-ea"/>
                <a:cs typeface="+mj-cs"/>
              </a:rPr>
              <a:t>The Estate Tax</a:t>
            </a:r>
          </a:p>
        </p:txBody>
      </p:sp>
      <p:pic>
        <p:nvPicPr>
          <p:cNvPr id="12" name="Picture 11">
            <a:extLst>
              <a:ext uri="{FF2B5EF4-FFF2-40B4-BE49-F238E27FC236}">
                <a16:creationId xmlns:a16="http://schemas.microsoft.com/office/drawing/2014/main" xmlns="" id="{AD14DEBB-590F-423C-AEC7-2D16311BAFDC}"/>
              </a:ext>
            </a:extLst>
          </p:cNvPr>
          <p:cNvPicPr>
            <a:picLocks noChangeAspect="1"/>
          </p:cNvPicPr>
          <p:nvPr/>
        </p:nvPicPr>
        <p:blipFill>
          <a:blip r:embed="rId2"/>
          <a:stretch>
            <a:fillRect/>
          </a:stretch>
        </p:blipFill>
        <p:spPr>
          <a:xfrm>
            <a:off x="247651" y="1898477"/>
            <a:ext cx="8715374" cy="2936485"/>
          </a:xfrm>
          <a:prstGeom prst="rect">
            <a:avLst/>
          </a:prstGeom>
        </p:spPr>
      </p:pic>
    </p:spTree>
    <p:extLst>
      <p:ext uri="{BB962C8B-B14F-4D97-AF65-F5344CB8AC3E}">
        <p14:creationId xmlns:p14="http://schemas.microsoft.com/office/powerpoint/2010/main" val="379421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3" y="1334036"/>
            <a:ext cx="8356656" cy="1861602"/>
            <a:chOff x="409710" y="635715"/>
            <a:chExt cx="11142208" cy="2482136"/>
          </a:xfrm>
        </p:grpSpPr>
        <p:sp>
          <p:nvSpPr>
            <p:cNvPr id="74"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E4426FD4-7916-4EDE-96FD-83A40B9F1BBC}"/>
              </a:ext>
            </a:extLst>
          </p:cNvPr>
          <p:cNvSpPr>
            <a:spLocks noGrp="1"/>
          </p:cNvSpPr>
          <p:nvPr>
            <p:ph type="title"/>
          </p:nvPr>
        </p:nvSpPr>
        <p:spPr>
          <a:xfrm>
            <a:off x="785460" y="1427104"/>
            <a:ext cx="7729890" cy="994172"/>
          </a:xfrm>
        </p:spPr>
        <p:txBody>
          <a:bodyPr>
            <a:normAutofit/>
          </a:bodyPr>
          <a:lstStyle/>
          <a:p>
            <a:endParaRPr lang="en-US" sz="3000" dirty="0">
              <a:solidFill>
                <a:srgbClr val="FFFFFF"/>
              </a:solidFill>
            </a:endParaRPr>
          </a:p>
        </p:txBody>
      </p:sp>
      <p:sp>
        <p:nvSpPr>
          <p:cNvPr id="3" name="Content Placeholder 2">
            <a:extLst>
              <a:ext uri="{FF2B5EF4-FFF2-40B4-BE49-F238E27FC236}">
                <a16:creationId xmlns:a16="http://schemas.microsoft.com/office/drawing/2014/main" xmlns="" id="{36F37022-CBE7-45BA-A001-29ED868C1611}"/>
              </a:ext>
            </a:extLst>
          </p:cNvPr>
          <p:cNvSpPr>
            <a:spLocks noGrp="1"/>
          </p:cNvSpPr>
          <p:nvPr>
            <p:ph idx="1"/>
          </p:nvPr>
        </p:nvSpPr>
        <p:spPr>
          <a:xfrm>
            <a:off x="1068678" y="2728088"/>
            <a:ext cx="3040159" cy="2672369"/>
          </a:xfrm>
        </p:spPr>
        <p:txBody>
          <a:bodyPr>
            <a:noAutofit/>
          </a:bodyPr>
          <a:lstStyle/>
          <a:p>
            <a:r>
              <a:rPr lang="en-US" sz="1800" dirty="0"/>
              <a:t>Tax breaks for the wealthy have a much weaker effect. </a:t>
            </a:r>
          </a:p>
          <a:p>
            <a:r>
              <a:rPr lang="en-US" sz="1800" dirty="0"/>
              <a:t>Business tax breaks only generate 33 cents for every revenue dollar lost according to economy.com.</a:t>
            </a:r>
          </a:p>
          <a:p>
            <a:endParaRPr lang="en-US" sz="1800" dirty="0"/>
          </a:p>
          <a:p>
            <a:endParaRPr lang="en-US" sz="1800" dirty="0"/>
          </a:p>
          <a:p>
            <a:endParaRPr lang="en-US" sz="1800" dirty="0"/>
          </a:p>
          <a:p>
            <a:endParaRPr lang="en-US" sz="1800" dirty="0"/>
          </a:p>
          <a:p>
            <a:endParaRPr lang="en-US" sz="1800" dirty="0"/>
          </a:p>
          <a:p>
            <a:r>
              <a:rPr lang="en-US" sz="1800" dirty="0">
                <a:hlinkClick r:id="rId2"/>
              </a:rPr>
              <a:t>https://www.thebalance.com/progressive-tax-definition-examples-4155741</a:t>
            </a:r>
            <a:endParaRPr lang="en-US" sz="1800" dirty="0"/>
          </a:p>
        </p:txBody>
      </p:sp>
      <p:pic>
        <p:nvPicPr>
          <p:cNvPr id="12" name="Picture 2">
            <a:extLst>
              <a:ext uri="{FF2B5EF4-FFF2-40B4-BE49-F238E27FC236}">
                <a16:creationId xmlns:a16="http://schemas.microsoft.com/office/drawing/2014/main" xmlns="" id="{AEC1898F-E9A2-4300-ACA3-26CDB93D76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01" r="2" b="2"/>
          <a:stretch/>
        </p:blipFill>
        <p:spPr bwMode="auto">
          <a:xfrm>
            <a:off x="2760354" y="1427104"/>
            <a:ext cx="3379738" cy="9941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xmlns="" id="{05137BDD-123C-49BB-B051-11DBF3C2B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024" y="2907816"/>
            <a:ext cx="3564731" cy="265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410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B753F11-545B-4F76-A89C-1260F6CCD292}"/>
              </a:ext>
            </a:extLst>
          </p:cNvPr>
          <p:cNvSpPr>
            <a:spLocks noGrp="1"/>
          </p:cNvSpPr>
          <p:nvPr>
            <p:ph type="title"/>
          </p:nvPr>
        </p:nvSpPr>
        <p:spPr>
          <a:xfrm>
            <a:off x="515126" y="1722430"/>
            <a:ext cx="2400300" cy="3345872"/>
          </a:xfrm>
        </p:spPr>
        <p:txBody>
          <a:bodyPr>
            <a:normAutofit/>
          </a:bodyPr>
          <a:lstStyle/>
          <a:p>
            <a:r>
              <a:rPr lang="en-US">
                <a:solidFill>
                  <a:srgbClr val="FFFFFF"/>
                </a:solidFill>
              </a:rPr>
              <a:t>Excise Tax</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2" y="269886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B3702DB5-1AE1-40E7-9E73-5CBE8D4BF3C9}"/>
              </a:ext>
            </a:extLst>
          </p:cNvPr>
          <p:cNvSpPr>
            <a:spLocks noGrp="1"/>
          </p:cNvSpPr>
          <p:nvPr>
            <p:ph idx="1"/>
          </p:nvPr>
        </p:nvSpPr>
        <p:spPr>
          <a:xfrm>
            <a:off x="3335482" y="1300759"/>
            <a:ext cx="5179868" cy="4189214"/>
          </a:xfrm>
        </p:spPr>
        <p:txBody>
          <a:bodyPr anchor="ctr">
            <a:normAutofit fontScale="92500"/>
          </a:bodyPr>
          <a:lstStyle/>
          <a:p>
            <a:r>
              <a:rPr lang="en-US" sz="1950" b="1"/>
              <a:t>Excise taxes</a:t>
            </a:r>
            <a:r>
              <a:rPr lang="en-US" sz="1950"/>
              <a:t> are </a:t>
            </a:r>
            <a:r>
              <a:rPr lang="en-US" sz="1950" b="1"/>
              <a:t>taxes</a:t>
            </a:r>
            <a:r>
              <a:rPr lang="en-US" sz="1950"/>
              <a:t> paid when purchases are made on a specific good, such as gasoline. </a:t>
            </a:r>
            <a:r>
              <a:rPr lang="en-US" sz="1950" b="1"/>
              <a:t>Excise taxes</a:t>
            </a:r>
            <a:r>
              <a:rPr lang="en-US" sz="1950"/>
              <a:t> are often included in the price of the product. There are also </a:t>
            </a:r>
            <a:r>
              <a:rPr lang="en-US" sz="1950" b="1"/>
              <a:t>excise taxes</a:t>
            </a:r>
            <a:r>
              <a:rPr lang="en-US" sz="1950"/>
              <a:t> on activities, such as on wagering or on highway usage by trucks. One of the major components of the </a:t>
            </a:r>
            <a:r>
              <a:rPr lang="en-US" sz="1950" b="1"/>
              <a:t>excise</a:t>
            </a:r>
            <a:r>
              <a:rPr lang="en-US" sz="1950"/>
              <a:t> program is motor fuel.</a:t>
            </a:r>
          </a:p>
          <a:p>
            <a:r>
              <a:rPr lang="en-US" sz="1950" b="1"/>
              <a:t>Excise taxes</a:t>
            </a:r>
            <a:r>
              <a:rPr lang="en-US" sz="1950"/>
              <a:t> are sometimes used to charge </a:t>
            </a:r>
            <a:r>
              <a:rPr lang="en-US" sz="1950" b="1"/>
              <a:t>taxes</a:t>
            </a:r>
            <a:r>
              <a:rPr lang="en-US" sz="1950"/>
              <a:t> on goods or services deemed by society as unnecessary or even harmful. A "sin </a:t>
            </a:r>
            <a:r>
              <a:rPr lang="en-US" sz="1950" b="1"/>
              <a:t>tax</a:t>
            </a:r>
            <a:r>
              <a:rPr lang="en-US" sz="1950"/>
              <a:t>" is applied to the price of things like alcohol and cigarettes, to compensate governments for the cost of dealing with the use of harmful or luxury items</a:t>
            </a:r>
          </a:p>
        </p:txBody>
      </p:sp>
    </p:spTree>
    <p:extLst>
      <p:ext uri="{BB962C8B-B14F-4D97-AF65-F5344CB8AC3E}">
        <p14:creationId xmlns:p14="http://schemas.microsoft.com/office/powerpoint/2010/main" val="332197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90BCB-B47C-4693-AF44-B23DDAF2F72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43E0F237-DB29-4329-880D-E48668A90AA3}"/>
              </a:ext>
            </a:extLst>
          </p:cNvPr>
          <p:cNvPicPr>
            <a:picLocks noGrp="1" noChangeAspect="1"/>
          </p:cNvPicPr>
          <p:nvPr>
            <p:ph idx="1"/>
          </p:nvPr>
        </p:nvPicPr>
        <p:blipFill>
          <a:blip r:embed="rId2"/>
          <a:stretch>
            <a:fillRect/>
          </a:stretch>
        </p:blipFill>
        <p:spPr>
          <a:xfrm>
            <a:off x="985778" y="914400"/>
            <a:ext cx="6815197" cy="4997172"/>
          </a:xfrm>
          <a:prstGeom prst="rect">
            <a:avLst/>
          </a:prstGeom>
        </p:spPr>
      </p:pic>
      <p:sp>
        <p:nvSpPr>
          <p:cNvPr id="5" name="TextBox 4">
            <a:extLst>
              <a:ext uri="{FF2B5EF4-FFF2-40B4-BE49-F238E27FC236}">
                <a16:creationId xmlns:a16="http://schemas.microsoft.com/office/drawing/2014/main" xmlns="" id="{ABD8F36C-1FE5-4AF2-9DC8-BB54D0D18883}"/>
              </a:ext>
            </a:extLst>
          </p:cNvPr>
          <p:cNvSpPr txBox="1"/>
          <p:nvPr/>
        </p:nvSpPr>
        <p:spPr>
          <a:xfrm flipH="1">
            <a:off x="625245" y="5726906"/>
            <a:ext cx="6269626" cy="369332"/>
          </a:xfrm>
          <a:prstGeom prst="rect">
            <a:avLst/>
          </a:prstGeom>
          <a:noFill/>
        </p:spPr>
        <p:txBody>
          <a:bodyPr wrap="square" rtlCol="0">
            <a:spAutoFit/>
          </a:bodyPr>
          <a:lstStyle/>
          <a:p>
            <a:r>
              <a:rPr lang="en-US" dirty="0">
                <a:hlinkClick r:id="rId3"/>
              </a:rPr>
              <a:t>https://slideplayer.com/slide/8414635/</a:t>
            </a:r>
            <a:endParaRPr lang="en-US" dirty="0"/>
          </a:p>
        </p:txBody>
      </p:sp>
    </p:spTree>
    <p:extLst>
      <p:ext uri="{BB962C8B-B14F-4D97-AF65-F5344CB8AC3E}">
        <p14:creationId xmlns:p14="http://schemas.microsoft.com/office/powerpoint/2010/main" val="4505951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18FD74D4-C0F3-4E5B-9628-885593F0B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E2F85EC-7CAA-421F-BA58-A2304FBF1A7E}"/>
              </a:ext>
            </a:extLst>
          </p:cNvPr>
          <p:cNvSpPr>
            <a:spLocks noGrp="1"/>
          </p:cNvSpPr>
          <p:nvPr>
            <p:ph type="title"/>
          </p:nvPr>
        </p:nvSpPr>
        <p:spPr>
          <a:xfrm>
            <a:off x="898399" y="1525905"/>
            <a:ext cx="3673601" cy="1010020"/>
          </a:xfrm>
        </p:spPr>
        <p:txBody>
          <a:bodyPr>
            <a:normAutofit/>
          </a:bodyPr>
          <a:lstStyle/>
          <a:p>
            <a:r>
              <a:rPr lang="en-US" sz="3000"/>
              <a:t>Regressive Tax</a:t>
            </a:r>
          </a:p>
        </p:txBody>
      </p:sp>
      <p:sp>
        <p:nvSpPr>
          <p:cNvPr id="73" name="Rectangle 72">
            <a:extLst>
              <a:ext uri="{FF2B5EF4-FFF2-40B4-BE49-F238E27FC236}">
                <a16:creationId xmlns:a16="http://schemas.microsoft.com/office/drawing/2014/main" xmlns="" id="{E64FA8EC-281F-4A47-AF2E-9F85F2AAB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525905"/>
            <a:ext cx="541782" cy="3803333"/>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6B49BF7-DEE0-4D3D-99ED-AC5680FDDBDE}"/>
              </a:ext>
            </a:extLst>
          </p:cNvPr>
          <p:cNvSpPr>
            <a:spLocks noGrp="1"/>
          </p:cNvSpPr>
          <p:nvPr>
            <p:ph idx="1"/>
          </p:nvPr>
        </p:nvSpPr>
        <p:spPr>
          <a:xfrm>
            <a:off x="898398" y="2656575"/>
            <a:ext cx="3659234" cy="2733813"/>
          </a:xfrm>
        </p:spPr>
        <p:txBody>
          <a:bodyPr>
            <a:normAutofit/>
          </a:bodyPr>
          <a:lstStyle/>
          <a:p>
            <a:r>
              <a:rPr lang="en-US" sz="1500"/>
              <a:t>A </a:t>
            </a:r>
            <a:r>
              <a:rPr lang="en-US" sz="1500" b="1"/>
              <a:t>regressive tax</a:t>
            </a:r>
            <a:r>
              <a:rPr lang="en-US" sz="1500"/>
              <a:t> takes a higher percentage of earnings from lower-income people than those with higher incomes. Most </a:t>
            </a:r>
            <a:r>
              <a:rPr lang="en-US" sz="1500" b="1"/>
              <a:t>regressive taxes</a:t>
            </a:r>
            <a:r>
              <a:rPr lang="en-US" sz="1500"/>
              <a:t> aren't income </a:t>
            </a:r>
            <a:r>
              <a:rPr lang="en-US" sz="1500" b="1"/>
              <a:t>taxes</a:t>
            </a:r>
            <a:r>
              <a:rPr lang="en-US" sz="1500"/>
              <a:t>. They take a larger proportion from low-income people because they have less money left over after the </a:t>
            </a:r>
            <a:r>
              <a:rPr lang="en-US" sz="1500" b="1"/>
              <a:t>tax</a:t>
            </a:r>
            <a:r>
              <a:rPr lang="en-US" sz="1500"/>
              <a:t>.</a:t>
            </a:r>
          </a:p>
        </p:txBody>
      </p:sp>
      <p:pic>
        <p:nvPicPr>
          <p:cNvPr id="5122" name="Picture 2" descr="Image result for how deos a regressive tax work?">
            <a:extLst>
              <a:ext uri="{FF2B5EF4-FFF2-40B4-BE49-F238E27FC236}">
                <a16:creationId xmlns:a16="http://schemas.microsoft.com/office/drawing/2014/main" xmlns="" id="{7810B0E7-0FC4-4F7A-91A5-536FFAC283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43" r="12117" b="-1"/>
          <a:stretch/>
        </p:blipFill>
        <p:spPr bwMode="auto">
          <a:xfrm>
            <a:off x="4914247" y="1525905"/>
            <a:ext cx="4229753" cy="3803333"/>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466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45B1D5C-0827-4AF0-8186-11FC5A8B8B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3D698E0-D018-49D7-A940-DD91DF1B6A85}"/>
              </a:ext>
            </a:extLst>
          </p:cNvPr>
          <p:cNvSpPr>
            <a:spLocks noGrp="1"/>
          </p:cNvSpPr>
          <p:nvPr>
            <p:ph type="title"/>
          </p:nvPr>
        </p:nvSpPr>
        <p:spPr>
          <a:xfrm>
            <a:off x="6950932" y="2374582"/>
            <a:ext cx="1852218" cy="2134553"/>
          </a:xfrm>
        </p:spPr>
        <p:txBody>
          <a:bodyPr vert="horz" wrap="square" lIns="68580" tIns="34290" rIns="68580" bIns="34290" numCol="1" rtlCol="0" anchor="ctr" anchorCtr="0" compatLnSpc="1">
            <a:prstTxWarp prst="textNoShape">
              <a:avLst/>
            </a:prstTxWarp>
            <a:normAutofit fontScale="90000"/>
            <a:scene3d>
              <a:camera prst="orthographicFront">
                <a:rot lat="0" lon="0" rev="0"/>
              </a:camera>
              <a:lightRig rig="threePt" dir="t"/>
            </a:scene3d>
            <a:sp3d>
              <a:bevelT w="0"/>
            </a:sp3d>
          </a:bodyPr>
          <a:lstStyle/>
          <a:p>
            <a:r>
              <a:rPr lang="en-US" sz="2775"/>
              <a:t>Imported Beer – What Taxes Do We Pay?</a:t>
            </a:r>
          </a:p>
        </p:txBody>
      </p:sp>
      <p:sp>
        <p:nvSpPr>
          <p:cNvPr id="13" name="Rectangle 12">
            <a:extLst>
              <a:ext uri="{FF2B5EF4-FFF2-40B4-BE49-F238E27FC236}">
                <a16:creationId xmlns:a16="http://schemas.microsoft.com/office/drawing/2014/main" xmlns=""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6564" y="1355481"/>
            <a:ext cx="6061974" cy="420025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34B43770-56EE-4DAF-A19D-E9F6B64B432D}"/>
              </a:ext>
            </a:extLst>
          </p:cNvPr>
          <p:cNvPicPr>
            <a:picLocks noGrp="1" noChangeAspect="1"/>
          </p:cNvPicPr>
          <p:nvPr>
            <p:ph idx="1"/>
          </p:nvPr>
        </p:nvPicPr>
        <p:blipFill rotWithShape="1">
          <a:blip r:embed="rId2"/>
          <a:srcRect t="1416" r="1" b="8153"/>
          <a:stretch/>
        </p:blipFill>
        <p:spPr>
          <a:xfrm>
            <a:off x="408929" y="1501144"/>
            <a:ext cx="5706228" cy="3908930"/>
          </a:xfrm>
          <a:prstGeom prst="rect">
            <a:avLst/>
          </a:prstGeom>
        </p:spPr>
      </p:pic>
    </p:spTree>
    <p:extLst>
      <p:ext uri="{BB962C8B-B14F-4D97-AF65-F5344CB8AC3E}">
        <p14:creationId xmlns:p14="http://schemas.microsoft.com/office/powerpoint/2010/main" val="284736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E95AB1-9E71-4D0A-AD8B-BD7FD341FAF7}"/>
              </a:ext>
            </a:extLst>
          </p:cNvPr>
          <p:cNvSpPr>
            <a:spLocks noGrp="1"/>
          </p:cNvSpPr>
          <p:nvPr>
            <p:ph type="title"/>
          </p:nvPr>
        </p:nvSpPr>
        <p:spPr/>
        <p:txBody>
          <a:bodyPr/>
          <a:lstStyle/>
          <a:p>
            <a:r>
              <a:rPr lang="en-US" b="1" dirty="0"/>
              <a:t>Laffer Curve</a:t>
            </a:r>
          </a:p>
        </p:txBody>
      </p:sp>
      <p:sp>
        <p:nvSpPr>
          <p:cNvPr id="3" name="Content Placeholder 2">
            <a:extLst>
              <a:ext uri="{FF2B5EF4-FFF2-40B4-BE49-F238E27FC236}">
                <a16:creationId xmlns:a16="http://schemas.microsoft.com/office/drawing/2014/main" xmlns="" id="{A02603B7-4C8C-443A-BC42-31337966166E}"/>
              </a:ext>
            </a:extLst>
          </p:cNvPr>
          <p:cNvSpPr>
            <a:spLocks noGrp="1"/>
          </p:cNvSpPr>
          <p:nvPr>
            <p:ph idx="1"/>
          </p:nvPr>
        </p:nvSpPr>
        <p:spPr/>
        <p:txBody>
          <a:bodyPr/>
          <a:lstStyle/>
          <a:p>
            <a:r>
              <a:rPr lang="en-US" u="sng" dirty="0">
                <a:hlinkClick r:id="rId2"/>
              </a:rPr>
              <a:t>https://www.youtube.com/watch?v=FCk2-QVqCck</a:t>
            </a:r>
            <a:endParaRPr lang="en-US" dirty="0"/>
          </a:p>
          <a:p>
            <a:endParaRPr lang="en-US" dirty="0"/>
          </a:p>
          <a:p>
            <a:endParaRPr lang="en-US" dirty="0"/>
          </a:p>
        </p:txBody>
      </p:sp>
      <p:pic>
        <p:nvPicPr>
          <p:cNvPr id="1026" name="Picture 2" descr="The Laffer Curve - Economics Help">
            <a:extLst>
              <a:ext uri="{FF2B5EF4-FFF2-40B4-BE49-F238E27FC236}">
                <a16:creationId xmlns:a16="http://schemas.microsoft.com/office/drawing/2014/main" xmlns="" id="{3254758B-E941-4C9E-AE04-5F8B3F7B6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22" y="2874356"/>
            <a:ext cx="3716824" cy="2852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296A37CD-424D-47A2-9DAC-833B23FF800A}"/>
              </a:ext>
            </a:extLst>
          </p:cNvPr>
          <p:cNvSpPr txBox="1"/>
          <p:nvPr/>
        </p:nvSpPr>
        <p:spPr>
          <a:xfrm>
            <a:off x="5228304" y="2936773"/>
            <a:ext cx="3635477" cy="3139321"/>
          </a:xfrm>
          <a:prstGeom prst="rect">
            <a:avLst/>
          </a:prstGeom>
          <a:noFill/>
        </p:spPr>
        <p:txBody>
          <a:bodyPr wrap="square" rtlCol="0">
            <a:spAutoFit/>
          </a:bodyPr>
          <a:lstStyle/>
          <a:p>
            <a:r>
              <a:rPr lang="en-US" dirty="0"/>
              <a:t/>
            </a:r>
            <a:br>
              <a:rPr lang="en-US" dirty="0"/>
            </a:br>
            <a:r>
              <a:rPr lang="en-US" dirty="0"/>
              <a:t>The </a:t>
            </a:r>
            <a:r>
              <a:rPr lang="en-US" b="1" dirty="0"/>
              <a:t>Laffer Curve</a:t>
            </a:r>
            <a:r>
              <a:rPr lang="en-US" dirty="0"/>
              <a:t> is a theory that states lower tax rates boost economic </a:t>
            </a:r>
            <a:r>
              <a:rPr lang="en-US" dirty="0" smtClean="0"/>
              <a:t>growth. </a:t>
            </a:r>
            <a:r>
              <a:rPr lang="en-US" dirty="0"/>
              <a:t>This supported the Reaganomics of Supply Side Economics in 1979</a:t>
            </a:r>
            <a:r>
              <a:rPr lang="en-US" dirty="0" smtClean="0"/>
              <a:t>.</a:t>
            </a:r>
            <a:br>
              <a:rPr lang="en-US" dirty="0" smtClean="0"/>
            </a:br>
            <a:endParaRPr lang="en-US" dirty="0"/>
          </a:p>
          <a:p>
            <a:r>
              <a:rPr lang="en-US" dirty="0"/>
              <a:t>The </a:t>
            </a:r>
            <a:r>
              <a:rPr lang="en-US" b="1" dirty="0"/>
              <a:t>curve</a:t>
            </a:r>
            <a:r>
              <a:rPr lang="en-US" dirty="0"/>
              <a:t> is used to illustrate </a:t>
            </a:r>
            <a:r>
              <a:rPr lang="en-US" b="1" dirty="0"/>
              <a:t>Laffer's</a:t>
            </a:r>
            <a:r>
              <a:rPr lang="en-US" dirty="0"/>
              <a:t> argument that sometimes-cutting tax rates can increase total tax revenue</a:t>
            </a:r>
          </a:p>
        </p:txBody>
      </p:sp>
      <p:pic>
        <p:nvPicPr>
          <p:cNvPr id="5" name="Picture 2">
            <a:extLst>
              <a:ext uri="{FF2B5EF4-FFF2-40B4-BE49-F238E27FC236}">
                <a16:creationId xmlns:a16="http://schemas.microsoft.com/office/drawing/2014/main" xmlns="" id="{8CC284C5-90BA-48CD-9264-55A8F81700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5190" y="1136734"/>
            <a:ext cx="1691610" cy="124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286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ckground Fill">
            <a:extLst>
              <a:ext uri="{FF2B5EF4-FFF2-40B4-BE49-F238E27FC236}">
                <a16:creationId xmlns:a16="http://schemas.microsoft.com/office/drawing/2014/main" xmlns="" id="{3C915414-2809-4735-A560-0D5FE66700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51943"/>
            <a:ext cx="9141714" cy="51435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id">
            <a:extLst>
              <a:ext uri="{FF2B5EF4-FFF2-40B4-BE49-F238E27FC236}">
                <a16:creationId xmlns:a16="http://schemas.microsoft.com/office/drawing/2014/main" xmlns="" id="{24413201-85BF-4680-A7D4-10CDBD03569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857250"/>
            <a:ext cx="9028853" cy="5143500"/>
            <a:chOff x="0" y="-12406"/>
            <a:chExt cx="12038471" cy="6858000"/>
          </a:xfrm>
        </p:grpSpPr>
        <p:cxnSp>
          <p:nvCxnSpPr>
            <p:cNvPr id="14" name="Straight Connector 13">
              <a:extLst>
                <a:ext uri="{FF2B5EF4-FFF2-40B4-BE49-F238E27FC236}">
                  <a16:creationId xmlns:a16="http://schemas.microsoft.com/office/drawing/2014/main" xmlns="" id="{1F819D8C-C8E5-4336-9882-79FBF655518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0"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xmlns="" id="{7D732480-09E4-401A-B2D9-E6C662FBCA2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719781"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xmlns="" id="{87D8355C-E417-4D36-91FF-2CC1E1FE9FF3}"/>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0" y="672683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xmlns="" id="{6ADF7267-EAAE-43CE-ACEF-608328FB178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0" y="-25"/>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xmlns="" id="{54C901E2-0CDB-4316-B262-3B9E68F3350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0" y="17294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xmlns="" id="{D8F6D31A-084C-4F10-9A8F-A9645DFB715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0" y="16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xmlns="" id="{E38E09F0-F130-45B5-B0AF-7EF3F0172AD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0" y="684395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xmlns="" id="{569330E2-17DA-4F0D-B377-6E4499C79A1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0" y="51312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xmlns="" id="{A3192707-5744-4C77-8CD6-D682F908009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0" y="12089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xmlns="" id="{E367A44A-5DD0-43B5-B6DB-1CA3BC5AF0B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0" y="3422784"/>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xmlns="" id="{280809D1-164B-4A0C-84BB-2AC46F3BDE5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0" y="18321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xmlns="" id="{E379EC94-3698-4695-8CE7-61DBDF5EE65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0" y="3538773"/>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xmlns="" id="{8755B95C-6A71-4D4F-8F48-B21F893E6FB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0" y="524004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xmlns="" id="{6099C53A-E394-462E-BF63-1639A8E2831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828837"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xmlns="" id="{9AC427FF-C3BE-45A0-9FB1-A6A4C8C4CD85}"/>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3439563"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xmlns="" id="{2B15D91A-BF52-4704-8F6B-A7C47461819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5159344"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xmlns="" id="{1D9241FD-0E0D-409B-A2AF-8F06ACB7577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6879125"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xmlns="" id="{F8B3D884-11F6-4FF3-82C2-1C2311451C6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859890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xmlns="" id="{A15AB342-981A-44B4-846D-B0B2394ACF0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2038471"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xmlns="" id="{872C80E7-0A00-4063-BEE2-6B6B446A4A7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318688"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xmlns="" id="{CDDFAF9B-F940-4E8C-905E-31851E6E716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354926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xmlns="" id="{DE75405B-4987-4ED0-838B-B550E11C50A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5272269" y="1609"/>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xmlns="" id="{2D23C412-06C7-4364-B5C1-6492A9D36BC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6990113"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xmlns="" id="{3E558B2C-BA31-4EF6-AA51-34C38C4FAC1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871578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xmlns="" id="{49BF6B7B-33CA-48B1-A1DC-E4917FB89D9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0435730"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xmlns="" id="{B91E8E40-9C42-4E16-980F-D9B38872F36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91429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xmlns="" id="{6B7E3690-D803-4CC7-BA93-B51ACF040FB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2417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grpSp>
      <p:sp>
        <p:nvSpPr>
          <p:cNvPr id="2" name="Title 1">
            <a:extLst>
              <a:ext uri="{FF2B5EF4-FFF2-40B4-BE49-F238E27FC236}">
                <a16:creationId xmlns:a16="http://schemas.microsoft.com/office/drawing/2014/main" xmlns="" id="{4428B865-A3E2-4905-9384-64974D2F8D19}"/>
              </a:ext>
            </a:extLst>
          </p:cNvPr>
          <p:cNvSpPr>
            <a:spLocks noGrp="1"/>
          </p:cNvSpPr>
          <p:nvPr>
            <p:ph type="title"/>
          </p:nvPr>
        </p:nvSpPr>
        <p:spPr>
          <a:xfrm>
            <a:off x="472231" y="1876699"/>
            <a:ext cx="3433370" cy="4024076"/>
          </a:xfrm>
        </p:spPr>
        <p:txBody>
          <a:bodyPr vert="horz" wrap="square" lIns="68580" tIns="34290" rIns="68580" bIns="34290" numCol="1" rtlCol="0" anchor="t" anchorCtr="0" compatLnSpc="1">
            <a:prstTxWarp prst="textNoShape">
              <a:avLst/>
            </a:prstTxWarp>
            <a:normAutofit fontScale="90000"/>
            <a:scene3d>
              <a:camera prst="orthographicFront">
                <a:rot lat="0" lon="0" rev="0"/>
              </a:camera>
              <a:lightRig rig="threePt" dir="t"/>
            </a:scene3d>
            <a:sp3d>
              <a:bevelT w="0"/>
            </a:sp3d>
          </a:bodyPr>
          <a:lstStyle/>
          <a:p>
            <a:r>
              <a:rPr lang="en-US" sz="3600" dirty="0" smtClean="0"/>
              <a:t>-Are </a:t>
            </a:r>
            <a:r>
              <a:rPr lang="en-US" sz="3600" dirty="0"/>
              <a:t>Price Controls Good or Bad for the Economy?</a:t>
            </a:r>
            <a:br>
              <a:rPr lang="en-US" sz="3600" dirty="0"/>
            </a:br>
            <a:r>
              <a:rPr lang="en-US" sz="3600" dirty="0" smtClean="0"/>
              <a:t>-Why </a:t>
            </a:r>
            <a:r>
              <a:rPr lang="en-US" sz="3600" dirty="0"/>
              <a:t>D</a:t>
            </a:r>
            <a:r>
              <a:rPr lang="en-US" sz="3600" dirty="0" smtClean="0"/>
              <a:t>oes </a:t>
            </a:r>
            <a:r>
              <a:rPr lang="en-US" sz="3600" dirty="0"/>
              <a:t>Government Need to Get Involved?</a:t>
            </a:r>
          </a:p>
        </p:txBody>
      </p:sp>
      <p:cxnSp>
        <p:nvCxnSpPr>
          <p:cNvPr id="42" name="Straight Connector 41">
            <a:extLst>
              <a:ext uri="{FF2B5EF4-FFF2-40B4-BE49-F238E27FC236}">
                <a16:creationId xmlns:a16="http://schemas.microsoft.com/office/drawing/2014/main" xmlns="" id="{90CA228F-98DF-49C4-9649-32D7199CC7A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85600" y="1713353"/>
            <a:ext cx="3296065" cy="0"/>
          </a:xfrm>
          <a:prstGeom prst="line">
            <a:avLst/>
          </a:prstGeom>
          <a:ln w="50800" cap="sq">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xmlns="" id="{88CFF8B8-3307-4301-9C55-AD653CB978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06756" y="858146"/>
            <a:ext cx="3823581" cy="5199753"/>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xmlns="" id="{7402C108-E90C-451C-8088-C590273B528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4020134" y="1724238"/>
            <a:ext cx="3801353" cy="0"/>
          </a:xfrm>
          <a:prstGeom prst="line">
            <a:avLst/>
          </a:prstGeom>
          <a:ln w="25400" cap="sq">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Color">
            <a:extLst>
              <a:ext uri="{FF2B5EF4-FFF2-40B4-BE49-F238E27FC236}">
                <a16:creationId xmlns:a16="http://schemas.microsoft.com/office/drawing/2014/main" xmlns="" id="{D665D759-2DF8-4D47-8386-4BA28901A7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10778" y="967839"/>
            <a:ext cx="514350" cy="4939867"/>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6" name="Content Placeholder 5">
            <a:extLst>
              <a:ext uri="{FF2B5EF4-FFF2-40B4-BE49-F238E27FC236}">
                <a16:creationId xmlns:a16="http://schemas.microsoft.com/office/drawing/2014/main" xmlns="" id="{47C95B60-9CDB-4C8A-B9A7-5CB5111933DE}"/>
              </a:ext>
            </a:extLst>
          </p:cNvPr>
          <p:cNvPicPr>
            <a:picLocks noGrp="1" noChangeAspect="1"/>
          </p:cNvPicPr>
          <p:nvPr>
            <p:ph idx="1"/>
          </p:nvPr>
        </p:nvPicPr>
        <p:blipFill rotWithShape="1">
          <a:blip r:embed="rId2"/>
          <a:srcRect r="1397" b="2"/>
          <a:stretch/>
        </p:blipFill>
        <p:spPr>
          <a:xfrm>
            <a:off x="3962641" y="2450659"/>
            <a:ext cx="3829232" cy="2388296"/>
          </a:xfrm>
          <a:prstGeom prst="rect">
            <a:avLst/>
          </a:prstGeom>
        </p:spPr>
      </p:pic>
    </p:spTree>
    <p:extLst>
      <p:ext uri="{BB962C8B-B14F-4D97-AF65-F5344CB8AC3E}">
        <p14:creationId xmlns:p14="http://schemas.microsoft.com/office/powerpoint/2010/main" val="4140166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3" y="1334036"/>
            <a:ext cx="8356656" cy="1861602"/>
            <a:chOff x="409710" y="635715"/>
            <a:chExt cx="11142208" cy="2482136"/>
          </a:xfrm>
        </p:grpSpPr>
        <p:sp>
          <p:nvSpPr>
            <p:cNvPr id="74"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90338B30-6AF8-4266-B1DB-FBA11A749F4F}"/>
              </a:ext>
            </a:extLst>
          </p:cNvPr>
          <p:cNvSpPr>
            <a:spLocks noGrp="1"/>
          </p:cNvSpPr>
          <p:nvPr>
            <p:ph type="title"/>
          </p:nvPr>
        </p:nvSpPr>
        <p:spPr>
          <a:xfrm>
            <a:off x="785460" y="1427104"/>
            <a:ext cx="7729890" cy="994172"/>
          </a:xfrm>
        </p:spPr>
        <p:txBody>
          <a:bodyPr>
            <a:normAutofit/>
          </a:bodyPr>
          <a:lstStyle/>
          <a:p>
            <a:r>
              <a:rPr lang="en-US" sz="3000" dirty="0" smtClean="0">
                <a:solidFill>
                  <a:srgbClr val="FFFFFF"/>
                </a:solidFill>
              </a:rPr>
              <a:t>Government Action</a:t>
            </a:r>
            <a:endParaRPr lang="en-US" sz="3000" dirty="0">
              <a:solidFill>
                <a:srgbClr val="FFFFFF"/>
              </a:solidFill>
            </a:endParaRPr>
          </a:p>
        </p:txBody>
      </p:sp>
      <p:sp>
        <p:nvSpPr>
          <p:cNvPr id="3" name="Content Placeholder 2">
            <a:extLst>
              <a:ext uri="{FF2B5EF4-FFF2-40B4-BE49-F238E27FC236}">
                <a16:creationId xmlns:a16="http://schemas.microsoft.com/office/drawing/2014/main" xmlns="" id="{68D3A898-6D22-49EA-A4E5-933BB88B5C1D}"/>
              </a:ext>
            </a:extLst>
          </p:cNvPr>
          <p:cNvSpPr>
            <a:spLocks noGrp="1"/>
          </p:cNvSpPr>
          <p:nvPr>
            <p:ph idx="1"/>
          </p:nvPr>
        </p:nvSpPr>
        <p:spPr>
          <a:xfrm>
            <a:off x="307283" y="3195638"/>
            <a:ext cx="3801554" cy="2204819"/>
          </a:xfrm>
        </p:spPr>
        <p:txBody>
          <a:bodyPr>
            <a:normAutofit fontScale="92500" lnSpcReduction="10000"/>
          </a:bodyPr>
          <a:lstStyle/>
          <a:p>
            <a:r>
              <a:rPr lang="en-US" sz="3000" dirty="0"/>
              <a:t>Government needs to get involved because they feel that the PRICE set by the market is NOT FAIR!</a:t>
            </a:r>
          </a:p>
        </p:txBody>
      </p:sp>
      <p:pic>
        <p:nvPicPr>
          <p:cNvPr id="1026" name="Picture 2" descr="Government Runs on Oracle">
            <a:extLst>
              <a:ext uri="{FF2B5EF4-FFF2-40B4-BE49-F238E27FC236}">
                <a16:creationId xmlns:a16="http://schemas.microsoft.com/office/drawing/2014/main" xmlns="" id="{5046E044-5EFB-4F4B-959A-EA37E5CC97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040"/>
          <a:stretch/>
        </p:blipFill>
        <p:spPr bwMode="auto">
          <a:xfrm>
            <a:off x="4574169" y="2726532"/>
            <a:ext cx="3601803" cy="267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61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1479" y="1117853"/>
            <a:ext cx="8325612" cy="13510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F593F35-A26D-4549-B0BB-7260D8930435}"/>
              </a:ext>
            </a:extLst>
          </p:cNvPr>
          <p:cNvSpPr>
            <a:spLocks noGrp="1"/>
          </p:cNvSpPr>
          <p:nvPr>
            <p:ph type="title"/>
          </p:nvPr>
        </p:nvSpPr>
        <p:spPr>
          <a:xfrm>
            <a:off x="628650" y="1296163"/>
            <a:ext cx="7886700" cy="994172"/>
          </a:xfrm>
        </p:spPr>
        <p:txBody>
          <a:bodyPr>
            <a:noAutofit/>
          </a:bodyPr>
          <a:lstStyle/>
          <a:p>
            <a:r>
              <a:rPr lang="en-US" sz="4400" dirty="0">
                <a:solidFill>
                  <a:schemeClr val="bg1"/>
                </a:solidFill>
              </a:rPr>
              <a:t>Price Floor </a:t>
            </a:r>
            <a:r>
              <a:rPr lang="en-US" sz="4400" dirty="0" smtClean="0">
                <a:solidFill>
                  <a:schemeClr val="bg1"/>
                </a:solidFill>
              </a:rPr>
              <a:t>=</a:t>
            </a:r>
            <a:br>
              <a:rPr lang="en-US" sz="4400" dirty="0" smtClean="0">
                <a:solidFill>
                  <a:schemeClr val="bg1"/>
                </a:solidFill>
              </a:rPr>
            </a:br>
            <a:r>
              <a:rPr lang="en-US" sz="4400" dirty="0" smtClean="0">
                <a:solidFill>
                  <a:schemeClr val="bg1"/>
                </a:solidFill>
              </a:rPr>
              <a:t> </a:t>
            </a:r>
            <a:r>
              <a:rPr lang="en-US" sz="4400" dirty="0">
                <a:solidFill>
                  <a:schemeClr val="bg1"/>
                </a:solidFill>
              </a:rPr>
              <a:t>Lowest Allowed Price</a:t>
            </a:r>
          </a:p>
        </p:txBody>
      </p:sp>
      <p:pic>
        <p:nvPicPr>
          <p:cNvPr id="4" name="Content Placeholder 3">
            <a:extLst>
              <a:ext uri="{FF2B5EF4-FFF2-40B4-BE49-F238E27FC236}">
                <a16:creationId xmlns:a16="http://schemas.microsoft.com/office/drawing/2014/main" xmlns="" id="{50CDC0DF-44CA-429E-BD1B-0A3FD1B1C2D6}"/>
              </a:ext>
            </a:extLst>
          </p:cNvPr>
          <p:cNvPicPr>
            <a:picLocks noChangeAspect="1"/>
          </p:cNvPicPr>
          <p:nvPr/>
        </p:nvPicPr>
        <p:blipFill rotWithShape="1">
          <a:blip r:embed="rId2"/>
          <a:srcRect t="8650" r="3" b="3"/>
          <a:stretch/>
        </p:blipFill>
        <p:spPr>
          <a:xfrm>
            <a:off x="630936" y="2744833"/>
            <a:ext cx="4677156" cy="2745139"/>
          </a:xfrm>
          <a:prstGeom prst="rect">
            <a:avLst/>
          </a:prstGeom>
        </p:spPr>
      </p:pic>
      <p:sp>
        <p:nvSpPr>
          <p:cNvPr id="8" name="Content Placeholder 7">
            <a:extLst>
              <a:ext uri="{FF2B5EF4-FFF2-40B4-BE49-F238E27FC236}">
                <a16:creationId xmlns:a16="http://schemas.microsoft.com/office/drawing/2014/main" xmlns="" id="{EE195093-A8A5-4E4D-B43B-76E6699CAABD}"/>
              </a:ext>
            </a:extLst>
          </p:cNvPr>
          <p:cNvSpPr>
            <a:spLocks noGrp="1"/>
          </p:cNvSpPr>
          <p:nvPr>
            <p:ph idx="1"/>
          </p:nvPr>
        </p:nvSpPr>
        <p:spPr>
          <a:xfrm>
            <a:off x="5660136" y="2744833"/>
            <a:ext cx="2852928" cy="2745139"/>
          </a:xfrm>
        </p:spPr>
        <p:txBody>
          <a:bodyPr anchor="ctr">
            <a:normAutofit/>
          </a:bodyPr>
          <a:lstStyle/>
          <a:p>
            <a:r>
              <a:rPr lang="en-US" sz="1800" dirty="0"/>
              <a:t>This is an example of Minimum </a:t>
            </a:r>
            <a:r>
              <a:rPr lang="en-US" sz="1800" dirty="0" smtClean="0"/>
              <a:t>Wage…</a:t>
            </a:r>
          </a:p>
          <a:p>
            <a:pPr marL="0" indent="0">
              <a:buNone/>
            </a:pPr>
            <a:r>
              <a:rPr lang="en-US" sz="1800" dirty="0" smtClean="0"/>
              <a:t>Government </a:t>
            </a:r>
            <a:r>
              <a:rPr lang="en-US" sz="1800" dirty="0"/>
              <a:t>does not feel that $5 an hour is </a:t>
            </a:r>
            <a:r>
              <a:rPr lang="en-US" sz="1800" dirty="0" smtClean="0"/>
              <a:t>a </a:t>
            </a:r>
            <a:r>
              <a:rPr lang="en-US" sz="1800" dirty="0"/>
              <a:t>FAIR WAGE. </a:t>
            </a:r>
          </a:p>
        </p:txBody>
      </p:sp>
    </p:spTree>
    <p:extLst>
      <p:ext uri="{BB962C8B-B14F-4D97-AF65-F5344CB8AC3E}">
        <p14:creationId xmlns:p14="http://schemas.microsoft.com/office/powerpoint/2010/main" val="1481842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60" y="4286250"/>
            <a:ext cx="5293730" cy="1473200"/>
          </a:xfrm>
          <a:prstGeom prst="rect">
            <a:avLst/>
          </a:prstGeom>
          <a:solidFill>
            <a:srgbClr val="0B128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xmlns="" id="{31797B04-EB67-4422-83E9-45F50FD70789}"/>
              </a:ext>
            </a:extLst>
          </p:cNvPr>
          <p:cNvSpPr>
            <a:spLocks noGrp="1"/>
          </p:cNvSpPr>
          <p:nvPr>
            <p:ph type="title"/>
          </p:nvPr>
        </p:nvSpPr>
        <p:spPr>
          <a:xfrm>
            <a:off x="393192" y="4432554"/>
            <a:ext cx="4945642" cy="1218908"/>
          </a:xfrm>
        </p:spPr>
        <p:txBody>
          <a:bodyPr vert="horz" wrap="square" lIns="68580" tIns="34290" rIns="68580" bIns="34290" numCol="1" rtlCol="0" anchor="ctr" anchorCtr="0" compatLnSpc="1">
            <a:prstTxWarp prst="textNoShape">
              <a:avLst/>
            </a:prstTxWarp>
            <a:noAutofit/>
            <a:scene3d>
              <a:camera prst="orthographicFront">
                <a:rot lat="0" lon="0" rev="0"/>
              </a:camera>
              <a:lightRig rig="threePt" dir="t"/>
            </a:scene3d>
            <a:sp3d>
              <a:bevelT w="0"/>
            </a:sp3d>
          </a:bodyPr>
          <a:lstStyle/>
          <a:p>
            <a:pPr algn="r"/>
            <a:r>
              <a:rPr lang="en-US" sz="2800" b="1" dirty="0">
                <a:solidFill>
                  <a:srgbClr val="FFFFFF"/>
                </a:solidFill>
              </a:rPr>
              <a:t>Price </a:t>
            </a:r>
            <a:r>
              <a:rPr lang="en-US" sz="2800" b="1" dirty="0" smtClean="0">
                <a:solidFill>
                  <a:srgbClr val="FFFFFF"/>
                </a:solidFill>
              </a:rPr>
              <a:t>Ceiling = </a:t>
            </a:r>
            <a:br>
              <a:rPr lang="en-US" sz="2800" b="1" dirty="0" smtClean="0">
                <a:solidFill>
                  <a:srgbClr val="FFFFFF"/>
                </a:solidFill>
              </a:rPr>
            </a:br>
            <a:r>
              <a:rPr lang="en-US" sz="2800" b="1" dirty="0" smtClean="0">
                <a:solidFill>
                  <a:srgbClr val="FFFFFF"/>
                </a:solidFill>
              </a:rPr>
              <a:t>Highest </a:t>
            </a:r>
            <a:r>
              <a:rPr lang="en-US" sz="2800" b="1" dirty="0">
                <a:solidFill>
                  <a:srgbClr val="FFFFFF"/>
                </a:solidFill>
              </a:rPr>
              <a:t>Allowed Price</a:t>
            </a:r>
          </a:p>
        </p:txBody>
      </p:sp>
      <p:pic>
        <p:nvPicPr>
          <p:cNvPr id="4" name="Content Placeholder 3">
            <a:extLst>
              <a:ext uri="{FF2B5EF4-FFF2-40B4-BE49-F238E27FC236}">
                <a16:creationId xmlns:a16="http://schemas.microsoft.com/office/drawing/2014/main" xmlns="" id="{B437D1A9-8F31-41CD-875C-3239F9C32C40}"/>
              </a:ext>
            </a:extLst>
          </p:cNvPr>
          <p:cNvPicPr>
            <a:picLocks noGrp="1" noChangeAspect="1"/>
          </p:cNvPicPr>
          <p:nvPr>
            <p:ph idx="1"/>
          </p:nvPr>
        </p:nvPicPr>
        <p:blipFill rotWithShape="1">
          <a:blip r:embed="rId2"/>
          <a:srcRect l="2908" r="-2" b="-2"/>
          <a:stretch/>
        </p:blipFill>
        <p:spPr>
          <a:xfrm>
            <a:off x="219148" y="955427"/>
            <a:ext cx="5293730" cy="3080544"/>
          </a:xfrm>
          <a:prstGeom prst="rect">
            <a:avLst/>
          </a:prstGeom>
        </p:spPr>
      </p:pic>
      <p:sp>
        <p:nvSpPr>
          <p:cNvPr id="11" name="Rectangle 10">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2" y="1098549"/>
            <a:ext cx="3251710" cy="46609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xmlns="" id="{FB69D882-15FB-436E-A728-F326277BE16A}"/>
              </a:ext>
            </a:extLst>
          </p:cNvPr>
          <p:cNvSpPr txBox="1"/>
          <p:nvPr/>
        </p:nvSpPr>
        <p:spPr>
          <a:xfrm>
            <a:off x="6021990" y="1545544"/>
            <a:ext cx="2568554" cy="3639272"/>
          </a:xfrm>
          <a:prstGeom prst="rect">
            <a:avLst/>
          </a:prstGeom>
        </p:spPr>
        <p:txBody>
          <a:bodyPr vert="horz" lIns="68580" tIns="34290" rIns="68580" bIns="34290" rtlCol="0" anchor="ctr">
            <a:normAutofit/>
          </a:bodyPr>
          <a:lstStyle/>
          <a:p>
            <a:pPr indent="-171450">
              <a:lnSpc>
                <a:spcPct val="90000"/>
              </a:lnSpc>
              <a:spcAft>
                <a:spcPts val="450"/>
              </a:spcAft>
              <a:buFont typeface="Arial" panose="020B0604020202020204" pitchFamily="34" charset="0"/>
              <a:buChar char="•"/>
            </a:pPr>
            <a:r>
              <a:rPr lang="en-US" sz="1500" dirty="0"/>
              <a:t>This is the HIGHEST allowed price set by the government for </a:t>
            </a:r>
            <a:r>
              <a:rPr lang="en-US" sz="1500" b="1" dirty="0" smtClean="0"/>
              <a:t>FAIRNESS</a:t>
            </a:r>
            <a:endParaRPr lang="en-US" sz="1500" dirty="0"/>
          </a:p>
          <a:p>
            <a:pPr>
              <a:lnSpc>
                <a:spcPct val="90000"/>
              </a:lnSpc>
              <a:spcAft>
                <a:spcPts val="450"/>
              </a:spcAft>
            </a:pPr>
            <a:endParaRPr lang="en-US" sz="1500" dirty="0" smtClean="0"/>
          </a:p>
          <a:p>
            <a:pPr>
              <a:lnSpc>
                <a:spcPct val="90000"/>
              </a:lnSpc>
              <a:spcAft>
                <a:spcPts val="450"/>
              </a:spcAft>
            </a:pPr>
            <a:r>
              <a:rPr lang="en-US" sz="1500" dirty="0" smtClean="0"/>
              <a:t>…This </a:t>
            </a:r>
            <a:r>
              <a:rPr lang="en-US" sz="1500" dirty="0"/>
              <a:t>is an example of </a:t>
            </a:r>
            <a:r>
              <a:rPr lang="en-US" sz="1500" b="1" dirty="0"/>
              <a:t>RENT CONTROL</a:t>
            </a:r>
            <a:r>
              <a:rPr lang="en-US" sz="1500" dirty="0"/>
              <a:t>.</a:t>
            </a:r>
          </a:p>
        </p:txBody>
      </p:sp>
    </p:spTree>
    <p:extLst>
      <p:ext uri="{BB962C8B-B14F-4D97-AF65-F5344CB8AC3E}">
        <p14:creationId xmlns:p14="http://schemas.microsoft.com/office/powerpoint/2010/main" val="2586381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8575C10-8187-4AC4-AD72-C754EAFD28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3490721" cy="5143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xmlns="" id="{E7549CD5-35AF-4F3B-9138-0783E3AA59EB}"/>
              </a:ext>
            </a:extLst>
          </p:cNvPr>
          <p:cNvSpPr>
            <a:spLocks noGrp="1"/>
          </p:cNvSpPr>
          <p:nvPr>
            <p:ph type="title"/>
          </p:nvPr>
        </p:nvSpPr>
        <p:spPr>
          <a:xfrm>
            <a:off x="571501" y="1277009"/>
            <a:ext cx="2675936" cy="3714369"/>
          </a:xfrm>
        </p:spPr>
        <p:txBody>
          <a:bodyPr>
            <a:normAutofit/>
          </a:bodyPr>
          <a:lstStyle/>
          <a:p>
            <a:r>
              <a:rPr lang="en-US" sz="2400" i="1" dirty="0">
                <a:solidFill>
                  <a:schemeClr val="bg1"/>
                </a:solidFill>
              </a:rPr>
              <a:t>When Government </a:t>
            </a:r>
            <a:r>
              <a:rPr lang="en-US" sz="2400" i="1" dirty="0">
                <a:solidFill>
                  <a:schemeClr val="bg1"/>
                </a:solidFill>
              </a:rPr>
              <a:t>s</a:t>
            </a:r>
            <a:r>
              <a:rPr lang="en-US" sz="2400" i="1" dirty="0" smtClean="0">
                <a:solidFill>
                  <a:schemeClr val="bg1"/>
                </a:solidFill>
              </a:rPr>
              <a:t>ets </a:t>
            </a:r>
            <a:r>
              <a:rPr lang="en-US" sz="2400" i="1" dirty="0">
                <a:solidFill>
                  <a:schemeClr val="bg1"/>
                </a:solidFill>
              </a:rPr>
              <a:t>a </a:t>
            </a:r>
            <a:r>
              <a:rPr lang="en-US" sz="2400" i="1" dirty="0">
                <a:solidFill>
                  <a:schemeClr val="bg1"/>
                </a:solidFill>
              </a:rPr>
              <a:t>t</a:t>
            </a:r>
            <a:r>
              <a:rPr lang="en-US" sz="2400" i="1" dirty="0" smtClean="0">
                <a:solidFill>
                  <a:schemeClr val="bg1"/>
                </a:solidFill>
              </a:rPr>
              <a:t>ax, </a:t>
            </a:r>
            <a:r>
              <a:rPr lang="en-US" sz="2400" i="1" dirty="0">
                <a:solidFill>
                  <a:schemeClr val="bg1"/>
                </a:solidFill>
              </a:rPr>
              <a:t>should </a:t>
            </a:r>
            <a:r>
              <a:rPr lang="en-US" sz="2400" i="1" dirty="0" smtClean="0">
                <a:solidFill>
                  <a:schemeClr val="bg1"/>
                </a:solidFill>
              </a:rPr>
              <a:t>it be </a:t>
            </a:r>
            <a:r>
              <a:rPr lang="en-US" sz="2400" i="1" dirty="0">
                <a:solidFill>
                  <a:schemeClr val="bg1"/>
                </a:solidFill>
              </a:rPr>
              <a:t>concerned with who pays the tax?</a:t>
            </a:r>
          </a:p>
        </p:txBody>
      </p:sp>
      <p:cxnSp>
        <p:nvCxnSpPr>
          <p:cNvPr id="11" name="Straight Connector 10">
            <a:extLst>
              <a:ext uri="{FF2B5EF4-FFF2-40B4-BE49-F238E27FC236}">
                <a16:creationId xmlns:a16="http://schemas.microsoft.com/office/drawing/2014/main" xmlns="" id="{74E776C9-ED67-41B7-B3A3-4DF76EF3ACE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507048"/>
            <a:ext cx="32232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79729F38-746F-45EE-9AF5-6C44D8C0B397}"/>
              </a:ext>
            </a:extLst>
          </p:cNvPr>
          <p:cNvGraphicFramePr>
            <a:graphicFrameLocks noGrp="1"/>
          </p:cNvGraphicFramePr>
          <p:nvPr>
            <p:ph idx="1"/>
            <p:extLst/>
          </p:nvPr>
        </p:nvGraphicFramePr>
        <p:xfrm>
          <a:off x="3886200" y="1283494"/>
          <a:ext cx="4686300" cy="4242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551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45B1D5C-0827-4AF0-8186-11FC5A8B8B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4146E5C-2CB8-4C81-AA9B-3FEDFAFDA400}"/>
              </a:ext>
            </a:extLst>
          </p:cNvPr>
          <p:cNvSpPr>
            <a:spLocks noGrp="1"/>
          </p:cNvSpPr>
          <p:nvPr>
            <p:ph type="title"/>
          </p:nvPr>
        </p:nvSpPr>
        <p:spPr>
          <a:xfrm>
            <a:off x="6950932" y="2374582"/>
            <a:ext cx="1852218" cy="2134553"/>
          </a:xfrm>
        </p:spPr>
        <p:txBody>
          <a:bodyPr vert="horz" wrap="square" lIns="68580" tIns="34290" rIns="68580" bIns="34290" numCol="1" rtlCol="0" anchor="ctr" anchorCtr="0" compatLnSpc="1">
            <a:prstTxWarp prst="textNoShape">
              <a:avLst/>
            </a:prstTxWarp>
            <a:normAutofit fontScale="90000"/>
            <a:scene3d>
              <a:camera prst="orthographicFront">
                <a:rot lat="0" lon="0" rev="0"/>
              </a:camera>
              <a:lightRig rig="threePt" dir="t"/>
            </a:scene3d>
            <a:sp3d>
              <a:bevelT w="0"/>
            </a:sp3d>
          </a:bodyPr>
          <a:lstStyle/>
          <a:p>
            <a:r>
              <a:rPr lang="en-US" sz="1800" dirty="0"/>
              <a:t>1. ABCD</a:t>
            </a:r>
            <a:br>
              <a:rPr lang="en-US" sz="1800" dirty="0"/>
            </a:br>
            <a:r>
              <a:rPr lang="en-US" sz="1800" dirty="0"/>
              <a:t>2. HFEG</a:t>
            </a:r>
            <a:br>
              <a:rPr lang="en-US" sz="1800" dirty="0"/>
            </a:br>
            <a:r>
              <a:rPr lang="en-US" sz="1800" dirty="0"/>
              <a:t>3. A</a:t>
            </a:r>
            <a:br>
              <a:rPr lang="en-US" sz="1800" dirty="0"/>
            </a:br>
            <a:r>
              <a:rPr lang="en-US" sz="1800" dirty="0"/>
              <a:t>4. G</a:t>
            </a:r>
            <a:br>
              <a:rPr lang="en-US" sz="1800" dirty="0"/>
            </a:br>
            <a:r>
              <a:rPr lang="en-US" sz="1800" dirty="0"/>
              <a:t>5. BCHF</a:t>
            </a:r>
            <a:br>
              <a:rPr lang="en-US" sz="1800" dirty="0"/>
            </a:br>
            <a:r>
              <a:rPr lang="en-US" sz="1800" dirty="0"/>
              <a:t>6. DE</a:t>
            </a:r>
            <a:br>
              <a:rPr lang="en-US" sz="1800" dirty="0"/>
            </a:br>
            <a:r>
              <a:rPr lang="en-US" sz="1800" dirty="0"/>
              <a:t>7. HF</a:t>
            </a:r>
          </a:p>
        </p:txBody>
      </p:sp>
      <p:sp>
        <p:nvSpPr>
          <p:cNvPr id="13" name="Rectangle 12">
            <a:extLst>
              <a:ext uri="{FF2B5EF4-FFF2-40B4-BE49-F238E27FC236}">
                <a16:creationId xmlns:a16="http://schemas.microsoft.com/office/drawing/2014/main" xmlns=""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6564" y="1355481"/>
            <a:ext cx="6061974" cy="420025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E72CA2BA-6BFE-4EE1-B711-A66B91011595}"/>
              </a:ext>
            </a:extLst>
          </p:cNvPr>
          <p:cNvPicPr>
            <a:picLocks noGrp="1" noChangeAspect="1"/>
          </p:cNvPicPr>
          <p:nvPr>
            <p:ph idx="1"/>
          </p:nvPr>
        </p:nvPicPr>
        <p:blipFill rotWithShape="1">
          <a:blip r:embed="rId2"/>
          <a:srcRect t="552" r="1" b="10194"/>
          <a:stretch/>
        </p:blipFill>
        <p:spPr>
          <a:xfrm>
            <a:off x="408929" y="1501144"/>
            <a:ext cx="5706228" cy="3908930"/>
          </a:xfrm>
          <a:prstGeom prst="rect">
            <a:avLst/>
          </a:prstGeom>
        </p:spPr>
      </p:pic>
    </p:spTree>
    <p:extLst>
      <p:ext uri="{BB962C8B-B14F-4D97-AF65-F5344CB8AC3E}">
        <p14:creationId xmlns:p14="http://schemas.microsoft.com/office/powerpoint/2010/main" val="3238479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233F6408-E1FB-40EE-933F-488D38CCC7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857250"/>
            <a:ext cx="9141714" cy="5143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23">
            <a:extLst>
              <a:ext uri="{FF2B5EF4-FFF2-40B4-BE49-F238E27FC236}">
                <a16:creationId xmlns:a16="http://schemas.microsoft.com/office/drawing/2014/main" xmlns="" id="{F055C0C5-567C-4C02-83F3-B427BC7406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857250"/>
            <a:ext cx="3477754" cy="51435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81B3BD7E-C575-44E2-B44B-EF384DFB98F7}"/>
              </a:ext>
            </a:extLst>
          </p:cNvPr>
          <p:cNvSpPr>
            <a:spLocks noGrp="1"/>
          </p:cNvSpPr>
          <p:nvPr>
            <p:ph type="title"/>
          </p:nvPr>
        </p:nvSpPr>
        <p:spPr>
          <a:xfrm>
            <a:off x="628650" y="1131094"/>
            <a:ext cx="2400300" cy="994172"/>
          </a:xfrm>
        </p:spPr>
        <p:txBody>
          <a:bodyPr vert="horz" wrap="square" lIns="68580" tIns="34290" rIns="68580" bIns="34290" numCol="1" rtlCol="0" anchor="ctr" anchorCtr="0" compatLnSpc="1">
            <a:prstTxWarp prst="textNoShape">
              <a:avLst/>
            </a:prstTxWarp>
            <a:noAutofit/>
            <a:scene3d>
              <a:camera prst="orthographicFront">
                <a:rot lat="0" lon="0" rev="0"/>
              </a:camera>
              <a:lightRig rig="threePt" dir="t"/>
            </a:scene3d>
            <a:sp3d>
              <a:bevelT w="0"/>
            </a:sp3d>
          </a:bodyPr>
          <a:lstStyle/>
          <a:p>
            <a:r>
              <a:rPr lang="en-US" sz="1600" i="1" dirty="0"/>
              <a:t>Consumer and </a:t>
            </a:r>
            <a:r>
              <a:rPr lang="en-US" sz="1600" i="1" dirty="0" smtClean="0"/>
              <a:t>Produce</a:t>
            </a:r>
            <a:br>
              <a:rPr lang="en-US" sz="1600" i="1" dirty="0" smtClean="0"/>
            </a:br>
            <a:r>
              <a:rPr lang="en-US" sz="1600" i="1" dirty="0" smtClean="0"/>
              <a:t>Share </a:t>
            </a:r>
            <a:r>
              <a:rPr lang="en-US" sz="1600" i="1" dirty="0"/>
              <a:t>the Tax Burden</a:t>
            </a:r>
          </a:p>
        </p:txBody>
      </p:sp>
      <p:sp>
        <p:nvSpPr>
          <p:cNvPr id="19" name="Content Placeholder 18">
            <a:extLst>
              <a:ext uri="{FF2B5EF4-FFF2-40B4-BE49-F238E27FC236}">
                <a16:creationId xmlns:a16="http://schemas.microsoft.com/office/drawing/2014/main" xmlns="" id="{4AE48CE4-4AC5-4578-814D-FC2C26D8B091}"/>
              </a:ext>
            </a:extLst>
          </p:cNvPr>
          <p:cNvSpPr>
            <a:spLocks noGrp="1"/>
          </p:cNvSpPr>
          <p:nvPr>
            <p:ph idx="1"/>
          </p:nvPr>
        </p:nvSpPr>
        <p:spPr>
          <a:xfrm>
            <a:off x="180975" y="2466975"/>
            <a:ext cx="2952750" cy="3839765"/>
          </a:xfrm>
        </p:spPr>
        <p:txBody>
          <a:bodyPr>
            <a:normAutofit/>
          </a:bodyPr>
          <a:lstStyle/>
          <a:p>
            <a:pPr marL="0" indent="0">
              <a:buNone/>
            </a:pPr>
            <a:r>
              <a:rPr lang="en-US" sz="1350" b="1" dirty="0" smtClean="0"/>
              <a:t>1. </a:t>
            </a:r>
            <a:r>
              <a:rPr lang="en-US" sz="1350" dirty="0" smtClean="0"/>
              <a:t>Consumer </a:t>
            </a:r>
            <a:r>
              <a:rPr lang="en-US" sz="1350" dirty="0"/>
              <a:t>surplus before the tax = </a:t>
            </a:r>
            <a:r>
              <a:rPr lang="en-US" sz="1350" dirty="0" smtClean="0"/>
              <a:t>ABC</a:t>
            </a:r>
            <a:br>
              <a:rPr lang="en-US" sz="1350" dirty="0" smtClean="0"/>
            </a:br>
            <a:r>
              <a:rPr lang="en-US" sz="1350" dirty="0"/>
              <a:t/>
            </a:r>
            <a:br>
              <a:rPr lang="en-US" sz="1350" dirty="0"/>
            </a:br>
            <a:r>
              <a:rPr lang="en-US" sz="1350" b="1" dirty="0"/>
              <a:t>2. </a:t>
            </a:r>
            <a:r>
              <a:rPr lang="en-US" sz="1350" dirty="0"/>
              <a:t>Producer Surplus before the </a:t>
            </a:r>
            <a:r>
              <a:rPr lang="en-US" sz="1350" dirty="0" smtClean="0"/>
              <a:t>tax = DEF</a:t>
            </a:r>
            <a:br>
              <a:rPr lang="en-US" sz="1350" dirty="0" smtClean="0"/>
            </a:br>
            <a:r>
              <a:rPr lang="en-US" sz="1350" dirty="0"/>
              <a:t/>
            </a:r>
            <a:br>
              <a:rPr lang="en-US" sz="1350" dirty="0"/>
            </a:br>
            <a:r>
              <a:rPr lang="en-US" sz="1350" b="1" dirty="0"/>
              <a:t>3. </a:t>
            </a:r>
            <a:r>
              <a:rPr lang="en-US" sz="1350" dirty="0"/>
              <a:t>The Tax </a:t>
            </a:r>
            <a:r>
              <a:rPr lang="en-US" sz="1350" dirty="0" smtClean="0"/>
              <a:t>= BDCE</a:t>
            </a:r>
            <a:br>
              <a:rPr lang="en-US" sz="1350" dirty="0" smtClean="0"/>
            </a:br>
            <a:r>
              <a:rPr lang="en-US" sz="1350" dirty="0"/>
              <a:t/>
            </a:r>
            <a:br>
              <a:rPr lang="en-US" sz="1350" dirty="0"/>
            </a:br>
            <a:r>
              <a:rPr lang="en-US" sz="1350" b="1" dirty="0"/>
              <a:t>4. </a:t>
            </a:r>
            <a:r>
              <a:rPr lang="en-US" sz="1350" dirty="0"/>
              <a:t>The Consumer and Producer share the tax </a:t>
            </a:r>
            <a:r>
              <a:rPr lang="en-US" sz="1350" dirty="0" smtClean="0"/>
              <a:t>equally -&gt; </a:t>
            </a:r>
            <a:r>
              <a:rPr lang="en-US" sz="1350" dirty="0"/>
              <a:t>10 cents </a:t>
            </a:r>
            <a:r>
              <a:rPr lang="en-US" sz="1350" dirty="0" smtClean="0"/>
              <a:t>each</a:t>
            </a:r>
            <a:br>
              <a:rPr lang="en-US" sz="1350" dirty="0" smtClean="0"/>
            </a:br>
            <a:r>
              <a:rPr lang="en-US" sz="1350" dirty="0"/>
              <a:t/>
            </a:r>
            <a:br>
              <a:rPr lang="en-US" sz="1350" dirty="0"/>
            </a:br>
            <a:r>
              <a:rPr lang="en-US" sz="1350" b="1" dirty="0"/>
              <a:t>5. </a:t>
            </a:r>
            <a:r>
              <a:rPr lang="en-US" sz="1350" dirty="0"/>
              <a:t>The CS after the tax </a:t>
            </a:r>
            <a:r>
              <a:rPr lang="en-US" sz="1350" dirty="0" smtClean="0"/>
              <a:t>= C</a:t>
            </a:r>
            <a:br>
              <a:rPr lang="en-US" sz="1350" dirty="0" smtClean="0"/>
            </a:br>
            <a:r>
              <a:rPr lang="en-US" sz="1350" dirty="0"/>
              <a:t/>
            </a:r>
            <a:br>
              <a:rPr lang="en-US" sz="1350" dirty="0"/>
            </a:br>
            <a:r>
              <a:rPr lang="en-US" sz="1350" b="1" dirty="0"/>
              <a:t>6. </a:t>
            </a:r>
            <a:r>
              <a:rPr lang="en-US" sz="1350" dirty="0"/>
              <a:t>The PS after the tax = </a:t>
            </a:r>
            <a:r>
              <a:rPr lang="en-US" sz="1350" dirty="0" smtClean="0"/>
              <a:t>F</a:t>
            </a:r>
            <a:br>
              <a:rPr lang="en-US" sz="1350" dirty="0" smtClean="0"/>
            </a:br>
            <a:r>
              <a:rPr lang="en-US" sz="1350" dirty="0"/>
              <a:t/>
            </a:r>
            <a:br>
              <a:rPr lang="en-US" sz="1350" dirty="0"/>
            </a:br>
            <a:r>
              <a:rPr lang="en-US" sz="1350" b="1" dirty="0"/>
              <a:t>7. </a:t>
            </a:r>
            <a:r>
              <a:rPr lang="en-US" sz="1350" dirty="0" smtClean="0"/>
              <a:t>DWL = CE</a:t>
            </a:r>
            <a:endParaRPr lang="en-US" sz="1350" dirty="0"/>
          </a:p>
        </p:txBody>
      </p:sp>
      <p:sp>
        <p:nvSpPr>
          <p:cNvPr id="26" name="Rounded Rectangle 17">
            <a:extLst>
              <a:ext uri="{FF2B5EF4-FFF2-40B4-BE49-F238E27FC236}">
                <a16:creationId xmlns:a16="http://schemas.microsoft.com/office/drawing/2014/main" xmlns="" id="{E48B6BD6-5DED-4B86-A4B3-D35037F68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59209" y="1576230"/>
            <a:ext cx="4702193" cy="3708933"/>
          </a:xfrm>
          <a:prstGeom prst="roundRect">
            <a:avLst>
              <a:gd name="adj" fmla="val 3513"/>
            </a:avLst>
          </a:prstGeom>
          <a:solidFill>
            <a:srgbClr val="FFFFFF"/>
          </a:solidFill>
          <a:ln w="15875">
            <a:solidFill>
              <a:srgbClr val="432A6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04A3BA9A-B8CC-4D2B-BD66-C8BEE682B064}"/>
              </a:ext>
            </a:extLst>
          </p:cNvPr>
          <p:cNvPicPr>
            <a:picLocks noChangeAspect="1"/>
          </p:cNvPicPr>
          <p:nvPr/>
        </p:nvPicPr>
        <p:blipFill rotWithShape="1">
          <a:blip r:embed="rId2"/>
          <a:srcRect r="56" b="1"/>
          <a:stretch/>
        </p:blipFill>
        <p:spPr>
          <a:xfrm>
            <a:off x="4202780" y="1801147"/>
            <a:ext cx="4229140" cy="3247654"/>
          </a:xfrm>
          <a:prstGeom prst="rect">
            <a:avLst/>
          </a:prstGeom>
        </p:spPr>
      </p:pic>
    </p:spTree>
    <p:extLst>
      <p:ext uri="{BB962C8B-B14F-4D97-AF65-F5344CB8AC3E}">
        <p14:creationId xmlns:p14="http://schemas.microsoft.com/office/powerpoint/2010/main" val="1526633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FBE15-8BE0-4163-A959-4EBB88B03496}"/>
              </a:ext>
            </a:extLst>
          </p:cNvPr>
          <p:cNvSpPr>
            <a:spLocks noGrp="1"/>
          </p:cNvSpPr>
          <p:nvPr>
            <p:ph type="title"/>
          </p:nvPr>
        </p:nvSpPr>
        <p:spPr>
          <a:xfrm>
            <a:off x="409575" y="914400"/>
            <a:ext cx="8277225" cy="838200"/>
          </a:xfrm>
        </p:spPr>
        <p:txBody>
          <a:bodyPr/>
          <a:lstStyle/>
          <a:p>
            <a:r>
              <a:rPr lang="en-US" sz="3600" dirty="0"/>
              <a:t/>
            </a:r>
            <a:br>
              <a:rPr lang="en-US" sz="3600" dirty="0"/>
            </a:br>
            <a:r>
              <a:rPr lang="en-US" sz="2800" dirty="0"/>
              <a:t>Product of Cigarettes being taxed </a:t>
            </a:r>
            <a:r>
              <a:rPr lang="en-US" sz="2800" dirty="0" smtClean="0"/>
              <a:t>@ $2/ </a:t>
            </a:r>
            <a:r>
              <a:rPr lang="en-US" sz="2800" dirty="0"/>
              <a:t>pack</a:t>
            </a:r>
          </a:p>
        </p:txBody>
      </p:sp>
      <p:pic>
        <p:nvPicPr>
          <p:cNvPr id="5" name="Content Placeholder 3">
            <a:extLst>
              <a:ext uri="{FF2B5EF4-FFF2-40B4-BE49-F238E27FC236}">
                <a16:creationId xmlns:a16="http://schemas.microsoft.com/office/drawing/2014/main" xmlns="" id="{DB463998-7AA7-4C5D-8EF6-02BA5FB7F16E}"/>
              </a:ext>
            </a:extLst>
          </p:cNvPr>
          <p:cNvPicPr>
            <a:picLocks noChangeAspect="1"/>
          </p:cNvPicPr>
          <p:nvPr/>
        </p:nvPicPr>
        <p:blipFill>
          <a:blip r:embed="rId2"/>
          <a:stretch>
            <a:fillRect/>
          </a:stretch>
        </p:blipFill>
        <p:spPr>
          <a:xfrm>
            <a:off x="4726455" y="2273162"/>
            <a:ext cx="4137326" cy="3198920"/>
          </a:xfrm>
          <a:prstGeom prst="rect">
            <a:avLst/>
          </a:prstGeom>
        </p:spPr>
      </p:pic>
      <p:pic>
        <p:nvPicPr>
          <p:cNvPr id="7" name="Content Placeholder 3">
            <a:extLst>
              <a:ext uri="{FF2B5EF4-FFF2-40B4-BE49-F238E27FC236}">
                <a16:creationId xmlns:a16="http://schemas.microsoft.com/office/drawing/2014/main" xmlns="" id="{12FB628E-5943-46D0-9813-E80E228425B9}"/>
              </a:ext>
            </a:extLst>
          </p:cNvPr>
          <p:cNvPicPr>
            <a:picLocks noGrp="1" noChangeAspect="1"/>
          </p:cNvPicPr>
          <p:nvPr>
            <p:ph idx="1"/>
          </p:nvPr>
        </p:nvPicPr>
        <p:blipFill>
          <a:blip r:embed="rId3"/>
          <a:stretch>
            <a:fillRect/>
          </a:stretch>
        </p:blipFill>
        <p:spPr>
          <a:xfrm>
            <a:off x="280220" y="2125266"/>
            <a:ext cx="4291550" cy="3263504"/>
          </a:xfrm>
          <a:prstGeom prst="rect">
            <a:avLst/>
          </a:prstGeom>
        </p:spPr>
      </p:pic>
    </p:spTree>
    <p:extLst>
      <p:ext uri="{BB962C8B-B14F-4D97-AF65-F5344CB8AC3E}">
        <p14:creationId xmlns:p14="http://schemas.microsoft.com/office/powerpoint/2010/main" val="1790103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45B1D5C-0827-4AF0-8186-11FC5A8B8B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1612270-610F-4A22-9E0D-8096E7766116}"/>
              </a:ext>
            </a:extLst>
          </p:cNvPr>
          <p:cNvSpPr>
            <a:spLocks noGrp="1"/>
          </p:cNvSpPr>
          <p:nvPr>
            <p:ph type="title"/>
          </p:nvPr>
        </p:nvSpPr>
        <p:spPr>
          <a:xfrm>
            <a:off x="6950932" y="2374582"/>
            <a:ext cx="1966505" cy="2134553"/>
          </a:xfrm>
        </p:spPr>
        <p:txBody>
          <a:bodyPr vert="horz" wrap="square" lIns="68580" tIns="34290" rIns="68580" bIns="34290" numCol="1" rtlCol="0" anchor="ctr" anchorCtr="0" compatLnSpc="1">
            <a:prstTxWarp prst="textNoShape">
              <a:avLst/>
            </a:prstTxWarp>
            <a:normAutofit fontScale="90000"/>
            <a:scene3d>
              <a:camera prst="orthographicFront">
                <a:rot lat="0" lon="0" rev="0"/>
              </a:camera>
              <a:lightRig rig="threePt" dir="t"/>
            </a:scene3d>
            <a:sp3d>
              <a:bevelT w="0"/>
            </a:sp3d>
          </a:bodyPr>
          <a:lstStyle/>
          <a:p>
            <a:r>
              <a:rPr lang="en-US" sz="1500" dirty="0" smtClean="0"/>
              <a:t/>
            </a:r>
            <a:br>
              <a:rPr lang="en-US" sz="1500" dirty="0" smtClean="0"/>
            </a:br>
            <a:r>
              <a:rPr lang="en-US" sz="1500" dirty="0" smtClean="0"/>
              <a:t>1</a:t>
            </a:r>
            <a:r>
              <a:rPr lang="en-US" sz="1500" dirty="0"/>
              <a:t>. </a:t>
            </a:r>
            <a:r>
              <a:rPr lang="en-US" sz="1500" dirty="0" smtClean="0"/>
              <a:t>   $</a:t>
            </a:r>
            <a:r>
              <a:rPr lang="en-US" sz="1500" dirty="0"/>
              <a:t>3</a:t>
            </a:r>
            <a:br>
              <a:rPr lang="en-US" sz="1500" dirty="0"/>
            </a:br>
            <a:r>
              <a:rPr lang="en-US" sz="1500" dirty="0"/>
              <a:t>2</a:t>
            </a:r>
            <a:r>
              <a:rPr lang="en-US" sz="1500" dirty="0" smtClean="0"/>
              <a:t>.   </a:t>
            </a:r>
            <a:r>
              <a:rPr lang="en-US" sz="1500" dirty="0"/>
              <a:t>$4</a:t>
            </a:r>
            <a:br>
              <a:rPr lang="en-US" sz="1500" dirty="0"/>
            </a:br>
            <a:r>
              <a:rPr lang="en-US" sz="1500" dirty="0"/>
              <a:t>3. </a:t>
            </a:r>
            <a:r>
              <a:rPr lang="en-US" sz="1500" dirty="0" smtClean="0"/>
              <a:t>   $</a:t>
            </a:r>
            <a:r>
              <a:rPr lang="en-US" sz="1500" dirty="0"/>
              <a:t>2</a:t>
            </a:r>
            <a:br>
              <a:rPr lang="en-US" sz="1500" dirty="0"/>
            </a:br>
            <a:r>
              <a:rPr lang="en-US" sz="1500" dirty="0"/>
              <a:t>4. </a:t>
            </a:r>
            <a:r>
              <a:rPr lang="en-US" sz="1500" dirty="0" smtClean="0"/>
              <a:t>   0</a:t>
            </a:r>
            <a:r>
              <a:rPr lang="en-US" sz="1500" dirty="0"/>
              <a:t/>
            </a:r>
            <a:br>
              <a:rPr lang="en-US" sz="1500" dirty="0"/>
            </a:br>
            <a:r>
              <a:rPr lang="en-US" sz="1500" dirty="0"/>
              <a:t>5. </a:t>
            </a:r>
            <a:r>
              <a:rPr lang="en-US" sz="1500" dirty="0" smtClean="0"/>
              <a:t>    $</a:t>
            </a:r>
            <a:r>
              <a:rPr lang="en-US" sz="1500" dirty="0"/>
              <a:t>2 x </a:t>
            </a:r>
            <a:r>
              <a:rPr lang="en-US" sz="1500" dirty="0" smtClean="0"/>
              <a:t>80  =  $</a:t>
            </a:r>
            <a:r>
              <a:rPr lang="en-US" sz="1500" dirty="0"/>
              <a:t>160</a:t>
            </a:r>
            <a:br>
              <a:rPr lang="en-US" sz="1500" dirty="0"/>
            </a:br>
            <a:r>
              <a:rPr lang="en-US" sz="1500" dirty="0"/>
              <a:t>DWL-20x$2/2=$</a:t>
            </a:r>
            <a:r>
              <a:rPr lang="en-US" sz="1500" dirty="0" smtClean="0"/>
              <a:t>20</a:t>
            </a:r>
            <a:r>
              <a:rPr lang="en-US" sz="1500" dirty="0"/>
              <a:t/>
            </a:r>
            <a:br>
              <a:rPr lang="en-US" sz="1500" dirty="0"/>
            </a:br>
            <a:r>
              <a:rPr lang="en-US" sz="1500" dirty="0"/>
              <a:t>Loss of Sale is 20 units.</a:t>
            </a:r>
          </a:p>
        </p:txBody>
      </p:sp>
      <p:sp>
        <p:nvSpPr>
          <p:cNvPr id="11" name="Rectangle 10">
            <a:extLst>
              <a:ext uri="{FF2B5EF4-FFF2-40B4-BE49-F238E27FC236}">
                <a16:creationId xmlns:a16="http://schemas.microsoft.com/office/drawing/2014/main" xmlns="" id="{99413ED5-9ED4-4772-BCE4-2BCAE6B12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575480" y="236826"/>
            <a:ext cx="1286609" cy="64375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6564" y="1355481"/>
            <a:ext cx="6061974" cy="420025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C6F9837C-178D-4DAB-8B3F-9009F47FB237}"/>
              </a:ext>
            </a:extLst>
          </p:cNvPr>
          <p:cNvPicPr>
            <a:picLocks noGrp="1" noChangeAspect="1"/>
          </p:cNvPicPr>
          <p:nvPr>
            <p:ph idx="1"/>
          </p:nvPr>
        </p:nvPicPr>
        <p:blipFill rotWithShape="1">
          <a:blip r:embed="rId2"/>
          <a:srcRect t="7876" r="1" b="2579"/>
          <a:stretch/>
        </p:blipFill>
        <p:spPr>
          <a:xfrm>
            <a:off x="408929" y="1501144"/>
            <a:ext cx="5706228" cy="3908930"/>
          </a:xfrm>
          <a:prstGeom prst="rect">
            <a:avLst/>
          </a:prstGeom>
        </p:spPr>
      </p:pic>
      <p:sp>
        <p:nvSpPr>
          <p:cNvPr id="15" name="Rectangle 14">
            <a:extLst>
              <a:ext uri="{FF2B5EF4-FFF2-40B4-BE49-F238E27FC236}">
                <a16:creationId xmlns:a16="http://schemas.microsoft.com/office/drawing/2014/main" xmlns="" id="{90F533E9-6690-41A8-A372-4C6C622D0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962835" y="3401323"/>
            <a:ext cx="1289304"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901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F7D9B90-8614-4A9F-98B1-ACDAF98B2549}"/>
              </a:ext>
            </a:extLst>
          </p:cNvPr>
          <p:cNvSpPr>
            <a:spLocks noGrp="1"/>
          </p:cNvSpPr>
          <p:nvPr>
            <p:ph type="title"/>
          </p:nvPr>
        </p:nvSpPr>
        <p:spPr>
          <a:xfrm>
            <a:off x="6820122" y="1321261"/>
            <a:ext cx="1960404" cy="3595925"/>
          </a:xfrm>
        </p:spPr>
        <p:txBody>
          <a:bodyPr vert="horz" wrap="square" lIns="68580" tIns="34290" rIns="68580" bIns="34290" numCol="1" rtlCol="0" anchor="ctr" anchorCtr="0" compatLnSpc="1">
            <a:prstTxWarp prst="textNoShape">
              <a:avLst/>
            </a:prstTxWarp>
            <a:normAutofit fontScale="90000"/>
            <a:scene3d>
              <a:camera prst="orthographicFront">
                <a:rot lat="0" lon="0" rev="0"/>
              </a:camera>
              <a:lightRig rig="threePt" dir="t"/>
            </a:scene3d>
            <a:sp3d>
              <a:bevelT w="0"/>
            </a:sp3d>
          </a:bodyPr>
          <a:lstStyle/>
          <a:p>
            <a:r>
              <a:rPr lang="en-US" sz="1500" dirty="0">
                <a:solidFill>
                  <a:schemeClr val="tx2"/>
                </a:solidFill>
              </a:rPr>
              <a:t>1. </a:t>
            </a:r>
            <a:r>
              <a:rPr lang="en-US" sz="1500" dirty="0" smtClean="0">
                <a:solidFill>
                  <a:schemeClr val="tx2"/>
                </a:solidFill>
              </a:rPr>
              <a:t>   $</a:t>
            </a:r>
            <a:r>
              <a:rPr lang="en-US" sz="1500" dirty="0">
                <a:solidFill>
                  <a:schemeClr val="tx2"/>
                </a:solidFill>
              </a:rPr>
              <a:t>3</a:t>
            </a:r>
            <a:br>
              <a:rPr lang="en-US" sz="1500" dirty="0">
                <a:solidFill>
                  <a:schemeClr val="tx2"/>
                </a:solidFill>
              </a:rPr>
            </a:br>
            <a:r>
              <a:rPr lang="en-US" sz="1500" dirty="0">
                <a:solidFill>
                  <a:schemeClr val="tx2"/>
                </a:solidFill>
              </a:rPr>
              <a:t>2. </a:t>
            </a:r>
            <a:r>
              <a:rPr lang="en-US" sz="1500" dirty="0" smtClean="0">
                <a:solidFill>
                  <a:schemeClr val="tx2"/>
                </a:solidFill>
              </a:rPr>
              <a:t>   $</a:t>
            </a:r>
            <a:r>
              <a:rPr lang="en-US" sz="1500" dirty="0">
                <a:solidFill>
                  <a:schemeClr val="tx2"/>
                </a:solidFill>
              </a:rPr>
              <a:t>3 x 10=$30</a:t>
            </a:r>
            <a:br>
              <a:rPr lang="en-US" sz="1500" dirty="0">
                <a:solidFill>
                  <a:schemeClr val="tx2"/>
                </a:solidFill>
              </a:rPr>
            </a:br>
            <a:r>
              <a:rPr lang="en-US" sz="1500" dirty="0">
                <a:solidFill>
                  <a:schemeClr val="tx2"/>
                </a:solidFill>
              </a:rPr>
              <a:t>3. </a:t>
            </a:r>
            <a:r>
              <a:rPr lang="en-US" sz="1500" dirty="0" smtClean="0">
                <a:solidFill>
                  <a:schemeClr val="tx2"/>
                </a:solidFill>
              </a:rPr>
              <a:t>    $</a:t>
            </a:r>
            <a:r>
              <a:rPr lang="en-US" sz="1500" dirty="0">
                <a:solidFill>
                  <a:schemeClr val="tx2"/>
                </a:solidFill>
              </a:rPr>
              <a:t>2</a:t>
            </a:r>
            <a:br>
              <a:rPr lang="en-US" sz="1500" dirty="0">
                <a:solidFill>
                  <a:schemeClr val="tx2"/>
                </a:solidFill>
              </a:rPr>
            </a:br>
            <a:r>
              <a:rPr lang="en-US" sz="1500" dirty="0">
                <a:solidFill>
                  <a:schemeClr val="tx2"/>
                </a:solidFill>
              </a:rPr>
              <a:t>4. </a:t>
            </a:r>
            <a:r>
              <a:rPr lang="en-US" sz="1500" dirty="0" smtClean="0">
                <a:solidFill>
                  <a:schemeClr val="tx2"/>
                </a:solidFill>
              </a:rPr>
              <a:t>   $</a:t>
            </a:r>
            <a:r>
              <a:rPr lang="en-US" sz="1500" dirty="0">
                <a:solidFill>
                  <a:schemeClr val="tx2"/>
                </a:solidFill>
              </a:rPr>
              <a:t>1</a:t>
            </a:r>
            <a:br>
              <a:rPr lang="en-US" sz="1500" dirty="0">
                <a:solidFill>
                  <a:schemeClr val="tx2"/>
                </a:solidFill>
              </a:rPr>
            </a:br>
            <a:r>
              <a:rPr lang="en-US" sz="1500" dirty="0">
                <a:solidFill>
                  <a:schemeClr val="tx2"/>
                </a:solidFill>
              </a:rPr>
              <a:t>5</a:t>
            </a:r>
            <a:r>
              <a:rPr lang="en-US" sz="1500" dirty="0" smtClean="0">
                <a:solidFill>
                  <a:schemeClr val="tx2"/>
                </a:solidFill>
              </a:rPr>
              <a:t>.     </a:t>
            </a:r>
            <a:r>
              <a:rPr lang="en-US" sz="1500" dirty="0">
                <a:solidFill>
                  <a:schemeClr val="tx2"/>
                </a:solidFill>
              </a:rPr>
              <a:t>$2 x 10 = $20</a:t>
            </a:r>
            <a:br>
              <a:rPr lang="en-US" sz="1500" dirty="0">
                <a:solidFill>
                  <a:schemeClr val="tx2"/>
                </a:solidFill>
              </a:rPr>
            </a:br>
            <a:r>
              <a:rPr lang="en-US" sz="1500" dirty="0">
                <a:solidFill>
                  <a:schemeClr val="tx2"/>
                </a:solidFill>
              </a:rPr>
              <a:t>6. </a:t>
            </a:r>
            <a:r>
              <a:rPr lang="en-US" sz="1500" dirty="0" smtClean="0">
                <a:solidFill>
                  <a:schemeClr val="tx2"/>
                </a:solidFill>
              </a:rPr>
              <a:t>     $</a:t>
            </a:r>
            <a:r>
              <a:rPr lang="en-US" sz="1500" dirty="0">
                <a:solidFill>
                  <a:schemeClr val="tx2"/>
                </a:solidFill>
              </a:rPr>
              <a:t>11 x 10=$110</a:t>
            </a:r>
          </a:p>
        </p:txBody>
      </p:sp>
      <p:sp>
        <p:nvSpPr>
          <p:cNvPr id="11" name="Rounded Rectangle 9">
            <a:extLst>
              <a:ext uri="{FF2B5EF4-FFF2-40B4-BE49-F238E27FC236}">
                <a16:creationId xmlns:a16="http://schemas.microsoft.com/office/drawing/2014/main" xmlns=""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0016" y="1220724"/>
            <a:ext cx="6096762" cy="429310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76729A1A-16A7-4872-84FE-004ED8C1FBCC}"/>
              </a:ext>
            </a:extLst>
          </p:cNvPr>
          <p:cNvPicPr>
            <a:picLocks noGrp="1" noChangeAspect="1"/>
          </p:cNvPicPr>
          <p:nvPr>
            <p:ph idx="1"/>
          </p:nvPr>
        </p:nvPicPr>
        <p:blipFill rotWithShape="1">
          <a:blip r:embed="rId2"/>
          <a:srcRect t="8135" b="4405"/>
          <a:stretch/>
        </p:blipFill>
        <p:spPr>
          <a:xfrm>
            <a:off x="732188" y="1564154"/>
            <a:ext cx="5372417" cy="3606249"/>
          </a:xfrm>
          <a:prstGeom prst="rect">
            <a:avLst/>
          </a:prstGeom>
          <a:effectLst/>
        </p:spPr>
      </p:pic>
    </p:spTree>
    <p:extLst>
      <p:ext uri="{BB962C8B-B14F-4D97-AF65-F5344CB8AC3E}">
        <p14:creationId xmlns:p14="http://schemas.microsoft.com/office/powerpoint/2010/main" val="9582336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AC58D-39A0-422C-9F08-6277D3A676B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5B299889-A450-4D91-84B6-5464F9E929BB}"/>
              </a:ext>
            </a:extLst>
          </p:cNvPr>
          <p:cNvPicPr>
            <a:picLocks noGrp="1" noChangeAspect="1"/>
          </p:cNvPicPr>
          <p:nvPr>
            <p:ph idx="1"/>
          </p:nvPr>
        </p:nvPicPr>
        <p:blipFill>
          <a:blip r:embed="rId2"/>
          <a:stretch>
            <a:fillRect/>
          </a:stretch>
        </p:blipFill>
        <p:spPr>
          <a:xfrm>
            <a:off x="628651" y="1058733"/>
            <a:ext cx="6679175" cy="4976867"/>
          </a:xfrm>
          <a:prstGeom prst="rect">
            <a:avLst/>
          </a:prstGeom>
        </p:spPr>
      </p:pic>
    </p:spTree>
    <p:extLst>
      <p:ext uri="{BB962C8B-B14F-4D97-AF65-F5344CB8AC3E}">
        <p14:creationId xmlns:p14="http://schemas.microsoft.com/office/powerpoint/2010/main" val="2249172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 xmlns:a16="http://schemas.microsoft.com/office/drawing/2014/main" id="{D213714B-F9E8-8C44-9AF8-383F3F244D95}"/>
              </a:ext>
            </a:extLst>
          </p:cNvPr>
          <p:cNvSpPr txBox="1"/>
          <p:nvPr/>
        </p:nvSpPr>
        <p:spPr>
          <a:xfrm>
            <a:off x="588955" y="2359260"/>
            <a:ext cx="8175171" cy="3139321"/>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45B1D5C-0827-4AF0-8186-11FC5A8B8B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E3469F2-42A0-4811-B2E1-FC297D71E548}"/>
              </a:ext>
            </a:extLst>
          </p:cNvPr>
          <p:cNvSpPr>
            <a:spLocks noGrp="1"/>
          </p:cNvSpPr>
          <p:nvPr>
            <p:ph type="title"/>
          </p:nvPr>
        </p:nvSpPr>
        <p:spPr>
          <a:xfrm>
            <a:off x="6699373" y="2374582"/>
            <a:ext cx="2341388" cy="2134553"/>
          </a:xfrm>
        </p:spPr>
        <p:txBody>
          <a:bodyPr vert="horz" wrap="square" lIns="68580" tIns="34290" rIns="68580" bIns="34290" numCol="1" rtlCol="0" anchor="ctr" anchorCtr="0" compatLnSpc="1">
            <a:prstTxWarp prst="textNoShape">
              <a:avLst/>
            </a:prstTxWarp>
            <a:normAutofit fontScale="90000"/>
            <a:scene3d>
              <a:camera prst="orthographicFront">
                <a:rot lat="0" lon="0" rev="0"/>
              </a:camera>
              <a:lightRig rig="threePt" dir="t"/>
            </a:scene3d>
            <a:sp3d>
              <a:bevelT w="0"/>
            </a:sp3d>
          </a:bodyPr>
          <a:lstStyle/>
          <a:p>
            <a:r>
              <a:rPr lang="en-US" sz="2000" dirty="0">
                <a:solidFill>
                  <a:schemeClr val="tx1"/>
                </a:solidFill>
              </a:rPr>
              <a:t>Who pays the bulk of the tax?</a:t>
            </a:r>
            <a:r>
              <a:rPr lang="en-US" sz="1500" dirty="0"/>
              <a:t/>
            </a:r>
            <a:br>
              <a:rPr lang="en-US" sz="1500" dirty="0"/>
            </a:br>
            <a:r>
              <a:rPr lang="en-US" sz="1800" dirty="0"/>
              <a:t>Consumer b/c the demand is inelastic</a:t>
            </a:r>
            <a:br>
              <a:rPr lang="en-US" sz="1800" dirty="0"/>
            </a:br>
            <a:r>
              <a:rPr lang="en-US" sz="1800" dirty="0" smtClean="0"/>
              <a:t>(no </a:t>
            </a:r>
            <a:r>
              <a:rPr lang="en-US" sz="1800" dirty="0"/>
              <a:t>substitute and necessity)</a:t>
            </a:r>
          </a:p>
        </p:txBody>
      </p:sp>
      <p:sp>
        <p:nvSpPr>
          <p:cNvPr id="13" name="Rectangle 12">
            <a:extLst>
              <a:ext uri="{FF2B5EF4-FFF2-40B4-BE49-F238E27FC236}">
                <a16:creationId xmlns:a16="http://schemas.microsoft.com/office/drawing/2014/main" xmlns=""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6564" y="1355481"/>
            <a:ext cx="6061974" cy="420025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13283D57-50B8-4D10-A47C-3FF33E7912C4}"/>
              </a:ext>
            </a:extLst>
          </p:cNvPr>
          <p:cNvPicPr>
            <a:picLocks noGrp="1" noChangeAspect="1"/>
          </p:cNvPicPr>
          <p:nvPr>
            <p:ph idx="1"/>
          </p:nvPr>
        </p:nvPicPr>
        <p:blipFill rotWithShape="1">
          <a:blip r:embed="rId2"/>
          <a:srcRect r="1" b="4858"/>
          <a:stretch/>
        </p:blipFill>
        <p:spPr>
          <a:xfrm>
            <a:off x="408929" y="1501144"/>
            <a:ext cx="5706228" cy="3908930"/>
          </a:xfrm>
          <a:prstGeom prst="rect">
            <a:avLst/>
          </a:prstGeom>
        </p:spPr>
      </p:pic>
    </p:spTree>
    <p:extLst>
      <p:ext uri="{BB962C8B-B14F-4D97-AF65-F5344CB8AC3E}">
        <p14:creationId xmlns:p14="http://schemas.microsoft.com/office/powerpoint/2010/main" val="2341009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1048755-A576-41D9-A86D-94B285213204}"/>
              </a:ext>
            </a:extLst>
          </p:cNvPr>
          <p:cNvSpPr>
            <a:spLocks noGrp="1"/>
          </p:cNvSpPr>
          <p:nvPr>
            <p:ph type="title"/>
          </p:nvPr>
        </p:nvSpPr>
        <p:spPr>
          <a:xfrm>
            <a:off x="6820122" y="1321261"/>
            <a:ext cx="2323878" cy="3595925"/>
          </a:xfrm>
        </p:spPr>
        <p:txBody>
          <a:bodyPr vert="horz" wrap="square" lIns="68580" tIns="34290" rIns="68580" bIns="34290" numCol="1" rtlCol="0" anchor="ctr" anchorCtr="0" compatLnSpc="1">
            <a:prstTxWarp prst="textNoShape">
              <a:avLst/>
            </a:prstTxWarp>
            <a:normAutofit/>
            <a:scene3d>
              <a:camera prst="orthographicFront">
                <a:rot lat="0" lon="0" rev="0"/>
              </a:camera>
              <a:lightRig rig="threePt" dir="t"/>
            </a:scene3d>
            <a:sp3d>
              <a:bevelT w="0"/>
            </a:sp3d>
          </a:bodyPr>
          <a:lstStyle/>
          <a:p>
            <a:r>
              <a:rPr lang="en-US" sz="2700" dirty="0">
                <a:solidFill>
                  <a:schemeClr val="tx2"/>
                </a:solidFill>
              </a:rPr>
              <a:t>Are Yachts </a:t>
            </a:r>
            <a:r>
              <a:rPr lang="en-US" sz="2700" dirty="0" smtClean="0">
                <a:solidFill>
                  <a:schemeClr val="tx2"/>
                </a:solidFill>
              </a:rPr>
              <a:t>elastic </a:t>
            </a:r>
            <a:r>
              <a:rPr lang="en-US" sz="2700" dirty="0">
                <a:solidFill>
                  <a:schemeClr val="tx2"/>
                </a:solidFill>
              </a:rPr>
              <a:t>or </a:t>
            </a:r>
            <a:r>
              <a:rPr lang="en-US" sz="2700" dirty="0" smtClean="0">
                <a:solidFill>
                  <a:schemeClr val="tx2"/>
                </a:solidFill>
              </a:rPr>
              <a:t>inelastic </a:t>
            </a:r>
            <a:r>
              <a:rPr lang="en-US" sz="2700" dirty="0">
                <a:solidFill>
                  <a:schemeClr val="tx2"/>
                </a:solidFill>
              </a:rPr>
              <a:t>d</a:t>
            </a:r>
            <a:r>
              <a:rPr lang="en-US" sz="2700" dirty="0" smtClean="0">
                <a:solidFill>
                  <a:schemeClr val="tx2"/>
                </a:solidFill>
              </a:rPr>
              <a:t>emand</a:t>
            </a:r>
            <a:r>
              <a:rPr lang="en-US" sz="2700" dirty="0">
                <a:solidFill>
                  <a:schemeClr val="tx2"/>
                </a:solidFill>
              </a:rPr>
              <a:t>?</a:t>
            </a:r>
          </a:p>
        </p:txBody>
      </p:sp>
      <p:sp>
        <p:nvSpPr>
          <p:cNvPr id="11" name="Rounded Rectangle 9">
            <a:extLst>
              <a:ext uri="{FF2B5EF4-FFF2-40B4-BE49-F238E27FC236}">
                <a16:creationId xmlns:a16="http://schemas.microsoft.com/office/drawing/2014/main" xmlns=""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0016" y="1220724"/>
            <a:ext cx="6096762" cy="429310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FA517493-1AA8-4563-A4AD-DCCD74150312}"/>
              </a:ext>
            </a:extLst>
          </p:cNvPr>
          <p:cNvPicPr>
            <a:picLocks noGrp="1" noChangeAspect="1"/>
          </p:cNvPicPr>
          <p:nvPr>
            <p:ph idx="1"/>
          </p:nvPr>
        </p:nvPicPr>
        <p:blipFill rotWithShape="1">
          <a:blip r:embed="rId2"/>
          <a:srcRect t="2257" b="9420"/>
          <a:stretch/>
        </p:blipFill>
        <p:spPr>
          <a:xfrm>
            <a:off x="732188" y="1564154"/>
            <a:ext cx="5372417" cy="3606249"/>
          </a:xfrm>
          <a:prstGeom prst="rect">
            <a:avLst/>
          </a:prstGeom>
          <a:effectLst/>
        </p:spPr>
      </p:pic>
    </p:spTree>
    <p:extLst>
      <p:ext uri="{BB962C8B-B14F-4D97-AF65-F5344CB8AC3E}">
        <p14:creationId xmlns:p14="http://schemas.microsoft.com/office/powerpoint/2010/main" val="2217095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45B1D5C-0827-4AF0-8186-11FC5A8B8B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5CDC262-59AF-4415-B2EE-3D65DE9BDE5D}"/>
              </a:ext>
            </a:extLst>
          </p:cNvPr>
          <p:cNvSpPr>
            <a:spLocks noGrp="1"/>
          </p:cNvSpPr>
          <p:nvPr>
            <p:ph type="title"/>
          </p:nvPr>
        </p:nvSpPr>
        <p:spPr>
          <a:xfrm>
            <a:off x="6699374" y="2374582"/>
            <a:ext cx="2444626" cy="2134553"/>
          </a:xfrm>
        </p:spPr>
        <p:txBody>
          <a:bodyPr vert="horz" wrap="square" lIns="68580" tIns="34290" rIns="68580" bIns="34290" numCol="1" rtlCol="0" anchor="ctr" anchorCtr="0" compatLnSpc="1">
            <a:prstTxWarp prst="textNoShape">
              <a:avLst/>
            </a:prstTxWarp>
            <a:normAutofit fontScale="90000"/>
            <a:scene3d>
              <a:camera prst="orthographicFront">
                <a:rot lat="0" lon="0" rev="0"/>
              </a:camera>
              <a:lightRig rig="threePt" dir="t"/>
            </a:scene3d>
            <a:sp3d>
              <a:bevelT w="0"/>
            </a:sp3d>
          </a:bodyPr>
          <a:lstStyle/>
          <a:p>
            <a:r>
              <a:rPr lang="en-US" sz="1800" dirty="0">
                <a:solidFill>
                  <a:schemeClr val="tx1"/>
                </a:solidFill>
              </a:rPr>
              <a:t>Who pays the  bulk of the tax?</a:t>
            </a:r>
            <a:br>
              <a:rPr lang="en-US" sz="1800" dirty="0">
                <a:solidFill>
                  <a:schemeClr val="tx1"/>
                </a:solidFill>
              </a:rPr>
            </a:br>
            <a:r>
              <a:rPr lang="en-US" sz="1500" dirty="0"/>
              <a:t>Producer pays because it is an ELASTIC </a:t>
            </a:r>
            <a:r>
              <a:rPr lang="en-US" sz="1500" dirty="0" smtClean="0"/>
              <a:t>demand.</a:t>
            </a:r>
            <a:r>
              <a:rPr lang="en-US" sz="1500" dirty="0"/>
              <a:t/>
            </a:r>
            <a:br>
              <a:rPr lang="en-US" sz="1500" dirty="0"/>
            </a:br>
            <a:r>
              <a:rPr lang="en-US" sz="1500" dirty="0"/>
              <a:t/>
            </a:r>
            <a:br>
              <a:rPr lang="en-US" sz="1500" dirty="0"/>
            </a:br>
            <a:r>
              <a:rPr lang="en-US" sz="1500" dirty="0"/>
              <a:t>Huge Loss of Sales due to the tax.</a:t>
            </a:r>
          </a:p>
        </p:txBody>
      </p:sp>
      <p:sp>
        <p:nvSpPr>
          <p:cNvPr id="13" name="Rectangle 12">
            <a:extLst>
              <a:ext uri="{FF2B5EF4-FFF2-40B4-BE49-F238E27FC236}">
                <a16:creationId xmlns:a16="http://schemas.microsoft.com/office/drawing/2014/main" xmlns=""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6564" y="1355481"/>
            <a:ext cx="6061974" cy="420025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E0C44445-D39D-4AF3-9904-EF350933020B}"/>
              </a:ext>
            </a:extLst>
          </p:cNvPr>
          <p:cNvPicPr>
            <a:picLocks noGrp="1" noChangeAspect="1"/>
          </p:cNvPicPr>
          <p:nvPr>
            <p:ph idx="1"/>
          </p:nvPr>
        </p:nvPicPr>
        <p:blipFill rotWithShape="1">
          <a:blip r:embed="rId2"/>
          <a:srcRect t="6542" r="1" b="4783"/>
          <a:stretch/>
        </p:blipFill>
        <p:spPr>
          <a:xfrm>
            <a:off x="408929" y="1501144"/>
            <a:ext cx="5706228" cy="3908930"/>
          </a:xfrm>
          <a:prstGeom prst="rect">
            <a:avLst/>
          </a:prstGeom>
        </p:spPr>
      </p:pic>
    </p:spTree>
    <p:extLst>
      <p:ext uri="{BB962C8B-B14F-4D97-AF65-F5344CB8AC3E}">
        <p14:creationId xmlns:p14="http://schemas.microsoft.com/office/powerpoint/2010/main" val="3498161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A5B4632-C963-4296-86F0-79AA9EA5A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3746" y="1084944"/>
            <a:ext cx="2743200" cy="4422557"/>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7E80058-3519-474F-BD0B-810702457F86}"/>
              </a:ext>
            </a:extLst>
          </p:cNvPr>
          <p:cNvSpPr>
            <a:spLocks noGrp="1"/>
          </p:cNvSpPr>
          <p:nvPr>
            <p:ph type="title"/>
          </p:nvPr>
        </p:nvSpPr>
        <p:spPr>
          <a:xfrm>
            <a:off x="445770" y="1335094"/>
            <a:ext cx="2372586" cy="3942278"/>
          </a:xfrm>
        </p:spPr>
        <p:txBody>
          <a:bodyPr>
            <a:normAutofit/>
          </a:bodyPr>
          <a:lstStyle/>
          <a:p>
            <a:r>
              <a:rPr lang="en-US" sz="4400" b="1" dirty="0"/>
              <a:t>Tax </a:t>
            </a:r>
            <a:r>
              <a:rPr lang="en-US" sz="4400" b="1" dirty="0" smtClean="0"/>
              <a:t>Question</a:t>
            </a:r>
            <a:endParaRPr lang="en-US" sz="4400" b="1" dirty="0"/>
          </a:p>
        </p:txBody>
      </p:sp>
      <p:graphicFrame>
        <p:nvGraphicFramePr>
          <p:cNvPr id="5" name="Content Placeholder 2">
            <a:extLst>
              <a:ext uri="{FF2B5EF4-FFF2-40B4-BE49-F238E27FC236}">
                <a16:creationId xmlns:a16="http://schemas.microsoft.com/office/drawing/2014/main" xmlns="" id="{FB1C059B-70B3-4E20-BC0A-5D3DA0048645}"/>
              </a:ext>
            </a:extLst>
          </p:cNvPr>
          <p:cNvGraphicFramePr>
            <a:graphicFrameLocks noGrp="1"/>
          </p:cNvGraphicFramePr>
          <p:nvPr>
            <p:ph idx="1"/>
            <p:extLst>
              <p:ext uri="{D42A27DB-BD31-4B8C-83A1-F6EECF244321}">
                <p14:modId xmlns:p14="http://schemas.microsoft.com/office/powerpoint/2010/main" val="2665329747"/>
              </p:ext>
            </p:extLst>
          </p:nvPr>
        </p:nvGraphicFramePr>
        <p:xfrm>
          <a:off x="3386725" y="1084944"/>
          <a:ext cx="5430032" cy="442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917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A5B4632-C963-4296-86F0-79AA9EA5A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3746" y="1084944"/>
            <a:ext cx="2743200" cy="4422557"/>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52BFBBF-754F-4669-975E-165E1B49DC31}"/>
              </a:ext>
            </a:extLst>
          </p:cNvPr>
          <p:cNvSpPr>
            <a:spLocks noGrp="1"/>
          </p:cNvSpPr>
          <p:nvPr>
            <p:ph type="title"/>
          </p:nvPr>
        </p:nvSpPr>
        <p:spPr>
          <a:xfrm>
            <a:off x="445770" y="1335094"/>
            <a:ext cx="2372586" cy="3942278"/>
          </a:xfrm>
        </p:spPr>
        <p:txBody>
          <a:bodyPr>
            <a:normAutofit/>
          </a:bodyPr>
          <a:lstStyle/>
          <a:p>
            <a:r>
              <a:rPr lang="en-US" sz="4000" b="1" dirty="0"/>
              <a:t> Tax </a:t>
            </a:r>
            <a:r>
              <a:rPr lang="en-US" sz="4000" b="1" dirty="0" smtClean="0"/>
              <a:t>Question</a:t>
            </a:r>
            <a:endParaRPr lang="en-US" sz="4000" b="1" dirty="0"/>
          </a:p>
        </p:txBody>
      </p:sp>
      <p:graphicFrame>
        <p:nvGraphicFramePr>
          <p:cNvPr id="5" name="Content Placeholder 2">
            <a:extLst>
              <a:ext uri="{FF2B5EF4-FFF2-40B4-BE49-F238E27FC236}">
                <a16:creationId xmlns:a16="http://schemas.microsoft.com/office/drawing/2014/main" xmlns="" id="{C44A60D8-2569-45D5-8BFF-B99ECEE72582}"/>
              </a:ext>
            </a:extLst>
          </p:cNvPr>
          <p:cNvGraphicFramePr>
            <a:graphicFrameLocks noGrp="1"/>
          </p:cNvGraphicFramePr>
          <p:nvPr>
            <p:ph idx="1"/>
            <p:extLst>
              <p:ext uri="{D42A27DB-BD31-4B8C-83A1-F6EECF244321}">
                <p14:modId xmlns:p14="http://schemas.microsoft.com/office/powerpoint/2010/main" val="3241730203"/>
              </p:ext>
            </p:extLst>
          </p:nvPr>
        </p:nvGraphicFramePr>
        <p:xfrm>
          <a:off x="3386725" y="1084944"/>
          <a:ext cx="5430032" cy="442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0647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D9F4BD-8B17-4554-9847-08539DCFA2C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8006F1E3-2A47-45D2-B382-9CEDDD611687}"/>
              </a:ext>
            </a:extLst>
          </p:cNvPr>
          <p:cNvPicPr>
            <a:picLocks noGrp="1" noChangeAspect="1"/>
          </p:cNvPicPr>
          <p:nvPr>
            <p:ph idx="1"/>
          </p:nvPr>
        </p:nvPicPr>
        <p:blipFill>
          <a:blip r:embed="rId2"/>
          <a:stretch>
            <a:fillRect/>
          </a:stretch>
        </p:blipFill>
        <p:spPr>
          <a:xfrm>
            <a:off x="966018" y="978554"/>
            <a:ext cx="6749231" cy="4735209"/>
          </a:xfrm>
          <a:prstGeom prst="rect">
            <a:avLst/>
          </a:prstGeom>
        </p:spPr>
      </p:pic>
    </p:spTree>
    <p:extLst>
      <p:ext uri="{BB962C8B-B14F-4D97-AF65-F5344CB8AC3E}">
        <p14:creationId xmlns:p14="http://schemas.microsoft.com/office/powerpoint/2010/main" val="448574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3FBA800-B817-4C0B-9816-55986B3CAD19}"/>
              </a:ext>
            </a:extLst>
          </p:cNvPr>
          <p:cNvSpPr>
            <a:spLocks noGrp="1"/>
          </p:cNvSpPr>
          <p:nvPr>
            <p:ph type="title"/>
          </p:nvPr>
        </p:nvSpPr>
        <p:spPr>
          <a:xfrm>
            <a:off x="6820122" y="1321261"/>
            <a:ext cx="1960404" cy="3595925"/>
          </a:xfrm>
        </p:spPr>
        <p:txBody>
          <a:bodyPr vert="horz" wrap="square" lIns="68580" tIns="34290" rIns="68580" bIns="34290" numCol="1" rtlCol="0" anchor="ctr" anchorCtr="0" compatLnSpc="1">
            <a:prstTxWarp prst="textNoShape">
              <a:avLst/>
            </a:prstTxWarp>
            <a:normAutofit/>
            <a:scene3d>
              <a:camera prst="orthographicFront">
                <a:rot lat="0" lon="0" rev="0"/>
              </a:camera>
              <a:lightRig rig="threePt" dir="t"/>
            </a:scene3d>
            <a:sp3d>
              <a:bevelT w="0"/>
            </a:sp3d>
          </a:bodyPr>
          <a:lstStyle/>
          <a:p>
            <a:r>
              <a:rPr lang="en-US" sz="2700" dirty="0">
                <a:solidFill>
                  <a:schemeClr val="tx2"/>
                </a:solidFill>
              </a:rPr>
              <a:t>Why Does Everyone Win?</a:t>
            </a:r>
          </a:p>
        </p:txBody>
      </p:sp>
      <p:sp>
        <p:nvSpPr>
          <p:cNvPr id="11" name="Rounded Rectangle 9">
            <a:extLst>
              <a:ext uri="{FF2B5EF4-FFF2-40B4-BE49-F238E27FC236}">
                <a16:creationId xmlns:a16="http://schemas.microsoft.com/office/drawing/2014/main" xmlns=""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0016" y="1220724"/>
            <a:ext cx="6096762" cy="429310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DBDB1126-9831-46F8-B417-749E905B65BF}"/>
              </a:ext>
            </a:extLst>
          </p:cNvPr>
          <p:cNvPicPr>
            <a:picLocks noGrp="1" noChangeAspect="1"/>
          </p:cNvPicPr>
          <p:nvPr>
            <p:ph idx="1"/>
          </p:nvPr>
        </p:nvPicPr>
        <p:blipFill rotWithShape="1">
          <a:blip r:embed="rId2"/>
          <a:srcRect t="9790" b="2464"/>
          <a:stretch/>
        </p:blipFill>
        <p:spPr>
          <a:xfrm>
            <a:off x="732188" y="1564154"/>
            <a:ext cx="5372417" cy="3606249"/>
          </a:xfrm>
          <a:prstGeom prst="rect">
            <a:avLst/>
          </a:prstGeom>
          <a:effectLst/>
        </p:spPr>
      </p:pic>
    </p:spTree>
    <p:extLst>
      <p:ext uri="{BB962C8B-B14F-4D97-AF65-F5344CB8AC3E}">
        <p14:creationId xmlns:p14="http://schemas.microsoft.com/office/powerpoint/2010/main" val="2969643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206EE-2619-4CF7-9345-ED2810723D0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33F17599-A4EE-4BDD-9117-8677341A9442}"/>
              </a:ext>
            </a:extLst>
          </p:cNvPr>
          <p:cNvPicPr>
            <a:picLocks noGrp="1" noChangeAspect="1"/>
          </p:cNvPicPr>
          <p:nvPr>
            <p:ph idx="1"/>
          </p:nvPr>
        </p:nvPicPr>
        <p:blipFill>
          <a:blip r:embed="rId2"/>
          <a:stretch>
            <a:fillRect/>
          </a:stretch>
        </p:blipFill>
        <p:spPr>
          <a:xfrm>
            <a:off x="755743" y="1171575"/>
            <a:ext cx="7102382" cy="5000077"/>
          </a:xfrm>
          <a:prstGeom prst="rect">
            <a:avLst/>
          </a:prstGeom>
        </p:spPr>
      </p:pic>
    </p:spTree>
    <p:extLst>
      <p:ext uri="{BB962C8B-B14F-4D97-AF65-F5344CB8AC3E}">
        <p14:creationId xmlns:p14="http://schemas.microsoft.com/office/powerpoint/2010/main" val="1843148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CF16FB-DB49-41B9-BA23-4A7397F44A3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4FDFFCDA-C7C0-485C-8C40-08E53DCA4DE5}"/>
              </a:ext>
            </a:extLst>
          </p:cNvPr>
          <p:cNvPicPr>
            <a:picLocks noGrp="1" noChangeAspect="1"/>
          </p:cNvPicPr>
          <p:nvPr>
            <p:ph idx="1"/>
          </p:nvPr>
        </p:nvPicPr>
        <p:blipFill>
          <a:blip r:embed="rId2"/>
          <a:stretch>
            <a:fillRect/>
          </a:stretch>
        </p:blipFill>
        <p:spPr>
          <a:xfrm>
            <a:off x="1039762" y="1194162"/>
            <a:ext cx="6808838" cy="5135309"/>
          </a:xfrm>
          <a:prstGeom prst="rect">
            <a:avLst/>
          </a:prstGeom>
        </p:spPr>
      </p:pic>
    </p:spTree>
    <p:extLst>
      <p:ext uri="{BB962C8B-B14F-4D97-AF65-F5344CB8AC3E}">
        <p14:creationId xmlns:p14="http://schemas.microsoft.com/office/powerpoint/2010/main" val="804569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97799FD-8D57-458D-976A-8102968BB25F}"/>
              </a:ext>
            </a:extLst>
          </p:cNvPr>
          <p:cNvSpPr>
            <a:spLocks noGrp="1"/>
          </p:cNvSpPr>
          <p:nvPr>
            <p:ph type="title"/>
          </p:nvPr>
        </p:nvSpPr>
        <p:spPr>
          <a:xfrm>
            <a:off x="6820122" y="1321261"/>
            <a:ext cx="1960404" cy="3595925"/>
          </a:xfrm>
        </p:spPr>
        <p:txBody>
          <a:bodyPr vert="horz" wrap="square" lIns="68580" tIns="34290" rIns="68580" bIns="34290" numCol="1" rtlCol="0" anchor="ctr" anchorCtr="0" compatLnSpc="1">
            <a:prstTxWarp prst="textNoShape">
              <a:avLst/>
            </a:prstTxWarp>
            <a:normAutofit fontScale="90000"/>
            <a:scene3d>
              <a:camera prst="orthographicFront">
                <a:rot lat="0" lon="0" rev="0"/>
              </a:camera>
              <a:lightRig rig="threePt" dir="t"/>
            </a:scene3d>
            <a:sp3d>
              <a:bevelT w="0"/>
            </a:sp3d>
          </a:bodyPr>
          <a:lstStyle/>
          <a:p>
            <a:r>
              <a:rPr lang="en-US" sz="1500" dirty="0">
                <a:solidFill>
                  <a:srgbClr val="FFFFFF"/>
                </a:solidFill>
              </a:rPr>
              <a:t>1. </a:t>
            </a:r>
            <a:r>
              <a:rPr lang="en-US" sz="1500" dirty="0">
                <a:solidFill>
                  <a:srgbClr val="FFFFFF"/>
                </a:solidFill>
              </a:rPr>
              <a:t>HL</a:t>
            </a:r>
            <a:br>
              <a:rPr lang="en-US" sz="1500" dirty="0">
                <a:solidFill>
                  <a:srgbClr val="FFFFFF"/>
                </a:solidFill>
              </a:rPr>
            </a:br>
            <a:r>
              <a:rPr lang="en-US" sz="1500" dirty="0" smtClean="0">
                <a:solidFill>
                  <a:srgbClr val="FFFFFF"/>
                </a:solidFill>
              </a:rPr>
              <a:t/>
            </a:r>
            <a:br>
              <a:rPr lang="en-US" sz="1500" dirty="0" smtClean="0">
                <a:solidFill>
                  <a:srgbClr val="FFFFFF"/>
                </a:solidFill>
              </a:rPr>
            </a:br>
            <a:r>
              <a:rPr lang="en-US" sz="1500" dirty="0">
                <a:solidFill>
                  <a:srgbClr val="FFFFFF"/>
                </a:solidFill>
              </a:rPr>
              <a:t/>
            </a:r>
            <a:br>
              <a:rPr lang="en-US" sz="1500" dirty="0">
                <a:solidFill>
                  <a:srgbClr val="FFFFFF"/>
                </a:solidFill>
              </a:rPr>
            </a:br>
            <a:r>
              <a:rPr lang="en-US" sz="1500" dirty="0" smtClean="0">
                <a:solidFill>
                  <a:schemeClr val="tx2"/>
                </a:solidFill>
              </a:rPr>
              <a:t>1.    HL</a:t>
            </a:r>
            <a:br>
              <a:rPr lang="en-US" sz="1500" dirty="0" smtClean="0">
                <a:solidFill>
                  <a:schemeClr val="tx2"/>
                </a:solidFill>
              </a:rPr>
            </a:br>
            <a:r>
              <a:rPr lang="en-US" sz="1500" dirty="0" smtClean="0">
                <a:solidFill>
                  <a:schemeClr val="tx2"/>
                </a:solidFill>
              </a:rPr>
              <a:t>2</a:t>
            </a:r>
            <a:r>
              <a:rPr lang="en-US" sz="1500" dirty="0">
                <a:solidFill>
                  <a:schemeClr val="tx2"/>
                </a:solidFill>
              </a:rPr>
              <a:t>. </a:t>
            </a:r>
            <a:r>
              <a:rPr lang="en-US" sz="1500" dirty="0" smtClean="0">
                <a:solidFill>
                  <a:schemeClr val="tx2"/>
                </a:solidFill>
              </a:rPr>
              <a:t>   ILT</a:t>
            </a:r>
            <a:r>
              <a:rPr lang="en-US" sz="1500" dirty="0">
                <a:solidFill>
                  <a:schemeClr val="tx2"/>
                </a:solidFill>
              </a:rPr>
              <a:t/>
            </a:r>
            <a:br>
              <a:rPr lang="en-US" sz="1500" dirty="0">
                <a:solidFill>
                  <a:schemeClr val="tx2"/>
                </a:solidFill>
              </a:rPr>
            </a:br>
            <a:r>
              <a:rPr lang="en-US" sz="1500" dirty="0">
                <a:solidFill>
                  <a:schemeClr val="tx2"/>
                </a:solidFill>
              </a:rPr>
              <a:t>3</a:t>
            </a:r>
            <a:r>
              <a:rPr lang="en-US" sz="1500" dirty="0" smtClean="0">
                <a:solidFill>
                  <a:schemeClr val="tx2"/>
                </a:solidFill>
              </a:rPr>
              <a:t>.    </a:t>
            </a:r>
            <a:r>
              <a:rPr lang="en-US" sz="1500" dirty="0">
                <a:solidFill>
                  <a:schemeClr val="tx2"/>
                </a:solidFill>
              </a:rPr>
              <a:t>HILMNRS</a:t>
            </a:r>
            <a:br>
              <a:rPr lang="en-US" sz="1500" dirty="0">
                <a:solidFill>
                  <a:schemeClr val="tx2"/>
                </a:solidFill>
              </a:rPr>
            </a:br>
            <a:r>
              <a:rPr lang="en-US" sz="1500" dirty="0">
                <a:solidFill>
                  <a:schemeClr val="tx2"/>
                </a:solidFill>
              </a:rPr>
              <a:t>4. </a:t>
            </a:r>
            <a:r>
              <a:rPr lang="en-US" sz="1500" dirty="0" smtClean="0">
                <a:solidFill>
                  <a:schemeClr val="tx2"/>
                </a:solidFill>
              </a:rPr>
              <a:t>    T</a:t>
            </a:r>
            <a:r>
              <a:rPr lang="en-US" sz="1500" dirty="0">
                <a:solidFill>
                  <a:schemeClr val="tx2"/>
                </a:solidFill>
              </a:rPr>
              <a:t/>
            </a:r>
            <a:br>
              <a:rPr lang="en-US" sz="1500" dirty="0">
                <a:solidFill>
                  <a:schemeClr val="tx2"/>
                </a:solidFill>
              </a:rPr>
            </a:br>
            <a:r>
              <a:rPr lang="en-US" sz="1500" dirty="0">
                <a:solidFill>
                  <a:schemeClr val="tx2"/>
                </a:solidFill>
              </a:rPr>
              <a:t>5. </a:t>
            </a:r>
            <a:r>
              <a:rPr lang="en-US" sz="1500" dirty="0" smtClean="0">
                <a:solidFill>
                  <a:schemeClr val="tx2"/>
                </a:solidFill>
              </a:rPr>
              <a:t>   Q5-Q1</a:t>
            </a:r>
            <a:r>
              <a:rPr lang="en-US" sz="1500" dirty="0">
                <a:solidFill>
                  <a:schemeClr val="tx2"/>
                </a:solidFill>
              </a:rPr>
              <a:t/>
            </a:r>
            <a:br>
              <a:rPr lang="en-US" sz="1500" dirty="0">
                <a:solidFill>
                  <a:schemeClr val="tx2"/>
                </a:solidFill>
              </a:rPr>
            </a:br>
            <a:r>
              <a:rPr lang="en-US" sz="1500" dirty="0">
                <a:solidFill>
                  <a:schemeClr val="tx2"/>
                </a:solidFill>
              </a:rPr>
              <a:t>6. </a:t>
            </a:r>
            <a:r>
              <a:rPr lang="en-US" sz="1500" dirty="0" smtClean="0">
                <a:solidFill>
                  <a:schemeClr val="tx2"/>
                </a:solidFill>
              </a:rPr>
              <a:t>   CS </a:t>
            </a:r>
            <a:r>
              <a:rPr lang="en-US" sz="1500" dirty="0">
                <a:solidFill>
                  <a:schemeClr val="tx2"/>
                </a:solidFill>
              </a:rPr>
              <a:t>will decrease and PS increase</a:t>
            </a:r>
            <a:r>
              <a:rPr lang="en-US" sz="1500" dirty="0">
                <a:solidFill>
                  <a:srgbClr val="FFFFFF"/>
                </a:solidFill>
              </a:rPr>
              <a:t/>
            </a:r>
            <a:br>
              <a:rPr lang="en-US" sz="1500" dirty="0">
                <a:solidFill>
                  <a:srgbClr val="FFFFFF"/>
                </a:solidFill>
              </a:rPr>
            </a:br>
            <a:endParaRPr lang="en-US" sz="1500" dirty="0">
              <a:solidFill>
                <a:srgbClr val="FFFFFF"/>
              </a:solidFill>
            </a:endParaRPr>
          </a:p>
        </p:txBody>
      </p:sp>
      <p:sp>
        <p:nvSpPr>
          <p:cNvPr id="11" name="Rounded Rectangle 9">
            <a:extLst>
              <a:ext uri="{FF2B5EF4-FFF2-40B4-BE49-F238E27FC236}">
                <a16:creationId xmlns:a16="http://schemas.microsoft.com/office/drawing/2014/main" xmlns=""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0016" y="1220724"/>
            <a:ext cx="6096762" cy="429310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CFCC33A4-D2EE-420A-842E-735522FC6D24}"/>
              </a:ext>
            </a:extLst>
          </p:cNvPr>
          <p:cNvPicPr>
            <a:picLocks noGrp="1" noChangeAspect="1"/>
          </p:cNvPicPr>
          <p:nvPr>
            <p:ph idx="1"/>
          </p:nvPr>
        </p:nvPicPr>
        <p:blipFill rotWithShape="1">
          <a:blip r:embed="rId2"/>
          <a:srcRect t="6147" b="5530"/>
          <a:stretch/>
        </p:blipFill>
        <p:spPr>
          <a:xfrm>
            <a:off x="732188" y="1564154"/>
            <a:ext cx="5372417" cy="3606249"/>
          </a:xfrm>
          <a:prstGeom prst="rect">
            <a:avLst/>
          </a:prstGeom>
          <a:effectLst/>
        </p:spPr>
      </p:pic>
    </p:spTree>
    <p:extLst>
      <p:ext uri="{BB962C8B-B14F-4D97-AF65-F5344CB8AC3E}">
        <p14:creationId xmlns:p14="http://schemas.microsoft.com/office/powerpoint/2010/main" val="1490820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buNone/>
            </a:pPr>
            <a:r>
              <a:rPr lang="en-US" sz="3200" i="1" dirty="0"/>
              <a:t>Let's take a look </a:t>
            </a:r>
            <a:r>
              <a:rPr lang="en-US" sz="3200" i="1" dirty="0" smtClean="0"/>
              <a:t>at… </a:t>
            </a:r>
            <a:br>
              <a:rPr lang="en-US" sz="3200" i="1" dirty="0" smtClean="0"/>
            </a:br>
            <a:r>
              <a:rPr lang="en-US" dirty="0"/>
              <a:t/>
            </a:r>
            <a:br>
              <a:rPr lang="en-US" dirty="0"/>
            </a:br>
            <a:r>
              <a:rPr lang="en-US" dirty="0"/>
              <a:t>1. Taxes and see their effect on prices, output and the economy as a whole. </a:t>
            </a:r>
            <a:br>
              <a:rPr lang="en-US" dirty="0"/>
            </a:br>
            <a:r>
              <a:rPr lang="en-US" dirty="0"/>
              <a:t>2. What happens to Consumer and Producer Surplus? </a:t>
            </a:r>
            <a:br>
              <a:rPr lang="en-US" dirty="0"/>
            </a:br>
            <a:r>
              <a:rPr lang="en-US" dirty="0"/>
              <a:t>3. Why is there Dead Weight Loss?</a:t>
            </a:r>
            <a:br>
              <a:rPr lang="en-US" dirty="0"/>
            </a:br>
            <a:r>
              <a:rPr lang="en-US" dirty="0"/>
              <a:t>4. What happens to Revenue collected?</a:t>
            </a:r>
            <a:br>
              <a:rPr lang="en-US" dirty="0"/>
            </a:br>
            <a:endParaRPr lang="en-US" dirty="0"/>
          </a:p>
        </p:txBody>
      </p:sp>
    </p:spTree>
    <p:extLst>
      <p:ext uri="{BB962C8B-B14F-4D97-AF65-F5344CB8AC3E}">
        <p14:creationId xmlns:p14="http://schemas.microsoft.com/office/powerpoint/2010/main" val="217539576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6D75C-5AA7-4B98-95B1-20D695EA4E4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C735775F-C273-4BC9-9FE2-ABCD529DBCFF}"/>
              </a:ext>
            </a:extLst>
          </p:cNvPr>
          <p:cNvPicPr>
            <a:picLocks noGrp="1" noChangeAspect="1"/>
          </p:cNvPicPr>
          <p:nvPr>
            <p:ph idx="1"/>
          </p:nvPr>
        </p:nvPicPr>
        <p:blipFill>
          <a:blip r:embed="rId2"/>
          <a:stretch>
            <a:fillRect/>
          </a:stretch>
        </p:blipFill>
        <p:spPr>
          <a:xfrm>
            <a:off x="973392" y="914400"/>
            <a:ext cx="7580057" cy="5677370"/>
          </a:xfrm>
          <a:prstGeom prst="rect">
            <a:avLst/>
          </a:prstGeom>
        </p:spPr>
      </p:pic>
    </p:spTree>
    <p:extLst>
      <p:ext uri="{BB962C8B-B14F-4D97-AF65-F5344CB8AC3E}">
        <p14:creationId xmlns:p14="http://schemas.microsoft.com/office/powerpoint/2010/main" val="677126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26575-5B39-436F-94EF-2A648695B0AB}"/>
              </a:ext>
            </a:extLst>
          </p:cNvPr>
          <p:cNvSpPr>
            <a:spLocks noGrp="1"/>
          </p:cNvSpPr>
          <p:nvPr>
            <p:ph type="ctrTitle"/>
          </p:nvPr>
        </p:nvSpPr>
        <p:spPr/>
        <p:txBody>
          <a:bodyPr>
            <a:normAutofit/>
          </a:bodyPr>
          <a:lstStyle/>
          <a:p>
            <a:r>
              <a:rPr lang="en-US" dirty="0"/>
              <a:t>The End</a:t>
            </a:r>
          </a:p>
        </p:txBody>
      </p:sp>
      <p:sp>
        <p:nvSpPr>
          <p:cNvPr id="3" name="Content Placeholder 2">
            <a:extLst>
              <a:ext uri="{FF2B5EF4-FFF2-40B4-BE49-F238E27FC236}">
                <a16:creationId xmlns:a16="http://schemas.microsoft.com/office/drawing/2014/main" xmlns="" id="{CF22CDF8-E756-4928-ADE1-32DE99B2B632}"/>
              </a:ext>
            </a:extLst>
          </p:cNvPr>
          <p:cNvSpPr>
            <a:spLocks noGrp="1"/>
          </p:cNvSpPr>
          <p:nvPr>
            <p:ph type="subTitle" idx="1"/>
          </p:nvPr>
        </p:nvSpPr>
        <p:spPr/>
        <p:txBody>
          <a:bodyPr>
            <a:normAutofit fontScale="25000" lnSpcReduction="20000"/>
          </a:bodyPr>
          <a:lstStyle/>
          <a:p>
            <a:r>
              <a:rPr lang="en-US" sz="8000" dirty="0">
                <a:solidFill>
                  <a:schemeClr val="tx1"/>
                </a:solidFill>
              </a:rPr>
              <a:t>-</a:t>
            </a:r>
            <a:r>
              <a:rPr lang="en-US" sz="8000" dirty="0" smtClean="0">
                <a:solidFill>
                  <a:schemeClr val="tx1"/>
                </a:solidFill>
              </a:rPr>
              <a:t>Taxes </a:t>
            </a:r>
            <a:r>
              <a:rPr lang="en-US" sz="8000" dirty="0">
                <a:solidFill>
                  <a:schemeClr val="tx1"/>
                </a:solidFill>
              </a:rPr>
              <a:t>and Subsidies can lead to many debates in class</a:t>
            </a:r>
          </a:p>
          <a:p>
            <a:r>
              <a:rPr lang="en-US" sz="8000" dirty="0">
                <a:solidFill>
                  <a:schemeClr val="tx1"/>
                </a:solidFill>
              </a:rPr>
              <a:t>-</a:t>
            </a:r>
            <a:r>
              <a:rPr lang="en-US" sz="8000" dirty="0" smtClean="0">
                <a:solidFill>
                  <a:schemeClr val="tx1"/>
                </a:solidFill>
              </a:rPr>
              <a:t>Thank </a:t>
            </a:r>
            <a:r>
              <a:rPr lang="en-US" sz="8000" dirty="0">
                <a:solidFill>
                  <a:schemeClr val="tx1"/>
                </a:solidFill>
              </a:rPr>
              <a:t>you for joining me this evening.</a:t>
            </a:r>
          </a:p>
          <a:p>
            <a:r>
              <a:rPr lang="en-US" sz="8000" dirty="0">
                <a:solidFill>
                  <a:schemeClr val="tx1"/>
                </a:solidFill>
              </a:rPr>
              <a:t>-</a:t>
            </a:r>
            <a:r>
              <a:rPr lang="en-US" sz="8000" dirty="0" smtClean="0">
                <a:solidFill>
                  <a:schemeClr val="tx1"/>
                </a:solidFill>
              </a:rPr>
              <a:t>Stay </a:t>
            </a:r>
            <a:r>
              <a:rPr lang="en-US" sz="8000" dirty="0">
                <a:solidFill>
                  <a:schemeClr val="tx1"/>
                </a:solidFill>
              </a:rPr>
              <a:t>S</a:t>
            </a:r>
            <a:r>
              <a:rPr lang="en-US" sz="8000" dirty="0" smtClean="0">
                <a:solidFill>
                  <a:schemeClr val="tx1"/>
                </a:solidFill>
              </a:rPr>
              <a:t>afe </a:t>
            </a:r>
            <a:r>
              <a:rPr lang="en-US" sz="8000" dirty="0">
                <a:solidFill>
                  <a:schemeClr val="tx1"/>
                </a:solidFill>
              </a:rPr>
              <a:t>and </a:t>
            </a:r>
            <a:r>
              <a:rPr lang="en-US" sz="8000" dirty="0" smtClean="0">
                <a:solidFill>
                  <a:schemeClr val="tx1"/>
                </a:solidFill>
              </a:rPr>
              <a:t>Healthy</a:t>
            </a:r>
          </a:p>
          <a:p>
            <a:r>
              <a:rPr lang="en-US" sz="8000" dirty="0" smtClean="0">
                <a:solidFill>
                  <a:schemeClr val="tx1"/>
                </a:solidFill>
              </a:rPr>
              <a:t>Thank you!</a:t>
            </a:r>
            <a:endParaRPr lang="en-US" sz="8000" dirty="0">
              <a:solidFill>
                <a:schemeClr val="tx1"/>
              </a:solidFill>
            </a:endParaRPr>
          </a:p>
          <a:p>
            <a:pPr marL="0" indent="0">
              <a:buNone/>
            </a:pPr>
            <a:r>
              <a:rPr lang="en-US" sz="1500" dirty="0"/>
              <a:t>. </a:t>
            </a:r>
          </a:p>
        </p:txBody>
      </p:sp>
    </p:spTree>
    <p:extLst>
      <p:ext uri="{BB962C8B-B14F-4D97-AF65-F5344CB8AC3E}">
        <p14:creationId xmlns:p14="http://schemas.microsoft.com/office/powerpoint/2010/main" val="39266749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4" name="Content Placeholder 2">
            <a:extLst>
              <a:ext uri="{FF2B5EF4-FFF2-40B4-BE49-F238E27FC236}">
                <a16:creationId xmlns:a16="http://schemas.microsoft.com/office/drawing/2014/main" xmlns="" id="{D3C2B1A9-B194-4AC4-A322-662CB9D0759C}"/>
              </a:ext>
            </a:extLst>
          </p:cNvPr>
          <p:cNvSpPr>
            <a:spLocks noGrp="1"/>
          </p:cNvSpPr>
          <p:nvPr>
            <p:ph idx="4294967295"/>
          </p:nvPr>
        </p:nvSpPr>
        <p:spPr>
          <a:xfrm>
            <a:off x="457200" y="2378075"/>
            <a:ext cx="8229600" cy="4175125"/>
          </a:xfrm>
        </p:spPr>
        <p:txBody>
          <a:bodyPr anchor="ctr">
            <a:normAutofit/>
          </a:bodyPr>
          <a:lstStyle/>
          <a:p>
            <a:r>
              <a:rPr lang="en-US" sz="1800" b="1" dirty="0"/>
              <a:t>STANDARD 4: INCENTIVES . . . . People usually respond predictably to positive and negative incentives. </a:t>
            </a:r>
          </a:p>
          <a:p>
            <a:pPr marL="0" indent="0">
              <a:buNone/>
            </a:pPr>
            <a:endParaRPr lang="en-US" sz="1800" b="1" dirty="0"/>
          </a:p>
          <a:p>
            <a:r>
              <a:rPr lang="en-US" sz="1800" b="1" dirty="0"/>
              <a:t>STANDARD 16: ROLE OF GOVERNMENT AND MARKET FAILURE . . . . . .  There is an economic role for government in a market economy whenever the benefits of a government policy outweigh its costs</a:t>
            </a:r>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5E5DE-D6A7-4F2F-9A6B-BC1BBDAF9690}"/>
              </a:ext>
            </a:extLst>
          </p:cNvPr>
          <p:cNvSpPr>
            <a:spLocks noGrp="1"/>
          </p:cNvSpPr>
          <p:nvPr>
            <p:ph type="title"/>
          </p:nvPr>
        </p:nvSpPr>
        <p:spPr>
          <a:xfrm>
            <a:off x="628651" y="1399934"/>
            <a:ext cx="3446303" cy="1234126"/>
          </a:xfrm>
        </p:spPr>
        <p:txBody>
          <a:bodyPr>
            <a:normAutofit fontScale="90000"/>
          </a:bodyPr>
          <a:lstStyle/>
          <a:p>
            <a:r>
              <a:rPr lang="en-US" sz="4400" dirty="0"/>
              <a:t>Why are Taxes Necessary</a:t>
            </a:r>
            <a:r>
              <a:rPr lang="en-US" dirty="0"/>
              <a:t>?</a:t>
            </a:r>
          </a:p>
        </p:txBody>
      </p:sp>
      <p:sp>
        <p:nvSpPr>
          <p:cNvPr id="3" name="Content Placeholder 2">
            <a:extLst>
              <a:ext uri="{FF2B5EF4-FFF2-40B4-BE49-F238E27FC236}">
                <a16:creationId xmlns:a16="http://schemas.microsoft.com/office/drawing/2014/main" xmlns="" id="{B5B8F85C-3E3D-4C1A-BA6A-2D96F1997C40}"/>
              </a:ext>
            </a:extLst>
          </p:cNvPr>
          <p:cNvSpPr>
            <a:spLocks noGrp="1"/>
          </p:cNvSpPr>
          <p:nvPr>
            <p:ph idx="1"/>
          </p:nvPr>
        </p:nvSpPr>
        <p:spPr>
          <a:xfrm>
            <a:off x="628651" y="2768601"/>
            <a:ext cx="3446303" cy="2721371"/>
          </a:xfrm>
        </p:spPr>
        <p:txBody>
          <a:bodyPr>
            <a:normAutofit fontScale="92500" lnSpcReduction="20000"/>
          </a:bodyPr>
          <a:lstStyle/>
          <a:p>
            <a:r>
              <a:rPr lang="en-US" sz="1500" b="1" dirty="0"/>
              <a:t>Provide Goods and Services</a:t>
            </a:r>
          </a:p>
          <a:p>
            <a:endParaRPr lang="en-US" sz="1500" b="1" dirty="0"/>
          </a:p>
          <a:p>
            <a:r>
              <a:rPr lang="en-US" sz="1500" b="1" dirty="0"/>
              <a:t>Control the Economy</a:t>
            </a:r>
          </a:p>
          <a:p>
            <a:endParaRPr lang="en-US" sz="1500" b="1" dirty="0"/>
          </a:p>
          <a:p>
            <a:r>
              <a:rPr lang="en-US" sz="1500" b="1" dirty="0"/>
              <a:t>Control Behavior</a:t>
            </a:r>
          </a:p>
          <a:p>
            <a:endParaRPr lang="en-US" sz="1500" b="1" dirty="0"/>
          </a:p>
          <a:p>
            <a:r>
              <a:rPr lang="en-US" sz="1500" b="1" dirty="0"/>
              <a:t>Correct Income Inequality</a:t>
            </a:r>
          </a:p>
        </p:txBody>
      </p:sp>
      <p:sp>
        <p:nvSpPr>
          <p:cNvPr id="75" name="Rectangle 74">
            <a:extLst>
              <a:ext uri="{FF2B5EF4-FFF2-40B4-BE49-F238E27FC236}">
                <a16:creationId xmlns:a16="http://schemas.microsoft.com/office/drawing/2014/main" xmlns="" id="{003713C1-2FB2-413B-BF91-3AE41726F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68243" y="3463290"/>
            <a:ext cx="4575686"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90795B4D-5022-4A7F-A01D-8D880B7CD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9689" y="857250"/>
            <a:ext cx="4644311" cy="51435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79" name="Rectangle 78">
            <a:extLst>
              <a:ext uri="{FF2B5EF4-FFF2-40B4-BE49-F238E27FC236}">
                <a16:creationId xmlns:a16="http://schemas.microsoft.com/office/drawing/2014/main" xmlns="" id="{AFD19018-DE7C-4796-ADF2-AD2EB0FC0D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0" y="857250"/>
            <a:ext cx="2251711"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028" name="Picture 4" descr="7 Difference between goods and services - How goods and services ...">
            <a:extLst>
              <a:ext uri="{FF2B5EF4-FFF2-40B4-BE49-F238E27FC236}">
                <a16:creationId xmlns:a16="http://schemas.microsoft.com/office/drawing/2014/main" xmlns="" id="{7E037F6C-73B3-4348-A7E2-0F25D40AF2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15681" y="1461017"/>
            <a:ext cx="1773238" cy="132992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xmlns="" id="{B1A0A2C2-4F85-44AF-8708-8DCA4B550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92218" y="857250"/>
            <a:ext cx="2251711"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pic>
        <p:nvPicPr>
          <p:cNvPr id="1026" name="Picture 2" descr="Causes of Business Cycles: Internal and External Causes with Examples">
            <a:extLst>
              <a:ext uri="{FF2B5EF4-FFF2-40B4-BE49-F238E27FC236}">
                <a16:creationId xmlns:a16="http://schemas.microsoft.com/office/drawing/2014/main" xmlns="" id="{7C42C8C6-B9A9-4F7F-98CA-FBB671C1B7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27082" y="1555412"/>
            <a:ext cx="1773238" cy="1141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trol your traffic - Babylon Traffic">
            <a:extLst>
              <a:ext uri="{FF2B5EF4-FFF2-40B4-BE49-F238E27FC236}">
                <a16:creationId xmlns:a16="http://schemas.microsoft.com/office/drawing/2014/main" xmlns="" id="{EE2D55B7-54F5-49E6-9C0C-2919E93F8F1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20753" y="3704589"/>
            <a:ext cx="3417000" cy="178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264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5725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87EC2BB-CFE3-4F00-BA66-647F1A0193F3}"/>
              </a:ext>
            </a:extLst>
          </p:cNvPr>
          <p:cNvSpPr>
            <a:spLocks noGrp="1"/>
          </p:cNvSpPr>
          <p:nvPr>
            <p:ph type="title"/>
          </p:nvPr>
        </p:nvSpPr>
        <p:spPr>
          <a:xfrm>
            <a:off x="53402" y="1278921"/>
            <a:ext cx="3018649" cy="4211052"/>
          </a:xfrm>
        </p:spPr>
        <p:txBody>
          <a:bodyPr>
            <a:normAutofit/>
          </a:bodyPr>
          <a:lstStyle/>
          <a:p>
            <a:r>
              <a:rPr lang="en-US" sz="1800" dirty="0">
                <a:solidFill>
                  <a:srgbClr val="FFFFFF"/>
                </a:solidFill>
              </a:rPr>
              <a:t>What are the different types of </a:t>
            </a:r>
            <a:r>
              <a:rPr lang="en-US" sz="1800" dirty="0" smtClean="0">
                <a:solidFill>
                  <a:srgbClr val="FFFFFF"/>
                </a:solidFill>
              </a:rPr>
              <a:t>taxes</a:t>
            </a:r>
            <a:r>
              <a:rPr lang="en-US" sz="1800" dirty="0">
                <a:solidFill>
                  <a:srgbClr val="FFFFFF"/>
                </a:solidFill>
              </a:rPr>
              <a:t>?</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2" y="269886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A57F4A12-5C43-4345-A8EC-7C97A767CD73}"/>
              </a:ext>
            </a:extLst>
          </p:cNvPr>
          <p:cNvSpPr>
            <a:spLocks noGrp="1"/>
          </p:cNvSpPr>
          <p:nvPr>
            <p:ph idx="1"/>
          </p:nvPr>
        </p:nvSpPr>
        <p:spPr>
          <a:xfrm>
            <a:off x="3335482" y="1300759"/>
            <a:ext cx="5179868" cy="4189214"/>
          </a:xfrm>
        </p:spPr>
        <p:txBody>
          <a:bodyPr anchor="ctr">
            <a:normAutofit fontScale="92500" lnSpcReduction="20000"/>
          </a:bodyPr>
          <a:lstStyle/>
          <a:p>
            <a:r>
              <a:rPr lang="en-US" dirty="0"/>
              <a:t>“</a:t>
            </a:r>
            <a:r>
              <a:rPr lang="en-US" b="1" dirty="0"/>
              <a:t>Progressive</a:t>
            </a:r>
            <a:r>
              <a:rPr lang="en-US" dirty="0"/>
              <a:t> tax is the concept that a taxpayer should pay higher </a:t>
            </a:r>
            <a:r>
              <a:rPr lang="en-US" dirty="0">
                <a:hlinkClick r:id="rId2"/>
              </a:rPr>
              <a:t>taxes</a:t>
            </a:r>
            <a:r>
              <a:rPr lang="en-US" dirty="0"/>
              <a:t> if he earns more income and lower taxes if he earns less. In the U.S., people are taxed based on what </a:t>
            </a:r>
            <a:r>
              <a:rPr lang="en-US" dirty="0">
                <a:hlinkClick r:id="rId3"/>
              </a:rPr>
              <a:t>tax brackets</a:t>
            </a:r>
            <a:r>
              <a:rPr lang="en-US" dirty="0"/>
              <a:t> they fall into, with higher income ranges correlating to a higher percentage. Progressive taxes are the main tool used by governments to reduce income inequality</a:t>
            </a:r>
            <a:r>
              <a:rPr lang="en-US" dirty="0" smtClean="0"/>
              <a:t>”- </a:t>
            </a:r>
            <a:r>
              <a:rPr lang="en-US" b="1" dirty="0" err="1"/>
              <a:t>Bankrate</a:t>
            </a:r>
            <a:endParaRPr lang="en-US" b="1" dirty="0"/>
          </a:p>
          <a:p>
            <a:pPr marL="0" indent="0">
              <a:buNone/>
            </a:pPr>
            <a:endParaRPr lang="en-US" b="1" dirty="0"/>
          </a:p>
          <a:p>
            <a:endParaRPr lang="en-US" dirty="0"/>
          </a:p>
        </p:txBody>
      </p:sp>
    </p:spTree>
    <p:extLst>
      <p:ext uri="{BB962C8B-B14F-4D97-AF65-F5344CB8AC3E}">
        <p14:creationId xmlns:p14="http://schemas.microsoft.com/office/powerpoint/2010/main" val="1590441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B7594-8A24-42B8-B96E-36EEB94CF371}"/>
              </a:ext>
            </a:extLst>
          </p:cNvPr>
          <p:cNvSpPr>
            <a:spLocks noGrp="1"/>
          </p:cNvSpPr>
          <p:nvPr>
            <p:ph type="title"/>
          </p:nvPr>
        </p:nvSpPr>
        <p:spPr>
          <a:xfrm>
            <a:off x="6950932" y="2374582"/>
            <a:ext cx="1852218" cy="2134553"/>
          </a:xfrm>
        </p:spPr>
        <p:txBody>
          <a:bodyPr vert="horz" wrap="square" lIns="68580" tIns="34290" rIns="68580" bIns="34290" numCol="1" rtlCol="0" anchor="ctr" anchorCtr="0" compatLnSpc="1">
            <a:prstTxWarp prst="textNoShape">
              <a:avLst/>
            </a:prstTxWarp>
            <a:normAutofit fontScale="90000"/>
            <a:scene3d>
              <a:camera prst="orthographicFront">
                <a:rot lat="0" lon="0" rev="0"/>
              </a:camera>
              <a:lightRig rig="threePt" dir="t"/>
            </a:scene3d>
            <a:sp3d>
              <a:bevelT w="0"/>
            </a:sp3d>
          </a:bodyPr>
          <a:lstStyle/>
          <a:p>
            <a:r>
              <a:rPr lang="en-US" sz="2775"/>
              <a:t>United State Tax Rate 2020</a:t>
            </a:r>
          </a:p>
        </p:txBody>
      </p:sp>
      <p:sp>
        <p:nvSpPr>
          <p:cNvPr id="13" name="Rectangle 12">
            <a:extLst>
              <a:ext uri="{FF2B5EF4-FFF2-40B4-BE49-F238E27FC236}">
                <a16:creationId xmlns:a16="http://schemas.microsoft.com/office/drawing/2014/main" xmlns=""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6564" y="1355481"/>
            <a:ext cx="6061974" cy="420025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23F653C0-2B10-4355-9D19-755DB241D2B9}"/>
              </a:ext>
            </a:extLst>
          </p:cNvPr>
          <p:cNvPicPr>
            <a:picLocks noGrp="1" noChangeAspect="1"/>
          </p:cNvPicPr>
          <p:nvPr>
            <p:ph idx="1"/>
          </p:nvPr>
        </p:nvPicPr>
        <p:blipFill rotWithShape="1">
          <a:blip r:embed="rId2"/>
          <a:srcRect r="7" b="2"/>
          <a:stretch/>
        </p:blipFill>
        <p:spPr>
          <a:xfrm>
            <a:off x="408929" y="1501144"/>
            <a:ext cx="5706228" cy="3908930"/>
          </a:xfrm>
          <a:prstGeom prst="rect">
            <a:avLst/>
          </a:prstGeom>
          <a:ln w="38100">
            <a:solidFill>
              <a:schemeClr val="accent1"/>
            </a:solidFill>
          </a:ln>
        </p:spPr>
      </p:pic>
    </p:spTree>
    <p:extLst>
      <p:ext uri="{BB962C8B-B14F-4D97-AF65-F5344CB8AC3E}">
        <p14:creationId xmlns:p14="http://schemas.microsoft.com/office/powerpoint/2010/main" val="1531474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77F751-E766-453F-ABB8-5D65429A71D9}"/>
              </a:ext>
            </a:extLst>
          </p:cNvPr>
          <p:cNvSpPr>
            <a:spLocks noGrp="1"/>
          </p:cNvSpPr>
          <p:nvPr>
            <p:ph type="title"/>
          </p:nvPr>
        </p:nvSpPr>
        <p:spPr>
          <a:xfrm>
            <a:off x="457200" y="914399"/>
            <a:ext cx="8229600" cy="2143125"/>
          </a:xfrm>
        </p:spPr>
        <p:txBody>
          <a:bodyPr>
            <a:normAutofit fontScale="90000"/>
          </a:bodyPr>
          <a:lstStyle/>
          <a:p>
            <a:r>
              <a:rPr lang="en-US" sz="2000" b="1" dirty="0"/>
              <a:t>Progressive taxation </a:t>
            </a:r>
            <a:r>
              <a:rPr lang="en-US" sz="2000" dirty="0"/>
              <a:t>improves the poor’s purchasing power and stimulates the economy.</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27FA95C3-C4D4-4C9F-B9D0-882965734207}"/>
              </a:ext>
            </a:extLst>
          </p:cNvPr>
          <p:cNvSpPr>
            <a:spLocks noGrp="1"/>
          </p:cNvSpPr>
          <p:nvPr>
            <p:ph idx="1"/>
          </p:nvPr>
        </p:nvSpPr>
        <p:spPr/>
        <p:txBody>
          <a:bodyPr>
            <a:normAutofit fontScale="47500" lnSpcReduction="20000"/>
          </a:bodyPr>
          <a:lstStyle/>
          <a:p>
            <a:r>
              <a:rPr lang="en-US" sz="3600" dirty="0"/>
              <a:t>Progressive tax systems improve the poor's ability to purchase everyday items as well, increasing economic</a:t>
            </a:r>
            <a:r>
              <a:rPr lang="en-US" sz="3600" b="1" dirty="0"/>
              <a:t> </a:t>
            </a:r>
            <a:r>
              <a:rPr lang="en-US" sz="3600" b="1" dirty="0">
                <a:hlinkClick r:id="rId2">
                  <a:extLst>
                    <a:ext uri="{A12FA001-AC4F-418D-AE19-62706E023703}">
                      <ahyp:hlinkClr xmlns:ahyp="http://schemas.microsoft.com/office/drawing/2018/hyperlinkcolor" xmlns="" val="tx"/>
                    </a:ext>
                  </a:extLst>
                </a:hlinkClick>
              </a:rPr>
              <a:t>demand</a:t>
            </a:r>
            <a:r>
              <a:rPr lang="en-US" sz="3600" dirty="0"/>
              <a:t>. </a:t>
            </a:r>
          </a:p>
          <a:p>
            <a:r>
              <a:rPr lang="en-US" sz="3600" dirty="0" smtClean="0"/>
              <a:t> A study by Economy.com found that every dollar spent on food stamps stimulates </a:t>
            </a:r>
            <a:r>
              <a:rPr lang="en-US" sz="3600" b="1" dirty="0" smtClean="0"/>
              <a:t>$1.73 </a:t>
            </a:r>
            <a:r>
              <a:rPr lang="en-US" sz="3600" dirty="0" smtClean="0"/>
              <a:t>in demand because that </a:t>
            </a:r>
            <a:r>
              <a:rPr lang="en-US" sz="3600" b="1" dirty="0" smtClean="0"/>
              <a:t>$1 </a:t>
            </a:r>
            <a:r>
              <a:rPr lang="en-US" sz="3600" dirty="0" smtClean="0"/>
              <a:t>creates a ripple effect</a:t>
            </a:r>
            <a:r>
              <a:rPr lang="en-US" sz="3600" dirty="0"/>
              <a:t>.→→→</a:t>
            </a:r>
            <a:endParaRPr lang="en-US" sz="3600" baseline="30000" dirty="0" smtClean="0"/>
          </a:p>
          <a:p>
            <a:r>
              <a:rPr lang="en-US" sz="3600" dirty="0" smtClean="0"/>
              <a:t> </a:t>
            </a:r>
            <a:r>
              <a:rPr lang="en-US" sz="3600" dirty="0"/>
              <a:t>A  dollar spent at the grocery store pays for the food, but it also helps to pay the clerk's salary, the truckers who haul the food, and even the farmer who grew it. →→→</a:t>
            </a:r>
          </a:p>
          <a:p>
            <a:r>
              <a:rPr lang="en-US" sz="3600" dirty="0"/>
              <a:t> </a:t>
            </a:r>
            <a:r>
              <a:rPr lang="en-US" sz="3600" dirty="0" smtClean="0"/>
              <a:t>The </a:t>
            </a:r>
            <a:r>
              <a:rPr lang="en-US" sz="3600" dirty="0"/>
              <a:t>clerks, truckers, and farmers then make purchases of their own, which pays even more employees and workers. With strong demand, there's no need to lay off employees.</a:t>
            </a:r>
          </a:p>
          <a:p>
            <a:r>
              <a:rPr lang="en-US" sz="3600" dirty="0"/>
              <a:t>The goal of progressive taxation is to stimulate the economy and make sure every citizen has a minimum standard of living. Over the long run, it lowers health care costs and provides a strong labor force. </a:t>
            </a:r>
          </a:p>
          <a:p>
            <a:endParaRPr lang="en-US" dirty="0"/>
          </a:p>
        </p:txBody>
      </p:sp>
    </p:spTree>
    <p:extLst>
      <p:ext uri="{BB962C8B-B14F-4D97-AF65-F5344CB8AC3E}">
        <p14:creationId xmlns:p14="http://schemas.microsoft.com/office/powerpoint/2010/main" val="2805707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 CEE Webinar Presentation Master Template" id="{AC6E5D18-6956-4D6B-B352-1CD5A358ECBA}" vid="{371BA32A-2618-4669-B442-A3215DC61D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8332A4-542C-494D-8506-1C720B46413C}">
  <ds:schemaRef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9cd82c5b-74c9-4827-94f1-5bf219ae6b20"/>
    <ds:schemaRef ds:uri="bfa4db11-c700-41fb-b639-f7e6b4e680b5"/>
    <ds:schemaRef ds:uri="http://www.w3.org/XML/1998/namespace"/>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 CEE Webinar Presentation Master Template</Template>
  <TotalTime>62</TotalTime>
  <Words>646</Words>
  <Application>Microsoft Office PowerPoint</Application>
  <PresentationFormat>On-screen Show (4:3)</PresentationFormat>
  <Paragraphs>118</Paragraphs>
  <Slides>42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ＭＳ Ｐゴシック</vt:lpstr>
      <vt:lpstr>Arial</vt:lpstr>
      <vt:lpstr>Arial,Sans-Serif</vt:lpstr>
      <vt:lpstr>Calibri</vt:lpstr>
      <vt:lpstr>Calibri Light</vt:lpstr>
      <vt:lpstr>Office Theme</vt:lpstr>
      <vt:lpstr> </vt:lpstr>
      <vt:lpstr>EconEdLink Membership</vt:lpstr>
      <vt:lpstr>Professional Development Certificate</vt:lpstr>
      <vt:lpstr>Agenda</vt:lpstr>
      <vt:lpstr>National Standards</vt:lpstr>
      <vt:lpstr>Why are Taxes Necessary?</vt:lpstr>
      <vt:lpstr>What are the different types of taxes?</vt:lpstr>
      <vt:lpstr>United State Tax Rate 2020</vt:lpstr>
      <vt:lpstr>Progressive taxation improves the poor’s purchasing power and stimulates the economy. </vt:lpstr>
      <vt:lpstr>Taxes that are NOT Progressive!</vt:lpstr>
      <vt:lpstr>Investment Income Taxes</vt:lpstr>
      <vt:lpstr>The Estate Tax</vt:lpstr>
      <vt:lpstr>PowerPoint Presentation</vt:lpstr>
      <vt:lpstr>Excise Tax</vt:lpstr>
      <vt:lpstr>PowerPoint Presentation</vt:lpstr>
      <vt:lpstr>Regressive Tax</vt:lpstr>
      <vt:lpstr>Imported Beer – What Taxes Do We Pay?</vt:lpstr>
      <vt:lpstr>Laffer Curve</vt:lpstr>
      <vt:lpstr>-Are Price Controls Good or Bad for the Economy? -Why Does Government Need to Get Involved?</vt:lpstr>
      <vt:lpstr>Government Action</vt:lpstr>
      <vt:lpstr>Price Floor =  Lowest Allowed Price</vt:lpstr>
      <vt:lpstr>Price Ceiling =  Highest Allowed Price</vt:lpstr>
      <vt:lpstr>When Government sets a tax, should it be concerned with who pays the tax?</vt:lpstr>
      <vt:lpstr>1. ABCD 2. HFEG 3. A 4. G 5. BCHF 6. DE 7. HF</vt:lpstr>
      <vt:lpstr>Consumer and Produce Share the Tax Burden</vt:lpstr>
      <vt:lpstr> Product of Cigarettes being taxed @ $2/ pack</vt:lpstr>
      <vt:lpstr> 1.    $3 2.   $4 3.    $2 4.    0 5.     $2 x 80  =  $160 DWL-20x$2/2=$20 Loss of Sale is 20 units.</vt:lpstr>
      <vt:lpstr>1.    $3 2.    $3 x 10=$30 3.     $2 4.    $1 5.     $2 x 10 = $20 6.      $11 x 10=$110</vt:lpstr>
      <vt:lpstr>PowerPoint Presentation</vt:lpstr>
      <vt:lpstr>Who pays the bulk of the tax? Consumer b/c the demand is inelastic (no substitute and necessity)</vt:lpstr>
      <vt:lpstr>Are Yachts elastic or inelastic demand?</vt:lpstr>
      <vt:lpstr>Who pays the  bulk of the tax? Producer pays because it is an ELASTIC demand.  Huge Loss of Sales due to the tax.</vt:lpstr>
      <vt:lpstr>Tax Question</vt:lpstr>
      <vt:lpstr> Tax Question</vt:lpstr>
      <vt:lpstr>PowerPoint Presentation</vt:lpstr>
      <vt:lpstr>Why Does Everyone Win?</vt:lpstr>
      <vt:lpstr>PowerPoint Presentation</vt:lpstr>
      <vt:lpstr>PowerPoint Presentation</vt:lpstr>
      <vt:lpstr>1. HL   1.    HL 2.    ILT 3.    HILMNRS 4.     T 5.    Q5-Q1 6.    CS will decrease and PS increase </vt:lpstr>
      <vt:lpstr>PowerPoint Presentation</vt:lpstr>
      <vt:lpstr>The End</vt:lpstr>
      <vt:lpstr>CEE Affiliates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Conference3 NoteBook</dc:creator>
  <cp:lastModifiedBy>Conference3 NoteBook</cp:lastModifiedBy>
  <cp:revision>14</cp:revision>
  <dcterms:created xsi:type="dcterms:W3CDTF">2020-06-05T14:59:13Z</dcterms:created>
  <dcterms:modified xsi:type="dcterms:W3CDTF">2020-06-05T16:02:09Z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