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751" r:id="rId2"/>
  </p:sldMasterIdLst>
  <p:notesMasterIdLst>
    <p:notesMasterId r:id="rId14"/>
  </p:notesMasterIdLst>
  <p:sldIdLst>
    <p:sldId id="256" r:id="rId3"/>
    <p:sldId id="257" r:id="rId4"/>
    <p:sldId id="264" r:id="rId5"/>
    <p:sldId id="265" r:id="rId6"/>
    <p:sldId id="266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0"/>
    <p:restoredTop sz="96341"/>
  </p:normalViewPr>
  <p:slideViewPr>
    <p:cSldViewPr snapToGrid="0" snapToObjects="1">
      <p:cViewPr varScale="1">
        <p:scale>
          <a:sx n="117" d="100"/>
          <a:sy n="117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AE75-8D9B-224F-879C-AAA583C9144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BF3B9-4CDF-1A48-99E2-D9F9ED81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0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4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5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38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40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4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1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6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606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46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5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37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41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53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47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smtClean="0">
                <a:solidFill>
                  <a:srgbClr val="FFFFFF"/>
                </a:solidFill>
              </a:rPr>
              <a:pPr algn="r"/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785800" y="3523200"/>
            <a:ext cx="9178400" cy="7336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785800" y="1124500"/>
            <a:ext cx="9178400" cy="22108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2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200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200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200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200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200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200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200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57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2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76" name="Shape 76"/>
          <p:cNvSpPr/>
          <p:nvPr/>
        </p:nvSpPr>
        <p:spPr>
          <a:xfrm>
            <a:off x="6015200" y="3348267"/>
            <a:ext cx="161600" cy="161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18796" y="2375533"/>
            <a:ext cx="11154400" cy="8592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518800" y="3623000"/>
            <a:ext cx="11154400" cy="6384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ct val="100000"/>
              <a:buNone/>
              <a:defRPr sz="1800">
                <a:solidFill>
                  <a:srgbClr val="CFE2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ct val="100000"/>
              <a:buNone/>
              <a:defRPr sz="1800">
                <a:solidFill>
                  <a:srgbClr val="CFE2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ct val="100000"/>
              <a:buNone/>
              <a:defRPr sz="1800">
                <a:solidFill>
                  <a:srgbClr val="CFE2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ct val="100000"/>
              <a:buNone/>
              <a:defRPr sz="1800">
                <a:solidFill>
                  <a:srgbClr val="CFE2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ct val="100000"/>
              <a:buNone/>
              <a:defRPr sz="1800">
                <a:solidFill>
                  <a:srgbClr val="CFE2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ct val="100000"/>
              <a:buNone/>
              <a:defRPr sz="1800">
                <a:solidFill>
                  <a:srgbClr val="CFE2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ct val="100000"/>
              <a:buNone/>
              <a:defRPr sz="1800">
                <a:solidFill>
                  <a:srgbClr val="CFE2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ct val="100000"/>
              <a:buNone/>
              <a:defRPr sz="1800">
                <a:solidFill>
                  <a:srgbClr val="CFE2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ct val="100000"/>
              <a:buNone/>
              <a:defRPr sz="1800">
                <a:solidFill>
                  <a:srgbClr val="CFE2F3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1330665" y="6251677"/>
            <a:ext cx="731600" cy="5248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smtClean="0">
                <a:solidFill>
                  <a:srgbClr val="FFFFFF"/>
                </a:solidFill>
              </a:rPr>
              <a:pPr algn="r"/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8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59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55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63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87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2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90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7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52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65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72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5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03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97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8721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67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48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9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41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4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4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0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1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5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37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8049A8-B206-2B40-BBE9-B5CFDE45005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F04C-CA36-1048-A0B5-6CE9B4A5B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45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B9A2-825F-4D48-92CE-226DE1327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Invest in Girls 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Virtual Workshop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C5EE7-0CD4-EC46-8BE9-B9E18C437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Stock Market &amp; the News</a:t>
            </a:r>
          </a:p>
        </p:txBody>
      </p:sp>
    </p:spTree>
    <p:extLst>
      <p:ext uri="{BB962C8B-B14F-4D97-AF65-F5344CB8AC3E}">
        <p14:creationId xmlns:p14="http://schemas.microsoft.com/office/powerpoint/2010/main" val="297801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1913097" y="2375533"/>
            <a:ext cx="8365800" cy="8592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/>
              <a:t>Scenario 4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ubTitle" idx="1"/>
          </p:nvPr>
        </p:nvSpPr>
        <p:spPr>
          <a:xfrm>
            <a:off x="1913100" y="3623000"/>
            <a:ext cx="8365800" cy="1417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dirty="0"/>
              <a:t>Apple reported a huge drop in profits because they have been investing company resources into a secret project. No one knows what it is but rumors say that it could be a personal robot assistant.</a:t>
            </a:r>
          </a:p>
          <a:p>
            <a:endParaRPr lang="en" dirty="0"/>
          </a:p>
          <a:p>
            <a:pPr lvl="0"/>
            <a:r>
              <a:rPr lang="en" dirty="0"/>
              <a:t>[You own 100 shares of </a:t>
            </a:r>
            <a:r>
              <a:rPr lang="en-US" dirty="0"/>
              <a:t>Apple</a:t>
            </a:r>
            <a:r>
              <a:rPr lang="en" dirty="0"/>
              <a:t>.]</a:t>
            </a:r>
          </a:p>
          <a:p>
            <a:pPr lvl="0"/>
            <a:endParaRPr lang="en" dirty="0"/>
          </a:p>
          <a:p>
            <a:pPr lvl="0"/>
            <a:r>
              <a:rPr lang="en" dirty="0"/>
              <a:t>Buy more </a:t>
            </a:r>
            <a:r>
              <a:rPr lang="en-US" dirty="0"/>
              <a:t>Apple</a:t>
            </a:r>
            <a:r>
              <a:rPr lang="en" dirty="0"/>
              <a:t> stock.</a:t>
            </a:r>
            <a:br>
              <a:rPr lang="en" dirty="0"/>
            </a:br>
            <a:r>
              <a:rPr lang="en" dirty="0"/>
              <a:t>Sell some or all of your </a:t>
            </a:r>
            <a:r>
              <a:rPr lang="en-US" dirty="0"/>
              <a:t>Apple</a:t>
            </a:r>
            <a:r>
              <a:rPr lang="en" dirty="0"/>
              <a:t> stock. </a:t>
            </a:r>
          </a:p>
          <a:p>
            <a:pPr lvl="0"/>
            <a:r>
              <a:rPr lang="en" dirty="0"/>
              <a:t>Stay with the stock you have &amp;  see what happens.</a:t>
            </a:r>
          </a:p>
        </p:txBody>
      </p:sp>
    </p:spTree>
    <p:extLst>
      <p:ext uri="{BB962C8B-B14F-4D97-AF65-F5344CB8AC3E}">
        <p14:creationId xmlns:p14="http://schemas.microsoft.com/office/powerpoint/2010/main" val="1864408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A6BD-4A7F-4044-86C0-9B41797E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THE END</a:t>
            </a:r>
          </a:p>
        </p:txBody>
      </p:sp>
    </p:spTree>
    <p:extLst>
      <p:ext uri="{BB962C8B-B14F-4D97-AF65-F5344CB8AC3E}">
        <p14:creationId xmlns:p14="http://schemas.microsoft.com/office/powerpoint/2010/main" val="160645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199B7-1CDE-444B-B4A2-04C64BD79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3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D4118-385E-4848-BB84-D07267F4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36" y="1309447"/>
            <a:ext cx="8905421" cy="46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734E0-064B-E54C-AE3C-BF2BB3F43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64" y="1375228"/>
            <a:ext cx="9213850" cy="442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3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54858-61D3-1E42-98FC-3A3B57DE4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subTitle" idx="1"/>
          </p:nvPr>
        </p:nvSpPr>
        <p:spPr>
          <a:xfrm>
            <a:off x="2113350" y="2800300"/>
            <a:ext cx="6883800" cy="2122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dirty="0"/>
              <a:t>I will share with you a fake news story from a real</a:t>
            </a:r>
          </a:p>
          <a:p>
            <a:r>
              <a:rPr lang="en" dirty="0"/>
              <a:t>company. As an investor in that company you have</a:t>
            </a:r>
          </a:p>
          <a:p>
            <a:r>
              <a:rPr lang="en" dirty="0"/>
              <a:t>to decide whether you want to buy more of the </a:t>
            </a:r>
          </a:p>
          <a:p>
            <a:r>
              <a:rPr lang="en" dirty="0"/>
              <a:t>company, sell it or just keep what you have.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ctrTitle"/>
          </p:nvPr>
        </p:nvSpPr>
        <p:spPr>
          <a:xfrm>
            <a:off x="2113350" y="589500"/>
            <a:ext cx="6883800" cy="22108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/>
              <a:t>Buy, Sell &amp; Stay</a:t>
            </a:r>
          </a:p>
        </p:txBody>
      </p:sp>
      <p:sp>
        <p:nvSpPr>
          <p:cNvPr id="228" name="Shape 228"/>
          <p:cNvSpPr/>
          <p:nvPr/>
        </p:nvSpPr>
        <p:spPr>
          <a:xfrm>
            <a:off x="1524002" y="4923033"/>
            <a:ext cx="9144087" cy="1819475"/>
          </a:xfrm>
          <a:custGeom>
            <a:avLst/>
            <a:gdLst/>
            <a:ahLst/>
            <a:cxnLst/>
            <a:rect l="0" t="0" r="0" b="0"/>
            <a:pathLst>
              <a:path w="472807" h="72779" extrusionOk="0">
                <a:moveTo>
                  <a:pt x="0" y="72779"/>
                </a:moveTo>
                <a:lnTo>
                  <a:pt x="27992" y="46314"/>
                </a:lnTo>
                <a:lnTo>
                  <a:pt x="46313" y="57511"/>
                </a:lnTo>
                <a:lnTo>
                  <a:pt x="86520" y="0"/>
                </a:lnTo>
                <a:lnTo>
                  <a:pt x="153700" y="62600"/>
                </a:lnTo>
                <a:lnTo>
                  <a:pt x="172022" y="21885"/>
                </a:lnTo>
                <a:lnTo>
                  <a:pt x="202559" y="44278"/>
                </a:lnTo>
                <a:lnTo>
                  <a:pt x="233095" y="27483"/>
                </a:lnTo>
                <a:lnTo>
                  <a:pt x="265159" y="44278"/>
                </a:lnTo>
                <a:lnTo>
                  <a:pt x="304347" y="20358"/>
                </a:lnTo>
                <a:lnTo>
                  <a:pt x="358804" y="45805"/>
                </a:lnTo>
                <a:lnTo>
                  <a:pt x="387814" y="18322"/>
                </a:lnTo>
                <a:lnTo>
                  <a:pt x="430056" y="49877"/>
                </a:lnTo>
                <a:lnTo>
                  <a:pt x="472807" y="16286"/>
                </a:lnTo>
              </a:path>
            </a:pathLst>
          </a:custGeom>
          <a:noFill/>
          <a:ln w="9525" cap="flat" cmpd="sng">
            <a:solidFill>
              <a:srgbClr val="BCBCBC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7183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913097" y="2375533"/>
            <a:ext cx="8365800" cy="8592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/>
              <a:t>Scenario 1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subTitle" idx="1"/>
          </p:nvPr>
        </p:nvSpPr>
        <p:spPr>
          <a:xfrm>
            <a:off x="1913100" y="3623000"/>
            <a:ext cx="8365800" cy="638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dirty="0"/>
              <a:t>Starbucks has unveiled plans to make a new Tuna flavored latte.</a:t>
            </a:r>
          </a:p>
          <a:p>
            <a:endParaRPr lang="en" dirty="0"/>
          </a:p>
          <a:p>
            <a:pPr lvl="0"/>
            <a:r>
              <a:rPr lang="en" dirty="0"/>
              <a:t>[You own 100 shares of </a:t>
            </a:r>
            <a:r>
              <a:rPr lang="en-US" dirty="0"/>
              <a:t>Starbucks</a:t>
            </a:r>
            <a:r>
              <a:rPr lang="en" dirty="0"/>
              <a:t>.]</a:t>
            </a:r>
          </a:p>
          <a:p>
            <a:pPr lvl="0"/>
            <a:endParaRPr lang="en" dirty="0"/>
          </a:p>
          <a:p>
            <a:pPr lvl="0"/>
            <a:r>
              <a:rPr lang="en" dirty="0"/>
              <a:t>Buy more </a:t>
            </a:r>
            <a:r>
              <a:rPr lang="en-US" dirty="0"/>
              <a:t>Starbucks</a:t>
            </a:r>
            <a:r>
              <a:rPr lang="en" dirty="0"/>
              <a:t> stock.</a:t>
            </a:r>
            <a:br>
              <a:rPr lang="en" dirty="0"/>
            </a:br>
            <a:r>
              <a:rPr lang="en" dirty="0"/>
              <a:t>Sell some or all of your </a:t>
            </a:r>
            <a:r>
              <a:rPr lang="en-US" dirty="0"/>
              <a:t>Starbucks</a:t>
            </a:r>
            <a:r>
              <a:rPr lang="en" dirty="0"/>
              <a:t> stock. </a:t>
            </a:r>
          </a:p>
          <a:p>
            <a:pPr lvl="0"/>
            <a:r>
              <a:rPr lang="en" dirty="0"/>
              <a:t>Stay with the stock you have &amp;  see what happens.</a:t>
            </a:r>
          </a:p>
        </p:txBody>
      </p:sp>
    </p:spTree>
    <p:extLst>
      <p:ext uri="{BB962C8B-B14F-4D97-AF65-F5344CB8AC3E}">
        <p14:creationId xmlns:p14="http://schemas.microsoft.com/office/powerpoint/2010/main" val="188888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913097" y="2375533"/>
            <a:ext cx="8365800" cy="8592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/>
              <a:t>Scenario 2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ubTitle" idx="1"/>
          </p:nvPr>
        </p:nvSpPr>
        <p:spPr>
          <a:xfrm>
            <a:off x="1913100" y="3623000"/>
            <a:ext cx="8365800" cy="638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dirty="0"/>
              <a:t>Google announces plans to buy Uber.</a:t>
            </a:r>
          </a:p>
          <a:p>
            <a:endParaRPr lang="en" dirty="0"/>
          </a:p>
          <a:p>
            <a:pPr lvl="0"/>
            <a:r>
              <a:rPr lang="en" dirty="0"/>
              <a:t>[You own 100 shares of Alphabet.]</a:t>
            </a:r>
          </a:p>
          <a:p>
            <a:pPr lvl="0"/>
            <a:endParaRPr lang="en" dirty="0"/>
          </a:p>
          <a:p>
            <a:pPr lvl="0"/>
            <a:r>
              <a:rPr lang="en" dirty="0"/>
              <a:t>Buy more Alphabet stock.</a:t>
            </a:r>
            <a:br>
              <a:rPr lang="en" dirty="0"/>
            </a:br>
            <a:r>
              <a:rPr lang="en" dirty="0"/>
              <a:t>Sell some or all of your Alphabet stock. </a:t>
            </a:r>
          </a:p>
          <a:p>
            <a:pPr lvl="0"/>
            <a:r>
              <a:rPr lang="en" dirty="0"/>
              <a:t>Stay with the stock you have &amp;  see what happens.</a:t>
            </a:r>
          </a:p>
        </p:txBody>
      </p:sp>
    </p:spTree>
    <p:extLst>
      <p:ext uri="{BB962C8B-B14F-4D97-AF65-F5344CB8AC3E}">
        <p14:creationId xmlns:p14="http://schemas.microsoft.com/office/powerpoint/2010/main" val="342130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1913097" y="2375533"/>
            <a:ext cx="8365800" cy="8592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/>
              <a:t>Scenario 3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subTitle" idx="1"/>
          </p:nvPr>
        </p:nvSpPr>
        <p:spPr>
          <a:xfrm>
            <a:off x="1913100" y="3623000"/>
            <a:ext cx="8365800" cy="1388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dirty="0"/>
              <a:t>There are news reports that Lululemon’s CEO is under investigation for mismanagement of company funds in the same week the firm reported a decline in sales.</a:t>
            </a:r>
          </a:p>
          <a:p>
            <a:endParaRPr lang="en" dirty="0"/>
          </a:p>
          <a:p>
            <a:pPr lvl="0"/>
            <a:r>
              <a:rPr lang="en" dirty="0"/>
              <a:t>[You own 100 shares of </a:t>
            </a:r>
            <a:r>
              <a:rPr lang="en-US" dirty="0"/>
              <a:t>Lululemon</a:t>
            </a:r>
            <a:r>
              <a:rPr lang="en" dirty="0"/>
              <a:t>.]</a:t>
            </a:r>
          </a:p>
          <a:p>
            <a:pPr lvl="0"/>
            <a:endParaRPr lang="en" dirty="0"/>
          </a:p>
          <a:p>
            <a:pPr lvl="0"/>
            <a:r>
              <a:rPr lang="en" dirty="0"/>
              <a:t>Buy more </a:t>
            </a:r>
            <a:r>
              <a:rPr lang="en-US" dirty="0"/>
              <a:t>Lululemon</a:t>
            </a:r>
            <a:r>
              <a:rPr lang="en" dirty="0"/>
              <a:t> stock.</a:t>
            </a:r>
            <a:br>
              <a:rPr lang="en" dirty="0"/>
            </a:br>
            <a:r>
              <a:rPr lang="en" dirty="0"/>
              <a:t>Sell some or all of your </a:t>
            </a:r>
            <a:r>
              <a:rPr lang="en-US" dirty="0"/>
              <a:t>Lululemon</a:t>
            </a:r>
            <a:r>
              <a:rPr lang="en" dirty="0"/>
              <a:t> stock. </a:t>
            </a:r>
          </a:p>
          <a:p>
            <a:pPr lvl="0"/>
            <a:r>
              <a:rPr lang="en" dirty="0"/>
              <a:t>Stay with the stock you have &amp;  see what happens.</a:t>
            </a:r>
          </a:p>
        </p:txBody>
      </p:sp>
    </p:spTree>
    <p:extLst>
      <p:ext uri="{BB962C8B-B14F-4D97-AF65-F5344CB8AC3E}">
        <p14:creationId xmlns:p14="http://schemas.microsoft.com/office/powerpoint/2010/main" val="3957421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2" ma:contentTypeDescription="Create a new document." ma:contentTypeScope="" ma:versionID="ad2fc0d4fa62e1968d7a1186eb6b8bb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55f388ed21565ea9d77dc5deb097c60f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78EE904-51D3-4B88-A262-2254ABCC85D3}"/>
</file>

<file path=customXml/itemProps2.xml><?xml version="1.0" encoding="utf-8"?>
<ds:datastoreItem xmlns:ds="http://schemas.openxmlformats.org/officeDocument/2006/customXml" ds:itemID="{1A5A4DBF-9DD9-4AF2-9F4E-DD7A8B653D0F}"/>
</file>

<file path=customXml/itemProps3.xml><?xml version="1.0" encoding="utf-8"?>
<ds:datastoreItem xmlns:ds="http://schemas.openxmlformats.org/officeDocument/2006/customXml" ds:itemID="{3CE19ED4-4248-449E-A601-EC2BC2622CB7}"/>
</file>

<file path=docProps/app.xml><?xml version="1.0" encoding="utf-8"?>
<Properties xmlns="http://schemas.openxmlformats.org/officeDocument/2006/extended-properties" xmlns:vt="http://schemas.openxmlformats.org/officeDocument/2006/docPropsVTypes">
  <Template>{E7371D3A-0F74-164A-8E77-67563AAEE934}tf10001062</Template>
  <TotalTime>86</TotalTime>
  <Words>290</Words>
  <Application>Microsoft Macintosh PowerPoint</Application>
  <PresentationFormat>Widescreen</PresentationFormat>
  <Paragraphs>36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1_Ion</vt:lpstr>
      <vt:lpstr>Invest in Girls  Virtual Workshop 1</vt:lpstr>
      <vt:lpstr>PowerPoint Presentation</vt:lpstr>
      <vt:lpstr>PowerPoint Presentation</vt:lpstr>
      <vt:lpstr>PowerPoint Presentation</vt:lpstr>
      <vt:lpstr>PowerPoint Presentation</vt:lpstr>
      <vt:lpstr>Buy, Sell &amp; Stay</vt:lpstr>
      <vt:lpstr>Scenario 1</vt:lpstr>
      <vt:lpstr>Scenario 2</vt:lpstr>
      <vt:lpstr>Scenario 3</vt:lpstr>
      <vt:lpstr>Scenario 4</vt:lpstr>
      <vt:lpstr> THE END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 in Girls  Virtual Workshop 1</dc:title>
  <dc:creator>Devon Mercurius</dc:creator>
  <cp:lastModifiedBy>Devon Mercurius</cp:lastModifiedBy>
  <cp:revision>7</cp:revision>
  <dcterms:created xsi:type="dcterms:W3CDTF">2020-04-14T16:11:52Z</dcterms:created>
  <dcterms:modified xsi:type="dcterms:W3CDTF">2020-04-14T17:38:12Z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104600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