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6"/>
  </p:notesMasterIdLst>
  <p:handoutMasterIdLst>
    <p:handoutMasterId r:id="rId27"/>
  </p:handoutMasterIdLst>
  <p:sldIdLst>
    <p:sldId id="699" r:id="rId5"/>
    <p:sldId id="730" r:id="rId6"/>
    <p:sldId id="731" r:id="rId7"/>
    <p:sldId id="735" r:id="rId8"/>
    <p:sldId id="736" r:id="rId9"/>
    <p:sldId id="737" r:id="rId10"/>
    <p:sldId id="738" r:id="rId11"/>
    <p:sldId id="739" r:id="rId12"/>
    <p:sldId id="740" r:id="rId13"/>
    <p:sldId id="741" r:id="rId14"/>
    <p:sldId id="742" r:id="rId15"/>
    <p:sldId id="743" r:id="rId16"/>
    <p:sldId id="746" r:id="rId17"/>
    <p:sldId id="747" r:id="rId18"/>
    <p:sldId id="748" r:id="rId19"/>
    <p:sldId id="749" r:id="rId20"/>
    <p:sldId id="750" r:id="rId21"/>
    <p:sldId id="751" r:id="rId22"/>
    <p:sldId id="752" r:id="rId23"/>
    <p:sldId id="753" r:id="rId24"/>
    <p:sldId id="75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A58"/>
    <a:srgbClr val="DDF2F7"/>
    <a:srgbClr val="5DBF9A"/>
    <a:srgbClr val="79BFB8"/>
    <a:srgbClr val="D8FEE4"/>
    <a:srgbClr val="86C17B"/>
    <a:srgbClr val="A7C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61"/>
    <p:restoredTop sz="85360"/>
  </p:normalViewPr>
  <p:slideViewPr>
    <p:cSldViewPr snapToGrid="0" snapToObjects="1">
      <p:cViewPr varScale="1">
        <p:scale>
          <a:sx n="71" d="100"/>
          <a:sy n="71" d="100"/>
        </p:scale>
        <p:origin x="1349" y="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69C7AE-8996-0046-AA5C-7794C4A469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3D7849-3040-054B-AA6B-4869B4CF38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3ED1ED-05C6-9642-A613-B52D9CF231EE}" type="datetimeFigureOut">
              <a:rPr lang="en-US" smtClean="0"/>
              <a:t>5/8/2024</a:t>
            </a:fld>
            <a:endParaRPr lang="en-US"/>
          </a:p>
        </p:txBody>
      </p:sp>
      <p:sp>
        <p:nvSpPr>
          <p:cNvPr id="4" name="Footer Placeholder 3">
            <a:extLst>
              <a:ext uri="{FF2B5EF4-FFF2-40B4-BE49-F238E27FC236}">
                <a16:creationId xmlns:a16="http://schemas.microsoft.com/office/drawing/2014/main" id="{8ED7E81D-860E-D943-8C3B-1AAD2A4756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20F9BB-B3F0-1944-85CF-3ED0A12319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6EB40F-773B-FC4B-8DAB-7A099FDE6767}" type="slidenum">
              <a:rPr lang="en-US" smtClean="0"/>
              <a:t>‹#›</a:t>
            </a:fld>
            <a:endParaRPr lang="en-US"/>
          </a:p>
        </p:txBody>
      </p:sp>
    </p:spTree>
    <p:extLst>
      <p:ext uri="{BB962C8B-B14F-4D97-AF65-F5344CB8AC3E}">
        <p14:creationId xmlns:p14="http://schemas.microsoft.com/office/powerpoint/2010/main" val="3982603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5DA19-45A3-9C4D-A0BD-48E5752966F4}" type="datetimeFigureOut">
              <a:rPr lang="en-US" smtClean="0"/>
              <a:t>5/8/2024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09D57-1EB1-314F-BB6D-C17464656B8A}" type="slidenum">
              <a:rPr lang="en-US" smtClean="0"/>
              <a:t>‹#›</a:t>
            </a:fld>
            <a:endParaRPr lang="en-US"/>
          </a:p>
        </p:txBody>
      </p:sp>
    </p:spTree>
    <p:extLst>
      <p:ext uri="{BB962C8B-B14F-4D97-AF65-F5344CB8AC3E}">
        <p14:creationId xmlns:p14="http://schemas.microsoft.com/office/powerpoint/2010/main" val="404566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fred.stlouisfed.org/series/2020RATIO00603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rEnf_CFoyv0&amp;t=6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ewresearch.org/social-trends/2020/01/09/views-of-economic-inequality/psdt_01-10-20_economic-inequality_2-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tatista.com/statistics/203247/shares-of-household-income-of-quintiles-in-the-u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bo.gov/publication/58781#_idTextAnchor05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pi.org/multimedia/unequal-states-of-america/#/United%20Stat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a:t>
            </a:fld>
            <a:endParaRPr lang="en-US"/>
          </a:p>
        </p:txBody>
      </p:sp>
    </p:spTree>
    <p:extLst>
      <p:ext uri="{BB962C8B-B14F-4D97-AF65-F5344CB8AC3E}">
        <p14:creationId xmlns:p14="http://schemas.microsoft.com/office/powerpoint/2010/main" val="3052510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Income inequality varies significantly across the country. This map ( with an interactive version available here </a:t>
            </a:r>
            <a:r>
              <a:rPr lang="en-US" u="sng" dirty="0">
                <a:solidFill>
                  <a:schemeClr val="hlink"/>
                </a:solidFill>
                <a:hlinkClick r:id="rId3"/>
              </a:rPr>
              <a:t>https://fred.stlouisfed.org/series/2020RATIO006037</a:t>
            </a:r>
            <a:r>
              <a:rPr lang="en-US" dirty="0"/>
              <a:t> ) shows income inequality by county using the ratio method. The darker the county, the more unequal the income distribution. </a:t>
            </a:r>
          </a:p>
        </p:txBody>
      </p:sp>
      <p:sp>
        <p:nvSpPr>
          <p:cNvPr id="4" name="Slide Number Placeholder 3"/>
          <p:cNvSpPr>
            <a:spLocks noGrp="1"/>
          </p:cNvSpPr>
          <p:nvPr>
            <p:ph type="sldNum" sz="quarter" idx="5"/>
          </p:nvPr>
        </p:nvSpPr>
        <p:spPr/>
        <p:txBody>
          <a:bodyPr/>
          <a:lstStyle/>
          <a:p>
            <a:fld id="{A4A09D57-1EB1-314F-BB6D-C17464656B8A}" type="slidenum">
              <a:rPr lang="en-US" smtClean="0"/>
              <a:t>10</a:t>
            </a:fld>
            <a:endParaRPr lang="en-US"/>
          </a:p>
        </p:txBody>
      </p:sp>
    </p:spTree>
    <p:extLst>
      <p:ext uri="{BB962C8B-B14F-4D97-AF65-F5344CB8AC3E}">
        <p14:creationId xmlns:p14="http://schemas.microsoft.com/office/powerpoint/2010/main" val="2127758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Link to video: </a:t>
            </a:r>
            <a:r>
              <a:rPr lang="en-US" u="sng" dirty="0">
                <a:solidFill>
                  <a:schemeClr val="hlink"/>
                </a:solidFill>
                <a:hlinkClick r:id="rId3"/>
              </a:rPr>
              <a:t>https://www.youtube.com/watch?v=rEnf_CFoyv0&amp;t=6s</a:t>
            </a:r>
            <a:r>
              <a:rPr lang="en-US" dirty="0"/>
              <a:t> </a:t>
            </a:r>
          </a:p>
        </p:txBody>
      </p:sp>
      <p:sp>
        <p:nvSpPr>
          <p:cNvPr id="4" name="Slide Number Placeholder 3"/>
          <p:cNvSpPr>
            <a:spLocks noGrp="1"/>
          </p:cNvSpPr>
          <p:nvPr>
            <p:ph type="sldNum" sz="quarter" idx="5"/>
          </p:nvPr>
        </p:nvSpPr>
        <p:spPr/>
        <p:txBody>
          <a:bodyPr/>
          <a:lstStyle/>
          <a:p>
            <a:fld id="{A4A09D57-1EB1-314F-BB6D-C17464656B8A}" type="slidenum">
              <a:rPr lang="en-US" smtClean="0"/>
              <a:t>11</a:t>
            </a:fld>
            <a:endParaRPr lang="en-US"/>
          </a:p>
        </p:txBody>
      </p:sp>
    </p:spTree>
    <p:extLst>
      <p:ext uri="{BB962C8B-B14F-4D97-AF65-F5344CB8AC3E}">
        <p14:creationId xmlns:p14="http://schemas.microsoft.com/office/powerpoint/2010/main" val="1258904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u="sng" dirty="0">
                <a:solidFill>
                  <a:schemeClr val="hlink"/>
                </a:solidFill>
                <a:hlinkClick r:id="rId3"/>
              </a:rPr>
              <a:t>Pew Research Center Study, 2019.</a:t>
            </a:r>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12</a:t>
            </a:fld>
            <a:endParaRPr lang="en-US"/>
          </a:p>
        </p:txBody>
      </p:sp>
    </p:spTree>
    <p:extLst>
      <p:ext uri="{BB962C8B-B14F-4D97-AF65-F5344CB8AC3E}">
        <p14:creationId xmlns:p14="http://schemas.microsoft.com/office/powerpoint/2010/main" val="1821413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13</a:t>
            </a:fld>
            <a:endParaRPr lang="en-US"/>
          </a:p>
        </p:txBody>
      </p:sp>
    </p:spTree>
    <p:extLst>
      <p:ext uri="{BB962C8B-B14F-4D97-AF65-F5344CB8AC3E}">
        <p14:creationId xmlns:p14="http://schemas.microsoft.com/office/powerpoint/2010/main" val="2164420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14</a:t>
            </a:fld>
            <a:endParaRPr lang="en-US"/>
          </a:p>
        </p:txBody>
      </p:sp>
    </p:spTree>
    <p:extLst>
      <p:ext uri="{BB962C8B-B14F-4D97-AF65-F5344CB8AC3E}">
        <p14:creationId xmlns:p14="http://schemas.microsoft.com/office/powerpoint/2010/main" val="2559306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15</a:t>
            </a:fld>
            <a:endParaRPr lang="en-US"/>
          </a:p>
        </p:txBody>
      </p:sp>
    </p:spTree>
    <p:extLst>
      <p:ext uri="{BB962C8B-B14F-4D97-AF65-F5344CB8AC3E}">
        <p14:creationId xmlns:p14="http://schemas.microsoft.com/office/powerpoint/2010/main" val="1342778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16</a:t>
            </a:fld>
            <a:endParaRPr lang="en-US"/>
          </a:p>
        </p:txBody>
      </p:sp>
    </p:spTree>
    <p:extLst>
      <p:ext uri="{BB962C8B-B14F-4D97-AF65-F5344CB8AC3E}">
        <p14:creationId xmlns:p14="http://schemas.microsoft.com/office/powerpoint/2010/main" val="3015307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17</a:t>
            </a:fld>
            <a:endParaRPr lang="en-US"/>
          </a:p>
        </p:txBody>
      </p:sp>
    </p:spTree>
    <p:extLst>
      <p:ext uri="{BB962C8B-B14F-4D97-AF65-F5344CB8AC3E}">
        <p14:creationId xmlns:p14="http://schemas.microsoft.com/office/powerpoint/2010/main" val="3533097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18</a:t>
            </a:fld>
            <a:endParaRPr lang="en-US"/>
          </a:p>
        </p:txBody>
      </p:sp>
    </p:spTree>
    <p:extLst>
      <p:ext uri="{BB962C8B-B14F-4D97-AF65-F5344CB8AC3E}">
        <p14:creationId xmlns:p14="http://schemas.microsoft.com/office/powerpoint/2010/main" val="3902039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19</a:t>
            </a:fld>
            <a:endParaRPr lang="en-US"/>
          </a:p>
        </p:txBody>
      </p:sp>
    </p:spTree>
    <p:extLst>
      <p:ext uri="{BB962C8B-B14F-4D97-AF65-F5344CB8AC3E}">
        <p14:creationId xmlns:p14="http://schemas.microsoft.com/office/powerpoint/2010/main" val="1506628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2</a:t>
            </a:fld>
            <a:endParaRPr lang="en-US"/>
          </a:p>
        </p:txBody>
      </p:sp>
    </p:spTree>
    <p:extLst>
      <p:ext uri="{BB962C8B-B14F-4D97-AF65-F5344CB8AC3E}">
        <p14:creationId xmlns:p14="http://schemas.microsoft.com/office/powerpoint/2010/main" val="2029214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20</a:t>
            </a:fld>
            <a:endParaRPr lang="en-US"/>
          </a:p>
        </p:txBody>
      </p:sp>
    </p:spTree>
    <p:extLst>
      <p:ext uri="{BB962C8B-B14F-4D97-AF65-F5344CB8AC3E}">
        <p14:creationId xmlns:p14="http://schemas.microsoft.com/office/powerpoint/2010/main" val="830366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21</a:t>
            </a:fld>
            <a:endParaRPr lang="en-US"/>
          </a:p>
        </p:txBody>
      </p:sp>
    </p:spTree>
    <p:extLst>
      <p:ext uri="{BB962C8B-B14F-4D97-AF65-F5344CB8AC3E}">
        <p14:creationId xmlns:p14="http://schemas.microsoft.com/office/powerpoint/2010/main" val="708925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3</a:t>
            </a:fld>
            <a:endParaRPr lang="en-US"/>
          </a:p>
        </p:txBody>
      </p:sp>
    </p:spTree>
    <p:extLst>
      <p:ext uri="{BB962C8B-B14F-4D97-AF65-F5344CB8AC3E}">
        <p14:creationId xmlns:p14="http://schemas.microsoft.com/office/powerpoint/2010/main" val="50048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4</a:t>
            </a:fld>
            <a:endParaRPr lang="en-US"/>
          </a:p>
        </p:txBody>
      </p:sp>
    </p:spTree>
    <p:extLst>
      <p:ext uri="{BB962C8B-B14F-4D97-AF65-F5344CB8AC3E}">
        <p14:creationId xmlns:p14="http://schemas.microsoft.com/office/powerpoint/2010/main" val="2647924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if they feel like this is what the U.S. actually looks like. Answers will vary, but most will assume it’s not. Follow up by asking students what makes them think the quintiles are not equal in the United States.</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5</a:t>
            </a:fld>
            <a:endParaRPr lang="en-US"/>
          </a:p>
        </p:txBody>
      </p:sp>
    </p:spTree>
    <p:extLst>
      <p:ext uri="{BB962C8B-B14F-4D97-AF65-F5344CB8AC3E}">
        <p14:creationId xmlns:p14="http://schemas.microsoft.com/office/powerpoint/2010/main" val="2464794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This chart (available from Statista here: </a:t>
            </a:r>
            <a:r>
              <a:rPr lang="en-US" u="sng" dirty="0">
                <a:solidFill>
                  <a:schemeClr val="hlink"/>
                </a:solidFill>
                <a:hlinkClick r:id="rId3"/>
              </a:rPr>
              <a:t>https://www.statista.com/statistics/203247/shares-of-household-income-of-quintiles-in-the-us/</a:t>
            </a:r>
            <a:r>
              <a:rPr lang="en-US" dirty="0"/>
              <a:t>) shows the U.S. Quintile distribution dating back to 1970. An obvious trend is the growth of the top quintile and the slight downward slope of the bottom four.</a:t>
            </a:r>
          </a:p>
        </p:txBody>
      </p:sp>
      <p:sp>
        <p:nvSpPr>
          <p:cNvPr id="4" name="Slide Number Placeholder 3"/>
          <p:cNvSpPr>
            <a:spLocks noGrp="1"/>
          </p:cNvSpPr>
          <p:nvPr>
            <p:ph type="sldNum" sz="quarter" idx="5"/>
          </p:nvPr>
        </p:nvSpPr>
        <p:spPr/>
        <p:txBody>
          <a:bodyPr/>
          <a:lstStyle/>
          <a:p>
            <a:fld id="{A4A09D57-1EB1-314F-BB6D-C17464656B8A}" type="slidenum">
              <a:rPr lang="en-US" smtClean="0"/>
              <a:t>6</a:t>
            </a:fld>
            <a:endParaRPr lang="en-US"/>
          </a:p>
        </p:txBody>
      </p:sp>
    </p:spTree>
    <p:extLst>
      <p:ext uri="{BB962C8B-B14F-4D97-AF65-F5344CB8AC3E}">
        <p14:creationId xmlns:p14="http://schemas.microsoft.com/office/powerpoint/2010/main" val="2145130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This chart is from a thorough report on income distribution compiled by the Congressional Budget office in 2019 found here: </a:t>
            </a:r>
            <a:r>
              <a:rPr lang="en-US" u="sng" dirty="0">
                <a:solidFill>
                  <a:schemeClr val="hlink"/>
                </a:solidFill>
                <a:hlinkClick r:id="rId3"/>
              </a:rPr>
              <a:t>https://www.cbo.gov/publication/58781#_idTextAnchor051</a:t>
            </a:r>
            <a:r>
              <a:rPr lang="en-US" dirty="0"/>
              <a:t>. The primary takeaway is that transfers and federal taxes do a little to help reduce income inequality in the U.S. but not to a significant measure. This report is loaded with other visuals that show the source of income from various quintiles and the degree to which taxes help reduce them.</a:t>
            </a:r>
          </a:p>
        </p:txBody>
      </p:sp>
      <p:sp>
        <p:nvSpPr>
          <p:cNvPr id="4" name="Slide Number Placeholder 3"/>
          <p:cNvSpPr>
            <a:spLocks noGrp="1"/>
          </p:cNvSpPr>
          <p:nvPr>
            <p:ph type="sldNum" sz="quarter" idx="5"/>
          </p:nvPr>
        </p:nvSpPr>
        <p:spPr/>
        <p:txBody>
          <a:bodyPr/>
          <a:lstStyle/>
          <a:p>
            <a:fld id="{A4A09D57-1EB1-314F-BB6D-C17464656B8A}" type="slidenum">
              <a:rPr lang="en-US" smtClean="0"/>
              <a:t>7</a:t>
            </a:fld>
            <a:endParaRPr lang="en-US"/>
          </a:p>
        </p:txBody>
      </p:sp>
    </p:spTree>
    <p:extLst>
      <p:ext uri="{BB962C8B-B14F-4D97-AF65-F5344CB8AC3E}">
        <p14:creationId xmlns:p14="http://schemas.microsoft.com/office/powerpoint/2010/main" val="450090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This image from the same report as the one on slide 7 helps clarify the effects transfers and taxes have on making income more equitable.</a:t>
            </a:r>
          </a:p>
        </p:txBody>
      </p:sp>
      <p:sp>
        <p:nvSpPr>
          <p:cNvPr id="4" name="Slide Number Placeholder 3"/>
          <p:cNvSpPr>
            <a:spLocks noGrp="1"/>
          </p:cNvSpPr>
          <p:nvPr>
            <p:ph type="sldNum" sz="quarter" idx="5"/>
          </p:nvPr>
        </p:nvSpPr>
        <p:spPr/>
        <p:txBody>
          <a:bodyPr/>
          <a:lstStyle/>
          <a:p>
            <a:fld id="{A4A09D57-1EB1-314F-BB6D-C17464656B8A}" type="slidenum">
              <a:rPr lang="en-US" smtClean="0"/>
              <a:t>8</a:t>
            </a:fld>
            <a:endParaRPr lang="en-US"/>
          </a:p>
        </p:txBody>
      </p:sp>
    </p:spTree>
    <p:extLst>
      <p:ext uri="{BB962C8B-B14F-4D97-AF65-F5344CB8AC3E}">
        <p14:creationId xmlns:p14="http://schemas.microsoft.com/office/powerpoint/2010/main" val="104308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These statistics come from the Economic Policy Institute (available in interactive form here: </a:t>
            </a:r>
            <a:r>
              <a:rPr lang="en-US" u="sng" dirty="0">
                <a:solidFill>
                  <a:schemeClr val="hlink"/>
                </a:solidFill>
                <a:hlinkClick r:id="rId3"/>
              </a:rPr>
              <a:t>https://www.epi.org/multimedia/unequal-states-of-america/#/United%20States</a:t>
            </a:r>
            <a:r>
              <a:rPr lang="en-US" dirty="0"/>
              <a:t>). These statistics are often state like this to show the extreme inequality between the top 1% of the population and the bottom 99%. Policy-wise, however, this is perhaps not the most useful information. It is helpful for students to see how vast the inequality can be when taken in its extreme form.</a:t>
            </a:r>
          </a:p>
        </p:txBody>
      </p:sp>
      <p:sp>
        <p:nvSpPr>
          <p:cNvPr id="4" name="Slide Number Placeholder 3"/>
          <p:cNvSpPr>
            <a:spLocks noGrp="1"/>
          </p:cNvSpPr>
          <p:nvPr>
            <p:ph type="sldNum" sz="quarter" idx="5"/>
          </p:nvPr>
        </p:nvSpPr>
        <p:spPr/>
        <p:txBody>
          <a:bodyPr/>
          <a:lstStyle/>
          <a:p>
            <a:fld id="{A4A09D57-1EB1-314F-BB6D-C17464656B8A}" type="slidenum">
              <a:rPr lang="en-US" smtClean="0"/>
              <a:t>9</a:t>
            </a:fld>
            <a:endParaRPr lang="en-US"/>
          </a:p>
        </p:txBody>
      </p:sp>
    </p:spTree>
    <p:extLst>
      <p:ext uri="{BB962C8B-B14F-4D97-AF65-F5344CB8AC3E}">
        <p14:creationId xmlns:p14="http://schemas.microsoft.com/office/powerpoint/2010/main" val="1809946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AECEC67-45A8-8A4A-9C85-5CEA41F7BAB5}"/>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dirty="0"/>
          </a:p>
        </p:txBody>
      </p:sp>
    </p:spTree>
    <p:extLst>
      <p:ext uri="{BB962C8B-B14F-4D97-AF65-F5344CB8AC3E}">
        <p14:creationId xmlns:p14="http://schemas.microsoft.com/office/powerpoint/2010/main" val="114386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279986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9973CB-34A1-D713-CA29-A82DF73E52C3}"/>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1002891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5238-D472-B506-C6C3-A31529133F72}"/>
              </a:ext>
            </a:extLst>
          </p:cNvPr>
          <p:cNvSpPr>
            <a:spLocks noGrp="1"/>
          </p:cNvSpPr>
          <p:nvPr>
            <p:ph type="title"/>
          </p:nvPr>
        </p:nvSpPr>
        <p:spPr>
          <a:xfrm>
            <a:off x="812800" y="5066783"/>
            <a:ext cx="10515600" cy="1325563"/>
          </a:xfrm>
          <a:prstGeom prst="rect">
            <a:avLst/>
          </a:prstGeom>
        </p:spPr>
        <p:txBody>
          <a:bodyPr/>
          <a:lstStyle>
            <a:lvl1pPr>
              <a:defRPr sz="3400" b="0" i="0" spc="-100" baseline="0">
                <a:solidFill>
                  <a:schemeClr val="tx1"/>
                </a:solidFill>
                <a:latin typeface="+mj-lt"/>
                <a:ea typeface="Calibri Light" panose="020F0302020204030204" pitchFamily="34" charset="0"/>
                <a:cs typeface="Calibri Light" panose="020F030202020403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55B7508F-85EB-1F5B-D91C-D2D4F929AA98}"/>
              </a:ext>
            </a:extLst>
          </p:cNvPr>
          <p:cNvSpPr>
            <a:spLocks noGrp="1"/>
          </p:cNvSpPr>
          <p:nvPr>
            <p:ph type="body" sz="quarter" idx="10" hasCustomPrompt="1"/>
          </p:nvPr>
        </p:nvSpPr>
        <p:spPr>
          <a:xfrm>
            <a:off x="812800" y="4146550"/>
            <a:ext cx="10515600" cy="914400"/>
          </a:xfrm>
          <a:prstGeom prst="rect">
            <a:avLst/>
          </a:prstGeom>
        </p:spPr>
        <p:txBody>
          <a:bodyPr/>
          <a:lstStyle>
            <a:lvl1pPr marL="0" indent="0">
              <a:buFontTx/>
              <a:buNone/>
              <a:defRPr sz="5400" spc="-150">
                <a:solidFill>
                  <a:schemeClr val="tx1"/>
                </a:solidFill>
              </a:defRPr>
            </a:lvl1pPr>
            <a:lvl3pPr marL="914400" indent="0">
              <a:buNone/>
              <a:defRPr/>
            </a:lvl3pPr>
          </a:lstStyle>
          <a:p>
            <a:pPr lvl="0"/>
            <a:r>
              <a:rPr lang="en-US" dirty="0"/>
              <a:t>Click to edit Master title style</a:t>
            </a:r>
          </a:p>
        </p:txBody>
      </p:sp>
    </p:spTree>
    <p:extLst>
      <p:ext uri="{BB962C8B-B14F-4D97-AF65-F5344CB8AC3E}">
        <p14:creationId xmlns:p14="http://schemas.microsoft.com/office/powerpoint/2010/main" val="115280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64F8B3-F874-5741-937B-7A2A821D56A5}"/>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3" name="Slide Number Placeholder 5">
            <a:extLst>
              <a:ext uri="{FF2B5EF4-FFF2-40B4-BE49-F238E27FC236}">
                <a16:creationId xmlns:a16="http://schemas.microsoft.com/office/drawing/2014/main" id="{6AA85F9E-F7DD-424A-A243-848E478BD914}"/>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dirty="0"/>
          </a:p>
        </p:txBody>
      </p:sp>
    </p:spTree>
    <p:extLst>
      <p:ext uri="{BB962C8B-B14F-4D97-AF65-F5344CB8AC3E}">
        <p14:creationId xmlns:p14="http://schemas.microsoft.com/office/powerpoint/2010/main" val="418874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dirty="0"/>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6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58377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53EA1F-137D-994D-B8BE-DDC03EB6B79D}"/>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8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37833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dirty="0"/>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183438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8EC30F-F7F4-5340-A189-031B51112FC3}"/>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dirty="0"/>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3525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3DB2-4AD0-5F7B-FC1D-1AF24980A025}"/>
              </a:ext>
            </a:extLst>
          </p:cNvPr>
          <p:cNvSpPr>
            <a:spLocks noGrp="1"/>
          </p:cNvSpPr>
          <p:nvPr>
            <p:ph type="title"/>
          </p:nvPr>
        </p:nvSpPr>
        <p:spPr>
          <a:xfrm>
            <a:off x="713894" y="510897"/>
            <a:ext cx="10515600" cy="986597"/>
          </a:xfrm>
          <a:prstGeom prst="rect">
            <a:avLst/>
          </a:prstGeo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7A14BE4-D728-0426-4416-4934FD59D3FD}"/>
              </a:ext>
            </a:extLst>
          </p:cNvPr>
          <p:cNvSpPr>
            <a:spLocks noGrp="1"/>
          </p:cNvSpPr>
          <p:nvPr>
            <p:ph type="body" idx="1" hasCustomPrompt="1"/>
          </p:nvPr>
        </p:nvSpPr>
        <p:spPr>
          <a:xfrm>
            <a:off x="839788" y="1681163"/>
            <a:ext cx="5157787"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589443F-A02B-85D9-286B-FA2BE883BB8A}"/>
              </a:ext>
            </a:extLst>
          </p:cNvPr>
          <p:cNvSpPr>
            <a:spLocks noGrp="1"/>
          </p:cNvSpPr>
          <p:nvPr>
            <p:ph sz="half" idx="2"/>
          </p:nvPr>
        </p:nvSpPr>
        <p:spPr>
          <a:xfrm>
            <a:off x="839788" y="2505075"/>
            <a:ext cx="5157787"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dirty="0"/>
              <a:t>Click to edit Master text styles</a:t>
            </a:r>
          </a:p>
        </p:txBody>
      </p:sp>
      <p:sp>
        <p:nvSpPr>
          <p:cNvPr id="5" name="Text Placeholder 4">
            <a:extLst>
              <a:ext uri="{FF2B5EF4-FFF2-40B4-BE49-F238E27FC236}">
                <a16:creationId xmlns:a16="http://schemas.microsoft.com/office/drawing/2014/main" id="{362CFE18-72C0-A86F-FCAA-0255E42A6DEC}"/>
              </a:ext>
            </a:extLst>
          </p:cNvPr>
          <p:cNvSpPr>
            <a:spLocks noGrp="1"/>
          </p:cNvSpPr>
          <p:nvPr>
            <p:ph type="body" sz="quarter" idx="3" hasCustomPrompt="1"/>
          </p:nvPr>
        </p:nvSpPr>
        <p:spPr>
          <a:xfrm>
            <a:off x="6172200" y="1681163"/>
            <a:ext cx="5183188"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1B85C0A-E3F4-C527-3169-013E164323EA}"/>
              </a:ext>
            </a:extLst>
          </p:cNvPr>
          <p:cNvSpPr>
            <a:spLocks noGrp="1"/>
          </p:cNvSpPr>
          <p:nvPr>
            <p:ph sz="quarter" idx="4"/>
          </p:nvPr>
        </p:nvSpPr>
        <p:spPr>
          <a:xfrm>
            <a:off x="6172200" y="2505075"/>
            <a:ext cx="5183188"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dirty="0"/>
              <a:t>Click to edit Master text styles</a:t>
            </a:r>
          </a:p>
        </p:txBody>
      </p:sp>
      <p:sp>
        <p:nvSpPr>
          <p:cNvPr id="9" name="Slide Number Placeholder 8">
            <a:extLst>
              <a:ext uri="{FF2B5EF4-FFF2-40B4-BE49-F238E27FC236}">
                <a16:creationId xmlns:a16="http://schemas.microsoft.com/office/drawing/2014/main" id="{4A1EE331-0DC5-4C93-19BA-70C475B9AC3C}"/>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394626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dirty="0"/>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Calibri Light" panose="020F0302020204030204" pitchFamily="34" charset="0"/>
                <a:ea typeface="Calibri Light" panose="020F0302020204030204" pitchFamily="34" charset="0"/>
              </a:defRPr>
            </a:lvl1pPr>
            <a:lvl2pPr>
              <a:defRPr sz="2000" b="0" i="0" spc="-100" baseline="0">
                <a:latin typeface="Calibri Light" panose="020F0302020204030204" pitchFamily="34" charset="0"/>
                <a:ea typeface="Calibri Light" panose="020F0302020204030204" pitchFamily="34" charset="0"/>
              </a:defRPr>
            </a:lvl2pPr>
            <a:lvl3pPr marL="1143000" indent="-228600">
              <a:buFont typeface="Courier New" panose="02070309020205020404" pitchFamily="49" charset="0"/>
              <a:buChar char="o"/>
              <a:defRPr sz="1800" b="0" i="0" spc="-100" baseline="0">
                <a:latin typeface="Calibri Light" panose="020F0302020204030204" pitchFamily="34" charset="0"/>
                <a:ea typeface="Calibri Light" panose="020F0302020204030204" pitchFamily="34" charset="0"/>
              </a:defRPr>
            </a:lvl3pPr>
            <a:lvl4pPr marL="1600200" indent="-228600">
              <a:buFont typeface="Arial" panose="020B0604020202020204" pitchFamily="34" charset="0"/>
              <a:buChar char="•"/>
              <a:defRPr b="0" i="0" spc="-100" baseline="0">
                <a:latin typeface="Calibri Light" panose="020F0302020204030204" pitchFamily="34" charset="0"/>
                <a:ea typeface="Calibri Light" panose="020F0302020204030204" pitchFamily="34" charset="0"/>
              </a:defRPr>
            </a:lvl4pPr>
            <a:lvl5pPr>
              <a:defRPr b="0" i="0" spc="-100" baseline="0">
                <a:latin typeface="Calibri Light" panose="020F0302020204030204" pitchFamily="34" charset="0"/>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Calibri Light" panose="020F0302020204030204" pitchFamily="34" charset="0"/>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17691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0554A9-C7C3-EFEC-8714-5C1E2C23AA0E}"/>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dirty="0"/>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54186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552492-3CC3-CB45-8DBD-0628ADDBE06F}"/>
              </a:ext>
            </a:extLst>
          </p:cNvPr>
          <p:cNvSpPr/>
          <p:nvPr userDrawn="1"/>
        </p:nvSpPr>
        <p:spPr>
          <a:xfrm flipV="1">
            <a:off x="790414" y="1291710"/>
            <a:ext cx="10611172" cy="45719"/>
          </a:xfrm>
          <a:prstGeom prst="rect">
            <a:avLst/>
          </a:prstGeom>
          <a:solidFill>
            <a:srgbClr val="A7C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33B496CD-2279-CD4F-8D0A-FDDFF8C86885}"/>
              </a:ext>
            </a:extLst>
          </p:cNvPr>
          <p:cNvSpPr>
            <a:spLocks noGrp="1"/>
          </p:cNvSpPr>
          <p:nvPr>
            <p:ph type="sldNum" sz="quarter" idx="4"/>
          </p:nvPr>
        </p:nvSpPr>
        <p:spPr>
          <a:xfrm>
            <a:off x="8610599" y="6356350"/>
            <a:ext cx="3389243"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6C37F40D-BF86-6F43-B998-BE81C530D250}" type="slidenum">
              <a:rPr lang="en-US" smtClean="0"/>
              <a:pPr/>
              <a:t>‹#›</a:t>
            </a:fld>
            <a:endParaRPr lang="en-US" dirty="0"/>
          </a:p>
        </p:txBody>
      </p:sp>
      <p:pic>
        <p:nvPicPr>
          <p:cNvPr id="7" name="Picture 6">
            <a:extLst>
              <a:ext uri="{FF2B5EF4-FFF2-40B4-BE49-F238E27FC236}">
                <a16:creationId xmlns:a16="http://schemas.microsoft.com/office/drawing/2014/main" id="{E8829DBB-6882-9F19-DFA1-5C6C44AF50EA}"/>
              </a:ext>
            </a:extLst>
          </p:cNvPr>
          <p:cNvPicPr>
            <a:picLocks noChangeAspect="1"/>
          </p:cNvPicPr>
          <p:nvPr userDrawn="1"/>
        </p:nvPicPr>
        <p:blipFill>
          <a:blip r:embed="rId14"/>
          <a:srcRect/>
          <a:stretch/>
        </p:blipFill>
        <p:spPr>
          <a:xfrm>
            <a:off x="9727552" y="259907"/>
            <a:ext cx="1641223" cy="837708"/>
          </a:xfrm>
          <a:prstGeom prst="rect">
            <a:avLst/>
          </a:prstGeom>
        </p:spPr>
      </p:pic>
    </p:spTree>
    <p:extLst>
      <p:ext uri="{BB962C8B-B14F-4D97-AF65-F5344CB8AC3E}">
        <p14:creationId xmlns:p14="http://schemas.microsoft.com/office/powerpoint/2010/main" val="1490564425"/>
      </p:ext>
    </p:extLst>
  </p:cSld>
  <p:clrMap bg1="lt1" tx1="dk1" bg2="lt2" tx2="dk2" accent1="accent1" accent2="accent2" accent3="accent3" accent4="accent4" accent5="accent5" accent6="accent6" hlink="hlink" folHlink="folHlink"/>
  <p:sldLayoutIdLst>
    <p:sldLayoutId id="2147483685" r:id="rId1"/>
    <p:sldLayoutId id="2147483693" r:id="rId2"/>
    <p:sldLayoutId id="2147483686" r:id="rId3"/>
    <p:sldLayoutId id="2147483694" r:id="rId4"/>
    <p:sldLayoutId id="2147483666" r:id="rId5"/>
    <p:sldLayoutId id="2147483695" r:id="rId6"/>
    <p:sldLayoutId id="2147483669" r:id="rId7"/>
    <p:sldLayoutId id="2147483665" r:id="rId8"/>
    <p:sldLayoutId id="2147483696" r:id="rId9"/>
    <p:sldLayoutId id="2147483668" r:id="rId10"/>
    <p:sldLayoutId id="2147483697" r:id="rId11"/>
    <p:sldLayoutId id="2147483715"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rEnf_CFoyv0&amp;t=6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www.pewresearch.org/social-trends/2020/01/09/views-of-economic-inequality/psdt_01-10-20_economic-inequality_2-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5E8AA4-F7D2-743F-026F-2554DE1CBEB1}"/>
              </a:ext>
            </a:extLst>
          </p:cNvPr>
          <p:cNvPicPr>
            <a:picLocks noChangeAspect="1"/>
          </p:cNvPicPr>
          <p:nvPr/>
        </p:nvPicPr>
        <p:blipFill rotWithShape="1">
          <a:blip r:embed="rId3"/>
          <a:srcRect l="4614" t="6730" r="32768" b="8656"/>
          <a:stretch/>
        </p:blipFill>
        <p:spPr>
          <a:xfrm>
            <a:off x="4579321" y="0"/>
            <a:ext cx="7612680" cy="6858000"/>
          </a:xfrm>
          <a:prstGeom prst="rect">
            <a:avLst/>
          </a:prstGeom>
          <a:solidFill>
            <a:schemeClr val="bg1">
              <a:lumMod val="85000"/>
            </a:schemeClr>
          </a:solidFill>
        </p:spPr>
      </p:pic>
      <p:pic>
        <p:nvPicPr>
          <p:cNvPr id="5" name="Picture 4">
            <a:extLst>
              <a:ext uri="{FF2B5EF4-FFF2-40B4-BE49-F238E27FC236}">
                <a16:creationId xmlns:a16="http://schemas.microsoft.com/office/drawing/2014/main" id="{491F6E2D-AB04-B9EB-3236-1AC86FDAEFFE}"/>
              </a:ext>
            </a:extLst>
          </p:cNvPr>
          <p:cNvPicPr>
            <a:picLocks noChangeAspect="1"/>
          </p:cNvPicPr>
          <p:nvPr/>
        </p:nvPicPr>
        <p:blipFill rotWithShape="1">
          <a:blip r:embed="rId4"/>
          <a:srcRect l="29" r="29"/>
          <a:stretch/>
        </p:blipFill>
        <p:spPr>
          <a:xfrm>
            <a:off x="0" y="0"/>
            <a:ext cx="9290958" cy="6858000"/>
          </a:xfrm>
          <a:prstGeom prst="rect">
            <a:avLst/>
          </a:prstGeom>
        </p:spPr>
      </p:pic>
      <p:sp>
        <p:nvSpPr>
          <p:cNvPr id="3" name="Text Placeholder 2">
            <a:extLst>
              <a:ext uri="{FF2B5EF4-FFF2-40B4-BE49-F238E27FC236}">
                <a16:creationId xmlns:a16="http://schemas.microsoft.com/office/drawing/2014/main" id="{9890555E-F5A8-A749-BA5F-C95D063E463A}"/>
              </a:ext>
            </a:extLst>
          </p:cNvPr>
          <p:cNvSpPr>
            <a:spLocks noGrp="1"/>
          </p:cNvSpPr>
          <p:nvPr>
            <p:ph type="body" sz="quarter" idx="10"/>
          </p:nvPr>
        </p:nvSpPr>
        <p:spPr>
          <a:xfrm>
            <a:off x="812800" y="1240288"/>
            <a:ext cx="10515600" cy="914400"/>
          </a:xfrm>
        </p:spPr>
        <p:txBody>
          <a:bodyPr/>
          <a:lstStyle/>
          <a:p>
            <a:r>
              <a:rPr lang="en-US" sz="5100" dirty="0">
                <a:solidFill>
                  <a:srgbClr val="414A58"/>
                </a:solidFill>
                <a:latin typeface="+mj-lt"/>
                <a:ea typeface="Inter" panose="02000503000000020004" pitchFamily="2" charset="0"/>
                <a:cs typeface="Calibri" panose="020F0502020204030204" pitchFamily="34" charset="0"/>
              </a:rPr>
              <a:t>Income Inequality </a:t>
            </a:r>
            <a:br>
              <a:rPr lang="en-US" sz="5100" dirty="0">
                <a:solidFill>
                  <a:srgbClr val="414A58"/>
                </a:solidFill>
                <a:latin typeface="+mj-lt"/>
                <a:ea typeface="Inter" panose="02000503000000020004" pitchFamily="2" charset="0"/>
                <a:cs typeface="Calibri" panose="020F0502020204030204" pitchFamily="34" charset="0"/>
              </a:rPr>
            </a:br>
            <a:r>
              <a:rPr lang="en-US" sz="5100" dirty="0">
                <a:solidFill>
                  <a:srgbClr val="414A58"/>
                </a:solidFill>
                <a:latin typeface="+mj-lt"/>
                <a:ea typeface="Inter" panose="02000503000000020004" pitchFamily="2" charset="0"/>
                <a:cs typeface="Calibri" panose="020F0502020204030204" pitchFamily="34" charset="0"/>
              </a:rPr>
              <a:t>in the US: </a:t>
            </a:r>
            <a:br>
              <a:rPr lang="en-US" sz="5100" dirty="0">
                <a:solidFill>
                  <a:srgbClr val="414A58"/>
                </a:solidFill>
                <a:latin typeface="+mj-lt"/>
                <a:ea typeface="Inter" panose="02000503000000020004" pitchFamily="2" charset="0"/>
                <a:cs typeface="Calibri" panose="020F0502020204030204" pitchFamily="34" charset="0"/>
              </a:rPr>
            </a:br>
            <a:r>
              <a:rPr lang="en-US" sz="5100" dirty="0">
                <a:solidFill>
                  <a:srgbClr val="414A58"/>
                </a:solidFill>
                <a:latin typeface="+mj-lt"/>
                <a:ea typeface="Inter" panose="02000503000000020004" pitchFamily="2" charset="0"/>
                <a:cs typeface="Calibri" panose="020F0502020204030204" pitchFamily="34" charset="0"/>
              </a:rPr>
              <a:t>What Can Be Done?</a:t>
            </a:r>
            <a:endParaRPr lang="en-US" sz="5100" dirty="0">
              <a:solidFill>
                <a:srgbClr val="414A58"/>
              </a:solidFill>
              <a:latin typeface="+mj-lt"/>
            </a:endParaRPr>
          </a:p>
        </p:txBody>
      </p:sp>
      <p:pic>
        <p:nvPicPr>
          <p:cNvPr id="6" name="Picture 5">
            <a:extLst>
              <a:ext uri="{FF2B5EF4-FFF2-40B4-BE49-F238E27FC236}">
                <a16:creationId xmlns:a16="http://schemas.microsoft.com/office/drawing/2014/main" id="{6FE388A1-8479-A276-7746-BE78447D2267}"/>
              </a:ext>
            </a:extLst>
          </p:cNvPr>
          <p:cNvPicPr>
            <a:picLocks noChangeAspect="1"/>
          </p:cNvPicPr>
          <p:nvPr/>
        </p:nvPicPr>
        <p:blipFill>
          <a:blip r:embed="rId5"/>
          <a:srcRect/>
          <a:stretch/>
        </p:blipFill>
        <p:spPr>
          <a:xfrm>
            <a:off x="806081" y="4963707"/>
            <a:ext cx="2190808" cy="1118225"/>
          </a:xfrm>
          <a:prstGeom prst="rect">
            <a:avLst/>
          </a:prstGeom>
        </p:spPr>
      </p:pic>
    </p:spTree>
    <p:extLst>
      <p:ext uri="{BB962C8B-B14F-4D97-AF65-F5344CB8AC3E}">
        <p14:creationId xmlns:p14="http://schemas.microsoft.com/office/powerpoint/2010/main" val="341012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14A58"/>
                </a:solidFill>
                <a:latin typeface="Calibri" panose="020F0502020204030204" pitchFamily="34" charset="0"/>
                <a:ea typeface="Inter" panose="02000503000000020004" pitchFamily="2" charset="0"/>
              </a:rPr>
              <a:t>Share of U.S. Household Income Quintiles</a:t>
            </a: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10</a:t>
            </a:fld>
            <a:endParaRPr lang="en-US" dirty="0"/>
          </a:p>
        </p:txBody>
      </p:sp>
      <p:pic>
        <p:nvPicPr>
          <p:cNvPr id="4" name="Google Shape;129;p22">
            <a:extLst>
              <a:ext uri="{FF2B5EF4-FFF2-40B4-BE49-F238E27FC236}">
                <a16:creationId xmlns:a16="http://schemas.microsoft.com/office/drawing/2014/main" id="{558900F1-A020-6ACB-4F28-7384297142E7}"/>
              </a:ext>
            </a:extLst>
          </p:cNvPr>
          <p:cNvPicPr preferRelativeResize="0"/>
          <p:nvPr/>
        </p:nvPicPr>
        <p:blipFill>
          <a:blip r:embed="rId3">
            <a:alphaModFix/>
          </a:blip>
          <a:stretch>
            <a:fillRect/>
          </a:stretch>
        </p:blipFill>
        <p:spPr>
          <a:xfrm>
            <a:off x="1228209" y="1576938"/>
            <a:ext cx="9735581" cy="4927299"/>
          </a:xfrm>
          <a:prstGeom prst="rect">
            <a:avLst/>
          </a:prstGeom>
          <a:noFill/>
          <a:ln>
            <a:noFill/>
          </a:ln>
        </p:spPr>
      </p:pic>
    </p:spTree>
    <p:extLst>
      <p:ext uri="{BB962C8B-B14F-4D97-AF65-F5344CB8AC3E}">
        <p14:creationId xmlns:p14="http://schemas.microsoft.com/office/powerpoint/2010/main" val="3185399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Is this inevitable?</a:t>
            </a: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11</a:t>
            </a:fld>
            <a:endParaRPr lang="en-US" dirty="0"/>
          </a:p>
        </p:txBody>
      </p:sp>
      <p:pic>
        <p:nvPicPr>
          <p:cNvPr id="3" name="Google Shape;135;p23">
            <a:hlinkClick r:id="rId3"/>
            <a:extLst>
              <a:ext uri="{FF2B5EF4-FFF2-40B4-BE49-F238E27FC236}">
                <a16:creationId xmlns:a16="http://schemas.microsoft.com/office/drawing/2014/main" id="{14046A57-EBD7-CF59-1423-ABBB68FFA06E}"/>
              </a:ext>
            </a:extLst>
          </p:cNvPr>
          <p:cNvPicPr preferRelativeResize="0"/>
          <p:nvPr/>
        </p:nvPicPr>
        <p:blipFill>
          <a:blip r:embed="rId4">
            <a:alphaModFix/>
          </a:blip>
          <a:stretch>
            <a:fillRect/>
          </a:stretch>
        </p:blipFill>
        <p:spPr>
          <a:xfrm>
            <a:off x="902936" y="1690688"/>
            <a:ext cx="7159396" cy="4806159"/>
          </a:xfrm>
          <a:prstGeom prst="rect">
            <a:avLst/>
          </a:prstGeom>
          <a:noFill/>
          <a:ln w="19050"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937421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14A58"/>
                </a:solidFill>
                <a:latin typeface="Calibri" panose="020F0502020204030204" pitchFamily="34" charset="0"/>
                <a:ea typeface="Inter" panose="02000503000000020004" pitchFamily="2" charset="0"/>
              </a:rPr>
              <a:t>Share of U.S. Household Income Quintiles</a:t>
            </a: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12</a:t>
            </a:fld>
            <a:endParaRPr lang="en-US" dirty="0"/>
          </a:p>
        </p:txBody>
      </p:sp>
      <p:pic>
        <p:nvPicPr>
          <p:cNvPr id="3" name="Google Shape;140;p24">
            <a:hlinkClick r:id="rId3"/>
            <a:extLst>
              <a:ext uri="{FF2B5EF4-FFF2-40B4-BE49-F238E27FC236}">
                <a16:creationId xmlns:a16="http://schemas.microsoft.com/office/drawing/2014/main" id="{363C35DA-75A7-4B1C-A331-1E646DE611D2}"/>
              </a:ext>
            </a:extLst>
          </p:cNvPr>
          <p:cNvPicPr preferRelativeResize="0"/>
          <p:nvPr/>
        </p:nvPicPr>
        <p:blipFill>
          <a:blip r:embed="rId4">
            <a:alphaModFix/>
          </a:blip>
          <a:stretch>
            <a:fillRect/>
          </a:stretch>
        </p:blipFill>
        <p:spPr>
          <a:xfrm>
            <a:off x="902936" y="1461077"/>
            <a:ext cx="3823079" cy="5143500"/>
          </a:xfrm>
          <a:prstGeom prst="rect">
            <a:avLst/>
          </a:prstGeom>
          <a:noFill/>
          <a:ln>
            <a:noFill/>
          </a:ln>
        </p:spPr>
      </p:pic>
    </p:spTree>
    <p:extLst>
      <p:ext uri="{BB962C8B-B14F-4D97-AF65-F5344CB8AC3E}">
        <p14:creationId xmlns:p14="http://schemas.microsoft.com/office/powerpoint/2010/main" val="3476890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Ethical concerns</a:t>
            </a: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13</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8" y="1825625"/>
            <a:ext cx="1051810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b="1" dirty="0">
                <a:latin typeface="+mj-lt"/>
                <a:ea typeface="Inter Light" panose="02000503000000020004" pitchFamily="2" charset="0"/>
                <a:cs typeface="Calibri" panose="020F0502020204030204" pitchFamily="34" charset="0"/>
              </a:rPr>
              <a:t>The following ethical frameworks that are key to the decision-making process.</a:t>
            </a:r>
          </a:p>
          <a:p>
            <a:pPr marL="457200" indent="-457200">
              <a:buFont typeface="+mj-lt"/>
              <a:buAutoNum type="arabicPeriod"/>
            </a:pPr>
            <a:r>
              <a:rPr lang="en-US" sz="2500" b="1" dirty="0">
                <a:latin typeface="Calibri" panose="020F0502020204030204" pitchFamily="34" charset="0"/>
                <a:ea typeface="Inter Light" panose="02000503000000020004" pitchFamily="2" charset="0"/>
                <a:cs typeface="Calibri" panose="020F0502020204030204" pitchFamily="34" charset="0"/>
              </a:rPr>
              <a:t>Outcomes-based ethics: </a:t>
            </a:r>
            <a:r>
              <a:rPr lang="en-US" sz="2500" b="1" dirty="0">
                <a:latin typeface="+mj-lt"/>
                <a:ea typeface="Inter Light" panose="02000503000000020004" pitchFamily="2" charset="0"/>
                <a:cs typeface="Calibri" panose="020F0502020204030204" pitchFamily="34" charset="0"/>
              </a:rPr>
              <a:t>a moral philosophy that discerns right or wrong action based on the consequences produced by the action.</a:t>
            </a:r>
          </a:p>
          <a:p>
            <a:pPr marL="457200" indent="-457200">
              <a:buFont typeface="+mj-lt"/>
              <a:buAutoNum type="arabicPeriod"/>
            </a:pPr>
            <a:r>
              <a:rPr lang="en-US" sz="2500" b="1" dirty="0">
                <a:latin typeface="Calibri" panose="020F0502020204030204" pitchFamily="34" charset="0"/>
                <a:ea typeface="Inter Light" panose="02000503000000020004" pitchFamily="2" charset="0"/>
                <a:cs typeface="Calibri" panose="020F0502020204030204" pitchFamily="34" charset="0"/>
              </a:rPr>
              <a:t>Virtue-based ethics: </a:t>
            </a:r>
            <a:r>
              <a:rPr lang="en-US" sz="2500" b="1" dirty="0">
                <a:latin typeface="+mj-lt"/>
                <a:ea typeface="Inter Light" panose="02000503000000020004" pitchFamily="2" charset="0"/>
                <a:cs typeface="Calibri" panose="020F0502020204030204" pitchFamily="34" charset="0"/>
              </a:rPr>
              <a:t>a moral philosophy that discerns right or wrong based on whether one’s actions contribute to the formation of good character.</a:t>
            </a:r>
          </a:p>
          <a:p>
            <a:pPr marL="457200" indent="-457200">
              <a:buFont typeface="+mj-lt"/>
              <a:buAutoNum type="arabicPeriod"/>
            </a:pPr>
            <a:r>
              <a:rPr lang="en-US" sz="2500" b="1" dirty="0">
                <a:latin typeface="Calibri" panose="020F0502020204030204" pitchFamily="34" charset="0"/>
                <a:ea typeface="Inter Light" panose="02000503000000020004" pitchFamily="2" charset="0"/>
                <a:cs typeface="Calibri" panose="020F0502020204030204" pitchFamily="34" charset="0"/>
              </a:rPr>
              <a:t>Duty-based ethics: </a:t>
            </a:r>
            <a:r>
              <a:rPr lang="en-US" sz="2500" b="1" dirty="0">
                <a:latin typeface="+mj-lt"/>
                <a:ea typeface="Inter Light" panose="02000503000000020004" pitchFamily="2" charset="0"/>
                <a:cs typeface="Calibri" panose="020F0502020204030204" pitchFamily="34" charset="0"/>
              </a:rPr>
              <a:t>a moral philosophy that discerns right or wrong based on the analysis of one’s obligations.</a:t>
            </a:r>
          </a:p>
          <a:p>
            <a:pPr marL="0" indent="0">
              <a:buNone/>
            </a:pPr>
            <a:endParaRPr lang="en-US" sz="2500" b="1" dirty="0">
              <a:latin typeface="+mj-lt"/>
              <a:ea typeface="Inter Light" panose="02000503000000020004" pitchFamily="2" charset="0"/>
              <a:cs typeface="Calibri" panose="020F0502020204030204" pitchFamily="34" charset="0"/>
            </a:endParaRPr>
          </a:p>
          <a:p>
            <a:pPr marL="0" indent="0">
              <a:buNone/>
            </a:pPr>
            <a:r>
              <a:rPr lang="en-US" sz="2000" b="1" dirty="0">
                <a:latin typeface="Calibri" panose="020F0502020204030204" pitchFamily="34" charset="0"/>
                <a:ea typeface="Inter Light" panose="02000503000000020004" pitchFamily="2" charset="0"/>
                <a:cs typeface="Calibri" panose="020F0502020204030204" pitchFamily="34" charset="0"/>
              </a:rPr>
              <a:t>*Choose one framework and discuss with a neighbor how that framework might be applied to income inequality.</a:t>
            </a:r>
          </a:p>
          <a:p>
            <a:pPr marL="0" indent="0">
              <a:buNone/>
            </a:pPr>
            <a:endParaRPr lang="en-US" sz="2500" b="1" dirty="0">
              <a:latin typeface="+mj-lt"/>
              <a:ea typeface="Inter Light" panose="02000503000000020004" pitchFamily="2" charset="0"/>
              <a:cs typeface="Calibri" panose="020F0502020204030204" pitchFamily="34" charset="0"/>
            </a:endParaRPr>
          </a:p>
        </p:txBody>
      </p:sp>
    </p:spTree>
    <p:extLst>
      <p:ext uri="{BB962C8B-B14F-4D97-AF65-F5344CB8AC3E}">
        <p14:creationId xmlns:p14="http://schemas.microsoft.com/office/powerpoint/2010/main" val="325001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a:solidFill>
                  <a:srgbClr val="414A58"/>
                </a:solidFill>
                <a:latin typeface="Calibri" panose="020F0502020204030204" pitchFamily="34" charset="0"/>
                <a:ea typeface="Inter" panose="02000503000000020004" pitchFamily="2" charset="0"/>
              </a:rPr>
              <a:t>Ethical Frameworks Applied to Income Inequality</a:t>
            </a: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14</a:t>
            </a:fld>
            <a:endParaRPr lang="en-US" dirty="0"/>
          </a:p>
        </p:txBody>
      </p:sp>
      <p:graphicFrame>
        <p:nvGraphicFramePr>
          <p:cNvPr id="4" name="Google Shape;152;p26">
            <a:extLst>
              <a:ext uri="{FF2B5EF4-FFF2-40B4-BE49-F238E27FC236}">
                <a16:creationId xmlns:a16="http://schemas.microsoft.com/office/drawing/2014/main" id="{626606BD-B7E8-7DDC-B052-524222E32E9A}"/>
              </a:ext>
            </a:extLst>
          </p:cNvPr>
          <p:cNvGraphicFramePr/>
          <p:nvPr>
            <p:extLst>
              <p:ext uri="{D42A27DB-BD31-4B8C-83A1-F6EECF244321}">
                <p14:modId xmlns:p14="http://schemas.microsoft.com/office/powerpoint/2010/main" val="1563040149"/>
              </p:ext>
            </p:extLst>
          </p:nvPr>
        </p:nvGraphicFramePr>
        <p:xfrm>
          <a:off x="806320" y="1706742"/>
          <a:ext cx="10482744" cy="4602370"/>
        </p:xfrm>
        <a:graphic>
          <a:graphicData uri="http://schemas.openxmlformats.org/drawingml/2006/table">
            <a:tbl>
              <a:tblPr>
                <a:noFill/>
              </a:tblPr>
              <a:tblGrid>
                <a:gridCol w="2645942">
                  <a:extLst>
                    <a:ext uri="{9D8B030D-6E8A-4147-A177-3AD203B41FA5}">
                      <a16:colId xmlns:a16="http://schemas.microsoft.com/office/drawing/2014/main" val="20000"/>
                    </a:ext>
                  </a:extLst>
                </a:gridCol>
                <a:gridCol w="3782686">
                  <a:extLst>
                    <a:ext uri="{9D8B030D-6E8A-4147-A177-3AD203B41FA5}">
                      <a16:colId xmlns:a16="http://schemas.microsoft.com/office/drawing/2014/main" val="20001"/>
                    </a:ext>
                  </a:extLst>
                </a:gridCol>
                <a:gridCol w="4054116">
                  <a:extLst>
                    <a:ext uri="{9D8B030D-6E8A-4147-A177-3AD203B41FA5}">
                      <a16:colId xmlns:a16="http://schemas.microsoft.com/office/drawing/2014/main" val="20002"/>
                    </a:ext>
                  </a:extLst>
                </a:gridCol>
              </a:tblGrid>
              <a:tr h="609575">
                <a:tc>
                  <a:txBody>
                    <a:bodyPr/>
                    <a:lstStyle/>
                    <a:p>
                      <a:pPr marL="0" lvl="0" indent="0" algn="l" rtl="0">
                        <a:spcBef>
                          <a:spcPts val="0"/>
                        </a:spcBef>
                        <a:spcAft>
                          <a:spcPts val="0"/>
                        </a:spcAft>
                        <a:buNone/>
                      </a:pPr>
                      <a:r>
                        <a:rPr lang="en"/>
                        <a:t>Ethical Model</a:t>
                      </a:r>
                      <a:endParaRPr/>
                    </a:p>
                  </a:txBody>
                  <a:tcPr marL="91425" marR="91425" marT="91425" marB="91425">
                    <a:solidFill>
                      <a:schemeClr val="bg1"/>
                    </a:solidFill>
                  </a:tcPr>
                </a:tc>
                <a:tc>
                  <a:txBody>
                    <a:bodyPr/>
                    <a:lstStyle/>
                    <a:p>
                      <a:pPr marL="0" lvl="0" indent="0" algn="l" rtl="0">
                        <a:spcBef>
                          <a:spcPts val="0"/>
                        </a:spcBef>
                        <a:spcAft>
                          <a:spcPts val="0"/>
                        </a:spcAft>
                        <a:buNone/>
                      </a:pPr>
                      <a:r>
                        <a:rPr lang="en"/>
                        <a:t>Ethical reason to address income inequality</a:t>
                      </a:r>
                      <a:endParaRPr/>
                    </a:p>
                  </a:txBody>
                  <a:tcPr marL="91425" marR="91425" marT="91425" marB="91425">
                    <a:solidFill>
                      <a:schemeClr val="bg1"/>
                    </a:solidFill>
                  </a:tcPr>
                </a:tc>
                <a:tc>
                  <a:txBody>
                    <a:bodyPr/>
                    <a:lstStyle/>
                    <a:p>
                      <a:pPr marL="0" lvl="0" indent="0" algn="l" rtl="0">
                        <a:spcBef>
                          <a:spcPts val="0"/>
                        </a:spcBef>
                        <a:spcAft>
                          <a:spcPts val="0"/>
                        </a:spcAft>
                        <a:buNone/>
                      </a:pPr>
                      <a:r>
                        <a:rPr lang="en"/>
                        <a:t>Ethical reason to not address income inequality</a:t>
                      </a:r>
                      <a:endParaRPr/>
                    </a:p>
                  </a:txBody>
                  <a:tcPr marL="91425" marR="91425" marT="91425" marB="91425">
                    <a:solidFill>
                      <a:schemeClr val="bg1"/>
                    </a:solidFill>
                  </a:tcPr>
                </a:tc>
                <a:extLst>
                  <a:ext uri="{0D108BD9-81ED-4DB2-BD59-A6C34878D82A}">
                    <a16:rowId xmlns:a16="http://schemas.microsoft.com/office/drawing/2014/main" val="10000"/>
                  </a:ext>
                </a:extLst>
              </a:tr>
              <a:tr h="1036300">
                <a:tc>
                  <a:txBody>
                    <a:bodyPr/>
                    <a:lstStyle/>
                    <a:p>
                      <a:pPr marL="0" lvl="0" indent="0" algn="l" rtl="0">
                        <a:spcBef>
                          <a:spcPts val="0"/>
                        </a:spcBef>
                        <a:spcAft>
                          <a:spcPts val="0"/>
                        </a:spcAft>
                        <a:buNone/>
                      </a:pPr>
                      <a:r>
                        <a:rPr lang="en" dirty="0"/>
                        <a:t>Outcomes-based</a:t>
                      </a:r>
                      <a:endParaRPr dirty="0"/>
                    </a:p>
                    <a:p>
                      <a:pPr marL="0" lvl="0" indent="0" algn="l" rtl="0">
                        <a:spcBef>
                          <a:spcPts val="0"/>
                        </a:spcBef>
                        <a:spcAft>
                          <a:spcPts val="0"/>
                        </a:spcAft>
                        <a:buNone/>
                      </a:pPr>
                      <a:r>
                        <a:rPr lang="en" dirty="0"/>
                        <a:t>(consequences)</a:t>
                      </a:r>
                      <a:endParaRPr dirty="0"/>
                    </a:p>
                  </a:txBody>
                  <a:tcPr marL="91425" marR="91425" marT="91425" marB="91425">
                    <a:solidFill>
                      <a:schemeClr val="bg1"/>
                    </a:solidFill>
                  </a:tcPr>
                </a:tc>
                <a:tc>
                  <a:txBody>
                    <a:bodyPr/>
                    <a:lstStyle/>
                    <a:p>
                      <a:pPr marL="0" lvl="0" indent="0" algn="l" rtl="0">
                        <a:spcBef>
                          <a:spcPts val="0"/>
                        </a:spcBef>
                        <a:spcAft>
                          <a:spcPts val="0"/>
                        </a:spcAft>
                        <a:buNone/>
                      </a:pPr>
                      <a:r>
                        <a:rPr lang="en"/>
                        <a:t>Unequal income creates negative consequences like lack of access to basic needs for many</a:t>
                      </a:r>
                      <a:endParaRPr/>
                    </a:p>
                  </a:txBody>
                  <a:tcPr marL="91425" marR="91425" marT="91425" marB="91425">
                    <a:solidFill>
                      <a:schemeClr val="bg1"/>
                    </a:solidFill>
                  </a:tcPr>
                </a:tc>
                <a:tc>
                  <a:txBody>
                    <a:bodyPr/>
                    <a:lstStyle/>
                    <a:p>
                      <a:pPr marL="0" lvl="0" indent="0" algn="l" rtl="0">
                        <a:spcBef>
                          <a:spcPts val="0"/>
                        </a:spcBef>
                        <a:spcAft>
                          <a:spcPts val="0"/>
                        </a:spcAft>
                        <a:buNone/>
                      </a:pPr>
                      <a:r>
                        <a:rPr lang="en"/>
                        <a:t>Unequal income creates motivation, entrepreneurship, and innovation</a:t>
                      </a:r>
                      <a:endParaRPr/>
                    </a:p>
                  </a:txBody>
                  <a:tcPr marL="91425" marR="91425" marT="91425" marB="91425">
                    <a:solidFill>
                      <a:schemeClr val="bg1"/>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Virtue-Based</a:t>
                      </a:r>
                      <a:endParaRPr/>
                    </a:p>
                    <a:p>
                      <a:pPr marL="0" lvl="0" indent="0" algn="l" rtl="0">
                        <a:spcBef>
                          <a:spcPts val="0"/>
                        </a:spcBef>
                        <a:spcAft>
                          <a:spcPts val="0"/>
                        </a:spcAft>
                        <a:buNone/>
                      </a:pPr>
                      <a:r>
                        <a:rPr lang="en"/>
                        <a:t>(character)</a:t>
                      </a:r>
                      <a:endParaRPr/>
                    </a:p>
                  </a:txBody>
                  <a:tcPr marL="91425" marR="91425" marT="91425" marB="91425">
                    <a:solidFill>
                      <a:schemeClr val="bg1"/>
                    </a:solidFill>
                  </a:tcPr>
                </a:tc>
                <a:tc>
                  <a:txBody>
                    <a:bodyPr/>
                    <a:lstStyle/>
                    <a:p>
                      <a:pPr marL="0" lvl="0" indent="0" algn="l" rtl="0">
                        <a:spcBef>
                          <a:spcPts val="0"/>
                        </a:spcBef>
                        <a:spcAft>
                          <a:spcPts val="0"/>
                        </a:spcAft>
                        <a:buNone/>
                      </a:pPr>
                      <a:r>
                        <a:rPr lang="en"/>
                        <a:t>Unequal income harms character development by potentially encouraging criminal activity on the lower end and hoarding of resources on the higher end</a:t>
                      </a:r>
                      <a:endParaRPr/>
                    </a:p>
                  </a:txBody>
                  <a:tcPr marL="91425" marR="91425" marT="91425" marB="91425">
                    <a:solidFill>
                      <a:schemeClr val="bg1"/>
                    </a:solidFill>
                  </a:tcPr>
                </a:tc>
                <a:tc>
                  <a:txBody>
                    <a:bodyPr/>
                    <a:lstStyle/>
                    <a:p>
                      <a:pPr marL="0" lvl="0" indent="0" algn="l" rtl="0">
                        <a:spcBef>
                          <a:spcPts val="0"/>
                        </a:spcBef>
                        <a:spcAft>
                          <a:spcPts val="0"/>
                        </a:spcAft>
                        <a:buNone/>
                      </a:pPr>
                      <a:r>
                        <a:rPr lang="en"/>
                        <a:t>Unequal income boosts character development by encouraging development of skills and working hard to earn more</a:t>
                      </a:r>
                      <a:endParaRPr/>
                    </a:p>
                  </a:txBody>
                  <a:tcPr marL="91425" marR="91425" marT="91425" marB="91425">
                    <a:solidFill>
                      <a:schemeClr val="bg1"/>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Duty-based</a:t>
                      </a:r>
                      <a:endParaRPr/>
                    </a:p>
                    <a:p>
                      <a:pPr marL="0" lvl="0" indent="0" algn="l" rtl="0">
                        <a:spcBef>
                          <a:spcPts val="0"/>
                        </a:spcBef>
                        <a:spcAft>
                          <a:spcPts val="0"/>
                        </a:spcAft>
                        <a:buNone/>
                      </a:pPr>
                      <a:r>
                        <a:rPr lang="en"/>
                        <a:t>(obligation)</a:t>
                      </a:r>
                      <a:endParaRPr/>
                    </a:p>
                  </a:txBody>
                  <a:tcPr marL="91425" marR="91425" marT="91425" marB="91425">
                    <a:solidFill>
                      <a:schemeClr val="bg1"/>
                    </a:solidFill>
                  </a:tcPr>
                </a:tc>
                <a:tc>
                  <a:txBody>
                    <a:bodyPr/>
                    <a:lstStyle/>
                    <a:p>
                      <a:pPr marL="0" lvl="0" indent="0" algn="l" rtl="0">
                        <a:spcBef>
                          <a:spcPts val="0"/>
                        </a:spcBef>
                        <a:spcAft>
                          <a:spcPts val="0"/>
                        </a:spcAft>
                        <a:buNone/>
                      </a:pPr>
                      <a:r>
                        <a:rPr lang="en"/>
                        <a:t>Unequal income goes against the government’s obligation to promote the general welfare</a:t>
                      </a:r>
                      <a:endParaRPr/>
                    </a:p>
                  </a:txBody>
                  <a:tcPr marL="91425" marR="91425" marT="91425" marB="91425">
                    <a:solidFill>
                      <a:schemeClr val="bg1"/>
                    </a:solidFill>
                  </a:tcPr>
                </a:tc>
                <a:tc>
                  <a:txBody>
                    <a:bodyPr/>
                    <a:lstStyle/>
                    <a:p>
                      <a:pPr marL="0" lvl="0" indent="0" algn="l" rtl="0">
                        <a:spcBef>
                          <a:spcPts val="0"/>
                        </a:spcBef>
                        <a:spcAft>
                          <a:spcPts val="0"/>
                        </a:spcAft>
                        <a:buNone/>
                      </a:pPr>
                      <a:r>
                        <a:rPr lang="en" dirty="0"/>
                        <a:t>Unequal income is not related to anyone’s duties as no government or company has an obligation to provide income</a:t>
                      </a:r>
                      <a:endParaRPr dirty="0"/>
                    </a:p>
                  </a:txBody>
                  <a:tcPr marL="91425" marR="91425" marT="91425" marB="91425">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00267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414A58"/>
                </a:solidFill>
                <a:latin typeface="Calibri" panose="020F0502020204030204" pitchFamily="34" charset="0"/>
                <a:ea typeface="Inter" panose="02000503000000020004" pitchFamily="2" charset="0"/>
              </a:rPr>
              <a:t>Who should do something about income inequality? </a:t>
            </a: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15</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783326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1" dirty="0">
                <a:latin typeface="+mj-lt"/>
                <a:ea typeface="Inter Light" panose="02000503000000020004" pitchFamily="2" charset="0"/>
                <a:cs typeface="Calibri" panose="020F0502020204030204" pitchFamily="34" charset="0"/>
              </a:rPr>
              <a:t>Countries that have less inequality usually have higher (and progressive) taxes with large amounts of social support provided by the government</a:t>
            </a:r>
          </a:p>
          <a:p>
            <a:r>
              <a:rPr lang="en-US" sz="2700" b="1" dirty="0">
                <a:latin typeface="+mj-lt"/>
                <a:ea typeface="Inter Light" panose="02000503000000020004" pitchFamily="2" charset="0"/>
                <a:cs typeface="Calibri" panose="020F0502020204030204" pitchFamily="34" charset="0"/>
              </a:rPr>
              <a:t>Some people argue that private companies are better suited to deal with income inequality because they can take actions that are more in line with economic efficiency</a:t>
            </a:r>
          </a:p>
          <a:p>
            <a:r>
              <a:rPr lang="en-US" sz="2700" b="1" dirty="0">
                <a:latin typeface="+mj-lt"/>
                <a:ea typeface="Inter Light" panose="02000503000000020004" pitchFamily="2" charset="0"/>
                <a:cs typeface="Calibri" panose="020F0502020204030204" pitchFamily="34" charset="0"/>
              </a:rPr>
              <a:t>Still others say no one needs to do anything about income inequality because it’s a natural occurrence found in all countries</a:t>
            </a:r>
          </a:p>
          <a:p>
            <a:endParaRPr lang="en-US" sz="2700" b="1" dirty="0">
              <a:latin typeface="+mj-lt"/>
              <a:ea typeface="Inter Light" panose="02000503000000020004" pitchFamily="2" charset="0"/>
              <a:cs typeface="Calibri" panose="020F0502020204030204" pitchFamily="34" charset="0"/>
            </a:endParaRPr>
          </a:p>
          <a:p>
            <a:endParaRPr lang="en-US" sz="2700" b="1" dirty="0">
              <a:latin typeface="+mj-lt"/>
              <a:ea typeface="Inter Light" panose="02000503000000020004" pitchFamily="2" charset="0"/>
              <a:cs typeface="Calibri" panose="020F0502020204030204" pitchFamily="34" charset="0"/>
            </a:endParaRPr>
          </a:p>
          <a:p>
            <a:endParaRPr lang="en-US" sz="2700" b="1" dirty="0">
              <a:latin typeface="+mj-lt"/>
              <a:ea typeface="Inter Light" panose="02000503000000020004" pitchFamily="2" charset="0"/>
              <a:cs typeface="Calibri" panose="020F0502020204030204" pitchFamily="34" charset="0"/>
            </a:endParaRPr>
          </a:p>
        </p:txBody>
      </p:sp>
    </p:spTree>
    <p:extLst>
      <p:ext uri="{BB962C8B-B14F-4D97-AF65-F5344CB8AC3E}">
        <p14:creationId xmlns:p14="http://schemas.microsoft.com/office/powerpoint/2010/main" val="340067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14A58"/>
                </a:solidFill>
                <a:latin typeface="Calibri" panose="020F0502020204030204" pitchFamily="34" charset="0"/>
                <a:ea typeface="Inter" panose="02000503000000020004" pitchFamily="2" charset="0"/>
              </a:rPr>
              <a:t>Income Inequality “Build an Argument” Game</a:t>
            </a: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16</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10582841"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b="1" dirty="0">
                <a:latin typeface="+mj-lt"/>
                <a:ea typeface="Inter Light" panose="02000503000000020004" pitchFamily="2" charset="0"/>
                <a:cs typeface="Calibri" panose="020F0502020204030204" pitchFamily="34" charset="0"/>
              </a:rPr>
              <a:t>One person in the group should read your instructions (Activity 16.3) carefully to the rest of the group.</a:t>
            </a:r>
          </a:p>
          <a:p>
            <a:r>
              <a:rPr lang="en-US" sz="2500" b="1" dirty="0">
                <a:latin typeface="+mj-lt"/>
                <a:ea typeface="Inter Light" panose="02000503000000020004" pitchFamily="2" charset="0"/>
                <a:cs typeface="Calibri" panose="020F0502020204030204" pitchFamily="34" charset="0"/>
              </a:rPr>
              <a:t>You choose ONLY one action at a time - even if you don’t like the options, choose from what’s available.</a:t>
            </a:r>
          </a:p>
          <a:p>
            <a:r>
              <a:rPr lang="en-US" sz="2500" b="1" dirty="0">
                <a:latin typeface="+mj-lt"/>
                <a:ea typeface="Inter Light" panose="02000503000000020004" pitchFamily="2" charset="0"/>
                <a:cs typeface="Calibri" panose="020F0502020204030204" pitchFamily="34" charset="0"/>
              </a:rPr>
              <a:t>You may choose multiple economic and ethical outcomes.</a:t>
            </a:r>
          </a:p>
          <a:p>
            <a:r>
              <a:rPr lang="en-US" sz="2500" b="1" dirty="0">
                <a:latin typeface="+mj-lt"/>
                <a:ea typeface="Inter Light" panose="02000503000000020004" pitchFamily="2" charset="0"/>
                <a:cs typeface="Calibri" panose="020F0502020204030204" pitchFamily="34" charset="0"/>
              </a:rPr>
              <a:t>You are not required to cover all the ethical frameworks, but you must choose at least one. Also, remember that an action can be ethical under one framework and unethical under another so you can mix and match.</a:t>
            </a:r>
          </a:p>
          <a:p>
            <a:r>
              <a:rPr lang="en-US" sz="2500" b="1" dirty="0">
                <a:latin typeface="+mj-lt"/>
                <a:ea typeface="Inter Light" panose="02000503000000020004" pitchFamily="2" charset="0"/>
                <a:cs typeface="Calibri" panose="020F0502020204030204" pitchFamily="34" charset="0"/>
              </a:rPr>
              <a:t>You earn a point if at least two people in the group believe that your answer to the discussion question is the best (and you can vote for yourself).</a:t>
            </a:r>
          </a:p>
          <a:p>
            <a:endParaRPr lang="en-US" sz="2500" b="1" dirty="0">
              <a:latin typeface="+mj-lt"/>
              <a:ea typeface="Inter Light" panose="02000503000000020004" pitchFamily="2" charset="0"/>
              <a:cs typeface="Calibri" panose="020F0502020204030204" pitchFamily="34" charset="0"/>
            </a:endParaRPr>
          </a:p>
        </p:txBody>
      </p:sp>
    </p:spTree>
    <p:extLst>
      <p:ext uri="{BB962C8B-B14F-4D97-AF65-F5344CB8AC3E}">
        <p14:creationId xmlns:p14="http://schemas.microsoft.com/office/powerpoint/2010/main" val="227961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14A58"/>
                </a:solidFill>
                <a:latin typeface="Calibri" panose="020F0502020204030204" pitchFamily="34" charset="0"/>
                <a:ea typeface="Inter" panose="02000503000000020004" pitchFamily="2" charset="0"/>
              </a:rPr>
              <a:t>Income Inequality “Build an Argument” Game</a:t>
            </a: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17</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10582841"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b="1" dirty="0">
                <a:latin typeface="+mj-lt"/>
                <a:ea typeface="Inter Light" panose="02000503000000020004" pitchFamily="2" charset="0"/>
                <a:cs typeface="Calibri" panose="020F0502020204030204" pitchFamily="34" charset="0"/>
              </a:rPr>
              <a:t>Play at your own pace, but make sure you get at least two rounds in in the 20 minutes.</a:t>
            </a:r>
          </a:p>
          <a:p>
            <a:r>
              <a:rPr lang="en-US" sz="2500" b="1" dirty="0">
                <a:latin typeface="+mj-lt"/>
                <a:ea typeface="Inter Light" panose="02000503000000020004" pitchFamily="2" charset="0"/>
                <a:cs typeface="Calibri" panose="020F0502020204030204" pitchFamily="34" charset="0"/>
              </a:rPr>
              <a:t>You may begin.</a:t>
            </a:r>
          </a:p>
          <a:p>
            <a:r>
              <a:rPr lang="en-US" sz="2500" b="1" dirty="0">
                <a:latin typeface="+mj-lt"/>
                <a:ea typeface="Inter Light" panose="02000503000000020004" pitchFamily="2" charset="0"/>
                <a:cs typeface="Calibri" panose="020F0502020204030204" pitchFamily="34" charset="0"/>
              </a:rPr>
              <a:t>After 20 minutes we will have a class discussion.</a:t>
            </a:r>
          </a:p>
          <a:p>
            <a:endParaRPr lang="en-US" sz="2500" b="1" dirty="0">
              <a:latin typeface="+mj-lt"/>
              <a:ea typeface="Inter Light" panose="02000503000000020004" pitchFamily="2" charset="0"/>
              <a:cs typeface="Calibri" panose="020F0502020204030204" pitchFamily="34" charset="0"/>
            </a:endParaRPr>
          </a:p>
        </p:txBody>
      </p:sp>
    </p:spTree>
    <p:extLst>
      <p:ext uri="{BB962C8B-B14F-4D97-AF65-F5344CB8AC3E}">
        <p14:creationId xmlns:p14="http://schemas.microsoft.com/office/powerpoint/2010/main" val="57646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But who bears that responsibility?</a:t>
            </a: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18</a:t>
            </a:fld>
            <a:endParaRPr lang="en-US" dirty="0"/>
          </a:p>
        </p:txBody>
      </p:sp>
      <p:pic>
        <p:nvPicPr>
          <p:cNvPr id="4" name="Google Shape;176;p30">
            <a:extLst>
              <a:ext uri="{FF2B5EF4-FFF2-40B4-BE49-F238E27FC236}">
                <a16:creationId xmlns:a16="http://schemas.microsoft.com/office/drawing/2014/main" id="{8630C2C0-A6CB-8E8F-3EEC-AFCBB108892B}"/>
              </a:ext>
            </a:extLst>
          </p:cNvPr>
          <p:cNvPicPr preferRelativeResize="0"/>
          <p:nvPr/>
        </p:nvPicPr>
        <p:blipFill>
          <a:blip r:embed="rId3">
            <a:alphaModFix/>
          </a:blip>
          <a:stretch>
            <a:fillRect/>
          </a:stretch>
        </p:blipFill>
        <p:spPr>
          <a:xfrm>
            <a:off x="706223" y="1690688"/>
            <a:ext cx="4401036" cy="4745325"/>
          </a:xfrm>
          <a:prstGeom prst="rect">
            <a:avLst/>
          </a:prstGeom>
          <a:noFill/>
          <a:ln>
            <a:noFill/>
          </a:ln>
        </p:spPr>
      </p:pic>
    </p:spTree>
    <p:extLst>
      <p:ext uri="{BB962C8B-B14F-4D97-AF65-F5344CB8AC3E}">
        <p14:creationId xmlns:p14="http://schemas.microsoft.com/office/powerpoint/2010/main" val="1939810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No surprise…politics plays a role</a:t>
            </a: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19</a:t>
            </a:fld>
            <a:endParaRPr lang="en-US" dirty="0"/>
          </a:p>
        </p:txBody>
      </p:sp>
      <p:pic>
        <p:nvPicPr>
          <p:cNvPr id="3" name="Google Shape;182;p31">
            <a:extLst>
              <a:ext uri="{FF2B5EF4-FFF2-40B4-BE49-F238E27FC236}">
                <a16:creationId xmlns:a16="http://schemas.microsoft.com/office/drawing/2014/main" id="{034827B4-C586-67DE-1190-BB49348258D8}"/>
              </a:ext>
            </a:extLst>
          </p:cNvPr>
          <p:cNvPicPr preferRelativeResize="0"/>
          <p:nvPr/>
        </p:nvPicPr>
        <p:blipFill>
          <a:blip r:embed="rId3">
            <a:alphaModFix/>
          </a:blip>
          <a:stretch>
            <a:fillRect/>
          </a:stretch>
        </p:blipFill>
        <p:spPr>
          <a:xfrm>
            <a:off x="810799" y="1531086"/>
            <a:ext cx="4854021" cy="4965847"/>
          </a:xfrm>
          <a:prstGeom prst="rect">
            <a:avLst/>
          </a:prstGeom>
          <a:noFill/>
          <a:ln>
            <a:noFill/>
          </a:ln>
        </p:spPr>
      </p:pic>
    </p:spTree>
    <p:extLst>
      <p:ext uri="{BB962C8B-B14F-4D97-AF65-F5344CB8AC3E}">
        <p14:creationId xmlns:p14="http://schemas.microsoft.com/office/powerpoint/2010/main" val="3380230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Income Inequality</a:t>
            </a: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2</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670707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1" dirty="0">
                <a:latin typeface="+mj-lt"/>
                <a:ea typeface="Inter Light" panose="02000503000000020004" pitchFamily="2" charset="0"/>
                <a:cs typeface="Calibri" panose="020F0502020204030204" pitchFamily="34" charset="0"/>
              </a:rPr>
              <a:t>What is the first thing that comes to mind when you hear/see this term?</a:t>
            </a:r>
          </a:p>
        </p:txBody>
      </p:sp>
    </p:spTree>
    <p:extLst>
      <p:ext uri="{BB962C8B-B14F-4D97-AF65-F5344CB8AC3E}">
        <p14:creationId xmlns:p14="http://schemas.microsoft.com/office/powerpoint/2010/main" val="375882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solidFill>
                  <a:srgbClr val="414A58"/>
                </a:solidFill>
                <a:latin typeface="Calibri" panose="020F0502020204030204" pitchFamily="34" charset="0"/>
                <a:ea typeface="Inter" panose="02000503000000020004" pitchFamily="2" charset="0"/>
              </a:rPr>
              <a:t>There is disagreement about what should be done</a:t>
            </a: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20</a:t>
            </a:fld>
            <a:endParaRPr lang="en-US" dirty="0"/>
          </a:p>
        </p:txBody>
      </p:sp>
      <p:pic>
        <p:nvPicPr>
          <p:cNvPr id="4" name="Google Shape;188;p32">
            <a:extLst>
              <a:ext uri="{FF2B5EF4-FFF2-40B4-BE49-F238E27FC236}">
                <a16:creationId xmlns:a16="http://schemas.microsoft.com/office/drawing/2014/main" id="{72FB4097-720F-F7F0-551D-FD31BBEF6742}"/>
              </a:ext>
            </a:extLst>
          </p:cNvPr>
          <p:cNvPicPr preferRelativeResize="0"/>
          <p:nvPr/>
        </p:nvPicPr>
        <p:blipFill>
          <a:blip r:embed="rId3">
            <a:alphaModFix/>
          </a:blip>
          <a:stretch>
            <a:fillRect/>
          </a:stretch>
        </p:blipFill>
        <p:spPr>
          <a:xfrm>
            <a:off x="902936" y="1461077"/>
            <a:ext cx="4336425" cy="5143500"/>
          </a:xfrm>
          <a:prstGeom prst="rect">
            <a:avLst/>
          </a:prstGeom>
          <a:noFill/>
          <a:ln w="19050"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402316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Assessment</a:t>
            </a: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21</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670707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1" dirty="0">
                <a:latin typeface="Calibri" panose="020F0502020204030204" pitchFamily="34" charset="0"/>
                <a:ea typeface="Inter Light" panose="02000503000000020004" pitchFamily="2" charset="0"/>
                <a:cs typeface="Calibri" panose="020F0502020204030204" pitchFamily="34" charset="0"/>
              </a:rPr>
              <a:t>Instructions: </a:t>
            </a:r>
            <a:r>
              <a:rPr lang="en-US" sz="2700" b="1" dirty="0">
                <a:latin typeface="+mj-lt"/>
                <a:ea typeface="Inter Light" panose="02000503000000020004" pitchFamily="2" charset="0"/>
                <a:cs typeface="Calibri" panose="020F0502020204030204" pitchFamily="34" charset="0"/>
              </a:rPr>
              <a:t>You are working on the campaign staff of a popular young politician. There is an upcoming debate and one of the central topics is income inequality. The politician has heard about your skills and has asked you to create your preferred argument using Assessment 16.1. You may use information from the game OR research your own policies and reasons. </a:t>
            </a:r>
          </a:p>
          <a:p>
            <a:pPr marL="0" indent="0">
              <a:buNone/>
            </a:pPr>
            <a:endParaRPr lang="en-US" sz="2700" b="1" dirty="0">
              <a:latin typeface="+mj-lt"/>
              <a:ea typeface="Inter Light" panose="02000503000000020004" pitchFamily="2" charset="0"/>
              <a:cs typeface="Calibri" panose="020F0502020204030204" pitchFamily="34" charset="0"/>
            </a:endParaRPr>
          </a:p>
        </p:txBody>
      </p:sp>
    </p:spTree>
    <p:extLst>
      <p:ext uri="{BB962C8B-B14F-4D97-AF65-F5344CB8AC3E}">
        <p14:creationId xmlns:p14="http://schemas.microsoft.com/office/powerpoint/2010/main" val="69567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Income Inequality</a:t>
            </a: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3</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7348913"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1" dirty="0">
                <a:latin typeface="+mj-lt"/>
                <a:ea typeface="Inter Light" panose="02000503000000020004" pitchFamily="2" charset="0"/>
                <a:cs typeface="Calibri" panose="020F0502020204030204" pitchFamily="34" charset="0"/>
              </a:rPr>
              <a:t>Defined: </a:t>
            </a:r>
            <a:r>
              <a:rPr lang="en-US" sz="2700" b="1" dirty="0">
                <a:latin typeface="Calibri" panose="020F0502020204030204" pitchFamily="34" charset="0"/>
                <a:ea typeface="Inter Light" panose="02000503000000020004" pitchFamily="2" charset="0"/>
                <a:cs typeface="Calibri" panose="020F0502020204030204" pitchFamily="34" charset="0"/>
              </a:rPr>
              <a:t>the extent to which </a:t>
            </a:r>
            <a:br>
              <a:rPr lang="en-US" sz="2700" b="1" dirty="0">
                <a:latin typeface="Calibri" panose="020F0502020204030204" pitchFamily="34" charset="0"/>
                <a:ea typeface="Inter Light" panose="02000503000000020004" pitchFamily="2" charset="0"/>
                <a:cs typeface="Calibri" panose="020F0502020204030204" pitchFamily="34" charset="0"/>
              </a:rPr>
            </a:br>
            <a:r>
              <a:rPr lang="en-US" sz="2700" b="1" dirty="0">
                <a:latin typeface="Calibri" panose="020F0502020204030204" pitchFamily="34" charset="0"/>
                <a:ea typeface="Inter Light" panose="02000503000000020004" pitchFamily="2" charset="0"/>
                <a:cs typeface="Calibri" panose="020F0502020204030204" pitchFamily="34" charset="0"/>
              </a:rPr>
              <a:t>income is distributed unequally </a:t>
            </a:r>
            <a:br>
              <a:rPr lang="en-US" sz="2700" b="1" dirty="0">
                <a:latin typeface="Calibri" panose="020F0502020204030204" pitchFamily="34" charset="0"/>
                <a:ea typeface="Inter Light" panose="02000503000000020004" pitchFamily="2" charset="0"/>
                <a:cs typeface="Calibri" panose="020F0502020204030204" pitchFamily="34" charset="0"/>
              </a:rPr>
            </a:br>
            <a:r>
              <a:rPr lang="en-US" sz="2700" b="1" dirty="0">
                <a:latin typeface="Calibri" panose="020F0502020204030204" pitchFamily="34" charset="0"/>
                <a:ea typeface="Inter Light" panose="02000503000000020004" pitchFamily="2" charset="0"/>
                <a:cs typeface="Calibri" panose="020F0502020204030204" pitchFamily="34" charset="0"/>
              </a:rPr>
              <a:t>in a group of people.</a:t>
            </a:r>
            <a:r>
              <a:rPr lang="en-US" sz="2700" b="1" dirty="0">
                <a:latin typeface="+mj-lt"/>
                <a:ea typeface="Inter Light" panose="02000503000000020004" pitchFamily="2" charset="0"/>
                <a:cs typeface="Calibri" panose="020F0502020204030204" pitchFamily="34" charset="0"/>
              </a:rPr>
              <a:t> </a:t>
            </a:r>
          </a:p>
          <a:p>
            <a:pPr marL="0" indent="0">
              <a:buNone/>
            </a:pPr>
            <a:endParaRPr lang="en-US" sz="2700" b="1" dirty="0">
              <a:latin typeface="+mj-lt"/>
              <a:ea typeface="Inter Light" panose="02000503000000020004" pitchFamily="2" charset="0"/>
              <a:cs typeface="Calibri" panose="020F0502020204030204" pitchFamily="34" charset="0"/>
            </a:endParaRPr>
          </a:p>
        </p:txBody>
      </p:sp>
    </p:spTree>
    <p:extLst>
      <p:ext uri="{BB962C8B-B14F-4D97-AF65-F5344CB8AC3E}">
        <p14:creationId xmlns:p14="http://schemas.microsoft.com/office/powerpoint/2010/main" val="148182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The use of “quintiles”</a:t>
            </a: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4</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1014697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1" dirty="0">
                <a:latin typeface="+mj-lt"/>
                <a:ea typeface="Inter Light" panose="02000503000000020004" pitchFamily="2" charset="0"/>
                <a:cs typeface="Calibri" panose="020F0502020204030204" pitchFamily="34" charset="0"/>
              </a:rPr>
              <a:t>Income inequality is often discussed using </a:t>
            </a:r>
            <a:r>
              <a:rPr lang="en-US" sz="2700" b="1" dirty="0">
                <a:latin typeface="Calibri" panose="020F0502020204030204" pitchFamily="34" charset="0"/>
                <a:ea typeface="Inter Light" panose="02000503000000020004" pitchFamily="2" charset="0"/>
                <a:cs typeface="Calibri" panose="020F0502020204030204" pitchFamily="34" charset="0"/>
              </a:rPr>
              <a:t>quintiles</a:t>
            </a:r>
          </a:p>
          <a:p>
            <a:r>
              <a:rPr lang="en-US" sz="2700" b="1" dirty="0">
                <a:latin typeface="+mj-lt"/>
                <a:ea typeface="Inter Light" panose="02000503000000020004" pitchFamily="2" charset="0"/>
                <a:cs typeface="Calibri" panose="020F0502020204030204" pitchFamily="34" charset="0"/>
              </a:rPr>
              <a:t>Imagine the entire population lined up single file according to how much income they have</a:t>
            </a:r>
          </a:p>
          <a:p>
            <a:r>
              <a:rPr lang="en-US" sz="2700" b="1" dirty="0">
                <a:latin typeface="+mj-lt"/>
                <a:ea typeface="Inter Light" panose="02000503000000020004" pitchFamily="2" charset="0"/>
                <a:cs typeface="Calibri" panose="020F0502020204030204" pitchFamily="34" charset="0"/>
              </a:rPr>
              <a:t>Quintiles split the population into 5 even groups based on numbers</a:t>
            </a:r>
          </a:p>
          <a:p>
            <a:endParaRPr lang="en-US" sz="2700" b="1" dirty="0">
              <a:latin typeface="+mj-lt"/>
              <a:ea typeface="Inter Light" panose="02000503000000020004" pitchFamily="2" charset="0"/>
              <a:cs typeface="Calibri" panose="020F0502020204030204" pitchFamily="34" charset="0"/>
            </a:endParaRPr>
          </a:p>
        </p:txBody>
      </p:sp>
      <p:sp>
        <p:nvSpPr>
          <p:cNvPr id="4" name="Google Shape;93;p19">
            <a:extLst>
              <a:ext uri="{FF2B5EF4-FFF2-40B4-BE49-F238E27FC236}">
                <a16:creationId xmlns:a16="http://schemas.microsoft.com/office/drawing/2014/main" id="{6CEB7396-D72D-85AE-3A89-9A2F6D678D01}"/>
              </a:ext>
            </a:extLst>
          </p:cNvPr>
          <p:cNvSpPr txBox="1"/>
          <p:nvPr/>
        </p:nvSpPr>
        <p:spPr>
          <a:xfrm>
            <a:off x="1160943" y="4133826"/>
            <a:ext cx="167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Lowest Income</a:t>
            </a:r>
            <a:endParaRPr dirty="0"/>
          </a:p>
        </p:txBody>
      </p:sp>
      <p:sp>
        <p:nvSpPr>
          <p:cNvPr id="6" name="Google Shape;94;p19">
            <a:extLst>
              <a:ext uri="{FF2B5EF4-FFF2-40B4-BE49-F238E27FC236}">
                <a16:creationId xmlns:a16="http://schemas.microsoft.com/office/drawing/2014/main" id="{F9EC7E9B-6A3B-6E64-26D1-E33C64D7C2D6}"/>
              </a:ext>
            </a:extLst>
          </p:cNvPr>
          <p:cNvSpPr txBox="1"/>
          <p:nvPr/>
        </p:nvSpPr>
        <p:spPr>
          <a:xfrm>
            <a:off x="8810268" y="4133826"/>
            <a:ext cx="167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Highest Income</a:t>
            </a:r>
            <a:endParaRPr/>
          </a:p>
        </p:txBody>
      </p:sp>
      <p:pic>
        <p:nvPicPr>
          <p:cNvPr id="9" name="Google Shape;100;p19">
            <a:extLst>
              <a:ext uri="{FF2B5EF4-FFF2-40B4-BE49-F238E27FC236}">
                <a16:creationId xmlns:a16="http://schemas.microsoft.com/office/drawing/2014/main" id="{239B8059-0AAE-3F4E-CE84-DB8B2705FFFB}"/>
              </a:ext>
            </a:extLst>
          </p:cNvPr>
          <p:cNvPicPr preferRelativeResize="0"/>
          <p:nvPr/>
        </p:nvPicPr>
        <p:blipFill rotWithShape="1">
          <a:blip r:embed="rId3">
            <a:alphaModFix/>
          </a:blip>
          <a:srcRect r="25517"/>
          <a:stretch/>
        </p:blipFill>
        <p:spPr>
          <a:xfrm>
            <a:off x="8403559" y="4520887"/>
            <a:ext cx="1810650" cy="1169825"/>
          </a:xfrm>
          <a:prstGeom prst="rect">
            <a:avLst/>
          </a:prstGeom>
          <a:noFill/>
          <a:ln>
            <a:noFill/>
          </a:ln>
        </p:spPr>
      </p:pic>
      <p:graphicFrame>
        <p:nvGraphicFramePr>
          <p:cNvPr id="13" name="Google Shape;101;p19">
            <a:extLst>
              <a:ext uri="{FF2B5EF4-FFF2-40B4-BE49-F238E27FC236}">
                <a16:creationId xmlns:a16="http://schemas.microsoft.com/office/drawing/2014/main" id="{CA8EF483-FD6A-103E-B742-476C35A6575C}"/>
              </a:ext>
            </a:extLst>
          </p:cNvPr>
          <p:cNvGraphicFramePr/>
          <p:nvPr>
            <p:extLst>
              <p:ext uri="{D42A27DB-BD31-4B8C-83A1-F6EECF244321}">
                <p14:modId xmlns:p14="http://schemas.microsoft.com/office/powerpoint/2010/main" val="2067845824"/>
              </p:ext>
            </p:extLst>
          </p:nvPr>
        </p:nvGraphicFramePr>
        <p:xfrm>
          <a:off x="1160943" y="5690701"/>
          <a:ext cx="1810650" cy="457170"/>
        </p:xfrm>
        <a:graphic>
          <a:graphicData uri="http://schemas.openxmlformats.org/drawingml/2006/table">
            <a:tbl>
              <a:tblPr>
                <a:noFill/>
              </a:tblPr>
              <a:tblGrid>
                <a:gridCol w="1810650">
                  <a:extLst>
                    <a:ext uri="{9D8B030D-6E8A-4147-A177-3AD203B41FA5}">
                      <a16:colId xmlns:a16="http://schemas.microsoft.com/office/drawing/2014/main" val="20004"/>
                    </a:ext>
                  </a:extLst>
                </a:gridCol>
              </a:tblGrid>
              <a:tr h="381000">
                <a:tc>
                  <a:txBody>
                    <a:bodyPr/>
                    <a:lstStyle/>
                    <a:p>
                      <a:pPr marL="0" lvl="0" indent="0" algn="ctr" rtl="0">
                        <a:spcBef>
                          <a:spcPts val="0"/>
                        </a:spcBef>
                        <a:spcAft>
                          <a:spcPts val="0"/>
                        </a:spcAft>
                        <a:buNone/>
                      </a:pPr>
                      <a:r>
                        <a:rPr lang="en" dirty="0"/>
                        <a:t>1st quintile</a:t>
                      </a:r>
                      <a:endParaRPr dirty="0"/>
                    </a:p>
                  </a:txBody>
                  <a:tcPr marL="91425" marR="91425" marT="91425" marB="91425"/>
                </a:tc>
                <a:extLst>
                  <a:ext uri="{0D108BD9-81ED-4DB2-BD59-A6C34878D82A}">
                    <a16:rowId xmlns:a16="http://schemas.microsoft.com/office/drawing/2014/main" val="10000"/>
                  </a:ext>
                </a:extLst>
              </a:tr>
            </a:tbl>
          </a:graphicData>
        </a:graphic>
      </p:graphicFrame>
      <p:pic>
        <p:nvPicPr>
          <p:cNvPr id="15" name="Google Shape;100;p19">
            <a:extLst>
              <a:ext uri="{FF2B5EF4-FFF2-40B4-BE49-F238E27FC236}">
                <a16:creationId xmlns:a16="http://schemas.microsoft.com/office/drawing/2014/main" id="{06F9A89E-E64B-05EC-5A3D-235B302CB768}"/>
              </a:ext>
            </a:extLst>
          </p:cNvPr>
          <p:cNvPicPr preferRelativeResize="0"/>
          <p:nvPr/>
        </p:nvPicPr>
        <p:blipFill rotWithShape="1">
          <a:blip r:embed="rId3">
            <a:alphaModFix/>
          </a:blip>
          <a:srcRect r="25517"/>
          <a:stretch/>
        </p:blipFill>
        <p:spPr>
          <a:xfrm flipH="1">
            <a:off x="6612945" y="4520887"/>
            <a:ext cx="1800624" cy="1169825"/>
          </a:xfrm>
          <a:prstGeom prst="rect">
            <a:avLst/>
          </a:prstGeom>
          <a:noFill/>
          <a:ln>
            <a:noFill/>
          </a:ln>
        </p:spPr>
      </p:pic>
      <p:pic>
        <p:nvPicPr>
          <p:cNvPr id="16" name="Google Shape;100;p19">
            <a:extLst>
              <a:ext uri="{FF2B5EF4-FFF2-40B4-BE49-F238E27FC236}">
                <a16:creationId xmlns:a16="http://schemas.microsoft.com/office/drawing/2014/main" id="{546758EB-7790-868A-96B6-446D76C772AA}"/>
              </a:ext>
            </a:extLst>
          </p:cNvPr>
          <p:cNvPicPr preferRelativeResize="0"/>
          <p:nvPr/>
        </p:nvPicPr>
        <p:blipFill rotWithShape="1">
          <a:blip r:embed="rId3">
            <a:alphaModFix/>
          </a:blip>
          <a:srcRect r="25517"/>
          <a:stretch/>
        </p:blipFill>
        <p:spPr>
          <a:xfrm>
            <a:off x="4794325" y="4520887"/>
            <a:ext cx="1817403" cy="1169825"/>
          </a:xfrm>
          <a:prstGeom prst="rect">
            <a:avLst/>
          </a:prstGeom>
          <a:noFill/>
          <a:ln>
            <a:noFill/>
          </a:ln>
        </p:spPr>
      </p:pic>
      <p:pic>
        <p:nvPicPr>
          <p:cNvPr id="17" name="Google Shape;100;p19">
            <a:extLst>
              <a:ext uri="{FF2B5EF4-FFF2-40B4-BE49-F238E27FC236}">
                <a16:creationId xmlns:a16="http://schemas.microsoft.com/office/drawing/2014/main" id="{B374B2AE-6D4E-A3AE-7D3D-413FA3D9B487}"/>
              </a:ext>
            </a:extLst>
          </p:cNvPr>
          <p:cNvPicPr preferRelativeResize="0"/>
          <p:nvPr/>
        </p:nvPicPr>
        <p:blipFill rotWithShape="1">
          <a:blip r:embed="rId3">
            <a:alphaModFix/>
          </a:blip>
          <a:srcRect r="25517"/>
          <a:stretch/>
        </p:blipFill>
        <p:spPr>
          <a:xfrm flipH="1">
            <a:off x="2993702" y="4520887"/>
            <a:ext cx="1813067" cy="1169825"/>
          </a:xfrm>
          <a:prstGeom prst="rect">
            <a:avLst/>
          </a:prstGeom>
          <a:noFill/>
          <a:ln>
            <a:noFill/>
          </a:ln>
        </p:spPr>
      </p:pic>
      <p:pic>
        <p:nvPicPr>
          <p:cNvPr id="18" name="Google Shape;100;p19">
            <a:extLst>
              <a:ext uri="{FF2B5EF4-FFF2-40B4-BE49-F238E27FC236}">
                <a16:creationId xmlns:a16="http://schemas.microsoft.com/office/drawing/2014/main" id="{BB2854C2-B5DF-D476-B4C2-D11F18AC5A26}"/>
              </a:ext>
            </a:extLst>
          </p:cNvPr>
          <p:cNvPicPr preferRelativeResize="0"/>
          <p:nvPr/>
        </p:nvPicPr>
        <p:blipFill rotWithShape="1">
          <a:blip r:embed="rId3">
            <a:alphaModFix/>
          </a:blip>
          <a:srcRect r="25517"/>
          <a:stretch/>
        </p:blipFill>
        <p:spPr>
          <a:xfrm>
            <a:off x="1199985" y="4520887"/>
            <a:ext cx="1800623" cy="1169825"/>
          </a:xfrm>
          <a:prstGeom prst="rect">
            <a:avLst/>
          </a:prstGeom>
          <a:noFill/>
          <a:ln>
            <a:noFill/>
          </a:ln>
        </p:spPr>
      </p:pic>
      <p:graphicFrame>
        <p:nvGraphicFramePr>
          <p:cNvPr id="19" name="Google Shape;101;p19">
            <a:extLst>
              <a:ext uri="{FF2B5EF4-FFF2-40B4-BE49-F238E27FC236}">
                <a16:creationId xmlns:a16="http://schemas.microsoft.com/office/drawing/2014/main" id="{59D14C88-445B-A58E-D0CB-821F4672BCE1}"/>
              </a:ext>
            </a:extLst>
          </p:cNvPr>
          <p:cNvGraphicFramePr/>
          <p:nvPr>
            <p:extLst>
              <p:ext uri="{D42A27DB-BD31-4B8C-83A1-F6EECF244321}">
                <p14:modId xmlns:p14="http://schemas.microsoft.com/office/powerpoint/2010/main" val="518945160"/>
              </p:ext>
            </p:extLst>
          </p:nvPr>
        </p:nvGraphicFramePr>
        <p:xfrm>
          <a:off x="2972809" y="5690701"/>
          <a:ext cx="1810650" cy="457170"/>
        </p:xfrm>
        <a:graphic>
          <a:graphicData uri="http://schemas.openxmlformats.org/drawingml/2006/table">
            <a:tbl>
              <a:tblPr>
                <a:noFill/>
              </a:tblPr>
              <a:tblGrid>
                <a:gridCol w="1810650">
                  <a:extLst>
                    <a:ext uri="{9D8B030D-6E8A-4147-A177-3AD203B41FA5}">
                      <a16:colId xmlns:a16="http://schemas.microsoft.com/office/drawing/2014/main" val="20004"/>
                    </a:ext>
                  </a:extLst>
                </a:gridCol>
              </a:tblGrid>
              <a:tr h="381000">
                <a:tc>
                  <a:txBody>
                    <a:bodyPr/>
                    <a:lstStyle/>
                    <a:p>
                      <a:pPr marL="0" lvl="0" indent="0" algn="ctr" rtl="0">
                        <a:spcBef>
                          <a:spcPts val="0"/>
                        </a:spcBef>
                        <a:spcAft>
                          <a:spcPts val="0"/>
                        </a:spcAft>
                        <a:buNone/>
                      </a:pPr>
                      <a:r>
                        <a:rPr lang="en" dirty="0"/>
                        <a:t>2nd quintile</a:t>
                      </a:r>
                      <a:endParaRPr dirty="0"/>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20" name="Google Shape;101;p19">
            <a:extLst>
              <a:ext uri="{FF2B5EF4-FFF2-40B4-BE49-F238E27FC236}">
                <a16:creationId xmlns:a16="http://schemas.microsoft.com/office/drawing/2014/main" id="{8E6D9B10-4498-DF21-1AB1-4F097A92CA1B}"/>
              </a:ext>
            </a:extLst>
          </p:cNvPr>
          <p:cNvGraphicFramePr/>
          <p:nvPr>
            <p:extLst>
              <p:ext uri="{D42A27DB-BD31-4B8C-83A1-F6EECF244321}">
                <p14:modId xmlns:p14="http://schemas.microsoft.com/office/powerpoint/2010/main" val="467688147"/>
              </p:ext>
            </p:extLst>
          </p:nvPr>
        </p:nvGraphicFramePr>
        <p:xfrm>
          <a:off x="4784676" y="5690701"/>
          <a:ext cx="1810650" cy="457170"/>
        </p:xfrm>
        <a:graphic>
          <a:graphicData uri="http://schemas.openxmlformats.org/drawingml/2006/table">
            <a:tbl>
              <a:tblPr>
                <a:noFill/>
              </a:tblPr>
              <a:tblGrid>
                <a:gridCol w="1810650">
                  <a:extLst>
                    <a:ext uri="{9D8B030D-6E8A-4147-A177-3AD203B41FA5}">
                      <a16:colId xmlns:a16="http://schemas.microsoft.com/office/drawing/2014/main" val="20004"/>
                    </a:ext>
                  </a:extLst>
                </a:gridCol>
              </a:tblGrid>
              <a:tr h="381000">
                <a:tc>
                  <a:txBody>
                    <a:bodyPr/>
                    <a:lstStyle/>
                    <a:p>
                      <a:pPr marL="0" lvl="0" indent="0" algn="ctr" rtl="0">
                        <a:spcBef>
                          <a:spcPts val="0"/>
                        </a:spcBef>
                        <a:spcAft>
                          <a:spcPts val="0"/>
                        </a:spcAft>
                        <a:buNone/>
                      </a:pPr>
                      <a:r>
                        <a:rPr lang="en" dirty="0"/>
                        <a:t>3rd quintile</a:t>
                      </a:r>
                      <a:endParaRPr dirty="0"/>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21" name="Google Shape;101;p19">
            <a:extLst>
              <a:ext uri="{FF2B5EF4-FFF2-40B4-BE49-F238E27FC236}">
                <a16:creationId xmlns:a16="http://schemas.microsoft.com/office/drawing/2014/main" id="{EC23F50D-6AFC-3A01-CEA6-B4DF16A18D91}"/>
              </a:ext>
            </a:extLst>
          </p:cNvPr>
          <p:cNvGraphicFramePr/>
          <p:nvPr>
            <p:extLst>
              <p:ext uri="{D42A27DB-BD31-4B8C-83A1-F6EECF244321}">
                <p14:modId xmlns:p14="http://schemas.microsoft.com/office/powerpoint/2010/main" val="1160134262"/>
              </p:ext>
            </p:extLst>
          </p:nvPr>
        </p:nvGraphicFramePr>
        <p:xfrm>
          <a:off x="6596543" y="5690701"/>
          <a:ext cx="1810650" cy="457170"/>
        </p:xfrm>
        <a:graphic>
          <a:graphicData uri="http://schemas.openxmlformats.org/drawingml/2006/table">
            <a:tbl>
              <a:tblPr>
                <a:noFill/>
              </a:tblPr>
              <a:tblGrid>
                <a:gridCol w="1810650">
                  <a:extLst>
                    <a:ext uri="{9D8B030D-6E8A-4147-A177-3AD203B41FA5}">
                      <a16:colId xmlns:a16="http://schemas.microsoft.com/office/drawing/2014/main" val="20004"/>
                    </a:ext>
                  </a:extLst>
                </a:gridCol>
              </a:tblGrid>
              <a:tr h="381000">
                <a:tc>
                  <a:txBody>
                    <a:bodyPr/>
                    <a:lstStyle/>
                    <a:p>
                      <a:pPr marL="0" lvl="0" indent="0" algn="ctr" rtl="0">
                        <a:spcBef>
                          <a:spcPts val="0"/>
                        </a:spcBef>
                        <a:spcAft>
                          <a:spcPts val="0"/>
                        </a:spcAft>
                        <a:buNone/>
                      </a:pPr>
                      <a:r>
                        <a:rPr lang="en" dirty="0"/>
                        <a:t>4th quintile</a:t>
                      </a:r>
                      <a:endParaRPr dirty="0"/>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22" name="Google Shape;101;p19">
            <a:extLst>
              <a:ext uri="{FF2B5EF4-FFF2-40B4-BE49-F238E27FC236}">
                <a16:creationId xmlns:a16="http://schemas.microsoft.com/office/drawing/2014/main" id="{402C1B53-CEFD-4D05-0873-2ACEC7B2CBD8}"/>
              </a:ext>
            </a:extLst>
          </p:cNvPr>
          <p:cNvGraphicFramePr/>
          <p:nvPr>
            <p:extLst>
              <p:ext uri="{D42A27DB-BD31-4B8C-83A1-F6EECF244321}">
                <p14:modId xmlns:p14="http://schemas.microsoft.com/office/powerpoint/2010/main" val="3519317408"/>
              </p:ext>
            </p:extLst>
          </p:nvPr>
        </p:nvGraphicFramePr>
        <p:xfrm>
          <a:off x="8408410" y="5690701"/>
          <a:ext cx="1810650" cy="457170"/>
        </p:xfrm>
        <a:graphic>
          <a:graphicData uri="http://schemas.openxmlformats.org/drawingml/2006/table">
            <a:tbl>
              <a:tblPr>
                <a:noFill/>
              </a:tblPr>
              <a:tblGrid>
                <a:gridCol w="1810650">
                  <a:extLst>
                    <a:ext uri="{9D8B030D-6E8A-4147-A177-3AD203B41FA5}">
                      <a16:colId xmlns:a16="http://schemas.microsoft.com/office/drawing/2014/main" val="20004"/>
                    </a:ext>
                  </a:extLst>
                </a:gridCol>
              </a:tblGrid>
              <a:tr h="381000">
                <a:tc>
                  <a:txBody>
                    <a:bodyPr/>
                    <a:lstStyle/>
                    <a:p>
                      <a:pPr marL="0" lvl="0" indent="0" algn="ctr" rtl="0">
                        <a:spcBef>
                          <a:spcPts val="0"/>
                        </a:spcBef>
                        <a:spcAft>
                          <a:spcPts val="0"/>
                        </a:spcAft>
                        <a:buNone/>
                      </a:pPr>
                      <a:r>
                        <a:rPr lang="en" dirty="0"/>
                        <a:t>5th quintile</a:t>
                      </a:r>
                      <a:endParaRPr dirty="0"/>
                    </a:p>
                  </a:txBody>
                  <a:tcPr marL="91425" marR="91425" marT="91425" marB="91425"/>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1009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53" presetID="1"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59" presetID="1"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The use of “quintiles”</a:t>
            </a: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5</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10582841"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b="1" dirty="0">
                <a:latin typeface="+mj-lt"/>
                <a:ea typeface="Inter Light" panose="02000503000000020004" pitchFamily="2" charset="0"/>
                <a:cs typeface="Calibri" panose="020F0502020204030204" pitchFamily="34" charset="0"/>
              </a:rPr>
              <a:t>While the number of people are the same, the amount of income they have can be very difference depending on how much income inequality there is</a:t>
            </a:r>
          </a:p>
          <a:p>
            <a:r>
              <a:rPr lang="en-US" sz="2500" b="1" dirty="0">
                <a:latin typeface="+mj-lt"/>
                <a:ea typeface="Inter Light" panose="02000503000000020004" pitchFamily="2" charset="0"/>
                <a:cs typeface="Calibri" panose="020F0502020204030204" pitchFamily="34" charset="0"/>
              </a:rPr>
              <a:t>Here is what the US would look like if there was $100 of income and complete equality.</a:t>
            </a:r>
          </a:p>
          <a:p>
            <a:endParaRPr lang="en-US" sz="2500" b="1" dirty="0">
              <a:latin typeface="+mj-lt"/>
              <a:ea typeface="Inter Light" panose="02000503000000020004" pitchFamily="2" charset="0"/>
              <a:cs typeface="Calibri" panose="020F0502020204030204" pitchFamily="34" charset="0"/>
            </a:endParaRPr>
          </a:p>
        </p:txBody>
      </p:sp>
      <p:sp>
        <p:nvSpPr>
          <p:cNvPr id="4" name="Google Shape;93;p19">
            <a:extLst>
              <a:ext uri="{FF2B5EF4-FFF2-40B4-BE49-F238E27FC236}">
                <a16:creationId xmlns:a16="http://schemas.microsoft.com/office/drawing/2014/main" id="{6CEB7396-D72D-85AE-3A89-9A2F6D678D01}"/>
              </a:ext>
            </a:extLst>
          </p:cNvPr>
          <p:cNvSpPr txBox="1"/>
          <p:nvPr/>
        </p:nvSpPr>
        <p:spPr>
          <a:xfrm>
            <a:off x="1160943" y="4133826"/>
            <a:ext cx="167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Lowest Income</a:t>
            </a:r>
            <a:endParaRPr dirty="0"/>
          </a:p>
        </p:txBody>
      </p:sp>
      <p:sp>
        <p:nvSpPr>
          <p:cNvPr id="6" name="Google Shape;94;p19">
            <a:extLst>
              <a:ext uri="{FF2B5EF4-FFF2-40B4-BE49-F238E27FC236}">
                <a16:creationId xmlns:a16="http://schemas.microsoft.com/office/drawing/2014/main" id="{F9EC7E9B-6A3B-6E64-26D1-E33C64D7C2D6}"/>
              </a:ext>
            </a:extLst>
          </p:cNvPr>
          <p:cNvSpPr txBox="1"/>
          <p:nvPr/>
        </p:nvSpPr>
        <p:spPr>
          <a:xfrm>
            <a:off x="8810268" y="4133826"/>
            <a:ext cx="167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Highest Income</a:t>
            </a:r>
            <a:endParaRPr/>
          </a:p>
        </p:txBody>
      </p:sp>
      <p:pic>
        <p:nvPicPr>
          <p:cNvPr id="9" name="Google Shape;100;p19">
            <a:extLst>
              <a:ext uri="{FF2B5EF4-FFF2-40B4-BE49-F238E27FC236}">
                <a16:creationId xmlns:a16="http://schemas.microsoft.com/office/drawing/2014/main" id="{239B8059-0AAE-3F4E-CE84-DB8B2705FFFB}"/>
              </a:ext>
            </a:extLst>
          </p:cNvPr>
          <p:cNvPicPr preferRelativeResize="0"/>
          <p:nvPr/>
        </p:nvPicPr>
        <p:blipFill rotWithShape="1">
          <a:blip r:embed="rId3">
            <a:alphaModFix/>
          </a:blip>
          <a:srcRect r="25517"/>
          <a:stretch/>
        </p:blipFill>
        <p:spPr>
          <a:xfrm>
            <a:off x="8403559" y="4520887"/>
            <a:ext cx="1810650" cy="1169825"/>
          </a:xfrm>
          <a:prstGeom prst="rect">
            <a:avLst/>
          </a:prstGeom>
          <a:noFill/>
          <a:ln>
            <a:noFill/>
          </a:ln>
        </p:spPr>
      </p:pic>
      <p:graphicFrame>
        <p:nvGraphicFramePr>
          <p:cNvPr id="13" name="Google Shape;101;p19">
            <a:extLst>
              <a:ext uri="{FF2B5EF4-FFF2-40B4-BE49-F238E27FC236}">
                <a16:creationId xmlns:a16="http://schemas.microsoft.com/office/drawing/2014/main" id="{CA8EF483-FD6A-103E-B742-476C35A6575C}"/>
              </a:ext>
            </a:extLst>
          </p:cNvPr>
          <p:cNvGraphicFramePr/>
          <p:nvPr/>
        </p:nvGraphicFramePr>
        <p:xfrm>
          <a:off x="1160943" y="5690701"/>
          <a:ext cx="1810650" cy="457170"/>
        </p:xfrm>
        <a:graphic>
          <a:graphicData uri="http://schemas.openxmlformats.org/drawingml/2006/table">
            <a:tbl>
              <a:tblPr>
                <a:noFill/>
              </a:tblPr>
              <a:tblGrid>
                <a:gridCol w="1810650">
                  <a:extLst>
                    <a:ext uri="{9D8B030D-6E8A-4147-A177-3AD203B41FA5}">
                      <a16:colId xmlns:a16="http://schemas.microsoft.com/office/drawing/2014/main" val="20004"/>
                    </a:ext>
                  </a:extLst>
                </a:gridCol>
              </a:tblGrid>
              <a:tr h="381000">
                <a:tc>
                  <a:txBody>
                    <a:bodyPr/>
                    <a:lstStyle/>
                    <a:p>
                      <a:pPr marL="0" lvl="0" indent="0" algn="ctr" rtl="0">
                        <a:spcBef>
                          <a:spcPts val="0"/>
                        </a:spcBef>
                        <a:spcAft>
                          <a:spcPts val="0"/>
                        </a:spcAft>
                        <a:buNone/>
                      </a:pPr>
                      <a:r>
                        <a:rPr lang="en" dirty="0"/>
                        <a:t>1st quintile</a:t>
                      </a:r>
                      <a:endParaRPr dirty="0"/>
                    </a:p>
                  </a:txBody>
                  <a:tcPr marL="91425" marR="91425" marT="91425" marB="91425"/>
                </a:tc>
                <a:extLst>
                  <a:ext uri="{0D108BD9-81ED-4DB2-BD59-A6C34878D82A}">
                    <a16:rowId xmlns:a16="http://schemas.microsoft.com/office/drawing/2014/main" val="10000"/>
                  </a:ext>
                </a:extLst>
              </a:tr>
            </a:tbl>
          </a:graphicData>
        </a:graphic>
      </p:graphicFrame>
      <p:pic>
        <p:nvPicPr>
          <p:cNvPr id="15" name="Google Shape;100;p19">
            <a:extLst>
              <a:ext uri="{FF2B5EF4-FFF2-40B4-BE49-F238E27FC236}">
                <a16:creationId xmlns:a16="http://schemas.microsoft.com/office/drawing/2014/main" id="{06F9A89E-E64B-05EC-5A3D-235B302CB768}"/>
              </a:ext>
            </a:extLst>
          </p:cNvPr>
          <p:cNvPicPr preferRelativeResize="0"/>
          <p:nvPr/>
        </p:nvPicPr>
        <p:blipFill rotWithShape="1">
          <a:blip r:embed="rId3">
            <a:alphaModFix/>
          </a:blip>
          <a:srcRect r="25517"/>
          <a:stretch/>
        </p:blipFill>
        <p:spPr>
          <a:xfrm flipH="1">
            <a:off x="6612945" y="4520887"/>
            <a:ext cx="1800624" cy="1169825"/>
          </a:xfrm>
          <a:prstGeom prst="rect">
            <a:avLst/>
          </a:prstGeom>
          <a:noFill/>
          <a:ln>
            <a:noFill/>
          </a:ln>
        </p:spPr>
      </p:pic>
      <p:pic>
        <p:nvPicPr>
          <p:cNvPr id="16" name="Google Shape;100;p19">
            <a:extLst>
              <a:ext uri="{FF2B5EF4-FFF2-40B4-BE49-F238E27FC236}">
                <a16:creationId xmlns:a16="http://schemas.microsoft.com/office/drawing/2014/main" id="{546758EB-7790-868A-96B6-446D76C772AA}"/>
              </a:ext>
            </a:extLst>
          </p:cNvPr>
          <p:cNvPicPr preferRelativeResize="0"/>
          <p:nvPr/>
        </p:nvPicPr>
        <p:blipFill rotWithShape="1">
          <a:blip r:embed="rId3">
            <a:alphaModFix/>
          </a:blip>
          <a:srcRect r="25517"/>
          <a:stretch/>
        </p:blipFill>
        <p:spPr>
          <a:xfrm>
            <a:off x="4794325" y="4520887"/>
            <a:ext cx="1817403" cy="1169825"/>
          </a:xfrm>
          <a:prstGeom prst="rect">
            <a:avLst/>
          </a:prstGeom>
          <a:noFill/>
          <a:ln>
            <a:noFill/>
          </a:ln>
        </p:spPr>
      </p:pic>
      <p:pic>
        <p:nvPicPr>
          <p:cNvPr id="17" name="Google Shape;100;p19">
            <a:extLst>
              <a:ext uri="{FF2B5EF4-FFF2-40B4-BE49-F238E27FC236}">
                <a16:creationId xmlns:a16="http://schemas.microsoft.com/office/drawing/2014/main" id="{B374B2AE-6D4E-A3AE-7D3D-413FA3D9B487}"/>
              </a:ext>
            </a:extLst>
          </p:cNvPr>
          <p:cNvPicPr preferRelativeResize="0"/>
          <p:nvPr/>
        </p:nvPicPr>
        <p:blipFill rotWithShape="1">
          <a:blip r:embed="rId3">
            <a:alphaModFix/>
          </a:blip>
          <a:srcRect r="25517"/>
          <a:stretch/>
        </p:blipFill>
        <p:spPr>
          <a:xfrm flipH="1">
            <a:off x="2993702" y="4520887"/>
            <a:ext cx="1813067" cy="1169825"/>
          </a:xfrm>
          <a:prstGeom prst="rect">
            <a:avLst/>
          </a:prstGeom>
          <a:noFill/>
          <a:ln>
            <a:noFill/>
          </a:ln>
        </p:spPr>
      </p:pic>
      <p:pic>
        <p:nvPicPr>
          <p:cNvPr id="18" name="Google Shape;100;p19">
            <a:extLst>
              <a:ext uri="{FF2B5EF4-FFF2-40B4-BE49-F238E27FC236}">
                <a16:creationId xmlns:a16="http://schemas.microsoft.com/office/drawing/2014/main" id="{BB2854C2-B5DF-D476-B4C2-D11F18AC5A26}"/>
              </a:ext>
            </a:extLst>
          </p:cNvPr>
          <p:cNvPicPr preferRelativeResize="0"/>
          <p:nvPr/>
        </p:nvPicPr>
        <p:blipFill rotWithShape="1">
          <a:blip r:embed="rId3">
            <a:alphaModFix/>
          </a:blip>
          <a:srcRect r="25517"/>
          <a:stretch/>
        </p:blipFill>
        <p:spPr>
          <a:xfrm>
            <a:off x="1199985" y="4520887"/>
            <a:ext cx="1800623" cy="1169825"/>
          </a:xfrm>
          <a:prstGeom prst="rect">
            <a:avLst/>
          </a:prstGeom>
          <a:noFill/>
          <a:ln>
            <a:noFill/>
          </a:ln>
        </p:spPr>
      </p:pic>
      <p:graphicFrame>
        <p:nvGraphicFramePr>
          <p:cNvPr id="19" name="Google Shape;101;p19">
            <a:extLst>
              <a:ext uri="{FF2B5EF4-FFF2-40B4-BE49-F238E27FC236}">
                <a16:creationId xmlns:a16="http://schemas.microsoft.com/office/drawing/2014/main" id="{59D14C88-445B-A58E-D0CB-821F4672BCE1}"/>
              </a:ext>
            </a:extLst>
          </p:cNvPr>
          <p:cNvGraphicFramePr/>
          <p:nvPr/>
        </p:nvGraphicFramePr>
        <p:xfrm>
          <a:off x="2972809" y="5690701"/>
          <a:ext cx="1810650" cy="457170"/>
        </p:xfrm>
        <a:graphic>
          <a:graphicData uri="http://schemas.openxmlformats.org/drawingml/2006/table">
            <a:tbl>
              <a:tblPr>
                <a:noFill/>
              </a:tblPr>
              <a:tblGrid>
                <a:gridCol w="1810650">
                  <a:extLst>
                    <a:ext uri="{9D8B030D-6E8A-4147-A177-3AD203B41FA5}">
                      <a16:colId xmlns:a16="http://schemas.microsoft.com/office/drawing/2014/main" val="20004"/>
                    </a:ext>
                  </a:extLst>
                </a:gridCol>
              </a:tblGrid>
              <a:tr h="381000">
                <a:tc>
                  <a:txBody>
                    <a:bodyPr/>
                    <a:lstStyle/>
                    <a:p>
                      <a:pPr marL="0" lvl="0" indent="0" algn="ctr" rtl="0">
                        <a:spcBef>
                          <a:spcPts val="0"/>
                        </a:spcBef>
                        <a:spcAft>
                          <a:spcPts val="0"/>
                        </a:spcAft>
                        <a:buNone/>
                      </a:pPr>
                      <a:r>
                        <a:rPr lang="en" dirty="0"/>
                        <a:t>2nd quintile</a:t>
                      </a:r>
                      <a:endParaRPr dirty="0"/>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20" name="Google Shape;101;p19">
            <a:extLst>
              <a:ext uri="{FF2B5EF4-FFF2-40B4-BE49-F238E27FC236}">
                <a16:creationId xmlns:a16="http://schemas.microsoft.com/office/drawing/2014/main" id="{8E6D9B10-4498-DF21-1AB1-4F097A92CA1B}"/>
              </a:ext>
            </a:extLst>
          </p:cNvPr>
          <p:cNvGraphicFramePr/>
          <p:nvPr/>
        </p:nvGraphicFramePr>
        <p:xfrm>
          <a:off x="4784676" y="5690701"/>
          <a:ext cx="1810650" cy="457170"/>
        </p:xfrm>
        <a:graphic>
          <a:graphicData uri="http://schemas.openxmlformats.org/drawingml/2006/table">
            <a:tbl>
              <a:tblPr>
                <a:noFill/>
              </a:tblPr>
              <a:tblGrid>
                <a:gridCol w="1810650">
                  <a:extLst>
                    <a:ext uri="{9D8B030D-6E8A-4147-A177-3AD203B41FA5}">
                      <a16:colId xmlns:a16="http://schemas.microsoft.com/office/drawing/2014/main" val="20004"/>
                    </a:ext>
                  </a:extLst>
                </a:gridCol>
              </a:tblGrid>
              <a:tr h="381000">
                <a:tc>
                  <a:txBody>
                    <a:bodyPr/>
                    <a:lstStyle/>
                    <a:p>
                      <a:pPr marL="0" lvl="0" indent="0" algn="ctr" rtl="0">
                        <a:spcBef>
                          <a:spcPts val="0"/>
                        </a:spcBef>
                        <a:spcAft>
                          <a:spcPts val="0"/>
                        </a:spcAft>
                        <a:buNone/>
                      </a:pPr>
                      <a:r>
                        <a:rPr lang="en" dirty="0"/>
                        <a:t>3rd quintile</a:t>
                      </a:r>
                      <a:endParaRPr dirty="0"/>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21" name="Google Shape;101;p19">
            <a:extLst>
              <a:ext uri="{FF2B5EF4-FFF2-40B4-BE49-F238E27FC236}">
                <a16:creationId xmlns:a16="http://schemas.microsoft.com/office/drawing/2014/main" id="{EC23F50D-6AFC-3A01-CEA6-B4DF16A18D91}"/>
              </a:ext>
            </a:extLst>
          </p:cNvPr>
          <p:cNvGraphicFramePr/>
          <p:nvPr/>
        </p:nvGraphicFramePr>
        <p:xfrm>
          <a:off x="6596543" y="5690701"/>
          <a:ext cx="1810650" cy="457170"/>
        </p:xfrm>
        <a:graphic>
          <a:graphicData uri="http://schemas.openxmlformats.org/drawingml/2006/table">
            <a:tbl>
              <a:tblPr>
                <a:noFill/>
              </a:tblPr>
              <a:tblGrid>
                <a:gridCol w="1810650">
                  <a:extLst>
                    <a:ext uri="{9D8B030D-6E8A-4147-A177-3AD203B41FA5}">
                      <a16:colId xmlns:a16="http://schemas.microsoft.com/office/drawing/2014/main" val="20004"/>
                    </a:ext>
                  </a:extLst>
                </a:gridCol>
              </a:tblGrid>
              <a:tr h="381000">
                <a:tc>
                  <a:txBody>
                    <a:bodyPr/>
                    <a:lstStyle/>
                    <a:p>
                      <a:pPr marL="0" lvl="0" indent="0" algn="ctr" rtl="0">
                        <a:spcBef>
                          <a:spcPts val="0"/>
                        </a:spcBef>
                        <a:spcAft>
                          <a:spcPts val="0"/>
                        </a:spcAft>
                        <a:buNone/>
                      </a:pPr>
                      <a:r>
                        <a:rPr lang="en" dirty="0"/>
                        <a:t>4th quintile</a:t>
                      </a:r>
                      <a:endParaRPr dirty="0"/>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22" name="Google Shape;101;p19">
            <a:extLst>
              <a:ext uri="{FF2B5EF4-FFF2-40B4-BE49-F238E27FC236}">
                <a16:creationId xmlns:a16="http://schemas.microsoft.com/office/drawing/2014/main" id="{402C1B53-CEFD-4D05-0873-2ACEC7B2CBD8}"/>
              </a:ext>
            </a:extLst>
          </p:cNvPr>
          <p:cNvGraphicFramePr/>
          <p:nvPr/>
        </p:nvGraphicFramePr>
        <p:xfrm>
          <a:off x="8408410" y="5690701"/>
          <a:ext cx="1810650" cy="457170"/>
        </p:xfrm>
        <a:graphic>
          <a:graphicData uri="http://schemas.openxmlformats.org/drawingml/2006/table">
            <a:tbl>
              <a:tblPr>
                <a:noFill/>
              </a:tblPr>
              <a:tblGrid>
                <a:gridCol w="1810650">
                  <a:extLst>
                    <a:ext uri="{9D8B030D-6E8A-4147-A177-3AD203B41FA5}">
                      <a16:colId xmlns:a16="http://schemas.microsoft.com/office/drawing/2014/main" val="20004"/>
                    </a:ext>
                  </a:extLst>
                </a:gridCol>
              </a:tblGrid>
              <a:tr h="381000">
                <a:tc>
                  <a:txBody>
                    <a:bodyPr/>
                    <a:lstStyle/>
                    <a:p>
                      <a:pPr marL="0" lvl="0" indent="0" algn="ctr" rtl="0">
                        <a:spcBef>
                          <a:spcPts val="0"/>
                        </a:spcBef>
                        <a:spcAft>
                          <a:spcPts val="0"/>
                        </a:spcAft>
                        <a:buNone/>
                      </a:pPr>
                      <a:r>
                        <a:rPr lang="en" dirty="0"/>
                        <a:t>5th quintile</a:t>
                      </a:r>
                      <a:endParaRPr dirty="0"/>
                    </a:p>
                  </a:txBody>
                  <a:tcPr marL="91425" marR="91425" marT="91425" marB="91425"/>
                </a:tc>
                <a:extLst>
                  <a:ext uri="{0D108BD9-81ED-4DB2-BD59-A6C34878D82A}">
                    <a16:rowId xmlns:a16="http://schemas.microsoft.com/office/drawing/2014/main" val="10000"/>
                  </a:ext>
                </a:extLst>
              </a:tr>
            </a:tbl>
          </a:graphicData>
        </a:graphic>
      </p:graphicFrame>
      <p:sp>
        <p:nvSpPr>
          <p:cNvPr id="7" name="Google Shape;116;p20">
            <a:extLst>
              <a:ext uri="{FF2B5EF4-FFF2-40B4-BE49-F238E27FC236}">
                <a16:creationId xmlns:a16="http://schemas.microsoft.com/office/drawing/2014/main" id="{470EA3BF-9C91-4CFD-7691-855765ABA13B}"/>
              </a:ext>
            </a:extLst>
          </p:cNvPr>
          <p:cNvSpPr/>
          <p:nvPr/>
        </p:nvSpPr>
        <p:spPr>
          <a:xfrm>
            <a:off x="4782393" y="3532034"/>
            <a:ext cx="1810500" cy="5727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20% of income</a:t>
            </a:r>
            <a:endParaRPr dirty="0"/>
          </a:p>
          <a:p>
            <a:pPr marL="0" lvl="0" indent="0" algn="ctr" rtl="0">
              <a:spcBef>
                <a:spcPts val="0"/>
              </a:spcBef>
              <a:spcAft>
                <a:spcPts val="0"/>
              </a:spcAft>
              <a:buNone/>
            </a:pPr>
            <a:r>
              <a:rPr lang="en" dirty="0"/>
              <a:t>($20)</a:t>
            </a:r>
            <a:endParaRPr dirty="0"/>
          </a:p>
        </p:txBody>
      </p:sp>
      <p:sp>
        <p:nvSpPr>
          <p:cNvPr id="8" name="Google Shape;117;p20">
            <a:extLst>
              <a:ext uri="{FF2B5EF4-FFF2-40B4-BE49-F238E27FC236}">
                <a16:creationId xmlns:a16="http://schemas.microsoft.com/office/drawing/2014/main" id="{2006A8D0-97FB-0DCA-4674-CC600CE177A4}"/>
              </a:ext>
            </a:extLst>
          </p:cNvPr>
          <p:cNvSpPr/>
          <p:nvPr/>
        </p:nvSpPr>
        <p:spPr>
          <a:xfrm>
            <a:off x="6593043" y="3523634"/>
            <a:ext cx="1810500" cy="5727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20% of income</a:t>
            </a:r>
            <a:endParaRPr dirty="0"/>
          </a:p>
          <a:p>
            <a:pPr marL="0" lvl="0" indent="0" algn="ctr" rtl="0">
              <a:spcBef>
                <a:spcPts val="0"/>
              </a:spcBef>
              <a:spcAft>
                <a:spcPts val="0"/>
              </a:spcAft>
              <a:buClr>
                <a:schemeClr val="dk1"/>
              </a:buClr>
              <a:buSzPts val="1100"/>
              <a:buFont typeface="Arial"/>
              <a:buNone/>
            </a:pPr>
            <a:r>
              <a:rPr lang="en" dirty="0">
                <a:solidFill>
                  <a:schemeClr val="dk1"/>
                </a:solidFill>
              </a:rPr>
              <a:t>($20)</a:t>
            </a:r>
            <a:endParaRPr dirty="0"/>
          </a:p>
        </p:txBody>
      </p:sp>
      <p:sp>
        <p:nvSpPr>
          <p:cNvPr id="10" name="Google Shape;118;p20">
            <a:extLst>
              <a:ext uri="{FF2B5EF4-FFF2-40B4-BE49-F238E27FC236}">
                <a16:creationId xmlns:a16="http://schemas.microsoft.com/office/drawing/2014/main" id="{A69E5623-18D1-2EF6-4ECE-EC9DB054CDB7}"/>
              </a:ext>
            </a:extLst>
          </p:cNvPr>
          <p:cNvSpPr/>
          <p:nvPr/>
        </p:nvSpPr>
        <p:spPr>
          <a:xfrm>
            <a:off x="8403693" y="3523634"/>
            <a:ext cx="1810500" cy="5727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20% of income</a:t>
            </a:r>
            <a:endParaRPr dirty="0"/>
          </a:p>
          <a:p>
            <a:pPr marL="0" lvl="0" indent="0" algn="ctr" rtl="0">
              <a:spcBef>
                <a:spcPts val="0"/>
              </a:spcBef>
              <a:spcAft>
                <a:spcPts val="0"/>
              </a:spcAft>
              <a:buClr>
                <a:schemeClr val="dk1"/>
              </a:buClr>
              <a:buSzPts val="1100"/>
              <a:buFont typeface="Arial"/>
              <a:buNone/>
            </a:pPr>
            <a:r>
              <a:rPr lang="en" dirty="0">
                <a:solidFill>
                  <a:schemeClr val="dk1"/>
                </a:solidFill>
              </a:rPr>
              <a:t>($20)</a:t>
            </a:r>
            <a:endParaRPr dirty="0"/>
          </a:p>
        </p:txBody>
      </p:sp>
      <p:sp>
        <p:nvSpPr>
          <p:cNvPr id="11" name="Google Shape;119;p20">
            <a:extLst>
              <a:ext uri="{FF2B5EF4-FFF2-40B4-BE49-F238E27FC236}">
                <a16:creationId xmlns:a16="http://schemas.microsoft.com/office/drawing/2014/main" id="{F3A8C2F3-81C9-5AAA-D284-7E9A16398655}"/>
              </a:ext>
            </a:extLst>
          </p:cNvPr>
          <p:cNvSpPr/>
          <p:nvPr/>
        </p:nvSpPr>
        <p:spPr>
          <a:xfrm>
            <a:off x="2971743" y="3523634"/>
            <a:ext cx="1810500" cy="5727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20% of income</a:t>
            </a:r>
            <a:endParaRPr dirty="0"/>
          </a:p>
          <a:p>
            <a:pPr marL="0" lvl="0" indent="0" algn="ctr" rtl="0">
              <a:spcBef>
                <a:spcPts val="0"/>
              </a:spcBef>
              <a:spcAft>
                <a:spcPts val="0"/>
              </a:spcAft>
              <a:buNone/>
            </a:pPr>
            <a:r>
              <a:rPr lang="en" dirty="0"/>
              <a:t>($20)</a:t>
            </a:r>
            <a:endParaRPr dirty="0"/>
          </a:p>
        </p:txBody>
      </p:sp>
      <p:sp>
        <p:nvSpPr>
          <p:cNvPr id="12" name="Google Shape;120;p20">
            <a:extLst>
              <a:ext uri="{FF2B5EF4-FFF2-40B4-BE49-F238E27FC236}">
                <a16:creationId xmlns:a16="http://schemas.microsoft.com/office/drawing/2014/main" id="{C578FB61-29F6-6689-DCBA-BA10A545E0E4}"/>
              </a:ext>
            </a:extLst>
          </p:cNvPr>
          <p:cNvSpPr/>
          <p:nvPr/>
        </p:nvSpPr>
        <p:spPr>
          <a:xfrm>
            <a:off x="1161093" y="3532034"/>
            <a:ext cx="1810500" cy="5727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20% of income</a:t>
            </a:r>
            <a:endParaRPr dirty="0"/>
          </a:p>
          <a:p>
            <a:pPr marL="0" lvl="0" indent="0" algn="ctr" rtl="0">
              <a:spcBef>
                <a:spcPts val="0"/>
              </a:spcBef>
              <a:spcAft>
                <a:spcPts val="0"/>
              </a:spcAft>
              <a:buNone/>
            </a:pPr>
            <a:r>
              <a:rPr lang="en" dirty="0"/>
              <a:t>($20)</a:t>
            </a:r>
            <a:endParaRPr dirty="0"/>
          </a:p>
        </p:txBody>
      </p:sp>
    </p:spTree>
    <p:extLst>
      <p:ext uri="{BB962C8B-B14F-4D97-AF65-F5344CB8AC3E}">
        <p14:creationId xmlns:p14="http://schemas.microsoft.com/office/powerpoint/2010/main" val="398593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53" presetID="1"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55" presetID="1"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61" presetID="1"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63" presetID="1"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414A58"/>
                </a:solidFill>
                <a:latin typeface="Calibri" panose="020F0502020204030204" pitchFamily="34" charset="0"/>
                <a:ea typeface="Inter" panose="02000503000000020004" pitchFamily="2" charset="0"/>
              </a:rPr>
              <a:t>Share of U.S. Household Income Quintiles</a:t>
            </a: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6</a:t>
            </a:fld>
            <a:endParaRPr lang="en-US" dirty="0"/>
          </a:p>
        </p:txBody>
      </p:sp>
      <p:pic>
        <p:nvPicPr>
          <p:cNvPr id="14" name="Google Shape;107;p18">
            <a:extLst>
              <a:ext uri="{FF2B5EF4-FFF2-40B4-BE49-F238E27FC236}">
                <a16:creationId xmlns:a16="http://schemas.microsoft.com/office/drawing/2014/main" id="{24A30102-9BF7-1E8F-9D85-1DC40CC0A9EC}"/>
              </a:ext>
            </a:extLst>
          </p:cNvPr>
          <p:cNvPicPr preferRelativeResize="0"/>
          <p:nvPr/>
        </p:nvPicPr>
        <p:blipFill>
          <a:blip r:embed="rId3">
            <a:alphaModFix/>
          </a:blip>
          <a:stretch>
            <a:fillRect/>
          </a:stretch>
        </p:blipFill>
        <p:spPr>
          <a:xfrm>
            <a:off x="902936" y="1690689"/>
            <a:ext cx="7643726" cy="4584475"/>
          </a:xfrm>
          <a:prstGeom prst="rect">
            <a:avLst/>
          </a:prstGeom>
          <a:noFill/>
          <a:ln w="19050"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3235077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14A58"/>
                </a:solidFill>
                <a:latin typeface="Calibri" panose="020F0502020204030204" pitchFamily="34" charset="0"/>
                <a:ea typeface="Inter" panose="02000503000000020004" pitchFamily="2" charset="0"/>
              </a:rPr>
              <a:t>Share of U.S. Household Income Quintiles</a:t>
            </a: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7</a:t>
            </a:fld>
            <a:endParaRPr lang="en-US" dirty="0"/>
          </a:p>
        </p:txBody>
      </p:sp>
      <p:pic>
        <p:nvPicPr>
          <p:cNvPr id="3" name="Google Shape;112;p19">
            <a:extLst>
              <a:ext uri="{FF2B5EF4-FFF2-40B4-BE49-F238E27FC236}">
                <a16:creationId xmlns:a16="http://schemas.microsoft.com/office/drawing/2014/main" id="{B2685BA6-9EC9-A2D9-D535-69766A447B20}"/>
              </a:ext>
            </a:extLst>
          </p:cNvPr>
          <p:cNvPicPr preferRelativeResize="0"/>
          <p:nvPr/>
        </p:nvPicPr>
        <p:blipFill>
          <a:blip r:embed="rId3">
            <a:alphaModFix/>
          </a:blip>
          <a:stretch>
            <a:fillRect/>
          </a:stretch>
        </p:blipFill>
        <p:spPr>
          <a:xfrm>
            <a:off x="784973" y="1461078"/>
            <a:ext cx="7667651" cy="5143499"/>
          </a:xfrm>
          <a:prstGeom prst="rect">
            <a:avLst/>
          </a:prstGeom>
          <a:noFill/>
          <a:ln w="19050"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3986517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14A58"/>
                </a:solidFill>
                <a:latin typeface="Calibri" panose="020F0502020204030204" pitchFamily="34" charset="0"/>
                <a:ea typeface="Inter" panose="02000503000000020004" pitchFamily="2" charset="0"/>
              </a:rPr>
              <a:t>Share of U.S. Household Income Quintiles</a:t>
            </a: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8</a:t>
            </a:fld>
            <a:endParaRPr lang="en-US" dirty="0"/>
          </a:p>
        </p:txBody>
      </p:sp>
      <p:pic>
        <p:nvPicPr>
          <p:cNvPr id="3" name="Google Shape;112;p19">
            <a:extLst>
              <a:ext uri="{FF2B5EF4-FFF2-40B4-BE49-F238E27FC236}">
                <a16:creationId xmlns:a16="http://schemas.microsoft.com/office/drawing/2014/main" id="{B2685BA6-9EC9-A2D9-D535-69766A447B20}"/>
              </a:ext>
            </a:extLst>
          </p:cNvPr>
          <p:cNvPicPr preferRelativeResize="0"/>
          <p:nvPr/>
        </p:nvPicPr>
        <p:blipFill>
          <a:blip r:embed="rId3"/>
          <a:srcRect/>
          <a:stretch/>
        </p:blipFill>
        <p:spPr>
          <a:xfrm>
            <a:off x="795758" y="1461078"/>
            <a:ext cx="8337091" cy="5143499"/>
          </a:xfrm>
          <a:prstGeom prst="rect">
            <a:avLst/>
          </a:prstGeom>
          <a:noFill/>
          <a:ln w="19050"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2299540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14A58"/>
                </a:solidFill>
                <a:latin typeface="Calibri" panose="020F0502020204030204" pitchFamily="34" charset="0"/>
                <a:ea typeface="Inter" panose="02000503000000020004" pitchFamily="2" charset="0"/>
              </a:rPr>
              <a:t>Share of U.S. Household Income Quintiles</a:t>
            </a: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9</a:t>
            </a:fld>
            <a:endParaRPr lang="en-US" dirty="0"/>
          </a:p>
        </p:txBody>
      </p:sp>
      <p:pic>
        <p:nvPicPr>
          <p:cNvPr id="3" name="Google Shape;112;p19">
            <a:extLst>
              <a:ext uri="{FF2B5EF4-FFF2-40B4-BE49-F238E27FC236}">
                <a16:creationId xmlns:a16="http://schemas.microsoft.com/office/drawing/2014/main" id="{B2685BA6-9EC9-A2D9-D535-69766A447B20}"/>
              </a:ext>
            </a:extLst>
          </p:cNvPr>
          <p:cNvPicPr preferRelativeResize="0"/>
          <p:nvPr/>
        </p:nvPicPr>
        <p:blipFill>
          <a:blip r:embed="rId3"/>
          <a:srcRect/>
          <a:stretch/>
        </p:blipFill>
        <p:spPr>
          <a:xfrm>
            <a:off x="838508" y="1472229"/>
            <a:ext cx="8115919" cy="5143499"/>
          </a:xfrm>
          <a:prstGeom prst="rect">
            <a:avLst/>
          </a:prstGeom>
          <a:noFill/>
          <a:ln w="19050"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3309203914"/>
      </p:ext>
    </p:extLst>
  </p:cSld>
  <p:clrMapOvr>
    <a:masterClrMapping/>
  </p:clrMapOvr>
</p:sld>
</file>

<file path=ppt/theme/theme1.xml><?xml version="1.0" encoding="utf-8"?>
<a:theme xmlns:a="http://schemas.openxmlformats.org/drawingml/2006/main" name="3_Office Theme">
  <a:themeElements>
    <a:clrScheme name="CEE colors">
      <a:dk1>
        <a:srgbClr val="000000"/>
      </a:dk1>
      <a:lt1>
        <a:srgbClr val="FFFFFF"/>
      </a:lt1>
      <a:dk2>
        <a:srgbClr val="2C3842"/>
      </a:dk2>
      <a:lt2>
        <a:srgbClr val="E7E6E6"/>
      </a:lt2>
      <a:accent1>
        <a:srgbClr val="7B8186"/>
      </a:accent1>
      <a:accent2>
        <a:srgbClr val="5AB890"/>
      </a:accent2>
      <a:accent3>
        <a:srgbClr val="A6CD6F"/>
      </a:accent3>
      <a:accent4>
        <a:srgbClr val="1C8F53"/>
      </a:accent4>
      <a:accent5>
        <a:srgbClr val="85C17A"/>
      </a:accent5>
      <a:accent6>
        <a:srgbClr val="2C3842"/>
      </a:accent6>
      <a:hlink>
        <a:srgbClr val="7B8186"/>
      </a:hlink>
      <a:folHlink>
        <a:srgbClr val="E1E2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42ad430-3572-48e8-b446-46b1d42ed47a">
      <Terms xmlns="http://schemas.microsoft.com/office/infopath/2007/PartnerControls"/>
    </lcf76f155ced4ddcb4097134ff3c332f>
    <TaxCatchAll xmlns="74616181-94ba-4823-8a07-43739609fc94" xsi:nil="true"/>
    <Preview xmlns="742ad430-3572-48e8-b446-46b1d42ed47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B04982AC0B484FA7A442A8FF52A606" ma:contentTypeVersion="10" ma:contentTypeDescription="Create a new document." ma:contentTypeScope="" ma:versionID="ede84e8f0e023983d3517b34e6548536">
  <xsd:schema xmlns:xsd="http://www.w3.org/2001/XMLSchema" xmlns:xs="http://www.w3.org/2001/XMLSchema" xmlns:p="http://schemas.microsoft.com/office/2006/metadata/properties" xmlns:ns2="742ad430-3572-48e8-b446-46b1d42ed47a" xmlns:ns3="74616181-94ba-4823-8a07-43739609fc94" targetNamespace="http://schemas.microsoft.com/office/2006/metadata/properties" ma:root="true" ma:fieldsID="c80f5bdfd4e5581fb777729c322493c2" ns2:_="" ns3:_="">
    <xsd:import namespace="742ad430-3572-48e8-b446-46b1d42ed47a"/>
    <xsd:import namespace="74616181-94ba-4823-8a07-43739609fc9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2ad430-3572-48e8-b446-46b1d42ed4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05ee66a-9dd0-4897-bf8b-a3237da4aeb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Preview" ma:index="17"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616181-94ba-4823-8a07-43739609fc9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3fabd4a-b02c-4bc1-93a9-9c2382e9df6d}" ma:internalName="TaxCatchAll" ma:showField="CatchAllData" ma:web="74616181-94ba-4823-8a07-43739609fc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11EF54-CA8B-47BA-91A0-3C52EC819514}">
  <ds:schemaRefs>
    <ds:schemaRef ds:uri="http://schemas.microsoft.com/sharepoint/v3/contenttype/forms"/>
  </ds:schemaRefs>
</ds:datastoreItem>
</file>

<file path=customXml/itemProps2.xml><?xml version="1.0" encoding="utf-8"?>
<ds:datastoreItem xmlns:ds="http://schemas.openxmlformats.org/officeDocument/2006/customXml" ds:itemID="{6851F743-C0A0-4E7E-B51E-35DF69ECFFB2}">
  <ds:schemaRefs>
    <ds:schemaRef ds:uri="http://schemas.microsoft.com/office/2006/metadata/properties"/>
    <ds:schemaRef ds:uri="http://schemas.microsoft.com/office/infopath/2007/PartnerControls"/>
    <ds:schemaRef ds:uri="742ad430-3572-48e8-b446-46b1d42ed47a"/>
    <ds:schemaRef ds:uri="74616181-94ba-4823-8a07-43739609fc94"/>
  </ds:schemaRefs>
</ds:datastoreItem>
</file>

<file path=customXml/itemProps3.xml><?xml version="1.0" encoding="utf-8"?>
<ds:datastoreItem xmlns:ds="http://schemas.openxmlformats.org/officeDocument/2006/customXml" ds:itemID="{F1848826-8C26-4312-A7A1-9ACA488E51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2ad430-3572-48e8-b446-46b1d42ed47a"/>
    <ds:schemaRef ds:uri="74616181-94ba-4823-8a07-43739609fc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4671</TotalTime>
  <Words>1259</Words>
  <Application>Microsoft Office PowerPoint</Application>
  <PresentationFormat>Widescreen</PresentationFormat>
  <Paragraphs>135</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Courier New</vt:lpstr>
      <vt:lpstr>Inter Light</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Ruth Cookson</cp:lastModifiedBy>
  <cp:revision>93</cp:revision>
  <dcterms:created xsi:type="dcterms:W3CDTF">2022-05-10T21:20:13Z</dcterms:created>
  <dcterms:modified xsi:type="dcterms:W3CDTF">2024-05-08T20:17:34Z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0x010100C0B04982AC0B484FA7A442A8FF52A606</vt:lpwstr>
  </property>
</Properties>
</file>