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6"/>
    <p:restoredTop sz="92585"/>
  </p:normalViewPr>
  <p:slideViewPr>
    <p:cSldViewPr>
      <p:cViewPr varScale="1">
        <p:scale>
          <a:sx n="118" d="100"/>
          <a:sy n="118" d="100"/>
        </p:scale>
        <p:origin x="23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7/14/20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0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6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65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11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6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79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that two primary factors influence AS: 1) changes in productive resources (land, labor, capital and entrepreneurship) will change the overall output in the economy, as reflected in AS; reflects changes in prices or availability of resources. 2) changes in government regulations on business/investment spending. Ask students to provide an example changing AS (Answers may include a gasoline shortage, drought which limits production of corn to make food products, etc.).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6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5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Short-Run Equilibrium and Changes in AS AD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dirty="0"/>
              <a:t>Aggregate Demand &amp; Aggregate Supply Equilibrium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AD - The Model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EA5DE27-0627-B84C-97B0-6C86F24C1135}"/>
              </a:ext>
            </a:extLst>
          </p:cNvPr>
          <p:cNvGrpSpPr/>
          <p:nvPr/>
        </p:nvGrpSpPr>
        <p:grpSpPr>
          <a:xfrm>
            <a:off x="446314" y="2286000"/>
            <a:ext cx="8076119" cy="3962400"/>
            <a:chOff x="474021" y="1600439"/>
            <a:chExt cx="8076119" cy="3962400"/>
          </a:xfrm>
        </p:grpSpPr>
        <p:sp>
          <p:nvSpPr>
            <p:cNvPr id="7" name="Line 17">
              <a:extLst>
                <a:ext uri="{FF2B5EF4-FFF2-40B4-BE49-F238E27FC236}">
                  <a16:creationId xmlns:a16="http://schemas.microsoft.com/office/drawing/2014/main" id="{14AA5A06-F31C-6E44-B880-526938F00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1676400"/>
              <a:ext cx="0" cy="2895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8">
              <a:extLst>
                <a:ext uri="{FF2B5EF4-FFF2-40B4-BE49-F238E27FC236}">
                  <a16:creationId xmlns:a16="http://schemas.microsoft.com/office/drawing/2014/main" id="{451DB087-9CE9-8A41-8299-0A5E12638C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4572000"/>
              <a:ext cx="5562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C268D7EF-3D2F-3140-9699-E39544FC9E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1600439"/>
              <a:ext cx="52129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PL</a:t>
              </a:r>
            </a:p>
          </p:txBody>
        </p:sp>
        <p:sp>
          <p:nvSpPr>
            <p:cNvPr id="10" name="Text Box 21">
              <a:extLst>
                <a:ext uri="{FF2B5EF4-FFF2-40B4-BE49-F238E27FC236}">
                  <a16:creationId xmlns:a16="http://schemas.microsoft.com/office/drawing/2014/main" id="{FCDA02F5-E674-D941-83DA-28F838BAA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1136" y="4572000"/>
              <a:ext cx="89030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RGDP</a:t>
              </a:r>
            </a:p>
          </p:txBody>
        </p:sp>
        <p:sp>
          <p:nvSpPr>
            <p:cNvPr id="11" name="Line 28">
              <a:extLst>
                <a:ext uri="{FF2B5EF4-FFF2-40B4-BE49-F238E27FC236}">
                  <a16:creationId xmlns:a16="http://schemas.microsoft.com/office/drawing/2014/main" id="{7DF9C386-BE33-0441-9C0E-93AC62893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4599" y="2438400"/>
              <a:ext cx="3235325" cy="175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29">
              <a:extLst>
                <a:ext uri="{FF2B5EF4-FFF2-40B4-BE49-F238E27FC236}">
                  <a16:creationId xmlns:a16="http://schemas.microsoft.com/office/drawing/2014/main" id="{2BD9EB81-D341-4845-9D68-D390C9BAF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3336" y="3810000"/>
              <a:ext cx="62869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AD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91FBFC5-3BA2-3E4C-A24B-BE94E29B5E59}"/>
                </a:ext>
              </a:extLst>
            </p:cNvPr>
            <p:cNvSpPr txBox="1"/>
            <p:nvPr/>
          </p:nvSpPr>
          <p:spPr>
            <a:xfrm>
              <a:off x="474021" y="2180202"/>
              <a:ext cx="16561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PL = Price Level. ALL prices in the economy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2FA2639-6CAF-5944-BD37-A02EA9EF5A5D}"/>
                </a:ext>
              </a:extLst>
            </p:cNvPr>
            <p:cNvSpPr txBox="1"/>
            <p:nvPr/>
          </p:nvSpPr>
          <p:spPr>
            <a:xfrm>
              <a:off x="2514599" y="4916508"/>
              <a:ext cx="60355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Real Gross Domestic Product = Dollar value of ALL domestically produced final goods and services adjusted for inflation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E342D6-A997-BC43-BA2D-030CDC602297}"/>
                </a:ext>
              </a:extLst>
            </p:cNvPr>
            <p:cNvSpPr txBox="1"/>
            <p:nvPr/>
          </p:nvSpPr>
          <p:spPr>
            <a:xfrm>
              <a:off x="5264807" y="1600439"/>
              <a:ext cx="299249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AD = Aggregate demand.  The total amount of goods and services people will purchase at ALL price levels.  Has the same components as GDP.</a:t>
              </a:r>
            </a:p>
            <a:p>
              <a:pPr algn="ctr"/>
              <a:r>
                <a:rPr lang="en-US" b="1" dirty="0">
                  <a:latin typeface="+mj-lt"/>
                </a:rPr>
                <a:t>AD = C + I + G + NX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221290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581400"/>
            <a:ext cx="8050805" cy="377952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Why the downward slope?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As price levels rise, so does demand for money to pay those price levels.  As demand for money increases, interest rates increase.  When IR increase, quantity of I and C decrease. </a:t>
            </a:r>
            <a:r>
              <a:rPr lang="en-US" sz="1800" b="1" dirty="0"/>
              <a:t>(Interest Rate Effect)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As price levels rise, REAL wealth decreases and people purchase less stuff.  </a:t>
            </a:r>
            <a:r>
              <a:rPr lang="en-US" sz="1800" b="1" dirty="0"/>
              <a:t>(Real Wealth Effect)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As price levels rise, foreign goods are relatively cheaper, therefore increasing the quantity of imports at any one price level.  </a:t>
            </a:r>
            <a:r>
              <a:rPr lang="en-US" sz="1800" b="1" dirty="0"/>
              <a:t>(Net Export Effect)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Slope is based on prices changes – not changes to C, I, G, NX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4B64F-D071-5D4F-A52A-F8D80D1FBF2C}"/>
              </a:ext>
            </a:extLst>
          </p:cNvPr>
          <p:cNvGrpSpPr/>
          <p:nvPr/>
        </p:nvGrpSpPr>
        <p:grpSpPr>
          <a:xfrm>
            <a:off x="2895600" y="2057400"/>
            <a:ext cx="3487617" cy="1579566"/>
            <a:chOff x="2513654" y="2172603"/>
            <a:chExt cx="5010169" cy="2269141"/>
          </a:xfrm>
        </p:grpSpPr>
        <p:sp>
          <p:nvSpPr>
            <p:cNvPr id="4" name="Line 17">
              <a:extLst>
                <a:ext uri="{FF2B5EF4-FFF2-40B4-BE49-F238E27FC236}">
                  <a16:creationId xmlns:a16="http://schemas.microsoft.com/office/drawing/2014/main" id="{6BE26676-B497-0F45-B740-9DBF3037E5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799" y="2270650"/>
              <a:ext cx="0" cy="198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18">
              <a:extLst>
                <a:ext uri="{FF2B5EF4-FFF2-40B4-BE49-F238E27FC236}">
                  <a16:creationId xmlns:a16="http://schemas.microsoft.com/office/drawing/2014/main" id="{5A3C6000-64AE-864C-A95F-88C375FD9F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2799" y="4237102"/>
              <a:ext cx="2971800" cy="147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20">
              <a:extLst>
                <a:ext uri="{FF2B5EF4-FFF2-40B4-BE49-F238E27FC236}">
                  <a16:creationId xmlns:a16="http://schemas.microsoft.com/office/drawing/2014/main" id="{0A91BC19-1498-104F-A4FE-829FECE408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3654" y="2172603"/>
              <a:ext cx="645449" cy="517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PL</a:t>
              </a:r>
            </a:p>
          </p:txBody>
        </p:sp>
        <p:sp>
          <p:nvSpPr>
            <p:cNvPr id="7" name="Text Box 21">
              <a:extLst>
                <a:ext uri="{FF2B5EF4-FFF2-40B4-BE49-F238E27FC236}">
                  <a16:creationId xmlns:a16="http://schemas.microsoft.com/office/drawing/2014/main" id="{B2D16DF9-D1B5-7E4C-920B-A5D63B024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4599" y="3924057"/>
              <a:ext cx="1199224" cy="517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/>
                <a:t>RGDP</a:t>
              </a:r>
            </a:p>
          </p:txBody>
        </p:sp>
        <p:sp>
          <p:nvSpPr>
            <p:cNvPr id="8" name="Line 28">
              <a:extLst>
                <a:ext uri="{FF2B5EF4-FFF2-40B4-BE49-F238E27FC236}">
                  <a16:creationId xmlns:a16="http://schemas.microsoft.com/office/drawing/2014/main" id="{589B1BFF-2CB5-B547-A561-E972DE564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2499250"/>
              <a:ext cx="1617662" cy="8763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29">
              <a:extLst>
                <a:ext uri="{FF2B5EF4-FFF2-40B4-BE49-F238E27FC236}">
                  <a16:creationId xmlns:a16="http://schemas.microsoft.com/office/drawing/2014/main" id="{F108D462-1735-2E47-936E-62D24CFDA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2862" y="3187438"/>
              <a:ext cx="720116" cy="517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86405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What changes AD?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A0B9485-798E-8541-AFB8-940D5A15B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7952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Any change in C, I, G, NX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Changes taxes or government spending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Results from changes in Fiscal Policy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Consumer/Business expectations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Autonomous investment injections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Income changes (for C, I, or G)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Relative price change of foreign goods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Interest rates (change in C or I)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Results from changes in Monetary Policy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616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AS - The Model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26EB8F4-AE1E-504D-A5BF-37EAB973AE72}"/>
              </a:ext>
            </a:extLst>
          </p:cNvPr>
          <p:cNvGrpSpPr/>
          <p:nvPr/>
        </p:nvGrpSpPr>
        <p:grpSpPr>
          <a:xfrm>
            <a:off x="1102868" y="2667000"/>
            <a:ext cx="6938264" cy="3433226"/>
            <a:chOff x="1219200" y="1600439"/>
            <a:chExt cx="6938264" cy="3433226"/>
          </a:xfrm>
        </p:grpSpPr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2F2E3DF7-7796-6445-8725-CCC6B4E2B6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1676400"/>
              <a:ext cx="0" cy="2895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A732ACB4-6D62-A143-9355-F7DCBC34F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4572000"/>
              <a:ext cx="5562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54A82D7F-63D8-CE4F-9192-D07025EE81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1600439"/>
              <a:ext cx="47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PL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4BECB402-72EE-664B-B5FA-E22A6A89A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1136" y="4572000"/>
              <a:ext cx="89030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/>
                <a:t>RGDP</a:t>
              </a:r>
            </a:p>
          </p:txBody>
        </p:sp>
        <p:sp>
          <p:nvSpPr>
            <p:cNvPr id="21" name="Line 28">
              <a:extLst>
                <a:ext uri="{FF2B5EF4-FFF2-40B4-BE49-F238E27FC236}">
                  <a16:creationId xmlns:a16="http://schemas.microsoft.com/office/drawing/2014/main" id="{44D6DCCF-8FD5-8347-A14A-84A3A923F3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0800" y="1954383"/>
              <a:ext cx="2674007" cy="21480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D3CF27C-983E-B648-858E-8BB3FE1F545B}"/>
                </a:ext>
              </a:extLst>
            </p:cNvPr>
            <p:cNvSpPr txBox="1"/>
            <p:nvPr/>
          </p:nvSpPr>
          <p:spPr>
            <a:xfrm>
              <a:off x="5264807" y="2312633"/>
              <a:ext cx="289265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AS = Aggregate supply.  The total amount of goods and services businesses will provide at ALL possible price levels</a:t>
              </a:r>
              <a:endParaRPr lang="en-US" b="1" dirty="0">
                <a:latin typeface="+mj-lt"/>
              </a:endParaRPr>
            </a:p>
          </p:txBody>
        </p: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id="{B5428625-73C5-7040-B85F-FFAFD2DC3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6529" y="1780117"/>
              <a:ext cx="5036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080187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AS - The Model – Not so fast!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46F9D4-1FB9-5D4D-A290-8BB20847A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35284"/>
            <a:ext cx="8229600" cy="377952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Aggregate Supply can change in the short run vs. the long run.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DC7E37-09D5-154F-BEA4-F434DC903B1B}"/>
              </a:ext>
            </a:extLst>
          </p:cNvPr>
          <p:cNvGrpSpPr/>
          <p:nvPr/>
        </p:nvGrpSpPr>
        <p:grpSpPr>
          <a:xfrm>
            <a:off x="905340" y="2438400"/>
            <a:ext cx="7333320" cy="4073773"/>
            <a:chOff x="1505881" y="1536835"/>
            <a:chExt cx="7333320" cy="4335030"/>
          </a:xfrm>
        </p:grpSpPr>
        <p:sp>
          <p:nvSpPr>
            <p:cNvPr id="12" name="Line 17">
              <a:extLst>
                <a:ext uri="{FF2B5EF4-FFF2-40B4-BE49-F238E27FC236}">
                  <a16:creationId xmlns:a16="http://schemas.microsoft.com/office/drawing/2014/main" id="{4E120031-6A39-804C-8942-492594A786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2514600"/>
              <a:ext cx="0" cy="2895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8">
              <a:extLst>
                <a:ext uri="{FF2B5EF4-FFF2-40B4-BE49-F238E27FC236}">
                  <a16:creationId xmlns:a16="http://schemas.microsoft.com/office/drawing/2014/main" id="{E5D33CAD-85BC-F24E-B4CA-0618D5BCB0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5395452"/>
              <a:ext cx="5562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20">
              <a:extLst>
                <a:ext uri="{FF2B5EF4-FFF2-40B4-BE49-F238E27FC236}">
                  <a16:creationId xmlns:a16="http://schemas.microsoft.com/office/drawing/2014/main" id="{5B4010EE-47A5-6841-9114-DB28F80DE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5881" y="2322776"/>
              <a:ext cx="4780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PL</a:t>
              </a:r>
            </a:p>
          </p:txBody>
        </p:sp>
        <p:sp>
          <p:nvSpPr>
            <p:cNvPr id="15" name="Text Box 21">
              <a:extLst>
                <a:ext uri="{FF2B5EF4-FFF2-40B4-BE49-F238E27FC236}">
                  <a16:creationId xmlns:a16="http://schemas.microsoft.com/office/drawing/2014/main" id="{7B209470-5E17-0F41-9A0D-08A174928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4908" y="5410200"/>
              <a:ext cx="89030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/>
                <a:t>RGDP</a:t>
              </a:r>
            </a:p>
          </p:txBody>
        </p:sp>
        <p:sp>
          <p:nvSpPr>
            <p:cNvPr id="16" name="Line 28">
              <a:extLst>
                <a:ext uri="{FF2B5EF4-FFF2-40B4-BE49-F238E27FC236}">
                  <a16:creationId xmlns:a16="http://schemas.microsoft.com/office/drawing/2014/main" id="{4A7DD9BA-1A0D-F749-B93D-DF7648B870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33601" y="4801140"/>
              <a:ext cx="2362200" cy="122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0">
              <a:extLst>
                <a:ext uri="{FF2B5EF4-FFF2-40B4-BE49-F238E27FC236}">
                  <a16:creationId xmlns:a16="http://schemas.microsoft.com/office/drawing/2014/main" id="{1ACA49E1-8BC7-1545-991C-9EDCB761D5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2091" y="1536835"/>
              <a:ext cx="5036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AS</a:t>
              </a:r>
            </a:p>
          </p:txBody>
        </p:sp>
        <p:sp>
          <p:nvSpPr>
            <p:cNvPr id="25" name="Line 28">
              <a:extLst>
                <a:ext uri="{FF2B5EF4-FFF2-40B4-BE49-F238E27FC236}">
                  <a16:creationId xmlns:a16="http://schemas.microsoft.com/office/drawing/2014/main" id="{9E0DE2A5-F69B-1843-94E1-6A05EFC18C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5801" y="3505200"/>
              <a:ext cx="1600199" cy="12959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8">
              <a:extLst>
                <a:ext uri="{FF2B5EF4-FFF2-40B4-BE49-F238E27FC236}">
                  <a16:creationId xmlns:a16="http://schemas.microsoft.com/office/drawing/2014/main" id="{4C30B5F3-B9E2-3C43-AA32-EC4F577C9D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096000" y="1792845"/>
              <a:ext cx="0" cy="17123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A7DDA1-9833-7F4F-BEB7-9C9E6FF6CCB6}"/>
                </a:ext>
              </a:extLst>
            </p:cNvPr>
            <p:cNvSpPr txBox="1"/>
            <p:nvPr/>
          </p:nvSpPr>
          <p:spPr>
            <a:xfrm>
              <a:off x="2250595" y="2565635"/>
              <a:ext cx="205740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+mj-lt"/>
                </a:rPr>
                <a:t>An economy is at its trough, with under utilized resources (wasting resources).  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6ED9946-A5F7-4144-9620-800D2AACFEBB}"/>
                </a:ext>
              </a:extLst>
            </p:cNvPr>
            <p:cNvCxnSpPr/>
            <p:nvPr/>
          </p:nvCxnSpPr>
          <p:spPr>
            <a:xfrm>
              <a:off x="2895600" y="3657600"/>
              <a:ext cx="0" cy="9144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1533286-831F-4446-A8F0-18271C876E74}"/>
                </a:ext>
              </a:extLst>
            </p:cNvPr>
            <p:cNvSpPr txBox="1"/>
            <p:nvPr/>
          </p:nvSpPr>
          <p:spPr>
            <a:xfrm>
              <a:off x="6781800" y="3982433"/>
              <a:ext cx="205740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+mj-lt"/>
                </a:rPr>
                <a:t>An economy is in transition, moving  toward full employment.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A983FBD-65AD-0A41-BF57-0819095C1B6E}"/>
                </a:ext>
              </a:extLst>
            </p:cNvPr>
            <p:cNvCxnSpPr/>
            <p:nvPr/>
          </p:nvCxnSpPr>
          <p:spPr>
            <a:xfrm flipH="1">
              <a:off x="5486400" y="4237703"/>
              <a:ext cx="1275735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2117EC1-13BE-2542-9946-678836959CD0}"/>
                </a:ext>
              </a:extLst>
            </p:cNvPr>
            <p:cNvCxnSpPr/>
            <p:nvPr/>
          </p:nvCxnSpPr>
          <p:spPr>
            <a:xfrm flipH="1">
              <a:off x="6258826" y="2819400"/>
              <a:ext cx="636082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AA48EC4-E8DB-FA4E-BC66-1954FEB0DB55}"/>
                </a:ext>
              </a:extLst>
            </p:cNvPr>
            <p:cNvSpPr txBox="1"/>
            <p:nvPr/>
          </p:nvSpPr>
          <p:spPr>
            <a:xfrm>
              <a:off x="6894909" y="1871075"/>
              <a:ext cx="17156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+mj-lt"/>
                </a:rPr>
                <a:t>The economy has reached full employment.  An increase in AD results in higher prices.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868203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1143000"/>
            <a:ext cx="8534398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sz="4600" dirty="0"/>
              <a:t>AS - The Model – (More Common)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46F9D4-1FB9-5D4D-A290-8BB20847A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35284"/>
            <a:ext cx="8229600" cy="377952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Aggregate Supply can change in the short run vs. the long run.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D74E727-79B6-AD47-8BA5-359E3AC397C7}"/>
              </a:ext>
            </a:extLst>
          </p:cNvPr>
          <p:cNvGrpSpPr/>
          <p:nvPr/>
        </p:nvGrpSpPr>
        <p:grpSpPr>
          <a:xfrm>
            <a:off x="341943" y="2438400"/>
            <a:ext cx="8460113" cy="3962400"/>
            <a:chOff x="245054" y="1624549"/>
            <a:chExt cx="8460113" cy="4697778"/>
          </a:xfrm>
        </p:grpSpPr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5994635D-BE67-284E-B910-7AE9A16A6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2514600"/>
              <a:ext cx="0" cy="2895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93EB9DDD-2F39-6049-9B69-D4719C222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5395452"/>
              <a:ext cx="5562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E9EE4C4C-8188-6D45-BFAE-369022CBD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2086" y="2052935"/>
              <a:ext cx="470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j-lt"/>
                </a:rPr>
                <a:t>PL</a:t>
              </a: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4655BB44-CD74-AE40-828E-A935850FD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4908" y="5410200"/>
              <a:ext cx="8821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RGDP</a:t>
              </a:r>
            </a:p>
          </p:txBody>
        </p: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id="{70C4359E-7346-024E-9FD1-74A06A812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9753" y="1624549"/>
              <a:ext cx="7889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j-lt"/>
                </a:rPr>
                <a:t>LRAS</a:t>
              </a:r>
            </a:p>
          </p:txBody>
        </p:sp>
        <p:sp>
          <p:nvSpPr>
            <p:cNvPr id="33" name="Line 28">
              <a:extLst>
                <a:ext uri="{FF2B5EF4-FFF2-40B4-BE49-F238E27FC236}">
                  <a16:creationId xmlns:a16="http://schemas.microsoft.com/office/drawing/2014/main" id="{DDCCF7FE-AC6E-274F-8DCC-0038C43672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77399" y="2272231"/>
              <a:ext cx="3763336" cy="24794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8">
              <a:extLst>
                <a:ext uri="{FF2B5EF4-FFF2-40B4-BE49-F238E27FC236}">
                  <a16:creationId xmlns:a16="http://schemas.microsoft.com/office/drawing/2014/main" id="{F9801553-32CA-2843-BE1C-68E1F79486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05400" y="2103811"/>
              <a:ext cx="0" cy="3291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E5AF0D0-635F-B14C-8F97-5EB12A2314C2}"/>
                </a:ext>
              </a:extLst>
            </p:cNvPr>
            <p:cNvSpPr txBox="1"/>
            <p:nvPr/>
          </p:nvSpPr>
          <p:spPr>
            <a:xfrm>
              <a:off x="2907367" y="5398997"/>
              <a:ext cx="39860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LRAS – Long run production point limited by productive resources; shows full employment.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B364828-DCA4-714B-A5D4-D2B125784598}"/>
                </a:ext>
              </a:extLst>
            </p:cNvPr>
            <p:cNvSpPr txBox="1"/>
            <p:nvPr/>
          </p:nvSpPr>
          <p:spPr>
            <a:xfrm>
              <a:off x="245054" y="3103012"/>
              <a:ext cx="20574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An economy is in transition, moving  toward full employment.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8253A99-1E9E-F94C-B982-E857EE70E16D}"/>
                </a:ext>
              </a:extLst>
            </p:cNvPr>
            <p:cNvCxnSpPr/>
            <p:nvPr/>
          </p:nvCxnSpPr>
          <p:spPr>
            <a:xfrm flipV="1">
              <a:off x="7676467" y="2426298"/>
              <a:ext cx="1" cy="590245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ED88E08-D1E4-8541-A9FE-6308A41A56DE}"/>
                </a:ext>
              </a:extLst>
            </p:cNvPr>
            <p:cNvSpPr txBox="1"/>
            <p:nvPr/>
          </p:nvSpPr>
          <p:spPr>
            <a:xfrm>
              <a:off x="6647766" y="3112295"/>
              <a:ext cx="205740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j-lt"/>
                </a:rPr>
                <a:t>SRAS – Short run production points; may move beyond LRAS temporarily. </a:t>
              </a:r>
            </a:p>
            <a:p>
              <a:r>
                <a:rPr lang="en-US" dirty="0">
                  <a:latin typeface="+mj-lt"/>
                </a:rPr>
                <a:t>(inflationary gap)</a:t>
              </a:r>
            </a:p>
          </p:txBody>
        </p:sp>
        <p:sp>
          <p:nvSpPr>
            <p:cNvPr id="39" name="Text Box 20">
              <a:extLst>
                <a:ext uri="{FF2B5EF4-FFF2-40B4-BE49-F238E27FC236}">
                  <a16:creationId xmlns:a16="http://schemas.microsoft.com/office/drawing/2014/main" id="{B4F5F24A-90CA-8D4B-9D80-BC83E5DC72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4813" y="1902269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j-lt"/>
                </a:rPr>
                <a:t>SRAS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261412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What changes AS?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A0B9485-798E-8541-AFB8-940D5A15B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7952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Any change in productive resources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AS = K + L + C + E (land, labor, capital, entrepreneurship)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Business regulations/taxes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291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Putting it together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46F9D4-1FB9-5D4D-A290-8BB20847A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35284"/>
            <a:ext cx="8229600" cy="488381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Aggregate Supply can change in the short run vs. the long run.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ACEBD3-DC58-7D4F-8BFD-377896BF2610}"/>
              </a:ext>
            </a:extLst>
          </p:cNvPr>
          <p:cNvGrpSpPr/>
          <p:nvPr/>
        </p:nvGrpSpPr>
        <p:grpSpPr>
          <a:xfrm>
            <a:off x="457200" y="2438400"/>
            <a:ext cx="6781485" cy="4075011"/>
            <a:chOff x="-685801" y="1808788"/>
            <a:chExt cx="8462874" cy="5085362"/>
          </a:xfrm>
        </p:grpSpPr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DAB1787E-5CBF-D944-B05E-79394CAD0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2514600"/>
              <a:ext cx="0" cy="2895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1CC7D5F-D1AC-9D4E-A28E-9ABFFC3AB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5395452"/>
              <a:ext cx="5562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F9A602E9-2F69-CB41-8AAE-78997B6E8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3260" y="2037399"/>
              <a:ext cx="4732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j-lt"/>
                </a:rPr>
                <a:t>PL</a:t>
              </a: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31D9E901-E0C1-7F45-9632-064C857ED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4908" y="5410200"/>
              <a:ext cx="8821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j-lt"/>
                </a:rPr>
                <a:t>RGDP</a:t>
              </a:r>
            </a:p>
          </p:txBody>
        </p:sp>
        <p:sp>
          <p:nvSpPr>
            <p:cNvPr id="23" name="Line 28">
              <a:extLst>
                <a:ext uri="{FF2B5EF4-FFF2-40B4-BE49-F238E27FC236}">
                  <a16:creationId xmlns:a16="http://schemas.microsoft.com/office/drawing/2014/main" id="{FD396F05-F004-FB4D-A103-996BCAACD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8951" y="3023545"/>
              <a:ext cx="2933700" cy="14607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20">
              <a:extLst>
                <a:ext uri="{FF2B5EF4-FFF2-40B4-BE49-F238E27FC236}">
                  <a16:creationId xmlns:a16="http://schemas.microsoft.com/office/drawing/2014/main" id="{33080773-1348-494D-846B-6AE5ED4E37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1346" y="1896101"/>
              <a:ext cx="8114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j-lt"/>
                </a:rPr>
                <a:t>SRAS</a:t>
              </a:r>
            </a:p>
          </p:txBody>
        </p:sp>
        <p:sp>
          <p:nvSpPr>
            <p:cNvPr id="34" name="Line 28">
              <a:extLst>
                <a:ext uri="{FF2B5EF4-FFF2-40B4-BE49-F238E27FC236}">
                  <a16:creationId xmlns:a16="http://schemas.microsoft.com/office/drawing/2014/main" id="{531B6B00-9999-8D44-853A-24F7AF32A0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2308325"/>
              <a:ext cx="2519516" cy="22036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8">
              <a:extLst>
                <a:ext uri="{FF2B5EF4-FFF2-40B4-BE49-F238E27FC236}">
                  <a16:creationId xmlns:a16="http://schemas.microsoft.com/office/drawing/2014/main" id="{F3F618F2-EBDA-E146-9F46-3E16432757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87841" y="2402445"/>
              <a:ext cx="0" cy="30077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CA09DEC-D81F-914F-9875-15EEDA8C8CA8}"/>
                </a:ext>
              </a:extLst>
            </p:cNvPr>
            <p:cNvSpPr txBox="1"/>
            <p:nvPr/>
          </p:nvSpPr>
          <p:spPr>
            <a:xfrm>
              <a:off x="-685801" y="3994245"/>
              <a:ext cx="2933700" cy="1037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Equilibrium price level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Always use the SR equilibrium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A1D5B7D-9D7C-624E-9F5D-CD11AE44BCE5}"/>
                </a:ext>
              </a:extLst>
            </p:cNvPr>
            <p:cNvCxnSpPr/>
            <p:nvPr/>
          </p:nvCxnSpPr>
          <p:spPr>
            <a:xfrm flipV="1">
              <a:off x="739500" y="3741409"/>
              <a:ext cx="812483" cy="1956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234D5CF-EA64-2A4F-A26B-4505E5B4FBC6}"/>
                </a:ext>
              </a:extLst>
            </p:cNvPr>
            <p:cNvSpPr txBox="1"/>
            <p:nvPr/>
          </p:nvSpPr>
          <p:spPr>
            <a:xfrm>
              <a:off x="1551984" y="5857117"/>
              <a:ext cx="5239072" cy="1037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Equilibrium output 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Y* means full employment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Always use the SR equilibrium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0C447E5-A6FA-F741-8085-15E56A291112}"/>
                </a:ext>
              </a:extLst>
            </p:cNvPr>
            <p:cNvCxnSpPr>
              <a:endCxn id="44" idx="1"/>
            </p:cNvCxnSpPr>
            <p:nvPr/>
          </p:nvCxnSpPr>
          <p:spPr>
            <a:xfrm flipV="1">
              <a:off x="2718249" y="5683518"/>
              <a:ext cx="1514554" cy="204302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20">
              <a:extLst>
                <a:ext uri="{FF2B5EF4-FFF2-40B4-BE49-F238E27FC236}">
                  <a16:creationId xmlns:a16="http://schemas.microsoft.com/office/drawing/2014/main" id="{8180A68B-21C8-184B-ABB5-4D98604AC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2159" y="1808788"/>
              <a:ext cx="7889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j-lt"/>
                </a:rPr>
                <a:t>LRAS</a:t>
              </a:r>
            </a:p>
          </p:txBody>
        </p:sp>
        <p:sp>
          <p:nvSpPr>
            <p:cNvPr id="41" name="Text Box 20">
              <a:extLst>
                <a:ext uri="{FF2B5EF4-FFF2-40B4-BE49-F238E27FC236}">
                  <a16:creationId xmlns:a16="http://schemas.microsoft.com/office/drawing/2014/main" id="{4625DE48-6B89-6244-8CBD-76A845C3C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2651" y="4158000"/>
              <a:ext cx="54534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j-lt"/>
                </a:rPr>
                <a:t>AD</a:t>
              </a:r>
            </a:p>
          </p:txBody>
        </p:sp>
        <p:sp>
          <p:nvSpPr>
            <p:cNvPr id="42" name="Line 28">
              <a:extLst>
                <a:ext uri="{FF2B5EF4-FFF2-40B4-BE49-F238E27FC236}">
                  <a16:creationId xmlns:a16="http://schemas.microsoft.com/office/drawing/2014/main" id="{E6D2085C-E5C9-AD43-93BD-41DB6FE21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3600" y="3728899"/>
              <a:ext cx="2354241" cy="250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20">
              <a:extLst>
                <a:ext uri="{FF2B5EF4-FFF2-40B4-BE49-F238E27FC236}">
                  <a16:creationId xmlns:a16="http://schemas.microsoft.com/office/drawing/2014/main" id="{AD88C2DB-8FC3-0C40-9C61-9351A487E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3462293"/>
              <a:ext cx="470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PL</a:t>
              </a:r>
            </a:p>
          </p:txBody>
        </p:sp>
        <p:sp>
          <p:nvSpPr>
            <p:cNvPr id="44" name="Text Box 20">
              <a:extLst>
                <a:ext uri="{FF2B5EF4-FFF2-40B4-BE49-F238E27FC236}">
                  <a16:creationId xmlns:a16="http://schemas.microsoft.com/office/drawing/2014/main" id="{5D0EFDE2-3C15-4146-9964-0768DBA58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803" y="5395452"/>
              <a:ext cx="610536" cy="576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Y*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527128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</TotalTime>
  <Words>594</Words>
  <Application>Microsoft Macintosh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Aggregate Demand &amp; Aggregate Supply Equilibrium</vt:lpstr>
      <vt:lpstr>AD - The Model</vt:lpstr>
      <vt:lpstr>The Model</vt:lpstr>
      <vt:lpstr>What changes AD?</vt:lpstr>
      <vt:lpstr>AS - The Model</vt:lpstr>
      <vt:lpstr>AS - The Model – Not so fast!</vt:lpstr>
      <vt:lpstr>AS - The Model – (More Common)</vt:lpstr>
      <vt:lpstr>What changes AS?</vt:lpstr>
      <vt:lpstr>Putting it together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Karen Harper</cp:lastModifiedBy>
  <cp:revision>284</cp:revision>
  <dcterms:created xsi:type="dcterms:W3CDTF">2012-09-11T15:07:18Z</dcterms:created>
  <dcterms:modified xsi:type="dcterms:W3CDTF">2020-07-14T21:54:13Z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