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8"/>
    <a:srgbClr val="7A9900"/>
    <a:srgbClr val="8BAF00"/>
    <a:srgbClr val="C7C6F8"/>
    <a:srgbClr val="00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3320A8-4ACF-0CA3-BCAF-1A6C2F53C84C}" v="25" dt="2022-01-13T01:26:00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64"/>
    <p:restoredTop sz="92585"/>
  </p:normalViewPr>
  <p:slideViewPr>
    <p:cSldViewPr>
      <p:cViewPr varScale="1">
        <p:scale>
          <a:sx n="77" d="100"/>
          <a:sy n="77" d="100"/>
        </p:scale>
        <p:origin x="185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7AA5DFF-1E16-7F4C-8980-AB1611AD8891}" type="datetime1">
              <a:rPr lang="en-US"/>
              <a:pPr>
                <a:defRPr/>
              </a:pPr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483F68B-FDA9-C243-94A1-26FE62BE8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ＭＳ Ｐゴシック" pitchFamily="-108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675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00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173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78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034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32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01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47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24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096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9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42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61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3F68B-FDA9-C243-94A1-26FE62BE8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1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6600" b="1" i="0">
                <a:solidFill>
                  <a:srgbClr val="005CB8"/>
                </a:solidFill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779520"/>
          </a:xfrm>
        </p:spPr>
        <p:txBody>
          <a:bodyPr/>
          <a:lstStyle>
            <a:lvl1pPr>
              <a:lnSpc>
                <a:spcPct val="100000"/>
              </a:lnSpc>
              <a:spcAft>
                <a:spcPts val="800"/>
              </a:spcAft>
              <a:defRPr sz="2200"/>
            </a:lvl1pPr>
            <a:lvl2pPr>
              <a:lnSpc>
                <a:spcPct val="100000"/>
              </a:lnSpc>
              <a:spcAft>
                <a:spcPts val="800"/>
              </a:spcAft>
              <a:defRPr sz="2200"/>
            </a:lvl2pPr>
            <a:lvl3pPr>
              <a:lnSpc>
                <a:spcPct val="100000"/>
              </a:lnSpc>
              <a:spcAft>
                <a:spcPts val="800"/>
              </a:spcAft>
              <a:defRPr sz="2200"/>
            </a:lvl3pPr>
            <a:lvl4pPr>
              <a:lnSpc>
                <a:spcPct val="100000"/>
              </a:lnSpc>
              <a:spcAft>
                <a:spcPts val="800"/>
              </a:spcAft>
              <a:defRPr sz="2200"/>
            </a:lvl4pPr>
            <a:lvl5pPr>
              <a:lnSpc>
                <a:spcPct val="100000"/>
              </a:lnSpc>
              <a:spcAft>
                <a:spcPts val="800"/>
              </a:spcAft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6984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>
                <a:rot lat="0" lon="0" rev="0"/>
              </a:camera>
              <a:lightRig rig="threePt" dir="t"/>
            </a:scene3d>
            <a:sp3d>
              <a:bevelT w="0"/>
            </a:sp3d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68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AAC16F-5B5D-3841-922A-C14EF88DDBC3}"/>
              </a:ext>
            </a:extLst>
          </p:cNvPr>
          <p:cNvSpPr txBox="1"/>
          <p:nvPr userDrawn="1"/>
        </p:nvSpPr>
        <p:spPr>
          <a:xfrm>
            <a:off x="457200" y="6574536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Compound Interest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fontAlgn="base">
        <a:spcBef>
          <a:spcPct val="0"/>
        </a:spcBef>
        <a:spcAft>
          <a:spcPct val="0"/>
        </a:spcAft>
        <a:defRPr sz="6600" b="1" i="0" kern="1200">
          <a:solidFill>
            <a:srgbClr val="005CB8"/>
          </a:solidFill>
          <a:effectLst>
            <a:glow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  <a:latin typeface="Calibri" panose="020F0502020204030204" pitchFamily="34" charset="0"/>
          <a:ea typeface="ＭＳ Ｐゴシック" pitchFamily="-108" charset="-128"/>
          <a:cs typeface="Calibri" panose="020F050202020403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rtl="0" fontAlgn="base">
        <a:lnSpc>
          <a:spcPts val="2800"/>
        </a:lnSpc>
        <a:spcBef>
          <a:spcPts val="0"/>
        </a:spcBef>
        <a:spcAft>
          <a:spcPts val="1200"/>
        </a:spcAft>
        <a:buFont typeface="Arial" pitchFamily="-108" charset="0"/>
        <a:buChar char="•"/>
        <a:defRPr sz="2200" b="0" i="0" kern="1200">
          <a:solidFill>
            <a:schemeClr val="tx1"/>
          </a:solidFill>
          <a:latin typeface="Calibri Light" panose="020F0302020204030204" pitchFamily="34" charset="0"/>
          <a:ea typeface="ＭＳ Ｐゴシック" pitchFamily="-108" charset="-128"/>
          <a:cs typeface="Calibri Light" panose="020F0302020204030204" pitchFamily="34" charset="0"/>
        </a:defRPr>
      </a:lvl1pPr>
      <a:lvl2pPr marL="742950" indent="-285750" algn="l" rtl="0" fontAlgn="base">
        <a:lnSpc>
          <a:spcPts val="2800"/>
        </a:lnSpc>
        <a:spcBef>
          <a:spcPts val="0"/>
        </a:spcBef>
        <a:spcAft>
          <a:spcPts val="1200"/>
        </a:spcAft>
        <a:buFont typeface="Arial" pitchFamily="-108" charset="0"/>
        <a:buChar char="–"/>
        <a:defRPr sz="2200" b="0" i="0" kern="1200">
          <a:solidFill>
            <a:schemeClr val="tx1"/>
          </a:solidFill>
          <a:latin typeface="Calibri Light" panose="020F0302020204030204" pitchFamily="34" charset="0"/>
          <a:ea typeface="ＭＳ Ｐゴシック" pitchFamily="-108" charset="-128"/>
          <a:cs typeface="Calibri Light" panose="020F0302020204030204" pitchFamily="34" charset="0"/>
        </a:defRPr>
      </a:lvl2pPr>
      <a:lvl3pPr marL="1143000" indent="-228600" algn="l" rtl="0" fontAlgn="base">
        <a:lnSpc>
          <a:spcPts val="2800"/>
        </a:lnSpc>
        <a:spcBef>
          <a:spcPts val="0"/>
        </a:spcBef>
        <a:spcAft>
          <a:spcPts val="1200"/>
        </a:spcAft>
        <a:buFont typeface="Arial" pitchFamily="-108" charset="0"/>
        <a:buChar char="•"/>
        <a:defRPr sz="2200" b="0" i="0" kern="1200">
          <a:solidFill>
            <a:schemeClr val="tx1"/>
          </a:solidFill>
          <a:latin typeface="Calibri Light" panose="020F0302020204030204" pitchFamily="34" charset="0"/>
          <a:ea typeface="ＭＳ Ｐゴシック" pitchFamily="-108" charset="-128"/>
          <a:cs typeface="Calibri Light" panose="020F0302020204030204" pitchFamily="34" charset="0"/>
        </a:defRPr>
      </a:lvl3pPr>
      <a:lvl4pPr marL="1600200" indent="-228600" algn="l" rtl="0" fontAlgn="base">
        <a:lnSpc>
          <a:spcPts val="2800"/>
        </a:lnSpc>
        <a:spcBef>
          <a:spcPts val="0"/>
        </a:spcBef>
        <a:spcAft>
          <a:spcPts val="1200"/>
        </a:spcAft>
        <a:buFont typeface="Arial" pitchFamily="-108" charset="0"/>
        <a:buChar char="–"/>
        <a:defRPr sz="2200" b="0" i="0" kern="1200">
          <a:solidFill>
            <a:schemeClr val="tx1"/>
          </a:solidFill>
          <a:latin typeface="Calibri Light" panose="020F0302020204030204" pitchFamily="34" charset="0"/>
          <a:ea typeface="ＭＳ Ｐゴシック" pitchFamily="-108" charset="-128"/>
          <a:cs typeface="Calibri Light" panose="020F0302020204030204" pitchFamily="34" charset="0"/>
        </a:defRPr>
      </a:lvl4pPr>
      <a:lvl5pPr marL="2057400" indent="-228600" algn="l" rtl="0" fontAlgn="base">
        <a:lnSpc>
          <a:spcPts val="2800"/>
        </a:lnSpc>
        <a:spcBef>
          <a:spcPts val="0"/>
        </a:spcBef>
        <a:spcAft>
          <a:spcPts val="1200"/>
        </a:spcAft>
        <a:buFont typeface="Arial" pitchFamily="-108" charset="0"/>
        <a:buChar char="»"/>
        <a:defRPr sz="2200" b="0" i="0" kern="1200">
          <a:solidFill>
            <a:schemeClr val="tx1"/>
          </a:solidFill>
          <a:latin typeface="Calibri Light" panose="020F0302020204030204" pitchFamily="34" charset="0"/>
          <a:ea typeface="ＭＳ Ｐゴシック" pitchFamily="-108" charset="-128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conedlink.org/resources/compound-interest-calculator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qu8pALMtO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76FCBDF-B2D8-6847-A097-0A505ABD7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7772400" cy="784225"/>
          </a:xfrm>
        </p:spPr>
        <p:txBody>
          <a:bodyPr/>
          <a:lstStyle/>
          <a:p>
            <a:pPr>
              <a:spcBef>
                <a:spcPts val="4000"/>
              </a:spcBef>
            </a:pPr>
            <a:r>
              <a:rPr lang="en-US" dirty="0"/>
              <a:t>What is </a:t>
            </a:r>
            <a:br>
              <a:rPr lang="en-US" dirty="0"/>
            </a:br>
            <a:r>
              <a:rPr lang="en-US" dirty="0"/>
              <a:t>Compound Interest?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Interest Equation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Use this formula to calculate compound interest: 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A=P(1+r)</a:t>
            </a:r>
            <a:r>
              <a:rPr lang="en-US" sz="11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b="1" i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</a:p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dirty="0"/>
              <a:t> is the amount of money in the account at the end of a time period</a:t>
            </a:r>
          </a:p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dirty="0"/>
              <a:t> is the principal</a:t>
            </a:r>
          </a:p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dirty="0"/>
              <a:t> is the annual interest rate</a:t>
            </a:r>
          </a:p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dirty="0"/>
              <a:t> is the time in years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2453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Interest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r>
              <a:rPr lang="en-US" dirty="0"/>
              <a:t>Simon deposits $400 in an account that pays 3% interest compounded annually. What is the balance of Simon’s account at the end of 2 years?</a:t>
            </a:r>
          </a:p>
        </p:txBody>
      </p:sp>
    </p:spTree>
    <p:extLst>
      <p:ext uri="{BB962C8B-B14F-4D97-AF65-F5344CB8AC3E}">
        <p14:creationId xmlns:p14="http://schemas.microsoft.com/office/powerpoint/2010/main" val="582708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Simon’s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Step 1. </a:t>
            </a:r>
            <a:r>
              <a:rPr lang="en-US" dirty="0"/>
              <a:t>Find the balance at the end of the first year using the simple interest formula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I = </a:t>
            </a:r>
            <a:r>
              <a:rPr lang="en-US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Pxr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xt</a:t>
            </a:r>
            <a:endParaRPr lang="en-US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$400 x .03 x 1 = $12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$400 + $12 = $412</a:t>
            </a:r>
          </a:p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Step 2. </a:t>
            </a:r>
            <a:r>
              <a:rPr lang="en-US" dirty="0"/>
              <a:t>Find the interest at the end of the second year using the simple interest formula and the principal of $412.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$412 x .03 x 1 = $12.36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$412 + $12.36 = $424.36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3027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Jackie’s Earnings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Jackie deposits $325 in an account that pays 4.1% interest compounded annually. How much money will Jackie have in her account after 3 years?</a:t>
            </a:r>
          </a:p>
        </p:txBody>
      </p:sp>
    </p:spTree>
    <p:extLst>
      <p:ext uri="{BB962C8B-B14F-4D97-AF65-F5344CB8AC3E}">
        <p14:creationId xmlns:p14="http://schemas.microsoft.com/office/powerpoint/2010/main" val="39325353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Long-term Savings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 the following compound interest calculator to determine the amount earned by age 65, starting at two different ages.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Start saving $50 a month at age 18 at 4% interest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ＭＳ Ｐゴシック"/>
                <a:cs typeface="Calibri"/>
              </a:rPr>
              <a:t>Start saving $50 a month at age 30 at 4% interest</a:t>
            </a:r>
          </a:p>
          <a:p>
            <a:pPr marL="457200" lvl="1" indent="0">
              <a:buNone/>
            </a:pPr>
            <a:endParaRPr lang="en-US" dirty="0">
              <a:latin typeface="Calibri"/>
              <a:ea typeface="ＭＳ Ｐゴシック"/>
              <a:cs typeface="Calibri"/>
            </a:endParaRPr>
          </a:p>
          <a:p>
            <a:r>
              <a:rPr lang="en-US" dirty="0">
                <a:latin typeface="Calibri Light"/>
                <a:ea typeface="ＭＳ Ｐゴシック"/>
                <a:cs typeface="Calibri Light"/>
                <a:hlinkClick r:id="rId3"/>
              </a:rPr>
              <a:t>https://econedlink.org/resources/compound-interest-calculator/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7160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/>
          <a:lstStyle/>
          <a:p>
            <a:pPr>
              <a:lnSpc>
                <a:spcPts val="5000"/>
              </a:lnSpc>
            </a:pPr>
            <a:r>
              <a:rPr lang="en-US" dirty="0"/>
              <a:t>Growing Money with Compound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779520"/>
          </a:xfrm>
        </p:spPr>
        <p:txBody>
          <a:bodyPr/>
          <a:lstStyle/>
          <a:p>
            <a:r>
              <a:rPr lang="en-US" dirty="0"/>
              <a:t>No-Frills Money Skills Video Series, Episode 1</a:t>
            </a:r>
          </a:p>
          <a:p>
            <a:pPr lvl="1"/>
            <a:r>
              <a:rPr lang="en-US" dirty="0">
                <a:latin typeface="Calibri Light"/>
                <a:ea typeface="ＭＳ Ｐゴシック"/>
                <a:cs typeface="Calibri Light"/>
                <a:hlinkClick r:id="rId3"/>
              </a:rPr>
              <a:t>https://www.youtube.com/watch?v=aqu8pALMtOs</a:t>
            </a:r>
            <a:endParaRPr lang="en-US" dirty="0">
              <a:hlinkClick r:id="rId3"/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2129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 Terms to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r>
              <a:rPr lang="en-US" dirty="0"/>
              <a:t>Interest rate: the price paid for using someone else’s money, expressed as a percentage of the amount borrowed. </a:t>
            </a:r>
          </a:p>
          <a:p>
            <a:r>
              <a:rPr lang="en-US" dirty="0"/>
              <a:t>Compound interest: interest earned on both the principal and any interest that has been earned previously.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Earned on accounts at banks, credit unions, etc.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Earned on certain investments such as annuities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Paid on most consumer loans, car loans, mortgages, and other unpaid credit balances</a:t>
            </a:r>
          </a:p>
          <a:p>
            <a:r>
              <a:rPr lang="en-US" dirty="0"/>
              <a:t>Simple interest: interest earned only on the principal.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May be used on some consumer loans and some types of savings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Easier to calculate but not as commonly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6712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Matters with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Interest can be compounded over different lengths of time including: 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Annually</a:t>
            </a:r>
            <a:r>
              <a:rPr lang="en-US" dirty="0"/>
              <a:t> – computed and added at the end of each year 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Semi-annually</a:t>
            </a:r>
            <a:r>
              <a:rPr lang="en-US" dirty="0"/>
              <a:t> – (twice a year) computed and added every six months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Quarterly</a:t>
            </a:r>
            <a:r>
              <a:rPr lang="en-US" dirty="0"/>
              <a:t> – (four times a year) computed and added at the end of each quarter (three months) 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Monthly</a:t>
            </a:r>
            <a:r>
              <a:rPr lang="en-US" dirty="0"/>
              <a:t> – computed and added at the end of each month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9680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76FCBDF-B2D8-6847-A097-0A505ABD7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7772400" cy="784225"/>
          </a:xfrm>
        </p:spPr>
        <p:txBody>
          <a:bodyPr/>
          <a:lstStyle/>
          <a:p>
            <a:pPr>
              <a:spcBef>
                <a:spcPts val="4000"/>
              </a:spcBef>
            </a:pPr>
            <a:r>
              <a:rPr lang="en-US" sz="5000" dirty="0"/>
              <a:t>Calculating Simple and Compound Interest</a:t>
            </a:r>
            <a:endParaRPr lang="en-US" sz="5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71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Dianna deposits $725 into a savings account that pays 2.3% simple annual interest. </a:t>
            </a:r>
          </a:p>
          <a:p>
            <a:r>
              <a:rPr lang="en-US" dirty="0"/>
              <a:t>How much interest will Dianna earn after 18 months?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1529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 Equation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calculate simple interest we use the formula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I = </a:t>
            </a:r>
            <a:r>
              <a:rPr lang="en-US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Pxr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xt</a:t>
            </a:r>
            <a:endParaRPr lang="en-US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n-US" dirty="0"/>
              <a:t>is the interest earned</a:t>
            </a:r>
          </a:p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dirty="0"/>
              <a:t> is the principal or the original amount of money with which you start</a:t>
            </a:r>
          </a:p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dirty="0"/>
              <a:t> is the annual interest rate as a decimal</a:t>
            </a:r>
          </a:p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dirty="0"/>
              <a:t> is the time in years.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00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for Dianna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79520"/>
          </a:xfrm>
        </p:spPr>
        <p:txBody>
          <a:bodyPr/>
          <a:lstStyle/>
          <a:p>
            <a:r>
              <a:rPr lang="en-US" dirty="0"/>
              <a:t>The annual interest rate is written as a decimal. (2.3% = .023)</a:t>
            </a:r>
          </a:p>
          <a:p>
            <a:r>
              <a:rPr lang="en-US" dirty="0"/>
              <a:t>In the simple interest formula, time is measured in years. </a:t>
            </a:r>
            <a:br>
              <a:rPr lang="en-US" dirty="0"/>
            </a:br>
            <a:r>
              <a:rPr lang="en-US" dirty="0"/>
              <a:t>(18 months = 1.5 years)</a:t>
            </a:r>
          </a:p>
          <a:p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I = </a:t>
            </a:r>
            <a:r>
              <a:rPr lang="en-US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Pxr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xt</a:t>
            </a:r>
            <a:endParaRPr lang="en-US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/>
              <a:t>Interest earned = $725 x .023 x 1.5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570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61E3-E826-B247-9C75-4281C92B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Problems to Solve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8BF9-BAD4-FF46-A619-BB0D2FD5C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Determine the amount of interest earned.</a:t>
            </a:r>
            <a:br>
              <a:rPr lang="en-US" dirty="0"/>
            </a:br>
            <a:r>
              <a:rPr lang="en-US" dirty="0"/>
              <a:t>Use the formula for simple interest.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EFE4853-D223-7449-9296-246FF6006F72}"/>
              </a:ext>
            </a:extLst>
          </p:cNvPr>
          <p:cNvSpPr txBox="1">
            <a:spLocks/>
          </p:cNvSpPr>
          <p:nvPr/>
        </p:nvSpPr>
        <p:spPr bwMode="auto">
          <a:xfrm>
            <a:off x="446314" y="3276600"/>
            <a:ext cx="4125686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•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1pPr>
            <a:lvl2pPr marL="742950" indent="-28575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–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2pPr>
            <a:lvl3pPr marL="1143000" indent="-22860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•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3pPr>
            <a:lvl4pPr marL="1600200" indent="-22860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–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4pPr>
            <a:lvl5pPr marL="2057400" indent="-22860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»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Problem 1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Principal: $550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Annual rate: 7%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Time: 4 years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D4A69D4-3AE0-FA40-8A97-BA5CAEB6DA42}"/>
              </a:ext>
            </a:extLst>
          </p:cNvPr>
          <p:cNvSpPr txBox="1">
            <a:spLocks/>
          </p:cNvSpPr>
          <p:nvPr/>
        </p:nvSpPr>
        <p:spPr bwMode="auto">
          <a:xfrm>
            <a:off x="4582886" y="3276600"/>
            <a:ext cx="4125686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•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1pPr>
            <a:lvl2pPr marL="742950" indent="-28575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–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2pPr>
            <a:lvl3pPr marL="1143000" indent="-22860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•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3pPr>
            <a:lvl4pPr marL="1600200" indent="-22860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–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4pPr>
            <a:lvl5pPr marL="2057400" indent="-228600" algn="l" rtl="0" fontAlgn="base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-108" charset="0"/>
              <a:buChar char="»"/>
              <a:defRPr sz="2200" b="0" i="0" kern="1200">
                <a:solidFill>
                  <a:schemeClr val="tx1"/>
                </a:solidFill>
                <a:latin typeface="Calibri Light" panose="020F0302020204030204" pitchFamily="34" charset="0"/>
                <a:ea typeface="ＭＳ Ｐゴシック" pitchFamily="-108" charset="-128"/>
                <a:cs typeface="Calibri Light" panose="020F030202020403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Problem 2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Principal: $870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Annual rate: 3.7%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Time: 30 months</a:t>
            </a:r>
          </a:p>
        </p:txBody>
      </p:sp>
    </p:spTree>
    <p:extLst>
      <p:ext uri="{BB962C8B-B14F-4D97-AF65-F5344CB8AC3E}">
        <p14:creationId xmlns:p14="http://schemas.microsoft.com/office/powerpoint/2010/main" val="15063426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FC4E6640BF8E4684BB0AD888238BAB" ma:contentTypeVersion="10" ma:contentTypeDescription="Create a new document." ma:contentTypeScope="" ma:versionID="dfcaf296b1bd588bd73adb08cf7d47ca">
  <xsd:schema xmlns:xsd="http://www.w3.org/2001/XMLSchema" xmlns:xs="http://www.w3.org/2001/XMLSchema" xmlns:p="http://schemas.microsoft.com/office/2006/metadata/properties" xmlns:ns2="aa0c1190-56bd-4797-9cf7-4990489609e0" xmlns:ns3="e475455f-c69b-4ff8-acf7-75612f4dc189" targetNamespace="http://schemas.microsoft.com/office/2006/metadata/properties" ma:root="true" ma:fieldsID="b9b2f643d7d147ab63e5deb48b696c83" ns2:_="" ns3:_="">
    <xsd:import namespace="aa0c1190-56bd-4797-9cf7-4990489609e0"/>
    <xsd:import namespace="e475455f-c69b-4ff8-acf7-75612f4dc1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c1190-56bd-4797-9cf7-4990489609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5455f-c69b-4ff8-acf7-75612f4dc18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475455f-c69b-4ff8-acf7-75612f4dc189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573403-C109-4615-9D0F-BC23C8B90B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0c1190-56bd-4797-9cf7-4990489609e0"/>
    <ds:schemaRef ds:uri="e475455f-c69b-4ff8-acf7-75612f4dc1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8332A4-542C-494D-8506-1C720B46413C}">
  <ds:schemaRefs>
    <ds:schemaRef ds:uri="http://purl.org/dc/elements/1.1/"/>
    <ds:schemaRef ds:uri="http://purl.org/dc/terms/"/>
    <ds:schemaRef ds:uri="e475455f-c69b-4ff8-acf7-75612f4dc189"/>
    <ds:schemaRef ds:uri="http://schemas.microsoft.com/office/2006/documentManagement/types"/>
    <ds:schemaRef ds:uri="http://schemas.microsoft.com/office/infopath/2007/PartnerControls"/>
    <ds:schemaRef ds:uri="aa0c1190-56bd-4797-9cf7-4990489609e0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F85DF1F-BC57-4156-92DD-D8D43BF525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</TotalTime>
  <Words>673</Words>
  <Application>Microsoft Office PowerPoint</Application>
  <PresentationFormat>On-screen Show (4:3)</PresentationFormat>
  <Paragraphs>86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What is  Compound Interest?</vt:lpstr>
      <vt:lpstr>Growing Money with Compound Interest</vt:lpstr>
      <vt:lpstr>Interest Terms to Know</vt:lpstr>
      <vt:lpstr>Time Matters with Interest</vt:lpstr>
      <vt:lpstr>Calculating Simple and Compound Interest</vt:lpstr>
      <vt:lpstr>Simple Interest Example</vt:lpstr>
      <vt:lpstr>Simple Interest Equation</vt:lpstr>
      <vt:lpstr>Solution for Dianna</vt:lpstr>
      <vt:lpstr>Two Problems to Solve</vt:lpstr>
      <vt:lpstr>Compound Interest Equation</vt:lpstr>
      <vt:lpstr>Compound Interest Example</vt:lpstr>
      <vt:lpstr>Calculating Simon’s Interest</vt:lpstr>
      <vt:lpstr>Calculating Jackie’s Earnings</vt:lpstr>
      <vt:lpstr>Calculating Long-term Savings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Business of….?</dc:title>
  <dc:subject/>
  <dc:creator>Marsha Masters</dc:creator>
  <cp:keywords/>
  <dc:description/>
  <cp:lastModifiedBy>Ruth Cookson</cp:lastModifiedBy>
  <cp:revision>281</cp:revision>
  <dcterms:created xsi:type="dcterms:W3CDTF">2012-09-11T15:07:18Z</dcterms:created>
  <dcterms:modified xsi:type="dcterms:W3CDTF">2025-12-08T17:15:15Z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0x0101006DFC4E6640BF8E4684BB0AD888238BAB</vt:lpwstr>
  </property>
  <property fmtid="{D5CDD505-2E9C-101B-9397-08002B2CF9AE}" pid="3" name="Order">
    <vt:r8>2199100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