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0" r:id="rId6"/>
    <p:sldId id="257" r:id="rId7"/>
    <p:sldId id="262" r:id="rId8"/>
    <p:sldId id="281" r:id="rId9"/>
    <p:sldId id="280" r:id="rId10"/>
    <p:sldId id="282" r:id="rId11"/>
    <p:sldId id="264" r:id="rId12"/>
    <p:sldId id="279" r:id="rId13"/>
    <p:sldId id="27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8"/>
    <a:srgbClr val="7A9900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/>
    <p:restoredTop sz="92585"/>
  </p:normalViewPr>
  <p:slideViewPr>
    <p:cSldViewPr>
      <p:cViewPr varScale="1">
        <p:scale>
          <a:sx n="118" d="100"/>
          <a:sy n="118" d="100"/>
        </p:scale>
        <p:origin x="23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7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0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2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2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3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9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79520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2200"/>
            </a:lvl1pPr>
            <a:lvl2pPr>
              <a:lnSpc>
                <a:spcPct val="100000"/>
              </a:lnSpc>
              <a:spcAft>
                <a:spcPts val="800"/>
              </a:spcAft>
              <a:defRPr sz="2200"/>
            </a:lvl2pPr>
            <a:lvl3pPr>
              <a:lnSpc>
                <a:spcPct val="100000"/>
              </a:lnSpc>
              <a:spcAft>
                <a:spcPts val="800"/>
              </a:spcAft>
              <a:defRPr sz="2200"/>
            </a:lvl3pPr>
            <a:lvl4pPr>
              <a:lnSpc>
                <a:spcPct val="100000"/>
              </a:lnSpc>
              <a:spcAft>
                <a:spcPts val="800"/>
              </a:spcAft>
              <a:defRPr sz="2200"/>
            </a:lvl4pPr>
            <a:lvl5pPr>
              <a:lnSpc>
                <a:spcPct val="100000"/>
              </a:lnSpc>
              <a:spcAft>
                <a:spcPts val="800"/>
              </a:spcAft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457200" y="6574536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Hawaiian Economics: From the Mountains to the Seas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–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–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»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clipart.org/detail/175353/landscape-by-jsstrn-175353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pngimg.com/download/5023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ernetmonk.com/archive/it-is-happenin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cachiras21.blogspot.com/2012/07/thing-16-research-reference-tool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chinerysafety101.com/author/dougnix/page/2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://www.freestockphotos.biz/stockphoto/1536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6FCBDF-B2D8-6847-A097-0A505ABD7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784225"/>
          </a:xfrm>
        </p:spPr>
        <p:txBody>
          <a:bodyPr/>
          <a:lstStyle/>
          <a:p>
            <a:pPr>
              <a:spcBef>
                <a:spcPts val="4000"/>
              </a:spcBef>
            </a:pPr>
            <a:r>
              <a:rPr lang="en-US" dirty="0"/>
              <a:t>Hawaiian Economics: From the Mountains to the Seas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4400" dirty="0"/>
              <a:t>Natural Resources from the 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7315200" cy="377952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/>
              <a:t>Beaches</a:t>
            </a:r>
          </a:p>
          <a:p>
            <a:pPr>
              <a:lnSpc>
                <a:spcPct val="114000"/>
              </a:lnSpc>
            </a:pPr>
            <a:r>
              <a:rPr lang="en-US" dirty="0"/>
              <a:t>Reefs</a:t>
            </a:r>
          </a:p>
          <a:p>
            <a:pPr>
              <a:lnSpc>
                <a:spcPct val="114000"/>
              </a:lnSpc>
            </a:pPr>
            <a:r>
              <a:rPr lang="en-US" dirty="0"/>
              <a:t>Fishponds</a:t>
            </a:r>
          </a:p>
          <a:p>
            <a:pPr>
              <a:lnSpc>
                <a:spcPct val="114000"/>
              </a:lnSpc>
            </a:pPr>
            <a:r>
              <a:rPr lang="en-US" dirty="0"/>
              <a:t>Salt </a:t>
            </a:r>
          </a:p>
          <a:p>
            <a:pPr>
              <a:lnSpc>
                <a:spcPct val="114000"/>
              </a:lnSpc>
            </a:pPr>
            <a:r>
              <a:rPr lang="en-US" dirty="0"/>
              <a:t>Shellfish, lobster, crab</a:t>
            </a:r>
          </a:p>
          <a:p>
            <a:pPr>
              <a:lnSpc>
                <a:spcPct val="114000"/>
              </a:lnSpc>
            </a:pPr>
            <a:r>
              <a:rPr lang="en-US" dirty="0"/>
              <a:t>Seaweed</a:t>
            </a:r>
          </a:p>
          <a:p>
            <a:pPr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427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455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Photos of Hawaii</a:t>
            </a:r>
          </a:p>
        </p:txBody>
      </p:sp>
      <p:pic>
        <p:nvPicPr>
          <p:cNvPr id="15" name="Picture 14" descr="Hilo Farmers market">
            <a:extLst>
              <a:ext uri="{FF2B5EF4-FFF2-40B4-BE49-F238E27FC236}">
                <a16:creationId xmlns:a16="http://schemas.microsoft.com/office/drawing/2014/main" id="{AF0B00C5-89B9-F94D-8856-8FA5971D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191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3002D82D-79A7-2B4B-A3D3-D1B4A7B25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42565" y="3657600"/>
            <a:ext cx="4134435" cy="2743200"/>
          </a:xfrm>
          <a:prstGeom prst="rect">
            <a:avLst/>
          </a:prstGeom>
        </p:spPr>
      </p:pic>
      <p:pic>
        <p:nvPicPr>
          <p:cNvPr id="16" name="Picture 4" descr="sunset at Maha'iula beach">
            <a:extLst>
              <a:ext uri="{FF2B5EF4-FFF2-40B4-BE49-F238E27FC236}">
                <a16:creationId xmlns:a16="http://schemas.microsoft.com/office/drawing/2014/main" id="{C167981A-5505-EE41-85E0-6CE71835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191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5480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Hawaiian Islands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9F9CD7B-4FA6-2942-8327-BCC322842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87194" y="2185299"/>
            <a:ext cx="6569612" cy="421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21290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Natural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77952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dirty="0"/>
              <a:t>“Gifts of nature” used to produce goods and services; examples include land, oceans, air, trees, mineral deposits, soil fertility, and climatic conditions.</a:t>
            </a:r>
          </a:p>
        </p:txBody>
      </p:sp>
      <p:pic>
        <p:nvPicPr>
          <p:cNvPr id="12" name="Picture 11" descr="A picture containing water, person, large, cake&#10;&#10;Description automatically generated">
            <a:extLst>
              <a:ext uri="{FF2B5EF4-FFF2-40B4-BE49-F238E27FC236}">
                <a16:creationId xmlns:a16="http://schemas.microsoft.com/office/drawing/2014/main" id="{540EE6E4-6597-3244-A5A9-212BE85D2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199" y="4078967"/>
            <a:ext cx="4256520" cy="1828800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CF7D1E6-34DB-F545-AD8F-ADF962299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92278" y="3850367"/>
            <a:ext cx="349452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38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Human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77952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dirty="0"/>
              <a:t>Intangible assets possessed by individuals, including knowledge, talent, skills, health, and values. (Also known as human capital)</a:t>
            </a:r>
          </a:p>
        </p:txBody>
      </p:sp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0500E61-C958-8545-83B3-700957FEF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42017" y="3550920"/>
            <a:ext cx="1926166" cy="2743200"/>
          </a:xfrm>
          <a:prstGeom prst="rect">
            <a:avLst/>
          </a:prstGeom>
        </p:spPr>
      </p:pic>
      <p:pic>
        <p:nvPicPr>
          <p:cNvPr id="11" name="Picture 10" descr="A close up of a toy&#10;&#10;Description automatically generated">
            <a:extLst>
              <a:ext uri="{FF2B5EF4-FFF2-40B4-BE49-F238E27FC236}">
                <a16:creationId xmlns:a16="http://schemas.microsoft.com/office/drawing/2014/main" id="{691EF64B-E323-4D4F-9790-73BDB08D5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00600" y="3529488"/>
            <a:ext cx="2971800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310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Capital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77952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dirty="0"/>
              <a:t>Resources made and used to produce and distribute goods and services; examples include tools, machinery and buildings.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7C61224B-D3FA-3A4A-A90E-4B2EC127B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78902" y="3147479"/>
            <a:ext cx="3636498" cy="3636498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16192A5F-E318-7B4E-BB90-3819C76CE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9783" y="3768580"/>
            <a:ext cx="4749017" cy="239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94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455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Photos of Hawaii</a:t>
            </a:r>
          </a:p>
        </p:txBody>
      </p:sp>
      <p:pic>
        <p:nvPicPr>
          <p:cNvPr id="15" name="Picture 14" descr="Hilo Farmers market">
            <a:extLst>
              <a:ext uri="{FF2B5EF4-FFF2-40B4-BE49-F238E27FC236}">
                <a16:creationId xmlns:a16="http://schemas.microsoft.com/office/drawing/2014/main" id="{AF0B00C5-89B9-F94D-8856-8FA5971D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191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3002D82D-79A7-2B4B-A3D3-D1B4A7B25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42565" y="3657600"/>
            <a:ext cx="4134435" cy="2743200"/>
          </a:xfrm>
          <a:prstGeom prst="rect">
            <a:avLst/>
          </a:prstGeom>
        </p:spPr>
      </p:pic>
      <p:pic>
        <p:nvPicPr>
          <p:cNvPr id="16" name="Picture 4" descr="sunset at Maha'iula beach">
            <a:extLst>
              <a:ext uri="{FF2B5EF4-FFF2-40B4-BE49-F238E27FC236}">
                <a16:creationId xmlns:a16="http://schemas.microsoft.com/office/drawing/2014/main" id="{C167981A-5505-EE41-85E0-6CE71835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191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8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371600"/>
            <a:ext cx="841248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4000" dirty="0"/>
              <a:t>Natural Resources from the Mountains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7315200" cy="377952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/>
              <a:t>Rainforests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/>
              <a:t>Trees for canoe building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/>
              <a:t>Trees for house posts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/>
              <a:t>Wild banana trees</a:t>
            </a:r>
          </a:p>
          <a:p>
            <a:pPr>
              <a:lnSpc>
                <a:spcPct val="114000"/>
              </a:lnSpc>
            </a:pPr>
            <a:r>
              <a:rPr lang="en-US" dirty="0"/>
              <a:t>Wild pigs</a:t>
            </a:r>
          </a:p>
          <a:p>
            <a:pPr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490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371600"/>
            <a:ext cx="832104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4400" dirty="0"/>
              <a:t>Natural Resources from the Valleys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7315200" cy="377952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/>
              <a:t>Lush farmland</a:t>
            </a:r>
          </a:p>
          <a:p>
            <a:pPr>
              <a:lnSpc>
                <a:spcPct val="114000"/>
              </a:lnSpc>
            </a:pPr>
            <a:r>
              <a:rPr lang="en-US" dirty="0"/>
              <a:t>Fresh water streams for drinking and watering crops</a:t>
            </a:r>
          </a:p>
          <a:p>
            <a:pPr>
              <a:lnSpc>
                <a:spcPct val="114000"/>
              </a:lnSpc>
            </a:pPr>
            <a:r>
              <a:rPr lang="en-US" dirty="0"/>
              <a:t>Taro to make poi</a:t>
            </a:r>
          </a:p>
          <a:p>
            <a:pPr>
              <a:lnSpc>
                <a:spcPct val="114000"/>
              </a:lnSpc>
            </a:pPr>
            <a:r>
              <a:rPr lang="en-US" dirty="0"/>
              <a:t>Sweet potato</a:t>
            </a:r>
          </a:p>
          <a:p>
            <a:pPr>
              <a:lnSpc>
                <a:spcPct val="114000"/>
              </a:lnSpc>
            </a:pPr>
            <a:r>
              <a:rPr lang="en-US" dirty="0"/>
              <a:t>Bananas</a:t>
            </a:r>
          </a:p>
          <a:p>
            <a:pPr>
              <a:lnSpc>
                <a:spcPct val="114000"/>
              </a:lnSpc>
            </a:pPr>
            <a:r>
              <a:rPr lang="en-US" dirty="0" err="1"/>
              <a:t>Ti</a:t>
            </a:r>
            <a:r>
              <a:rPr lang="en-US" dirty="0"/>
              <a:t> leaf for wrapping food, making hula skirts, and more</a:t>
            </a:r>
          </a:p>
          <a:p>
            <a:pPr>
              <a:lnSpc>
                <a:spcPct val="114000"/>
              </a:lnSpc>
            </a:pPr>
            <a:r>
              <a:rPr lang="en-US" dirty="0"/>
              <a:t>Other resources</a:t>
            </a:r>
          </a:p>
          <a:p>
            <a:pPr>
              <a:lnSpc>
                <a:spcPct val="11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56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dfcaf296b1bd588bd73adb08cf7d47c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b9b2f643d7d147ab63e5deb48b696c83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573403-C109-4615-9D0F-BC23C8B90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http://purl.org/dc/elements/1.1/"/>
    <ds:schemaRef ds:uri="http://purl.org/dc/terms/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aa0c1190-56bd-4797-9cf7-4990489609e0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180</Words>
  <Application>Microsoft Macintosh PowerPoint</Application>
  <PresentationFormat>On-screen Show (4:3)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Hawaiian Economics: From the Mountains to the Seas</vt:lpstr>
      <vt:lpstr>Photos of Hawaii</vt:lpstr>
      <vt:lpstr>Hawaiian Islands</vt:lpstr>
      <vt:lpstr>Natural Resources</vt:lpstr>
      <vt:lpstr>Human Resources</vt:lpstr>
      <vt:lpstr>Capital Resources</vt:lpstr>
      <vt:lpstr>Photos of Hawaii</vt:lpstr>
      <vt:lpstr>Natural Resources from the Mountains</vt:lpstr>
      <vt:lpstr>Natural Resources from the Valleys</vt:lpstr>
      <vt:lpstr>Natural Resources from the Sea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subject/>
  <dc:creator>Marsha Masters</dc:creator>
  <cp:keywords/>
  <dc:description/>
  <cp:lastModifiedBy>Jesse Krenzin</cp:lastModifiedBy>
  <cp:revision>287</cp:revision>
  <dcterms:created xsi:type="dcterms:W3CDTF">2012-09-11T15:07:18Z</dcterms:created>
  <dcterms:modified xsi:type="dcterms:W3CDTF">2020-10-16T20:12:13Z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