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05" r:id="rId6"/>
    <p:sldId id="270" r:id="rId7"/>
    <p:sldId id="293" r:id="rId8"/>
    <p:sldId id="292" r:id="rId9"/>
    <p:sldId id="281" r:id="rId10"/>
    <p:sldId id="286" r:id="rId11"/>
    <p:sldId id="294" r:id="rId12"/>
    <p:sldId id="280" r:id="rId13"/>
    <p:sldId id="295" r:id="rId14"/>
    <p:sldId id="296" r:id="rId15"/>
    <p:sldId id="297" r:id="rId16"/>
    <p:sldId id="288" r:id="rId17"/>
    <p:sldId id="298" r:id="rId18"/>
    <p:sldId id="278" r:id="rId19"/>
    <p:sldId id="299" r:id="rId20"/>
    <p:sldId id="284" r:id="rId21"/>
    <p:sldId id="300" r:id="rId22"/>
    <p:sldId id="291" r:id="rId23"/>
    <p:sldId id="271" r:id="rId24"/>
    <p:sldId id="274" r:id="rId25"/>
    <p:sldId id="283" r:id="rId26"/>
    <p:sldId id="276" r:id="rId27"/>
    <p:sldId id="289" r:id="rId28"/>
    <p:sldId id="290" r:id="rId29"/>
    <p:sldId id="302" r:id="rId30"/>
    <p:sldId id="303" r:id="rId31"/>
    <p:sldId id="306" r:id="rId32"/>
    <p:sldId id="304" r:id="rId33"/>
    <p:sldId id="307" r:id="rId34"/>
    <p:sldId id="308" r:id="rId35"/>
    <p:sldId id="309" r:id="rId36"/>
    <p:sldId id="310" r:id="rId37"/>
    <p:sldId id="269" r:id="rId38"/>
    <p:sldId id="259" r:id="rId39"/>
    <p:sldId id="260" r:id="rId40"/>
    <p:sldId id="26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14526-FBE8-4C93-9429-6CA32E384E85}" v="6" dt="2021-02-17T21:15:18.92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928540751"/>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vestopedia.com/terms/s/stagnation.asp" TargetMode="External"/><Relationship Id="rId2" Type="http://schemas.openxmlformats.org/officeDocument/2006/relationships/hyperlink" Target="https://www.investopedia.com/terms/e/economicgrowth.asp" TargetMode="External"/><Relationship Id="rId1" Type="http://schemas.openxmlformats.org/officeDocument/2006/relationships/slideLayout" Target="../slideLayouts/slideLayout2.xml"/><Relationship Id="rId5" Type="http://schemas.openxmlformats.org/officeDocument/2006/relationships/hyperlink" Target="https://www.investopedia.com/terms/s/stagflation.asp" TargetMode="External"/><Relationship Id="rId4" Type="http://schemas.openxmlformats.org/officeDocument/2006/relationships/hyperlink" Target="https://www.investopedia.com/terms/o/opec.a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conomicsondemand.weebly.com/uploads/4/0/5/0/40509201/unit_3_-_lesson_-_infaltion_-_debate_-_duk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7-eleven.com/" TargetMode="External"/><Relationship Id="rId2" Type="http://schemas.openxmlformats.org/officeDocument/2006/relationships/hyperlink" Target="http://www.bls.gov/cpi/cpifaq.htm" TargetMode="External"/><Relationship Id="rId1" Type="http://schemas.openxmlformats.org/officeDocument/2006/relationships/slideLayout" Target="../slideLayouts/slideLayout2.xml"/><Relationship Id="rId6" Type="http://schemas.openxmlformats.org/officeDocument/2006/relationships/hyperlink" Target="http://www.time-warp.org/" TargetMode="External"/><Relationship Id="rId5" Type="http://schemas.openxmlformats.org/officeDocument/2006/relationships/hyperlink" Target="https://data.bls.gov/cgi-bin/cpicalc.pl" TargetMode="External"/><Relationship Id="rId4" Type="http://schemas.openxmlformats.org/officeDocument/2006/relationships/hyperlink" Target="http://web.archive.org/web/20040701212945/http:/marketplace.publicradio.org/shows/2001/12/14_mpp.html#rundow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nvestopedia.com/university/releases/ppi.asp" TargetMode="External"/><Relationship Id="rId2" Type="http://schemas.openxmlformats.org/officeDocument/2006/relationships/hyperlink" Target="https://www.investopedia.com/university/releases/cpi.as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hyperlink" Target="mailto:rrivera@councilforecon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t>AP</a:t>
            </a:r>
            <a:br>
              <a:rPr lang="en-US" sz="6000" dirty="0"/>
            </a:br>
            <a:r>
              <a:rPr lang="en-US" sz="6000" dirty="0"/>
              <a:t> Macroeconomics Bootcamp</a:t>
            </a:r>
            <a:br>
              <a:rPr lang="en-US" sz="6000" dirty="0"/>
            </a:br>
            <a:r>
              <a:rPr lang="en-US" sz="6000" dirty="0">
                <a:solidFill>
                  <a:schemeClr val="accent3">
                    <a:lumMod val="75000"/>
                  </a:schemeClr>
                </a:solidFill>
              </a:rPr>
              <a:t>Inflation</a:t>
            </a:r>
            <a:br>
              <a:rPr lang="en-US" sz="6000" b="1" dirty="0">
                <a:ln w="11430"/>
                <a:effectLst>
                  <a:outerShdw blurRad="80000" dist="40000" dir="5040000" algn="tl">
                    <a:srgbClr val="000000">
                      <a:alpha val="0"/>
                    </a:srgbClr>
                  </a:outerShdw>
                </a:effectLst>
                <a:ea typeface="+mj-ea"/>
                <a:cs typeface="+mj-cs"/>
              </a:rPr>
            </a:br>
            <a:r>
              <a:rPr lang="en-US" sz="3100" b="1" dirty="0">
                <a:ln w="11430"/>
                <a:effectLst>
                  <a:outerShdw blurRad="80000" dist="40000" dir="5040000" algn="tl">
                    <a:srgbClr val="000000">
                      <a:alpha val="0"/>
                    </a:srgbClr>
                  </a:outerShdw>
                </a:effectLst>
                <a:ea typeface="+mj-ea"/>
                <a:cs typeface="+mj-cs"/>
              </a:rPr>
              <a:t>Theresa Fischer</a:t>
            </a:r>
            <a:br>
              <a:rPr lang="en-US" sz="3100" b="1" dirty="0">
                <a:ln w="11430"/>
                <a:effectLst>
                  <a:outerShdw blurRad="80000" dist="40000" dir="5040000" algn="tl">
                    <a:srgbClr val="000000">
                      <a:alpha val="0"/>
                    </a:srgbClr>
                  </a:outerShdw>
                </a:effectLst>
                <a:ea typeface="+mj-ea"/>
                <a:cs typeface="+mj-cs"/>
              </a:rPr>
            </a:br>
            <a:r>
              <a:rPr lang="en-US" sz="3100" b="1" dirty="0">
                <a:ln w="11430"/>
                <a:effectLst>
                  <a:outerShdw blurRad="80000" dist="40000" dir="5040000" algn="tl">
                    <a:srgbClr val="000000">
                      <a:alpha val="0"/>
                    </a:srgbClr>
                  </a:outerShdw>
                </a:effectLst>
                <a:ea typeface="+mj-ea"/>
                <a:cs typeface="+mj-cs"/>
              </a:rPr>
              <a:t>February 2021</a:t>
            </a:r>
            <a:br>
              <a:rPr lang="en-US" sz="3100" b="1" dirty="0">
                <a:ln w="11430"/>
                <a:effectLst>
                  <a:outerShdw blurRad="80000" dist="40000" dir="5040000" algn="tl">
                    <a:srgbClr val="000000">
                      <a:alpha val="0"/>
                    </a:srgbClr>
                  </a:outerShdw>
                </a:effectLst>
                <a:ea typeface="+mj-ea"/>
                <a:cs typeface="+mj-cs"/>
              </a:rPr>
            </a:br>
            <a:r>
              <a:rPr lang="en-US" sz="3100" b="1" dirty="0">
                <a:ln w="11430"/>
                <a:effectLst>
                  <a:outerShdw blurRad="80000" dist="40000" dir="5040000" algn="tl">
                    <a:srgbClr val="000000">
                      <a:alpha val="0"/>
                    </a:srgbClr>
                  </a:outerShdw>
                </a:effectLst>
                <a:ea typeface="+mj-ea"/>
                <a:cs typeface="+mj-cs"/>
              </a:rPr>
              <a:t>ecofisch@gmail.com</a:t>
            </a:r>
            <a:endParaRPr lang="en-US" sz="31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1BD7-1955-4327-94C7-EFD4C2C1E1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297D8D-97E4-496B-BC62-8612418B21A6}"/>
              </a:ext>
            </a:extLst>
          </p:cNvPr>
          <p:cNvPicPr>
            <a:picLocks noGrp="1" noChangeAspect="1"/>
          </p:cNvPicPr>
          <p:nvPr>
            <p:ph idx="1"/>
          </p:nvPr>
        </p:nvPicPr>
        <p:blipFill>
          <a:blip r:embed="rId2"/>
          <a:stretch>
            <a:fillRect/>
          </a:stretch>
        </p:blipFill>
        <p:spPr>
          <a:xfrm>
            <a:off x="226243" y="1018094"/>
            <a:ext cx="8460557" cy="5165889"/>
          </a:xfrm>
        </p:spPr>
      </p:pic>
    </p:spTree>
    <p:extLst>
      <p:ext uri="{BB962C8B-B14F-4D97-AF65-F5344CB8AC3E}">
        <p14:creationId xmlns:p14="http://schemas.microsoft.com/office/powerpoint/2010/main" val="94070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6280-C485-47A4-AA84-13377F85B4D9}"/>
              </a:ext>
            </a:extLst>
          </p:cNvPr>
          <p:cNvSpPr>
            <a:spLocks noGrp="1"/>
          </p:cNvSpPr>
          <p:nvPr>
            <p:ph type="title"/>
          </p:nvPr>
        </p:nvSpPr>
        <p:spPr/>
        <p:txBody>
          <a:bodyPr/>
          <a:lstStyle/>
          <a:p>
            <a:r>
              <a:rPr lang="en-US" dirty="0"/>
              <a:t>Answers</a:t>
            </a:r>
          </a:p>
        </p:txBody>
      </p:sp>
      <p:pic>
        <p:nvPicPr>
          <p:cNvPr id="5" name="Content Placeholder 4">
            <a:extLst>
              <a:ext uri="{FF2B5EF4-FFF2-40B4-BE49-F238E27FC236}">
                <a16:creationId xmlns:a16="http://schemas.microsoft.com/office/drawing/2014/main" id="{E66ECB98-F2DE-44A2-9F11-F6CD2FEA6CC6}"/>
              </a:ext>
            </a:extLst>
          </p:cNvPr>
          <p:cNvPicPr>
            <a:picLocks noGrp="1" noChangeAspect="1"/>
          </p:cNvPicPr>
          <p:nvPr>
            <p:ph idx="1"/>
          </p:nvPr>
        </p:nvPicPr>
        <p:blipFill>
          <a:blip r:embed="rId2"/>
          <a:stretch>
            <a:fillRect/>
          </a:stretch>
        </p:blipFill>
        <p:spPr>
          <a:xfrm>
            <a:off x="226243" y="1923068"/>
            <a:ext cx="8634953" cy="3949831"/>
          </a:xfrm>
        </p:spPr>
      </p:pic>
    </p:spTree>
    <p:extLst>
      <p:ext uri="{BB962C8B-B14F-4D97-AF65-F5344CB8AC3E}">
        <p14:creationId xmlns:p14="http://schemas.microsoft.com/office/powerpoint/2010/main" val="209270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6435-87B4-4EB3-A792-22D1114FEE2C}"/>
              </a:ext>
            </a:extLst>
          </p:cNvPr>
          <p:cNvSpPr>
            <a:spLocks noGrp="1"/>
          </p:cNvSpPr>
          <p:nvPr>
            <p:ph type="title"/>
          </p:nvPr>
        </p:nvSpPr>
        <p:spPr>
          <a:xfrm>
            <a:off x="554019" y="2624866"/>
            <a:ext cx="8229600" cy="1143000"/>
          </a:xfrm>
        </p:spPr>
        <p:txBody>
          <a:bodyPr>
            <a:normAutofit/>
          </a:bodyPr>
          <a:lstStyle/>
          <a:p>
            <a:r>
              <a:rPr lang="en-US" sz="3200" dirty="0"/>
              <a:t>What is the inflation rate from 2019 to 2020?</a:t>
            </a:r>
          </a:p>
        </p:txBody>
      </p:sp>
      <p:sp>
        <p:nvSpPr>
          <p:cNvPr id="3" name="Content Placeholder 2">
            <a:extLst>
              <a:ext uri="{FF2B5EF4-FFF2-40B4-BE49-F238E27FC236}">
                <a16:creationId xmlns:a16="http://schemas.microsoft.com/office/drawing/2014/main" id="{295D55B1-25CD-4DF1-AD83-FD76804534D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948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1E03-6E75-4222-8F3F-F6F0A1F6B4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57CBEB-01E4-4FAE-8A60-C050761B9040}"/>
              </a:ext>
            </a:extLst>
          </p:cNvPr>
          <p:cNvPicPr>
            <a:picLocks noGrp="1" noChangeAspect="1"/>
          </p:cNvPicPr>
          <p:nvPr>
            <p:ph idx="1"/>
          </p:nvPr>
        </p:nvPicPr>
        <p:blipFill>
          <a:blip r:embed="rId2"/>
          <a:stretch>
            <a:fillRect/>
          </a:stretch>
        </p:blipFill>
        <p:spPr>
          <a:xfrm>
            <a:off x="252158" y="954644"/>
            <a:ext cx="8530077" cy="4860846"/>
          </a:xfrm>
        </p:spPr>
      </p:pic>
    </p:spTree>
    <p:extLst>
      <p:ext uri="{BB962C8B-B14F-4D97-AF65-F5344CB8AC3E}">
        <p14:creationId xmlns:p14="http://schemas.microsoft.com/office/powerpoint/2010/main" val="399582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are the </a:t>
            </a:r>
            <a:r>
              <a:rPr lang="en-US" sz="3200" u="sng" dirty="0"/>
              <a:t>two</a:t>
            </a:r>
            <a:r>
              <a:rPr lang="en-US" sz="3200" dirty="0"/>
              <a:t> different types of Inflation?</a:t>
            </a:r>
          </a:p>
        </p:txBody>
      </p:sp>
      <p:pic>
        <p:nvPicPr>
          <p:cNvPr id="4" name="Content Placeholder 3"/>
          <p:cNvPicPr>
            <a:picLocks noGrp="1" noChangeAspect="1"/>
          </p:cNvPicPr>
          <p:nvPr>
            <p:ph idx="1"/>
          </p:nvPr>
        </p:nvPicPr>
        <p:blipFill>
          <a:blip r:embed="rId2"/>
          <a:stretch>
            <a:fillRect/>
          </a:stretch>
        </p:blipFill>
        <p:spPr>
          <a:xfrm>
            <a:off x="1116411" y="1906792"/>
            <a:ext cx="6911178" cy="4448947"/>
          </a:xfrm>
          <a:prstGeom prst="rect">
            <a:avLst/>
          </a:prstGeom>
        </p:spPr>
      </p:pic>
    </p:spTree>
    <p:extLst>
      <p:ext uri="{BB962C8B-B14F-4D97-AF65-F5344CB8AC3E}">
        <p14:creationId xmlns:p14="http://schemas.microsoft.com/office/powerpoint/2010/main" val="354389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997C-30E0-409F-AC3D-10FF8DB539A2}"/>
              </a:ext>
            </a:extLst>
          </p:cNvPr>
          <p:cNvSpPr>
            <a:spLocks noGrp="1"/>
          </p:cNvSpPr>
          <p:nvPr>
            <p:ph type="title"/>
          </p:nvPr>
        </p:nvSpPr>
        <p:spPr/>
        <p:txBody>
          <a:bodyPr/>
          <a:lstStyle/>
          <a:p>
            <a:r>
              <a:rPr lang="en-US" sz="4400" dirty="0"/>
              <a:t>What is Stagflation?</a:t>
            </a:r>
          </a:p>
        </p:txBody>
      </p:sp>
      <p:sp>
        <p:nvSpPr>
          <p:cNvPr id="3" name="Content Placeholder 2">
            <a:extLst>
              <a:ext uri="{FF2B5EF4-FFF2-40B4-BE49-F238E27FC236}">
                <a16:creationId xmlns:a16="http://schemas.microsoft.com/office/drawing/2014/main" id="{873DB0E7-7CC9-48A5-B7EB-8CCA44764566}"/>
              </a:ext>
            </a:extLst>
          </p:cNvPr>
          <p:cNvSpPr>
            <a:spLocks noGrp="1"/>
          </p:cNvSpPr>
          <p:nvPr>
            <p:ph idx="1"/>
          </p:nvPr>
        </p:nvSpPr>
        <p:spPr>
          <a:xfrm>
            <a:off x="386499" y="2234153"/>
            <a:ext cx="8229600" cy="3029998"/>
          </a:xfrm>
        </p:spPr>
        <p:txBody>
          <a:bodyPr>
            <a:normAutofit fontScale="25000" lnSpcReduction="20000"/>
          </a:bodyPr>
          <a:lstStyle/>
          <a:p>
            <a:pPr marL="0" indent="0" algn="just">
              <a:buNone/>
            </a:pPr>
            <a:r>
              <a:rPr lang="en-US" sz="7200" b="1" dirty="0">
                <a:solidFill>
                  <a:schemeClr val="tx1"/>
                </a:solidFill>
              </a:rPr>
              <a:t>Stagflation</a:t>
            </a:r>
            <a:r>
              <a:rPr lang="en-US" sz="7200" dirty="0">
                <a:solidFill>
                  <a:schemeClr val="tx1"/>
                </a:solidFill>
              </a:rPr>
              <a:t> is a seemingly contradictory condition described by slow </a:t>
            </a:r>
            <a:r>
              <a:rPr lang="en-US" sz="7200" u="sng" dirty="0">
                <a:solidFill>
                  <a:schemeClr val="tx1"/>
                </a:solidFill>
                <a:hlinkClick r:id="rId2">
                  <a:extLst>
                    <a:ext uri="{A12FA001-AC4F-418D-AE19-62706E023703}">
                      <ahyp:hlinkClr xmlns:ahyp="http://schemas.microsoft.com/office/drawing/2018/hyperlinkcolor" val="tx"/>
                    </a:ext>
                  </a:extLst>
                </a:hlinkClick>
              </a:rPr>
              <a:t>economic growth</a:t>
            </a:r>
            <a:r>
              <a:rPr lang="en-US" sz="7200" dirty="0">
                <a:solidFill>
                  <a:schemeClr val="tx1"/>
                </a:solidFill>
              </a:rPr>
              <a:t> and relatively high unemployment, or economic </a:t>
            </a:r>
            <a:r>
              <a:rPr lang="en-US" sz="7200" u="sng" dirty="0">
                <a:solidFill>
                  <a:schemeClr val="tx1"/>
                </a:solidFill>
                <a:hlinkClick r:id="rId3">
                  <a:extLst>
                    <a:ext uri="{A12FA001-AC4F-418D-AE19-62706E023703}">
                      <ahyp:hlinkClr xmlns:ahyp="http://schemas.microsoft.com/office/drawing/2018/hyperlinkcolor" val="tx"/>
                    </a:ext>
                  </a:extLst>
                </a:hlinkClick>
              </a:rPr>
              <a:t>stagnation</a:t>
            </a:r>
            <a:r>
              <a:rPr lang="en-US" sz="7200" dirty="0">
                <a:solidFill>
                  <a:schemeClr val="tx1"/>
                </a:solidFill>
              </a:rPr>
              <a:t>, which is at the same time accompanied by rising prices (i.e. inflation). Stagflation can also be alternatively defined as a period of inflation combined with a decline in gross domestic product (GDP).</a:t>
            </a:r>
          </a:p>
          <a:p>
            <a:pPr marL="0" indent="0">
              <a:buNone/>
            </a:pPr>
            <a:r>
              <a:rPr lang="en-US" sz="7200" b="1" dirty="0">
                <a:solidFill>
                  <a:schemeClr val="tx1"/>
                </a:solidFill>
              </a:rPr>
              <a:t>Causes?</a:t>
            </a:r>
          </a:p>
          <a:p>
            <a:r>
              <a:rPr lang="en-US" sz="7200" dirty="0">
                <a:solidFill>
                  <a:schemeClr val="tx1"/>
                </a:solidFill>
              </a:rPr>
              <a:t> In October 1973, the </a:t>
            </a:r>
            <a:r>
              <a:rPr lang="en-US" sz="7200" u="sng" dirty="0">
                <a:solidFill>
                  <a:schemeClr val="tx1"/>
                </a:solidFill>
                <a:hlinkClick r:id="rId4">
                  <a:extLst>
                    <a:ext uri="{A12FA001-AC4F-418D-AE19-62706E023703}">
                      <ahyp:hlinkClr xmlns:ahyp="http://schemas.microsoft.com/office/drawing/2018/hyperlinkcolor" val="tx"/>
                    </a:ext>
                  </a:extLst>
                </a:hlinkClick>
              </a:rPr>
              <a:t>Organization of Petroleum Exporting Countries (OPEC)</a:t>
            </a:r>
            <a:r>
              <a:rPr lang="en-US" sz="7200" dirty="0">
                <a:solidFill>
                  <a:schemeClr val="tx1"/>
                </a:solidFill>
              </a:rPr>
              <a:t> issued an </a:t>
            </a:r>
            <a:r>
              <a:rPr lang="en-US" sz="7200" dirty="0">
                <a:solidFill>
                  <a:srgbClr val="7A9900"/>
                </a:solidFill>
              </a:rPr>
              <a:t>embargo</a:t>
            </a:r>
            <a:r>
              <a:rPr lang="en-US" sz="7200" dirty="0">
                <a:solidFill>
                  <a:schemeClr val="tx1"/>
                </a:solidFill>
              </a:rPr>
              <a:t> against Western countries. </a:t>
            </a:r>
          </a:p>
          <a:p>
            <a:r>
              <a:rPr lang="en-US" sz="7200" dirty="0">
                <a:solidFill>
                  <a:schemeClr val="tx1"/>
                </a:solidFill>
              </a:rPr>
              <a:t> </a:t>
            </a:r>
            <a:r>
              <a:rPr lang="en-US" sz="7200" dirty="0">
                <a:solidFill>
                  <a:srgbClr val="7A9900"/>
                </a:solidFill>
              </a:rPr>
              <a:t>Gold Standard </a:t>
            </a:r>
            <a:r>
              <a:rPr lang="en-US" sz="7200" dirty="0">
                <a:solidFill>
                  <a:schemeClr val="tx1"/>
                </a:solidFill>
              </a:rPr>
              <a:t>removed by Nixon</a:t>
            </a:r>
          </a:p>
          <a:p>
            <a:r>
              <a:rPr lang="en-US" sz="7200" dirty="0">
                <a:solidFill>
                  <a:schemeClr val="tx1"/>
                </a:solidFill>
              </a:rPr>
              <a:t> Harsh </a:t>
            </a:r>
            <a:r>
              <a:rPr lang="en-US" sz="7200" dirty="0">
                <a:solidFill>
                  <a:srgbClr val="7A9900"/>
                </a:solidFill>
              </a:rPr>
              <a:t>regulations</a:t>
            </a:r>
            <a:r>
              <a:rPr lang="en-US" sz="7200" dirty="0">
                <a:solidFill>
                  <a:schemeClr val="tx1"/>
                </a:solidFill>
              </a:rPr>
              <a:t> in the market</a:t>
            </a:r>
          </a:p>
          <a:p>
            <a:endParaRPr lang="en-US" dirty="0">
              <a:solidFill>
                <a:schemeClr val="tx1"/>
              </a:solidFill>
            </a:endParaRPr>
          </a:p>
          <a:p>
            <a:pPr marL="0" indent="0">
              <a:buNone/>
            </a:pPr>
            <a:r>
              <a:rPr lang="en-US" sz="9600" i="1" dirty="0">
                <a:hlinkClick r:id="rId5"/>
              </a:rPr>
              <a:t>https://www.investopedia.com/terms/s/stagflation.asp</a:t>
            </a:r>
            <a:endParaRPr lang="en-US" sz="9600" i="1" dirty="0">
              <a:solidFill>
                <a:schemeClr val="tx1"/>
              </a:solidFill>
            </a:endParaRPr>
          </a:p>
        </p:txBody>
      </p:sp>
    </p:spTree>
    <p:extLst>
      <p:ext uri="{BB962C8B-B14F-4D97-AF65-F5344CB8AC3E}">
        <p14:creationId xmlns:p14="http://schemas.microsoft.com/office/powerpoint/2010/main" val="328158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5176-454C-4246-B471-B8000BFDDD64}"/>
              </a:ext>
            </a:extLst>
          </p:cNvPr>
          <p:cNvSpPr>
            <a:spLocks noGrp="1"/>
          </p:cNvSpPr>
          <p:nvPr>
            <p:ph type="title"/>
          </p:nvPr>
        </p:nvSpPr>
        <p:spPr>
          <a:xfrm>
            <a:off x="338866" y="2571077"/>
            <a:ext cx="8229600" cy="1143000"/>
          </a:xfrm>
        </p:spPr>
        <p:txBody>
          <a:bodyPr>
            <a:normAutofit/>
          </a:bodyPr>
          <a:lstStyle/>
          <a:p>
            <a:r>
              <a:rPr lang="en-US" sz="2800" dirty="0"/>
              <a:t>Which type of inflation is more difficult to correct?</a:t>
            </a:r>
          </a:p>
        </p:txBody>
      </p:sp>
      <p:sp>
        <p:nvSpPr>
          <p:cNvPr id="3" name="Content Placeholder 2">
            <a:extLst>
              <a:ext uri="{FF2B5EF4-FFF2-40B4-BE49-F238E27FC236}">
                <a16:creationId xmlns:a16="http://schemas.microsoft.com/office/drawing/2014/main" id="{CADB7A24-7887-4149-94BA-37DD27A1CA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263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43EC-26C2-4597-919C-6C69EC135790}"/>
              </a:ext>
            </a:extLst>
          </p:cNvPr>
          <p:cNvSpPr>
            <a:spLocks noGrp="1"/>
          </p:cNvSpPr>
          <p:nvPr>
            <p:ph type="title"/>
          </p:nvPr>
        </p:nvSpPr>
        <p:spPr/>
        <p:txBody>
          <a:bodyPr/>
          <a:lstStyle/>
          <a:p>
            <a:r>
              <a:rPr lang="en-US" sz="4400" dirty="0"/>
              <a:t>Scenario</a:t>
            </a:r>
          </a:p>
        </p:txBody>
      </p:sp>
      <p:sp>
        <p:nvSpPr>
          <p:cNvPr id="3" name="Content Placeholder 2">
            <a:extLst>
              <a:ext uri="{FF2B5EF4-FFF2-40B4-BE49-F238E27FC236}">
                <a16:creationId xmlns:a16="http://schemas.microsoft.com/office/drawing/2014/main" id="{0AFE2F3F-C094-49D5-964C-91F8A652DDBB}"/>
              </a:ext>
            </a:extLst>
          </p:cNvPr>
          <p:cNvSpPr>
            <a:spLocks noGrp="1"/>
          </p:cNvSpPr>
          <p:nvPr>
            <p:ph idx="1"/>
          </p:nvPr>
        </p:nvSpPr>
        <p:spPr/>
        <p:txBody>
          <a:bodyPr/>
          <a:lstStyle/>
          <a:p>
            <a:pPr marL="0" indent="0">
              <a:buNone/>
            </a:pPr>
            <a:r>
              <a:rPr lang="en-US" dirty="0"/>
              <a:t>Decide whether this is a </a:t>
            </a:r>
            <a:r>
              <a:rPr lang="en-US" dirty="0">
                <a:solidFill>
                  <a:srgbClr val="7A9900"/>
                </a:solidFill>
              </a:rPr>
              <a:t>demand-pull</a:t>
            </a:r>
            <a:r>
              <a:rPr lang="en-US" dirty="0"/>
              <a:t> inflation, or </a:t>
            </a:r>
            <a:r>
              <a:rPr lang="en-US" dirty="0">
                <a:solidFill>
                  <a:srgbClr val="7A9900"/>
                </a:solidFill>
              </a:rPr>
              <a:t>cost- push </a:t>
            </a:r>
            <a:r>
              <a:rPr lang="en-US" dirty="0"/>
              <a:t>inflation:</a:t>
            </a:r>
          </a:p>
          <a:p>
            <a:endParaRPr lang="en-US" dirty="0"/>
          </a:p>
          <a:p>
            <a:pPr marL="0" indent="0">
              <a:buNone/>
            </a:pPr>
            <a:r>
              <a:rPr lang="en-US" sz="2000" dirty="0"/>
              <a:t>1. Property prices have increased greatly______________________</a:t>
            </a:r>
          </a:p>
          <a:p>
            <a:pPr marL="0" indent="0">
              <a:buNone/>
            </a:pPr>
            <a:r>
              <a:rPr lang="en-US" sz="2000" dirty="0"/>
              <a:t>2. Gasoline prices have increase 30%_________________________</a:t>
            </a:r>
          </a:p>
          <a:p>
            <a:pPr marL="0" indent="0">
              <a:buNone/>
            </a:pPr>
            <a:r>
              <a:rPr lang="en-US" sz="2000" dirty="0"/>
              <a:t>3. The dollar has depreciated against the won___________________</a:t>
            </a:r>
          </a:p>
          <a:p>
            <a:pPr marL="0" indent="0">
              <a:buNone/>
            </a:pPr>
            <a:r>
              <a:rPr lang="en-US" sz="2000" dirty="0"/>
              <a:t>4.  The Federal Reserve Bank has increased the MS 25%__________</a:t>
            </a:r>
          </a:p>
        </p:txBody>
      </p:sp>
    </p:spTree>
    <p:extLst>
      <p:ext uri="{BB962C8B-B14F-4D97-AF65-F5344CB8AC3E}">
        <p14:creationId xmlns:p14="http://schemas.microsoft.com/office/powerpoint/2010/main" val="387806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are the factors that affect prices?</a:t>
            </a:r>
          </a:p>
        </p:txBody>
      </p:sp>
      <p:pic>
        <p:nvPicPr>
          <p:cNvPr id="3074" name="Picture 2" descr="Image result for demand pull infl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98862" y="2057399"/>
            <a:ext cx="5694701" cy="426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0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5CDF-EF8E-493C-9571-50DC4CF57D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62FCE6-7375-46BA-A9F9-8EB4CAC53278}"/>
              </a:ext>
            </a:extLst>
          </p:cNvPr>
          <p:cNvPicPr>
            <a:picLocks noGrp="1" noChangeAspect="1"/>
          </p:cNvPicPr>
          <p:nvPr>
            <p:ph idx="1"/>
          </p:nvPr>
        </p:nvPicPr>
        <p:blipFill>
          <a:blip r:embed="rId2"/>
          <a:stretch>
            <a:fillRect/>
          </a:stretch>
        </p:blipFill>
        <p:spPr>
          <a:xfrm>
            <a:off x="77662" y="938628"/>
            <a:ext cx="9066337" cy="5817035"/>
          </a:xfrm>
        </p:spPr>
      </p:pic>
    </p:spTree>
    <p:extLst>
      <p:ext uri="{BB962C8B-B14F-4D97-AF65-F5344CB8AC3E}">
        <p14:creationId xmlns:p14="http://schemas.microsoft.com/office/powerpoint/2010/main" val="30074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3610-A603-4EAA-A399-E4EEBD003CD0}"/>
              </a:ext>
            </a:extLst>
          </p:cNvPr>
          <p:cNvSpPr>
            <a:spLocks noGrp="1"/>
          </p:cNvSpPr>
          <p:nvPr>
            <p:ph type="title"/>
          </p:nvPr>
        </p:nvSpPr>
        <p:spPr/>
        <p:txBody>
          <a:bodyPr/>
          <a:lstStyle/>
          <a:p>
            <a:r>
              <a:rPr lang="en-US" sz="2400" dirty="0"/>
              <a:t>National Standards</a:t>
            </a:r>
          </a:p>
        </p:txBody>
      </p:sp>
      <p:sp>
        <p:nvSpPr>
          <p:cNvPr id="3" name="Content Placeholder 2">
            <a:extLst>
              <a:ext uri="{FF2B5EF4-FFF2-40B4-BE49-F238E27FC236}">
                <a16:creationId xmlns:a16="http://schemas.microsoft.com/office/drawing/2014/main" id="{0B628A29-E9C7-4523-ACCF-08721D7262CF}"/>
              </a:ext>
            </a:extLst>
          </p:cNvPr>
          <p:cNvSpPr>
            <a:spLocks noGrp="1"/>
          </p:cNvSpPr>
          <p:nvPr>
            <p:ph idx="1"/>
          </p:nvPr>
        </p:nvSpPr>
        <p:spPr>
          <a:xfrm>
            <a:off x="457200" y="1819373"/>
            <a:ext cx="8229600" cy="4337587"/>
          </a:xfrm>
        </p:spPr>
        <p:txBody>
          <a:bodyPr/>
          <a:lstStyle/>
          <a:p>
            <a:pPr marL="0" indent="0" algn="l" fontAlgn="base" latinLnBrk="0">
              <a:buNone/>
            </a:pPr>
            <a:r>
              <a:rPr lang="en-US" sz="1400" b="1" i="0" dirty="0">
                <a:solidFill>
                  <a:srgbClr val="474747"/>
                </a:solidFill>
                <a:effectLst/>
                <a:latin typeface="effra"/>
              </a:rPr>
              <a:t>Standard: 19</a:t>
            </a:r>
          </a:p>
          <a:p>
            <a:pPr algn="l" fontAlgn="base" latinLnBrk="0">
              <a:buFont typeface="Arial" panose="020B0604020202020204" pitchFamily="34" charset="0"/>
              <a:buChar char="•"/>
            </a:pPr>
            <a:r>
              <a:rPr lang="en-US" sz="1400" b="0" i="0" dirty="0">
                <a:solidFill>
                  <a:srgbClr val="545454"/>
                </a:solidFill>
                <a:effectLst/>
                <a:latin typeface="effra"/>
              </a:rPr>
              <a:t>Students will understand that: Unemployment imposes costs on individuals and the overall economy. Inflation, both expected and unexpected, also imposes costs on individuals and the overall economy. Unemployment increases during recessions and decreases during recoveries.</a:t>
            </a:r>
          </a:p>
          <a:p>
            <a:pPr algn="l" fontAlgn="base" latinLnBrk="0">
              <a:buFont typeface="Arial" panose="020B0604020202020204" pitchFamily="34" charset="0"/>
              <a:buChar char="•"/>
            </a:pPr>
            <a:r>
              <a:rPr lang="en-US" sz="1400" b="0" i="0" dirty="0">
                <a:solidFill>
                  <a:srgbClr val="545454"/>
                </a:solidFill>
                <a:effectLst/>
                <a:latin typeface="effra"/>
              </a:rPr>
              <a:t>Students will be able to use this knowledge to: Make informed decisions by anticipating the consequences of inflation and unemployment.</a:t>
            </a:r>
          </a:p>
          <a:p>
            <a:pPr marL="0" indent="0" algn="l" fontAlgn="base" latinLnBrk="0">
              <a:buNone/>
            </a:pPr>
            <a:r>
              <a:rPr lang="en-US" sz="1400" b="1" i="0" cap="all" dirty="0">
                <a:solidFill>
                  <a:srgbClr val="000000"/>
                </a:solidFill>
                <a:effectLst/>
                <a:latin typeface="effra"/>
              </a:rPr>
              <a:t>NATIONAL STANDARDS IN FINANCIAL LITERACY</a:t>
            </a:r>
          </a:p>
          <a:p>
            <a:pPr algn="l" fontAlgn="base" latinLnBrk="0"/>
            <a:r>
              <a:rPr lang="en-US" sz="1400" b="0" i="0" dirty="0">
                <a:solidFill>
                  <a:srgbClr val="474747"/>
                </a:solidFill>
                <a:effectLst/>
                <a:latin typeface="effra"/>
              </a:rPr>
              <a:t>Name: Buying Goods and Services</a:t>
            </a:r>
          </a:p>
          <a:p>
            <a:pPr algn="l" fontAlgn="base" latinLnBrk="0"/>
            <a:r>
              <a:rPr lang="en-US" sz="1400" b="0" i="0" dirty="0">
                <a:solidFill>
                  <a:srgbClr val="474747"/>
                </a:solidFill>
                <a:effectLst/>
                <a:latin typeface="effra"/>
              </a:rPr>
              <a:t>Standard:</a:t>
            </a:r>
          </a:p>
          <a:p>
            <a:pPr algn="l" fontAlgn="base" latinLnBrk="0">
              <a:buFont typeface="Arial" panose="020B0604020202020204" pitchFamily="34" charset="0"/>
              <a:buChar char="•"/>
            </a:pPr>
            <a:r>
              <a:rPr lang="en-US" sz="1400" b="0" i="0" dirty="0">
                <a:solidFill>
                  <a:srgbClr val="545454"/>
                </a:solidFill>
                <a:effectLst/>
                <a:latin typeface="effra"/>
              </a:rPr>
              <a:t>Students will understand that: People cannot buy or make all the goods and services they want; as a result, people choose to buy some goods and services and not buy others. People can improve their economic wellbeing by making informed spending decisions, which entails collecting information, planning, and budgeting.</a:t>
            </a:r>
          </a:p>
          <a:p>
            <a:endParaRPr lang="en-US" dirty="0"/>
          </a:p>
        </p:txBody>
      </p:sp>
    </p:spTree>
    <p:extLst>
      <p:ext uri="{BB962C8B-B14F-4D97-AF65-F5344CB8AC3E}">
        <p14:creationId xmlns:p14="http://schemas.microsoft.com/office/powerpoint/2010/main" val="191118913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Negative Effects of Inflation</a:t>
            </a:r>
          </a:p>
        </p:txBody>
      </p:sp>
      <p:sp>
        <p:nvSpPr>
          <p:cNvPr id="3" name="Content Placeholder 2"/>
          <p:cNvSpPr>
            <a:spLocks noGrp="1"/>
          </p:cNvSpPr>
          <p:nvPr>
            <p:ph idx="1"/>
          </p:nvPr>
        </p:nvSpPr>
        <p:spPr/>
        <p:txBody>
          <a:bodyPr>
            <a:normAutofit fontScale="92500" lnSpcReduction="10000"/>
          </a:bodyPr>
          <a:lstStyle/>
          <a:p>
            <a:r>
              <a:rPr lang="en-US" u="sng" dirty="0"/>
              <a:t>Stuff Costs More</a:t>
            </a:r>
            <a:r>
              <a:rPr lang="en-US" dirty="0"/>
              <a:t>. With inflation, prices of pretty much everything start to rise…</a:t>
            </a:r>
          </a:p>
          <a:p>
            <a:r>
              <a:rPr lang="en-US" u="sng" dirty="0"/>
              <a:t>Borrowing Money </a:t>
            </a:r>
            <a:r>
              <a:rPr lang="en-US" dirty="0"/>
              <a:t>Is More Expensive…</a:t>
            </a:r>
          </a:p>
          <a:p>
            <a:r>
              <a:rPr lang="en-US" dirty="0"/>
              <a:t>Adjustable-Rate </a:t>
            </a:r>
            <a:r>
              <a:rPr lang="en-US" u="sng" dirty="0"/>
              <a:t>Mortgage Rates </a:t>
            </a:r>
            <a:r>
              <a:rPr lang="en-US" dirty="0"/>
              <a:t>Might Go Up…</a:t>
            </a:r>
          </a:p>
          <a:p>
            <a:r>
              <a:rPr lang="en-US" u="sng" dirty="0"/>
              <a:t>Hoarding</a:t>
            </a:r>
            <a:r>
              <a:rPr lang="en-US" dirty="0"/>
              <a:t> Could Result…</a:t>
            </a:r>
          </a:p>
          <a:p>
            <a:r>
              <a:rPr lang="en-US" dirty="0"/>
              <a:t>Long-Term </a:t>
            </a:r>
            <a:r>
              <a:rPr lang="en-US" u="sng" dirty="0"/>
              <a:t>Savings</a:t>
            </a:r>
            <a:r>
              <a:rPr lang="en-US" dirty="0"/>
              <a:t> Might Erode…</a:t>
            </a:r>
          </a:p>
          <a:p>
            <a:r>
              <a:rPr lang="en-US" dirty="0"/>
              <a:t>Cannot Plan in the Near Future…</a:t>
            </a:r>
          </a:p>
        </p:txBody>
      </p:sp>
    </p:spTree>
    <p:extLst>
      <p:ext uri="{BB962C8B-B14F-4D97-AF65-F5344CB8AC3E}">
        <p14:creationId xmlns:p14="http://schemas.microsoft.com/office/powerpoint/2010/main" val="142302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can Inflation be controlled?</a:t>
            </a:r>
          </a:p>
        </p:txBody>
      </p:sp>
      <p:sp>
        <p:nvSpPr>
          <p:cNvPr id="3" name="Content Placeholder 2"/>
          <p:cNvSpPr>
            <a:spLocks noGrp="1"/>
          </p:cNvSpPr>
          <p:nvPr>
            <p:ph idx="1"/>
          </p:nvPr>
        </p:nvSpPr>
        <p:spPr/>
        <p:txBody>
          <a:bodyPr/>
          <a:lstStyle/>
          <a:p>
            <a:r>
              <a:rPr lang="en-US" dirty="0"/>
              <a:t>Fiscal Policy</a:t>
            </a:r>
          </a:p>
          <a:p>
            <a:endParaRPr lang="en-US" dirty="0"/>
          </a:p>
          <a:p>
            <a:endParaRPr lang="en-US" dirty="0"/>
          </a:p>
          <a:p>
            <a:endParaRPr lang="en-US" dirty="0"/>
          </a:p>
          <a:p>
            <a:r>
              <a:rPr lang="en-US" dirty="0"/>
              <a:t>Monetary Policy</a:t>
            </a:r>
          </a:p>
          <a:p>
            <a:endParaRPr lang="en-US" dirty="0"/>
          </a:p>
          <a:p>
            <a:endParaRPr lang="en-US" dirty="0"/>
          </a:p>
        </p:txBody>
      </p:sp>
      <p:sp>
        <p:nvSpPr>
          <p:cNvPr id="4" name="AutoShape 2" descr="Image result for fiscal policy"/>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8196" name="Picture 4" descr="Image result for fiscal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044" y="2447981"/>
            <a:ext cx="2264441" cy="12724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monetary poli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045" y="3995867"/>
            <a:ext cx="2295809" cy="1435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emand pull inflation">
            <a:extLst>
              <a:ext uri="{FF2B5EF4-FFF2-40B4-BE49-F238E27FC236}">
                <a16:creationId xmlns:a16="http://schemas.microsoft.com/office/drawing/2014/main" id="{BFB958E3-8791-4157-AA22-FD46817B5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888" y="2514352"/>
            <a:ext cx="2911385" cy="291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0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D7D8-484F-4DF3-BA0F-109D0B704568}"/>
              </a:ext>
            </a:extLst>
          </p:cNvPr>
          <p:cNvSpPr>
            <a:spLocks noGrp="1"/>
          </p:cNvSpPr>
          <p:nvPr>
            <p:ph type="title"/>
          </p:nvPr>
        </p:nvSpPr>
        <p:spPr/>
        <p:txBody>
          <a:bodyPr/>
          <a:lstStyle/>
          <a:p>
            <a:r>
              <a:rPr lang="en-US" sz="4400" dirty="0"/>
              <a:t>Scenario</a:t>
            </a:r>
          </a:p>
        </p:txBody>
      </p:sp>
      <p:graphicFrame>
        <p:nvGraphicFramePr>
          <p:cNvPr id="4" name="Table 4">
            <a:extLst>
              <a:ext uri="{FF2B5EF4-FFF2-40B4-BE49-F238E27FC236}">
                <a16:creationId xmlns:a16="http://schemas.microsoft.com/office/drawing/2014/main" id="{E799FAB7-1663-430A-AC77-E5805024A355}"/>
              </a:ext>
            </a:extLst>
          </p:cNvPr>
          <p:cNvGraphicFramePr>
            <a:graphicFrameLocks noGrp="1"/>
          </p:cNvGraphicFramePr>
          <p:nvPr>
            <p:ph idx="1"/>
          </p:nvPr>
        </p:nvGraphicFramePr>
        <p:xfrm>
          <a:off x="971550" y="2775347"/>
          <a:ext cx="7200900" cy="1127760"/>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671171689"/>
                    </a:ext>
                  </a:extLst>
                </a:gridCol>
                <a:gridCol w="3600450">
                  <a:extLst>
                    <a:ext uri="{9D8B030D-6E8A-4147-A177-3AD203B41FA5}">
                      <a16:colId xmlns:a16="http://schemas.microsoft.com/office/drawing/2014/main" val="1930360016"/>
                    </a:ext>
                  </a:extLst>
                </a:gridCol>
              </a:tblGrid>
              <a:tr h="278130">
                <a:tc>
                  <a:txBody>
                    <a:bodyPr/>
                    <a:lstStyle/>
                    <a:p>
                      <a:r>
                        <a:rPr lang="en-US" sz="1400" dirty="0"/>
                        <a:t>2015</a:t>
                      </a:r>
                    </a:p>
                  </a:txBody>
                  <a:tcPr marL="68580" marR="68580" marT="34290" marB="34290"/>
                </a:tc>
                <a:tc>
                  <a:txBody>
                    <a:bodyPr/>
                    <a:lstStyle/>
                    <a:p>
                      <a:r>
                        <a:rPr lang="en-US" sz="1400" dirty="0"/>
                        <a:t>100</a:t>
                      </a:r>
                    </a:p>
                  </a:txBody>
                  <a:tcPr marL="68580" marR="68580" marT="34290" marB="34290"/>
                </a:tc>
                <a:extLst>
                  <a:ext uri="{0D108BD9-81ED-4DB2-BD59-A6C34878D82A}">
                    <a16:rowId xmlns:a16="http://schemas.microsoft.com/office/drawing/2014/main" val="4047101173"/>
                  </a:ext>
                </a:extLst>
              </a:tr>
              <a:tr h="278130">
                <a:tc>
                  <a:txBody>
                    <a:bodyPr/>
                    <a:lstStyle/>
                    <a:p>
                      <a:r>
                        <a:rPr lang="en-US" sz="1400" dirty="0"/>
                        <a:t>2016</a:t>
                      </a:r>
                    </a:p>
                  </a:txBody>
                  <a:tcPr marL="68580" marR="68580" marT="34290" marB="34290"/>
                </a:tc>
                <a:tc>
                  <a:txBody>
                    <a:bodyPr/>
                    <a:lstStyle/>
                    <a:p>
                      <a:r>
                        <a:rPr lang="en-US" sz="1400" dirty="0"/>
                        <a:t>120</a:t>
                      </a:r>
                    </a:p>
                  </a:txBody>
                  <a:tcPr marL="68580" marR="68580" marT="34290" marB="34290"/>
                </a:tc>
                <a:extLst>
                  <a:ext uri="{0D108BD9-81ED-4DB2-BD59-A6C34878D82A}">
                    <a16:rowId xmlns:a16="http://schemas.microsoft.com/office/drawing/2014/main" val="447674569"/>
                  </a:ext>
                </a:extLst>
              </a:tr>
              <a:tr h="278130">
                <a:tc>
                  <a:txBody>
                    <a:bodyPr/>
                    <a:lstStyle/>
                    <a:p>
                      <a:r>
                        <a:rPr lang="en-US" sz="1400" dirty="0"/>
                        <a:t>2017</a:t>
                      </a:r>
                    </a:p>
                  </a:txBody>
                  <a:tcPr marL="68580" marR="68580" marT="34290" marB="34290"/>
                </a:tc>
                <a:tc>
                  <a:txBody>
                    <a:bodyPr/>
                    <a:lstStyle/>
                    <a:p>
                      <a:r>
                        <a:rPr lang="en-US" sz="1400" dirty="0"/>
                        <a:t>130</a:t>
                      </a:r>
                    </a:p>
                  </a:txBody>
                  <a:tcPr marL="68580" marR="68580" marT="34290" marB="34290"/>
                </a:tc>
                <a:extLst>
                  <a:ext uri="{0D108BD9-81ED-4DB2-BD59-A6C34878D82A}">
                    <a16:rowId xmlns:a16="http://schemas.microsoft.com/office/drawing/2014/main" val="3593482998"/>
                  </a:ext>
                </a:extLst>
              </a:tr>
              <a:tr h="278130">
                <a:tc>
                  <a:txBody>
                    <a:bodyPr/>
                    <a:lstStyle/>
                    <a:p>
                      <a:r>
                        <a:rPr lang="en-US" sz="1400" dirty="0"/>
                        <a:t>2018</a:t>
                      </a:r>
                    </a:p>
                  </a:txBody>
                  <a:tcPr marL="68580" marR="68580" marT="34290" marB="34290"/>
                </a:tc>
                <a:tc>
                  <a:txBody>
                    <a:bodyPr/>
                    <a:lstStyle/>
                    <a:p>
                      <a:r>
                        <a:rPr lang="en-US" sz="1400" dirty="0"/>
                        <a:t>150</a:t>
                      </a:r>
                    </a:p>
                  </a:txBody>
                  <a:tcPr marL="68580" marR="68580" marT="34290" marB="34290"/>
                </a:tc>
                <a:extLst>
                  <a:ext uri="{0D108BD9-81ED-4DB2-BD59-A6C34878D82A}">
                    <a16:rowId xmlns:a16="http://schemas.microsoft.com/office/drawing/2014/main" val="4206309189"/>
                  </a:ext>
                </a:extLst>
              </a:tr>
            </a:tbl>
          </a:graphicData>
        </a:graphic>
      </p:graphicFrame>
      <p:sp>
        <p:nvSpPr>
          <p:cNvPr id="5" name="TextBox 4">
            <a:extLst>
              <a:ext uri="{FF2B5EF4-FFF2-40B4-BE49-F238E27FC236}">
                <a16:creationId xmlns:a16="http://schemas.microsoft.com/office/drawing/2014/main" id="{669E0BDF-15A7-4868-AACD-5A9BDCE1C3DE}"/>
              </a:ext>
            </a:extLst>
          </p:cNvPr>
          <p:cNvSpPr txBox="1"/>
          <p:nvPr/>
        </p:nvSpPr>
        <p:spPr>
          <a:xfrm>
            <a:off x="1198486" y="4286252"/>
            <a:ext cx="7057748" cy="646331"/>
          </a:xfrm>
          <a:prstGeom prst="rect">
            <a:avLst/>
          </a:prstGeom>
          <a:noFill/>
        </p:spPr>
        <p:txBody>
          <a:bodyPr wrap="square" rtlCol="0">
            <a:spAutoFit/>
          </a:bodyPr>
          <a:lstStyle/>
          <a:p>
            <a:r>
              <a:rPr lang="en-US" dirty="0"/>
              <a:t>The price levels changes  from 2015 to 2018 :</a:t>
            </a:r>
          </a:p>
          <a:p>
            <a:r>
              <a:rPr lang="en-US" dirty="0"/>
              <a:t>a. 20%	b. 30%	c. 50%	d. 10%	e. 15%</a:t>
            </a:r>
          </a:p>
        </p:txBody>
      </p:sp>
      <p:sp>
        <p:nvSpPr>
          <p:cNvPr id="7" name="TextBox 6">
            <a:extLst>
              <a:ext uri="{FF2B5EF4-FFF2-40B4-BE49-F238E27FC236}">
                <a16:creationId xmlns:a16="http://schemas.microsoft.com/office/drawing/2014/main" id="{FDDFF5D5-28D0-4155-B701-C6CB1A10BB56}"/>
              </a:ext>
            </a:extLst>
          </p:cNvPr>
          <p:cNvSpPr txBox="1"/>
          <p:nvPr/>
        </p:nvSpPr>
        <p:spPr>
          <a:xfrm>
            <a:off x="457200" y="4905467"/>
            <a:ext cx="7890734" cy="369332"/>
          </a:xfrm>
          <a:prstGeom prst="rect">
            <a:avLst/>
          </a:prstGeom>
          <a:noFill/>
        </p:spPr>
        <p:txBody>
          <a:bodyPr wrap="square" rtlCol="0">
            <a:spAutoFit/>
          </a:bodyPr>
          <a:lstStyle/>
          <a:p>
            <a:r>
              <a:rPr lang="en-US" dirty="0">
                <a:solidFill>
                  <a:srgbClr val="7A9900"/>
                </a:solidFill>
              </a:rPr>
              <a:t>Who would be hurt by this change in inflation? Who would be helped?</a:t>
            </a:r>
          </a:p>
        </p:txBody>
      </p:sp>
    </p:spTree>
    <p:extLst>
      <p:ext uri="{BB962C8B-B14F-4D97-AF65-F5344CB8AC3E}">
        <p14:creationId xmlns:p14="http://schemas.microsoft.com/office/powerpoint/2010/main" val="69536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A8A9-26F7-481E-9E0C-8B5E1FDEFC9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CE32EB1-CD1C-405A-A6E2-2EC69C7DD85C}"/>
              </a:ext>
            </a:extLst>
          </p:cNvPr>
          <p:cNvPicPr>
            <a:picLocks noGrp="1" noChangeAspect="1"/>
          </p:cNvPicPr>
          <p:nvPr>
            <p:ph idx="1"/>
          </p:nvPr>
        </p:nvPicPr>
        <p:blipFill>
          <a:blip r:embed="rId2"/>
          <a:stretch>
            <a:fillRect/>
          </a:stretch>
        </p:blipFill>
        <p:spPr>
          <a:xfrm>
            <a:off x="787050" y="1081125"/>
            <a:ext cx="3387615" cy="2756988"/>
          </a:xfrm>
          <a:prstGeom prst="rect">
            <a:avLst/>
          </a:prstGeom>
        </p:spPr>
      </p:pic>
      <p:pic>
        <p:nvPicPr>
          <p:cNvPr id="6" name="Content Placeholder 3">
            <a:extLst>
              <a:ext uri="{FF2B5EF4-FFF2-40B4-BE49-F238E27FC236}">
                <a16:creationId xmlns:a16="http://schemas.microsoft.com/office/drawing/2014/main" id="{926046E2-6B2E-43A3-ADA1-6D68B132C0CE}"/>
              </a:ext>
            </a:extLst>
          </p:cNvPr>
          <p:cNvPicPr>
            <a:picLocks noChangeAspect="1"/>
          </p:cNvPicPr>
          <p:nvPr/>
        </p:nvPicPr>
        <p:blipFill>
          <a:blip r:embed="rId3"/>
          <a:stretch>
            <a:fillRect/>
          </a:stretch>
        </p:blipFill>
        <p:spPr>
          <a:xfrm>
            <a:off x="4202144" y="1043923"/>
            <a:ext cx="4248773" cy="2732723"/>
          </a:xfrm>
          <a:prstGeom prst="rect">
            <a:avLst/>
          </a:prstGeom>
        </p:spPr>
      </p:pic>
      <p:sp>
        <p:nvSpPr>
          <p:cNvPr id="3" name="TextBox 2">
            <a:extLst>
              <a:ext uri="{FF2B5EF4-FFF2-40B4-BE49-F238E27FC236}">
                <a16:creationId xmlns:a16="http://schemas.microsoft.com/office/drawing/2014/main" id="{751170B0-FF7C-45D5-883A-E52EA1126173}"/>
              </a:ext>
            </a:extLst>
          </p:cNvPr>
          <p:cNvSpPr txBox="1"/>
          <p:nvPr/>
        </p:nvSpPr>
        <p:spPr>
          <a:xfrm>
            <a:off x="2480858" y="4212045"/>
            <a:ext cx="3387616" cy="323165"/>
          </a:xfrm>
          <a:prstGeom prst="rect">
            <a:avLst/>
          </a:prstGeom>
          <a:noFill/>
        </p:spPr>
        <p:txBody>
          <a:bodyPr wrap="square" rtlCol="0">
            <a:spAutoFit/>
          </a:bodyPr>
          <a:lstStyle/>
          <a:p>
            <a:r>
              <a:rPr lang="en-US" sz="1500" b="1" dirty="0"/>
              <a:t>NIR = RIR+ rate of inflation</a:t>
            </a:r>
          </a:p>
        </p:txBody>
      </p:sp>
    </p:spTree>
    <p:extLst>
      <p:ext uri="{BB962C8B-B14F-4D97-AF65-F5344CB8AC3E}">
        <p14:creationId xmlns:p14="http://schemas.microsoft.com/office/powerpoint/2010/main" val="97087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677F-F2E5-46C0-9A57-5C90D80E48E4}"/>
              </a:ext>
            </a:extLst>
          </p:cNvPr>
          <p:cNvSpPr>
            <a:spLocks noGrp="1"/>
          </p:cNvSpPr>
          <p:nvPr>
            <p:ph type="title"/>
          </p:nvPr>
        </p:nvSpPr>
        <p:spPr>
          <a:xfrm>
            <a:off x="457200" y="914400"/>
            <a:ext cx="8229600" cy="1011436"/>
          </a:xfrm>
        </p:spPr>
        <p:txBody>
          <a:bodyPr/>
          <a:lstStyle/>
          <a:p>
            <a:endParaRPr lang="en-US" dirty="0"/>
          </a:p>
        </p:txBody>
      </p:sp>
      <p:pic>
        <p:nvPicPr>
          <p:cNvPr id="5" name="Content Placeholder 4">
            <a:extLst>
              <a:ext uri="{FF2B5EF4-FFF2-40B4-BE49-F238E27FC236}">
                <a16:creationId xmlns:a16="http://schemas.microsoft.com/office/drawing/2014/main" id="{25A80233-A8B7-4517-8323-3F61E2400DD0}"/>
              </a:ext>
            </a:extLst>
          </p:cNvPr>
          <p:cNvPicPr>
            <a:picLocks noGrp="1" noChangeAspect="1"/>
          </p:cNvPicPr>
          <p:nvPr>
            <p:ph idx="1"/>
          </p:nvPr>
        </p:nvPicPr>
        <p:blipFill>
          <a:blip r:embed="rId2"/>
          <a:stretch>
            <a:fillRect/>
          </a:stretch>
        </p:blipFill>
        <p:spPr>
          <a:xfrm>
            <a:off x="250139" y="914400"/>
            <a:ext cx="8450949" cy="3826074"/>
          </a:xfrm>
        </p:spPr>
      </p:pic>
      <p:sp>
        <p:nvSpPr>
          <p:cNvPr id="6" name="TextBox 5">
            <a:extLst>
              <a:ext uri="{FF2B5EF4-FFF2-40B4-BE49-F238E27FC236}">
                <a16:creationId xmlns:a16="http://schemas.microsoft.com/office/drawing/2014/main" id="{1E093BC2-C137-495F-9689-F763039E3CFF}"/>
              </a:ext>
            </a:extLst>
          </p:cNvPr>
          <p:cNvSpPr txBox="1"/>
          <p:nvPr/>
        </p:nvSpPr>
        <p:spPr>
          <a:xfrm>
            <a:off x="557213" y="4872038"/>
            <a:ext cx="8193881" cy="1200329"/>
          </a:xfrm>
          <a:prstGeom prst="rect">
            <a:avLst/>
          </a:prstGeom>
          <a:noFill/>
        </p:spPr>
        <p:txBody>
          <a:bodyPr wrap="square" rtlCol="0">
            <a:spAutoFit/>
          </a:bodyPr>
          <a:lstStyle/>
          <a:p>
            <a:pPr marL="257175" indent="-257175">
              <a:buAutoNum type="arabicPeriod"/>
            </a:pPr>
            <a:r>
              <a:rPr lang="en-US" dirty="0">
                <a:solidFill>
                  <a:srgbClr val="7A9900"/>
                </a:solidFill>
                <a:latin typeface="+mn-lt"/>
              </a:rPr>
              <a:t>What was in the increase in wages ?</a:t>
            </a:r>
          </a:p>
          <a:p>
            <a:pPr marL="257175" indent="-257175">
              <a:buAutoNum type="arabicPeriod"/>
            </a:pPr>
            <a:r>
              <a:rPr lang="en-US" dirty="0">
                <a:solidFill>
                  <a:srgbClr val="7A9900"/>
                </a:solidFill>
                <a:latin typeface="+mn-lt"/>
              </a:rPr>
              <a:t>If CPI rises from 100 to 175, did this person get a raise?</a:t>
            </a:r>
          </a:p>
          <a:p>
            <a:pPr marL="257175" indent="-257175">
              <a:buAutoNum type="arabicPeriod"/>
            </a:pPr>
            <a:endParaRPr lang="en-US" dirty="0"/>
          </a:p>
          <a:p>
            <a:endParaRPr lang="en-US" dirty="0"/>
          </a:p>
        </p:txBody>
      </p:sp>
    </p:spTree>
    <p:extLst>
      <p:ext uri="{BB962C8B-B14F-4D97-AF65-F5344CB8AC3E}">
        <p14:creationId xmlns:p14="http://schemas.microsoft.com/office/powerpoint/2010/main" val="420065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B757-9EEB-462A-B06E-D67948A40C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DEDEE0-B7DD-498E-AE80-4A41E5E9360F}"/>
              </a:ext>
            </a:extLst>
          </p:cNvPr>
          <p:cNvPicPr>
            <a:picLocks noGrp="1" noChangeAspect="1"/>
          </p:cNvPicPr>
          <p:nvPr>
            <p:ph idx="1"/>
          </p:nvPr>
        </p:nvPicPr>
        <p:blipFill>
          <a:blip r:embed="rId2"/>
          <a:stretch>
            <a:fillRect/>
          </a:stretch>
        </p:blipFill>
        <p:spPr>
          <a:xfrm>
            <a:off x="184830" y="1057873"/>
            <a:ext cx="8237651" cy="4828577"/>
          </a:xfrm>
        </p:spPr>
      </p:pic>
    </p:spTree>
    <p:extLst>
      <p:ext uri="{BB962C8B-B14F-4D97-AF65-F5344CB8AC3E}">
        <p14:creationId xmlns:p14="http://schemas.microsoft.com/office/powerpoint/2010/main" val="268259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D486-E752-453E-8F0E-85BCE18BEEE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90874AF-3F9E-4410-8266-CB46FAE7C5E4}"/>
              </a:ext>
            </a:extLst>
          </p:cNvPr>
          <p:cNvPicPr>
            <a:picLocks noGrp="1" noChangeAspect="1"/>
          </p:cNvPicPr>
          <p:nvPr>
            <p:ph idx="1"/>
          </p:nvPr>
        </p:nvPicPr>
        <p:blipFill>
          <a:blip r:embed="rId2"/>
          <a:stretch>
            <a:fillRect/>
          </a:stretch>
        </p:blipFill>
        <p:spPr>
          <a:xfrm>
            <a:off x="525120" y="914400"/>
            <a:ext cx="8090243" cy="5286375"/>
          </a:xfrm>
        </p:spPr>
      </p:pic>
    </p:spTree>
    <p:extLst>
      <p:ext uri="{BB962C8B-B14F-4D97-AF65-F5344CB8AC3E}">
        <p14:creationId xmlns:p14="http://schemas.microsoft.com/office/powerpoint/2010/main" val="210394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A60D-900B-48D8-9006-3602AD3332CA}"/>
              </a:ext>
            </a:extLst>
          </p:cNvPr>
          <p:cNvSpPr>
            <a:spLocks noGrp="1"/>
          </p:cNvSpPr>
          <p:nvPr>
            <p:ph type="title"/>
          </p:nvPr>
        </p:nvSpPr>
        <p:spPr>
          <a:xfrm>
            <a:off x="543261" y="1495313"/>
            <a:ext cx="8229600" cy="1143000"/>
          </a:xfrm>
        </p:spPr>
        <p:txBody>
          <a:bodyPr/>
          <a:lstStyle/>
          <a:p>
            <a:r>
              <a:rPr lang="en-US" sz="3200" dirty="0"/>
              <a:t>The Trial of Ms. Ann </a:t>
            </a:r>
            <a:r>
              <a:rPr lang="en-US" sz="3200" dirty="0" err="1"/>
              <a:t>Flation</a:t>
            </a:r>
            <a:r>
              <a:rPr lang="en-US" sz="3200" dirty="0"/>
              <a:t> (Stage Play)</a:t>
            </a:r>
            <a:br>
              <a:rPr lang="en-US" sz="3200" dirty="0"/>
            </a:br>
            <a:r>
              <a:rPr lang="en-US" sz="1800" i="1" dirty="0">
                <a:hlinkClick r:id="rId2"/>
              </a:rPr>
              <a:t>http://economicsondemand.weebly.com/uploads/4/0/5/0/40509201/unit_3_-_lesson_-_infaltion_-_debate_-_duke.pdf</a:t>
            </a:r>
            <a:endParaRPr lang="en-US" sz="1800" i="1" dirty="0"/>
          </a:p>
        </p:txBody>
      </p:sp>
      <p:sp>
        <p:nvSpPr>
          <p:cNvPr id="3" name="Content Placeholder 2">
            <a:extLst>
              <a:ext uri="{FF2B5EF4-FFF2-40B4-BE49-F238E27FC236}">
                <a16:creationId xmlns:a16="http://schemas.microsoft.com/office/drawing/2014/main" id="{6D39AF57-CCDB-4F70-9204-E1B3DDA59AF9}"/>
              </a:ext>
            </a:extLst>
          </p:cNvPr>
          <p:cNvSpPr>
            <a:spLocks noGrp="1"/>
          </p:cNvSpPr>
          <p:nvPr>
            <p:ph idx="1"/>
          </p:nvPr>
        </p:nvSpPr>
        <p:spPr>
          <a:xfrm>
            <a:off x="457200" y="3259567"/>
            <a:ext cx="8229600" cy="3779520"/>
          </a:xfrm>
        </p:spPr>
        <p:txBody>
          <a:bodyPr/>
          <a:lstStyle/>
          <a:p>
            <a:r>
              <a:rPr lang="en-US" dirty="0"/>
              <a:t>A wonderful play that describes the people who admire her and who really cannot stand her</a:t>
            </a:r>
          </a:p>
          <a:p>
            <a:r>
              <a:rPr lang="en-US" dirty="0"/>
              <a:t>Gets the class involved with the different characters and therefore can understand the challenges of inflation</a:t>
            </a:r>
          </a:p>
        </p:txBody>
      </p:sp>
    </p:spTree>
    <p:extLst>
      <p:ext uri="{BB962C8B-B14F-4D97-AF65-F5344CB8AC3E}">
        <p14:creationId xmlns:p14="http://schemas.microsoft.com/office/powerpoint/2010/main" val="318065201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50CE-3C7D-4F2F-9B57-2C9D33816CDF}"/>
              </a:ext>
            </a:extLst>
          </p:cNvPr>
          <p:cNvSpPr>
            <a:spLocks noGrp="1"/>
          </p:cNvSpPr>
          <p:nvPr>
            <p:ph type="title"/>
          </p:nvPr>
        </p:nvSpPr>
        <p:spPr/>
        <p:txBody>
          <a:bodyPr/>
          <a:lstStyle/>
          <a:p>
            <a:r>
              <a:rPr lang="en-US" sz="4400" dirty="0"/>
              <a:t>Inflation Spectrum</a:t>
            </a:r>
          </a:p>
        </p:txBody>
      </p:sp>
      <p:sp>
        <p:nvSpPr>
          <p:cNvPr id="3" name="Content Placeholder 2">
            <a:extLst>
              <a:ext uri="{FF2B5EF4-FFF2-40B4-BE49-F238E27FC236}">
                <a16:creationId xmlns:a16="http://schemas.microsoft.com/office/drawing/2014/main" id="{6D744858-9694-47C8-96DE-B14826CBF551}"/>
              </a:ext>
            </a:extLst>
          </p:cNvPr>
          <p:cNvSpPr>
            <a:spLocks noGrp="1"/>
          </p:cNvSpPr>
          <p:nvPr>
            <p:ph idx="1"/>
          </p:nvPr>
        </p:nvSpPr>
        <p:spPr/>
        <p:txBody>
          <a:bodyPr/>
          <a:lstStyle/>
          <a:p>
            <a:r>
              <a:rPr lang="en-US" dirty="0"/>
              <a:t>You are given 12 people who have financial situations that are very different from each other</a:t>
            </a:r>
          </a:p>
          <a:p>
            <a:r>
              <a:rPr lang="en-US" dirty="0"/>
              <a:t>You create 4-5 groups in your class and have them categorize these people resulting from inflation as</a:t>
            </a:r>
          </a:p>
          <a:p>
            <a:pPr marL="0" indent="0">
              <a:buNone/>
            </a:pPr>
            <a:r>
              <a:rPr lang="en-US" dirty="0">
                <a:solidFill>
                  <a:srgbClr val="7A9900"/>
                </a:solidFill>
              </a:rPr>
              <a:t>                         Hurt, Neutral or Helped?</a:t>
            </a:r>
          </a:p>
          <a:p>
            <a:r>
              <a:rPr lang="en-US" dirty="0"/>
              <a:t>Have a contest in the class who can get these people in the correct order.</a:t>
            </a:r>
          </a:p>
        </p:txBody>
      </p:sp>
    </p:spTree>
    <p:extLst>
      <p:ext uri="{BB962C8B-B14F-4D97-AF65-F5344CB8AC3E}">
        <p14:creationId xmlns:p14="http://schemas.microsoft.com/office/powerpoint/2010/main" val="73673803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4F3A-34E8-4824-8C08-67FF3D74B34A}"/>
              </a:ext>
            </a:extLst>
          </p:cNvPr>
          <p:cNvSpPr>
            <a:spLocks noGrp="1"/>
          </p:cNvSpPr>
          <p:nvPr>
            <p:ph type="title"/>
          </p:nvPr>
        </p:nvSpPr>
        <p:spPr>
          <a:xfrm>
            <a:off x="457200" y="1226372"/>
            <a:ext cx="8229600" cy="1143000"/>
          </a:xfrm>
        </p:spPr>
        <p:txBody>
          <a:bodyPr/>
          <a:lstStyle/>
          <a:p>
            <a:r>
              <a:rPr lang="en-US" sz="4400" dirty="0"/>
              <a:t>Resources</a:t>
            </a:r>
            <a:br>
              <a:rPr lang="en-US" dirty="0"/>
            </a:br>
            <a:endParaRPr lang="en-US" dirty="0"/>
          </a:p>
        </p:txBody>
      </p:sp>
      <p:sp>
        <p:nvSpPr>
          <p:cNvPr id="3" name="Content Placeholder 2">
            <a:extLst>
              <a:ext uri="{FF2B5EF4-FFF2-40B4-BE49-F238E27FC236}">
                <a16:creationId xmlns:a16="http://schemas.microsoft.com/office/drawing/2014/main" id="{EF4C7B99-3BD6-488B-A62A-3CBAD1CE5A60}"/>
              </a:ext>
            </a:extLst>
          </p:cNvPr>
          <p:cNvSpPr>
            <a:spLocks noGrp="1"/>
          </p:cNvSpPr>
          <p:nvPr>
            <p:ph idx="1"/>
          </p:nvPr>
        </p:nvSpPr>
        <p:spPr>
          <a:xfrm>
            <a:off x="457200" y="1976191"/>
            <a:ext cx="8229600" cy="4686379"/>
          </a:xfrm>
        </p:spPr>
        <p:txBody>
          <a:bodyPr/>
          <a:lstStyle/>
          <a:p>
            <a:pPr algn="l" fontAlgn="base" latinLnBrk="0">
              <a:buFont typeface="Arial" panose="020B0604020202020204" pitchFamily="34" charset="0"/>
              <a:buChar char="•"/>
            </a:pPr>
            <a:r>
              <a:rPr lang="en-US" sz="1600" b="1" i="0" dirty="0">
                <a:solidFill>
                  <a:srgbClr val="545454"/>
                </a:solidFill>
                <a:effectLst/>
                <a:latin typeface="effra"/>
              </a:rPr>
              <a:t>Consumer Price Index</a:t>
            </a:r>
            <a:r>
              <a:rPr lang="en-US" sz="1600" b="0" i="0" dirty="0">
                <a:solidFill>
                  <a:srgbClr val="545454"/>
                </a:solidFill>
                <a:effectLst/>
                <a:latin typeface="effra"/>
              </a:rPr>
              <a:t>: Frequently Asked Questions</a:t>
            </a:r>
            <a:br>
              <a:rPr lang="en-US" sz="1600" b="0" i="0" dirty="0">
                <a:solidFill>
                  <a:srgbClr val="545454"/>
                </a:solidFill>
                <a:effectLst/>
                <a:latin typeface="effra"/>
              </a:rPr>
            </a:br>
            <a:r>
              <a:rPr lang="en-US" sz="1600" b="0" i="0" u="none" strike="noStrike" dirty="0">
                <a:solidFill>
                  <a:srgbClr val="0071BB"/>
                </a:solidFill>
                <a:effectLst/>
                <a:latin typeface="effra"/>
                <a:hlinkClick r:id="rId2"/>
              </a:rPr>
              <a:t>www.bls.gov/cpi/cpifaq.htm</a:t>
            </a:r>
            <a:br>
              <a:rPr lang="en-US" sz="1600" b="0" i="0" dirty="0">
                <a:solidFill>
                  <a:srgbClr val="545454"/>
                </a:solidFill>
                <a:effectLst/>
                <a:latin typeface="effra"/>
              </a:rPr>
            </a:br>
            <a:r>
              <a:rPr lang="en-US" sz="1600" b="0" i="0" dirty="0">
                <a:solidFill>
                  <a:srgbClr val="545454"/>
                </a:solidFill>
                <a:effectLst/>
                <a:latin typeface="effra"/>
              </a:rPr>
              <a:t> </a:t>
            </a:r>
          </a:p>
          <a:p>
            <a:pPr algn="l" fontAlgn="base" latinLnBrk="0">
              <a:buFont typeface="Arial" panose="020B0604020202020204" pitchFamily="34" charset="0"/>
              <a:buChar char="•"/>
            </a:pPr>
            <a:r>
              <a:rPr lang="en-US" sz="1600" b="1" i="0" dirty="0">
                <a:solidFill>
                  <a:srgbClr val="545454"/>
                </a:solidFill>
                <a:effectLst/>
                <a:latin typeface="effra"/>
              </a:rPr>
              <a:t>7-Eleven</a:t>
            </a:r>
            <a:r>
              <a:rPr lang="en-US" sz="1600" i="0" dirty="0">
                <a:solidFill>
                  <a:srgbClr val="545454"/>
                </a:solidFill>
                <a:effectLst/>
                <a:latin typeface="effra"/>
              </a:rPr>
              <a:t>: Students can estimate the cost of a Big Gulp</a:t>
            </a:r>
            <a:br>
              <a:rPr lang="en-US" sz="1600" b="0" i="0" dirty="0">
                <a:solidFill>
                  <a:srgbClr val="545454"/>
                </a:solidFill>
                <a:effectLst/>
                <a:latin typeface="effra"/>
              </a:rPr>
            </a:br>
            <a:r>
              <a:rPr lang="en-US" sz="1600" b="0" i="0" u="none" strike="noStrike" dirty="0">
                <a:solidFill>
                  <a:srgbClr val="0071BB"/>
                </a:solidFill>
                <a:effectLst/>
                <a:latin typeface="effra"/>
                <a:hlinkClick r:id="rId3"/>
              </a:rPr>
              <a:t>https://www.7-eleven.com/</a:t>
            </a:r>
            <a:endParaRPr lang="en-US" sz="1600" b="0" i="0" u="none" strike="noStrike" dirty="0">
              <a:solidFill>
                <a:srgbClr val="0071BB"/>
              </a:solidFill>
              <a:effectLst/>
              <a:latin typeface="effra"/>
            </a:endParaRPr>
          </a:p>
          <a:p>
            <a:pPr algn="l" fontAlgn="base" latinLnBrk="0">
              <a:buFont typeface="Arial" panose="020B0604020202020204" pitchFamily="34" charset="0"/>
              <a:buChar char="•"/>
            </a:pPr>
            <a:r>
              <a:rPr lang="en-US" sz="1600" b="0" i="0" dirty="0">
                <a:solidFill>
                  <a:srgbClr val="545454"/>
                </a:solidFill>
                <a:effectLst/>
                <a:latin typeface="effra"/>
              </a:rPr>
              <a:t> </a:t>
            </a:r>
            <a:r>
              <a:rPr lang="en-US" sz="1600" b="1" i="0" dirty="0">
                <a:solidFill>
                  <a:srgbClr val="545454"/>
                </a:solidFill>
                <a:effectLst/>
                <a:latin typeface="effra"/>
              </a:rPr>
              <a:t>MarketPlace.org</a:t>
            </a:r>
            <a:r>
              <a:rPr lang="en-US" sz="1600" b="0" i="0" dirty="0">
                <a:solidFill>
                  <a:srgbClr val="545454"/>
                </a:solidFill>
                <a:effectLst/>
                <a:latin typeface="effra"/>
              </a:rPr>
              <a:t>: Audio transcript of news broadcast of December 14, 2001.  Begins shortly above the Rundown.</a:t>
            </a:r>
            <a:br>
              <a:rPr lang="en-US" sz="1600" b="0" i="0" dirty="0">
                <a:solidFill>
                  <a:srgbClr val="545454"/>
                </a:solidFill>
                <a:effectLst/>
                <a:latin typeface="effra"/>
              </a:rPr>
            </a:br>
            <a:r>
              <a:rPr lang="en-US" sz="1600" b="0" i="0" u="none" strike="noStrike" dirty="0">
                <a:solidFill>
                  <a:srgbClr val="0071BB"/>
                </a:solidFill>
                <a:effectLst/>
                <a:latin typeface="effra"/>
                <a:hlinkClick r:id="rId4"/>
              </a:rPr>
              <a:t>marketplace.publicradio.org/shows/2001/12/14_mpp.html</a:t>
            </a:r>
            <a:br>
              <a:rPr lang="en-US" sz="1600" b="0" i="0" dirty="0">
                <a:solidFill>
                  <a:srgbClr val="545454"/>
                </a:solidFill>
                <a:effectLst/>
                <a:latin typeface="effra"/>
              </a:rPr>
            </a:br>
            <a:r>
              <a:rPr lang="en-US" sz="1600" b="0" i="0" dirty="0">
                <a:solidFill>
                  <a:srgbClr val="545454"/>
                </a:solidFill>
                <a:effectLst/>
                <a:latin typeface="effra"/>
              </a:rPr>
              <a:t> </a:t>
            </a:r>
          </a:p>
          <a:p>
            <a:pPr algn="l" fontAlgn="base" latinLnBrk="0">
              <a:buFont typeface="Arial" panose="020B0604020202020204" pitchFamily="34" charset="0"/>
              <a:buChar char="•"/>
            </a:pPr>
            <a:r>
              <a:rPr lang="en-US" sz="1600" b="1" i="0" dirty="0">
                <a:solidFill>
                  <a:srgbClr val="545454"/>
                </a:solidFill>
                <a:effectLst/>
                <a:latin typeface="effra"/>
              </a:rPr>
              <a:t>CPI Calculator</a:t>
            </a:r>
            <a:r>
              <a:rPr lang="en-US" sz="1600" b="0" i="0" dirty="0">
                <a:solidFill>
                  <a:srgbClr val="545454"/>
                </a:solidFill>
                <a:effectLst/>
                <a:latin typeface="effra"/>
              </a:rPr>
              <a:t>: Online Consumer Price Index Calculator</a:t>
            </a:r>
            <a:br>
              <a:rPr lang="en-US" sz="1600" b="0" i="0" dirty="0">
                <a:solidFill>
                  <a:srgbClr val="545454"/>
                </a:solidFill>
                <a:effectLst/>
                <a:latin typeface="effra"/>
              </a:rPr>
            </a:br>
            <a:r>
              <a:rPr lang="en-US" sz="1600" b="0" i="0" u="none" strike="noStrike" dirty="0">
                <a:solidFill>
                  <a:srgbClr val="0071BB"/>
                </a:solidFill>
                <a:effectLst/>
                <a:latin typeface="effra"/>
                <a:hlinkClick r:id="rId5"/>
              </a:rPr>
              <a:t>https://data.bls.gov/cgi-bin/cpicalc.pl</a:t>
            </a:r>
            <a:br>
              <a:rPr lang="en-US" sz="1600" b="0" i="0" dirty="0">
                <a:solidFill>
                  <a:srgbClr val="545454"/>
                </a:solidFill>
                <a:effectLst/>
                <a:latin typeface="effra"/>
              </a:rPr>
            </a:br>
            <a:r>
              <a:rPr lang="en-US" sz="1600" b="0" i="0" dirty="0">
                <a:solidFill>
                  <a:srgbClr val="545454"/>
                </a:solidFill>
                <a:effectLst/>
                <a:latin typeface="effra"/>
              </a:rPr>
              <a:t> </a:t>
            </a:r>
          </a:p>
          <a:p>
            <a:pPr algn="l" fontAlgn="base" latinLnBrk="0">
              <a:buFont typeface="Arial" panose="020B0604020202020204" pitchFamily="34" charset="0"/>
              <a:buChar char="•"/>
            </a:pPr>
            <a:r>
              <a:rPr lang="en-US" sz="1600" b="1" i="0" dirty="0">
                <a:solidFill>
                  <a:srgbClr val="545454"/>
                </a:solidFill>
                <a:effectLst/>
                <a:latin typeface="effra"/>
              </a:rPr>
              <a:t>Time-Warp</a:t>
            </a:r>
            <a:r>
              <a:rPr lang="en-US" sz="1600" b="0" i="0" dirty="0">
                <a:solidFill>
                  <a:srgbClr val="545454"/>
                </a:solidFill>
                <a:effectLst/>
                <a:latin typeface="effra"/>
              </a:rPr>
              <a:t>: Students can explore the technology innovations that were created during any decade they choose. </a:t>
            </a:r>
            <a:br>
              <a:rPr lang="en-US" sz="1600" b="0" i="0" dirty="0">
                <a:solidFill>
                  <a:srgbClr val="545454"/>
                </a:solidFill>
                <a:effectLst/>
                <a:latin typeface="effra"/>
              </a:rPr>
            </a:br>
            <a:r>
              <a:rPr lang="en-US" sz="1600" b="0" i="0" u="none" strike="noStrike" dirty="0">
                <a:solidFill>
                  <a:srgbClr val="0071BB"/>
                </a:solidFill>
                <a:effectLst/>
                <a:latin typeface="effra"/>
                <a:hlinkClick r:id="rId6"/>
              </a:rPr>
              <a:t>www.time-warp.org/</a:t>
            </a:r>
            <a:endParaRPr lang="en-US" sz="1600" b="0" i="0" dirty="0">
              <a:solidFill>
                <a:srgbClr val="545454"/>
              </a:solidFill>
              <a:effectLst/>
              <a:latin typeface="effra"/>
            </a:endParaRPr>
          </a:p>
          <a:p>
            <a:endParaRPr lang="en-US" dirty="0"/>
          </a:p>
        </p:txBody>
      </p:sp>
    </p:spTree>
    <p:extLst>
      <p:ext uri="{BB962C8B-B14F-4D97-AF65-F5344CB8AC3E}">
        <p14:creationId xmlns:p14="http://schemas.microsoft.com/office/powerpoint/2010/main" val="16309547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90" y="1593850"/>
            <a:ext cx="7597859" cy="977900"/>
          </a:xfrm>
        </p:spPr>
        <p:txBody>
          <a:bodyPr>
            <a:normAutofit/>
          </a:bodyPr>
          <a:lstStyle/>
          <a:p>
            <a:r>
              <a:rPr lang="en-US" sz="3200" b="1" dirty="0"/>
              <a:t>Who Measures Inflation in the USA?</a:t>
            </a:r>
          </a:p>
        </p:txBody>
      </p:sp>
      <p:sp>
        <p:nvSpPr>
          <p:cNvPr id="4" name="Rectangle 1"/>
          <p:cNvSpPr>
            <a:spLocks noGrp="1" noChangeArrowheads="1"/>
          </p:cNvSpPr>
          <p:nvPr>
            <p:ph idx="1"/>
          </p:nvPr>
        </p:nvSpPr>
        <p:spPr bwMode="auto">
          <a:xfrm>
            <a:off x="628649" y="2323185"/>
            <a:ext cx="7864901" cy="307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buFontTx/>
              <a:buChar char="•"/>
            </a:pPr>
            <a:endParaRPr lang="en-US" altLang="en-US" sz="1500" b="1" dirty="0">
              <a:solidFill>
                <a:srgbClr val="005B9D"/>
              </a:solidFill>
              <a:latin typeface="Source Sans Pro"/>
              <a:hlinkClick r:id="rId2"/>
            </a:endParaRPr>
          </a:p>
          <a:p>
            <a:pPr marL="0" indent="0" defTabSz="685800">
              <a:buFontTx/>
              <a:buChar char="•"/>
            </a:pPr>
            <a:endParaRPr lang="en-US" altLang="en-US" sz="1500" b="1" dirty="0">
              <a:solidFill>
                <a:srgbClr val="005B9D"/>
              </a:solidFill>
              <a:latin typeface="Source Sans Pro"/>
              <a:hlinkClick r:id="rId2"/>
            </a:endParaRPr>
          </a:p>
          <a:p>
            <a:pPr marL="0" indent="0" defTabSz="685800">
              <a:buFontTx/>
              <a:buChar char="•"/>
            </a:pPr>
            <a:endParaRPr lang="en-US" altLang="en-US" sz="1500" b="1" dirty="0">
              <a:solidFill>
                <a:srgbClr val="005B9D"/>
              </a:solidFill>
              <a:latin typeface="Source Sans Pro"/>
              <a:hlinkClick r:id="rId2"/>
            </a:endParaRPr>
          </a:p>
          <a:p>
            <a:pPr marL="0" indent="0" defTabSz="685800">
              <a:buFontTx/>
              <a:buChar char="•"/>
            </a:pPr>
            <a:endParaRPr lang="en-US" altLang="en-US" sz="1500" b="1" dirty="0">
              <a:solidFill>
                <a:srgbClr val="005B9D"/>
              </a:solidFill>
              <a:latin typeface="Source Sans Pro"/>
              <a:hlinkClick r:id="rId2"/>
            </a:endParaRPr>
          </a:p>
          <a:p>
            <a:pPr marL="0" indent="0" defTabSz="685800">
              <a:buFontTx/>
              <a:buChar char="•"/>
            </a:pPr>
            <a:r>
              <a:rPr lang="en-US" altLang="en-US" sz="1500" b="1" dirty="0">
                <a:solidFill>
                  <a:srgbClr val="005B9D"/>
                </a:solidFill>
                <a:latin typeface="Source Sans Pro"/>
                <a:hlinkClick r:id="rId2"/>
              </a:rPr>
              <a:t>BUREAU OF LABOR STATISTICS</a:t>
            </a:r>
          </a:p>
          <a:p>
            <a:pPr marL="0" indent="0" defTabSz="685800">
              <a:buFontTx/>
              <a:buChar char="•"/>
            </a:pPr>
            <a:r>
              <a:rPr lang="en-US" altLang="en-US" sz="1500" b="1" dirty="0">
                <a:solidFill>
                  <a:srgbClr val="005B9D"/>
                </a:solidFill>
                <a:latin typeface="Source Sans Pro"/>
                <a:hlinkClick r:id="rId2"/>
              </a:rPr>
              <a:t>Consumer Price Index</a:t>
            </a:r>
            <a:r>
              <a:rPr lang="en-US" altLang="en-US" sz="1500" dirty="0">
                <a:solidFill>
                  <a:srgbClr val="000000"/>
                </a:solidFill>
                <a:latin typeface="Source Sans Pro"/>
              </a:rPr>
              <a:t> (CPI) - </a:t>
            </a:r>
            <a:r>
              <a:rPr lang="en-US" altLang="en-US" sz="1500" dirty="0">
                <a:latin typeface="Source Sans Pro"/>
              </a:rPr>
              <a:t>A measure of price changes in a </a:t>
            </a:r>
            <a:r>
              <a:rPr lang="en-US" altLang="en-US" sz="1500" b="1" dirty="0">
                <a:latin typeface="Source Sans Pro"/>
              </a:rPr>
              <a:t>basket</a:t>
            </a:r>
            <a:r>
              <a:rPr lang="en-US" altLang="en-US" sz="1500" dirty="0">
                <a:latin typeface="Source Sans Pro"/>
              </a:rPr>
              <a:t> of consumer goods and services such as gasoline, food, clothing and automobiles. The CPI measures price change from the perspective of the purchaser. </a:t>
            </a:r>
          </a:p>
          <a:p>
            <a:pPr marL="0" indent="0" defTabSz="685800">
              <a:buFontTx/>
              <a:buChar char="•"/>
            </a:pPr>
            <a:r>
              <a:rPr lang="en-US" altLang="en-US" sz="1500" dirty="0">
                <a:latin typeface="Source Sans Pro"/>
              </a:rPr>
              <a:t> </a:t>
            </a:r>
            <a:r>
              <a:rPr lang="en-US" altLang="en-US" sz="1500" b="1" dirty="0">
                <a:latin typeface="Source Sans Pro"/>
                <a:hlinkClick r:id="rId3"/>
              </a:rPr>
              <a:t>Producer Price Indexes</a:t>
            </a:r>
            <a:r>
              <a:rPr lang="en-US" altLang="en-US" sz="1500" dirty="0">
                <a:latin typeface="Source Sans Pro"/>
              </a:rPr>
              <a:t> (PPI) - A family of indexes that measure the average change over time in selling prices by domestic producers of their</a:t>
            </a:r>
            <a:r>
              <a:rPr lang="en-US" altLang="en-US" sz="1500" b="1" dirty="0">
                <a:latin typeface="Source Sans Pro"/>
              </a:rPr>
              <a:t> basket </a:t>
            </a:r>
            <a:r>
              <a:rPr lang="en-US" altLang="en-US" sz="1500" dirty="0">
                <a:latin typeface="Source Sans Pro"/>
              </a:rPr>
              <a:t>of goods and services.</a:t>
            </a:r>
          </a:p>
          <a:p>
            <a:pPr marL="0" indent="0" defTabSz="685800">
              <a:buNone/>
            </a:pPr>
            <a:r>
              <a:rPr lang="en-US" altLang="en-US" sz="1500" dirty="0">
                <a:latin typeface="Source Sans Pro"/>
              </a:rPr>
              <a:t> PPIs measure price change from the perspective of the seller. </a:t>
            </a:r>
          </a:p>
          <a:p>
            <a:pPr marL="0" indent="0" defTabSz="685800">
              <a:buNone/>
            </a:pPr>
            <a:br>
              <a:rPr lang="en-US" altLang="en-US" sz="1500" dirty="0">
                <a:latin typeface="Source Sans Pro"/>
              </a:rPr>
            </a:br>
            <a:endParaRPr lang="en-US" altLang="en-US" sz="1500" dirty="0"/>
          </a:p>
        </p:txBody>
      </p:sp>
    </p:spTree>
    <p:extLst>
      <p:ext uri="{BB962C8B-B14F-4D97-AF65-F5344CB8AC3E}">
        <p14:creationId xmlns:p14="http://schemas.microsoft.com/office/powerpoint/2010/main" val="273638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080C-EEA2-4E7B-A142-BD1535FAC515}"/>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D0F827F4-A8AF-4BA8-961A-B1C1B37D7F73}"/>
              </a:ext>
            </a:extLst>
          </p:cNvPr>
          <p:cNvPicPr>
            <a:picLocks noChangeAspect="1"/>
          </p:cNvPicPr>
          <p:nvPr/>
        </p:nvPicPr>
        <p:blipFill>
          <a:blip r:embed="rId2"/>
          <a:stretch>
            <a:fillRect/>
          </a:stretch>
        </p:blipFill>
        <p:spPr>
          <a:xfrm>
            <a:off x="457201" y="914400"/>
            <a:ext cx="8229600" cy="1200150"/>
          </a:xfrm>
          <a:prstGeom prst="rect">
            <a:avLst/>
          </a:prstGeom>
        </p:spPr>
      </p:pic>
      <p:pic>
        <p:nvPicPr>
          <p:cNvPr id="11" name="Content Placeholder 10">
            <a:extLst>
              <a:ext uri="{FF2B5EF4-FFF2-40B4-BE49-F238E27FC236}">
                <a16:creationId xmlns:a16="http://schemas.microsoft.com/office/drawing/2014/main" id="{7943F987-D2A1-4946-898C-1AD085EAE461}"/>
              </a:ext>
            </a:extLst>
          </p:cNvPr>
          <p:cNvPicPr>
            <a:picLocks noGrp="1" noChangeAspect="1"/>
          </p:cNvPicPr>
          <p:nvPr>
            <p:ph idx="1"/>
          </p:nvPr>
        </p:nvPicPr>
        <p:blipFill>
          <a:blip r:embed="rId3"/>
          <a:stretch>
            <a:fillRect/>
          </a:stretch>
        </p:blipFill>
        <p:spPr>
          <a:xfrm>
            <a:off x="457200" y="2785872"/>
            <a:ext cx="8229600" cy="2962656"/>
          </a:xfrm>
        </p:spPr>
      </p:pic>
      <p:sp>
        <p:nvSpPr>
          <p:cNvPr id="12" name="TextBox 11">
            <a:extLst>
              <a:ext uri="{FF2B5EF4-FFF2-40B4-BE49-F238E27FC236}">
                <a16:creationId xmlns:a16="http://schemas.microsoft.com/office/drawing/2014/main" id="{1FB9AFC4-770F-4BFD-8809-5B67C86C64CB}"/>
              </a:ext>
            </a:extLst>
          </p:cNvPr>
          <p:cNvSpPr txBox="1"/>
          <p:nvPr/>
        </p:nvSpPr>
        <p:spPr>
          <a:xfrm>
            <a:off x="1036948" y="5748528"/>
            <a:ext cx="7032396" cy="369332"/>
          </a:xfrm>
          <a:prstGeom prst="rect">
            <a:avLst/>
          </a:prstGeom>
          <a:noFill/>
        </p:spPr>
        <p:txBody>
          <a:bodyPr wrap="square" rtlCol="0">
            <a:spAutoFit/>
          </a:bodyPr>
          <a:lstStyle/>
          <a:p>
            <a:r>
              <a:rPr lang="en-US" dirty="0"/>
              <a:t>https://westegg.com/inflation/</a:t>
            </a:r>
          </a:p>
        </p:txBody>
      </p:sp>
    </p:spTree>
    <p:extLst>
      <p:ext uri="{BB962C8B-B14F-4D97-AF65-F5344CB8AC3E}">
        <p14:creationId xmlns:p14="http://schemas.microsoft.com/office/powerpoint/2010/main" val="106382773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B4B3-9AE2-413C-90A6-11CEFCD87B19}"/>
              </a:ext>
            </a:extLst>
          </p:cNvPr>
          <p:cNvSpPr>
            <a:spLocks noGrp="1"/>
          </p:cNvSpPr>
          <p:nvPr>
            <p:ph type="title"/>
          </p:nvPr>
        </p:nvSpPr>
        <p:spPr/>
        <p:txBody>
          <a:bodyPr/>
          <a:lstStyle/>
          <a:p>
            <a:r>
              <a:rPr lang="en-US" sz="2000" dirty="0"/>
              <a:t>Did the Presidential salary in the 1913  keep up with inflation?</a:t>
            </a:r>
          </a:p>
        </p:txBody>
      </p:sp>
      <p:sp>
        <p:nvSpPr>
          <p:cNvPr id="3" name="Content Placeholder 2">
            <a:extLst>
              <a:ext uri="{FF2B5EF4-FFF2-40B4-BE49-F238E27FC236}">
                <a16:creationId xmlns:a16="http://schemas.microsoft.com/office/drawing/2014/main" id="{68B430BA-91F5-4BB9-BD96-EB3E2E8B6CA2}"/>
              </a:ext>
            </a:extLst>
          </p:cNvPr>
          <p:cNvSpPr>
            <a:spLocks noGrp="1"/>
          </p:cNvSpPr>
          <p:nvPr>
            <p:ph idx="1"/>
          </p:nvPr>
        </p:nvSpPr>
        <p:spPr/>
        <p:txBody>
          <a:bodyPr/>
          <a:lstStyle/>
          <a:p>
            <a:r>
              <a:rPr lang="en-US" dirty="0"/>
              <a:t>1913 -</a:t>
            </a:r>
            <a:r>
              <a:rPr lang="en-US" dirty="0">
                <a:solidFill>
                  <a:srgbClr val="7A9900"/>
                </a:solidFill>
              </a:rPr>
              <a:t> $75,000</a:t>
            </a:r>
          </a:p>
          <a:p>
            <a:endParaRPr lang="en-US" dirty="0"/>
          </a:p>
          <a:p>
            <a:r>
              <a:rPr lang="en-US" dirty="0"/>
              <a:t>2021 - </a:t>
            </a:r>
            <a:r>
              <a:rPr lang="en-US" dirty="0">
                <a:solidFill>
                  <a:srgbClr val="7A9900"/>
                </a:solidFill>
              </a:rPr>
              <a:t>$400,000</a:t>
            </a:r>
          </a:p>
        </p:txBody>
      </p:sp>
    </p:spTree>
    <p:extLst>
      <p:ext uri="{BB962C8B-B14F-4D97-AF65-F5344CB8AC3E}">
        <p14:creationId xmlns:p14="http://schemas.microsoft.com/office/powerpoint/2010/main" val="386559962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A30B-D2F4-452F-951D-B6CAF1A51CDA}"/>
              </a:ext>
            </a:extLst>
          </p:cNvPr>
          <p:cNvSpPr>
            <a:spLocks noGrp="1"/>
          </p:cNvSpPr>
          <p:nvPr>
            <p:ph type="title"/>
          </p:nvPr>
        </p:nvSpPr>
        <p:spPr/>
        <p:txBody>
          <a:bodyPr/>
          <a:lstStyle/>
          <a:p>
            <a:r>
              <a:rPr lang="en-US" sz="3600" dirty="0"/>
              <a:t>Keeping up with Inflation</a:t>
            </a:r>
          </a:p>
        </p:txBody>
      </p:sp>
      <p:sp>
        <p:nvSpPr>
          <p:cNvPr id="3" name="Content Placeholder 2">
            <a:extLst>
              <a:ext uri="{FF2B5EF4-FFF2-40B4-BE49-F238E27FC236}">
                <a16:creationId xmlns:a16="http://schemas.microsoft.com/office/drawing/2014/main" id="{2799ADF4-C33F-4C3D-ACB7-933D5923D44A}"/>
              </a:ext>
            </a:extLst>
          </p:cNvPr>
          <p:cNvSpPr>
            <a:spLocks noGrp="1"/>
          </p:cNvSpPr>
          <p:nvPr>
            <p:ph idx="1"/>
          </p:nvPr>
        </p:nvSpPr>
        <p:spPr/>
        <p:txBody>
          <a:bodyPr/>
          <a:lstStyle/>
          <a:p>
            <a:r>
              <a:rPr lang="en-US" dirty="0"/>
              <a:t>If you bought a home in 2009 and paid $75,000…</a:t>
            </a:r>
          </a:p>
          <a:p>
            <a:pPr marL="0" indent="0" algn="ctr">
              <a:buNone/>
            </a:pPr>
            <a:r>
              <a:rPr lang="en-US" i="1" dirty="0">
                <a:solidFill>
                  <a:srgbClr val="7A9900"/>
                </a:solidFill>
              </a:rPr>
              <a:t>What would that home cost now in 2020? Did the price increase greater than inflation?</a:t>
            </a:r>
          </a:p>
          <a:p>
            <a:endParaRPr lang="en-US" dirty="0"/>
          </a:p>
        </p:txBody>
      </p:sp>
      <p:pic>
        <p:nvPicPr>
          <p:cNvPr id="5" name="Picture 4" descr="Keys to a home">
            <a:extLst>
              <a:ext uri="{FF2B5EF4-FFF2-40B4-BE49-F238E27FC236}">
                <a16:creationId xmlns:a16="http://schemas.microsoft.com/office/drawing/2014/main" id="{DC975753-7296-4D75-B7A1-C8C0DBE33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628" y="4165829"/>
            <a:ext cx="2452744" cy="1637159"/>
          </a:xfrm>
          <a:prstGeom prst="rect">
            <a:avLst/>
          </a:prstGeom>
        </p:spPr>
      </p:pic>
    </p:spTree>
    <p:extLst>
      <p:ext uri="{BB962C8B-B14F-4D97-AF65-F5344CB8AC3E}">
        <p14:creationId xmlns:p14="http://schemas.microsoft.com/office/powerpoint/2010/main" val="387769196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91AB-FA73-400E-B62A-4F9EBFB68897}"/>
              </a:ext>
            </a:extLst>
          </p:cNvPr>
          <p:cNvSpPr>
            <a:spLocks noGrp="1"/>
          </p:cNvSpPr>
          <p:nvPr>
            <p:ph type="title"/>
          </p:nvPr>
        </p:nvSpPr>
        <p:spPr/>
        <p:txBody>
          <a:bodyPr/>
          <a:lstStyle/>
          <a:p>
            <a:r>
              <a:rPr lang="en-US" sz="3200" dirty="0"/>
              <a:t>Thank you</a:t>
            </a:r>
          </a:p>
        </p:txBody>
      </p:sp>
      <p:sp>
        <p:nvSpPr>
          <p:cNvPr id="3" name="Content Placeholder 2">
            <a:extLst>
              <a:ext uri="{FF2B5EF4-FFF2-40B4-BE49-F238E27FC236}">
                <a16:creationId xmlns:a16="http://schemas.microsoft.com/office/drawing/2014/main" id="{690C817F-A65E-4EAB-9256-0BB958DC623B}"/>
              </a:ext>
            </a:extLst>
          </p:cNvPr>
          <p:cNvSpPr>
            <a:spLocks noGrp="1"/>
          </p:cNvSpPr>
          <p:nvPr>
            <p:ph idx="1"/>
          </p:nvPr>
        </p:nvSpPr>
        <p:spPr/>
        <p:txBody>
          <a:bodyPr/>
          <a:lstStyle/>
          <a:p>
            <a:pPr algn="ctr"/>
            <a:r>
              <a:rPr lang="en-US" sz="4400" dirty="0"/>
              <a:t>We will take 5-minute break and then continue</a:t>
            </a:r>
            <a:r>
              <a:rPr lang="en-US" dirty="0"/>
              <a:t>.</a:t>
            </a:r>
          </a:p>
        </p:txBody>
      </p:sp>
    </p:spTree>
    <p:extLst>
      <p:ext uri="{BB962C8B-B14F-4D97-AF65-F5344CB8AC3E}">
        <p14:creationId xmlns:p14="http://schemas.microsoft.com/office/powerpoint/2010/main" val="170862272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1" y="5520690"/>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a:solidFill>
                  <a:srgbClr val="CADB2C"/>
                </a:solidFill>
                <a:latin typeface="Arial" charset="0"/>
                <a:ea typeface="Arial" charset="0"/>
                <a:cs typeface="Arial" charset="0"/>
              </a:rPr>
              <a:t>Teach Economics?</a:t>
            </a:r>
          </a:p>
          <a:p>
            <a:pPr>
              <a:lnSpc>
                <a:spcPts val="1350"/>
              </a:lnSpc>
            </a:pPr>
            <a:r>
              <a:rPr lang="en-US" sz="1050" b="1">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a:solidFill>
                <a:schemeClr val="bg1"/>
              </a:solidFill>
              <a:latin typeface="Arial" charset="0"/>
              <a:ea typeface="Arial" charset="0"/>
              <a:cs typeface="Arial" charset="0"/>
            </a:endParaRPr>
          </a:p>
          <a:p>
            <a:pPr>
              <a:lnSpc>
                <a:spcPts val="1350"/>
              </a:lnSpc>
            </a:pPr>
            <a:r>
              <a:rPr lang="en-US">
                <a:solidFill>
                  <a:srgbClr val="CADB2C"/>
                </a:solidFill>
                <a:latin typeface="Arial" charset="0"/>
                <a:ea typeface="Arial" charset="0"/>
                <a:cs typeface="Arial" charset="0"/>
              </a:rPr>
              <a:t>Why Play?</a:t>
            </a:r>
          </a:p>
          <a:p>
            <a:pPr>
              <a:lnSpc>
                <a:spcPts val="1350"/>
              </a:lnSpc>
            </a:pPr>
            <a:r>
              <a:rPr lang="en-US" sz="1050" b="1">
                <a:solidFill>
                  <a:srgbClr val="CADB2C"/>
                </a:solidFill>
                <a:latin typeface="Arial" charset="0"/>
                <a:ea typeface="Arial" charset="0"/>
                <a:cs typeface="Arial" charset="0"/>
              </a:rPr>
              <a:t>•</a:t>
            </a:r>
            <a:r>
              <a:rPr lang="en-US" sz="1050">
                <a:solidFill>
                  <a:srgbClr val="CADB2C"/>
                </a:solidFill>
                <a:latin typeface="Arial" charset="0"/>
                <a:ea typeface="Arial" charset="0"/>
                <a:cs typeface="Arial" charset="0"/>
              </a:rPr>
              <a:t> </a:t>
            </a:r>
            <a:r>
              <a:rPr lang="en-US" sz="1050">
                <a:solidFill>
                  <a:schemeClr val="bg1"/>
                </a:solidFill>
                <a:latin typeface="Arial" charset="0"/>
                <a:ea typeface="Arial" charset="0"/>
                <a:cs typeface="Arial" charset="0"/>
              </a:rPr>
              <a:t>Fun team learning experience</a:t>
            </a:r>
          </a:p>
          <a:p>
            <a:pPr>
              <a:lnSpc>
                <a:spcPts val="1350"/>
              </a:lnSpc>
            </a:pPr>
            <a:r>
              <a:rPr lang="en-US" sz="1050" b="1">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Great for college applications</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No other challenge like this </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Online participation makes access easy</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Chance for cash prizes</a:t>
            </a:r>
          </a:p>
          <a:p>
            <a:endParaRPr lang="en-US" sz="105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a:solidFill>
                  <a:srgbClr val="CADB2C"/>
                </a:solidFill>
                <a:latin typeface="Arial" charset="0"/>
                <a:ea typeface="Arial" charset="0"/>
                <a:cs typeface="Arial" charset="0"/>
              </a:rPr>
              <a:t>How it Works</a:t>
            </a:r>
          </a:p>
          <a:p>
            <a:pPr>
              <a:lnSpc>
                <a:spcPts val="1350"/>
              </a:lnSpc>
            </a:pPr>
            <a:r>
              <a:rPr lang="en-US" sz="1200" b="1">
                <a:solidFill>
                  <a:srgbClr val="FFC000"/>
                </a:solidFill>
                <a:latin typeface="Arial" charset="0"/>
                <a:ea typeface="Arial" charset="0"/>
                <a:cs typeface="Arial" charset="0"/>
              </a:rPr>
              <a:t>Teams register </a:t>
            </a:r>
          </a:p>
          <a:p>
            <a:pPr>
              <a:lnSpc>
                <a:spcPts val="1350"/>
              </a:lnSpc>
            </a:pPr>
            <a:r>
              <a:rPr lang="en-US" sz="105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Teams compete within their state</a:t>
            </a:r>
          </a:p>
          <a:p>
            <a:pPr>
              <a:lnSpc>
                <a:spcPts val="1350"/>
              </a:lnSpc>
            </a:pPr>
            <a:r>
              <a:rPr lang="en-US" sz="1050">
                <a:solidFill>
                  <a:schemeClr val="bg1"/>
                </a:solidFill>
                <a:latin typeface="Arial" charset="0"/>
                <a:ea typeface="Arial" charset="0"/>
                <a:cs typeface="Arial" charset="0"/>
              </a:rPr>
              <a:t>Compete to win your state competition for a </a:t>
            </a:r>
            <a:br>
              <a:rPr lang="en-US" sz="1050">
                <a:solidFill>
                  <a:schemeClr val="bg1"/>
                </a:solidFill>
                <a:latin typeface="Arial" charset="0"/>
                <a:ea typeface="Arial" charset="0"/>
                <a:cs typeface="Arial" charset="0"/>
              </a:rPr>
            </a:br>
            <a:r>
              <a:rPr lang="en-US" sz="1050">
                <a:solidFill>
                  <a:schemeClr val="bg1"/>
                </a:solidFill>
                <a:latin typeface="Arial" charset="0"/>
                <a:ea typeface="Arial" charset="0"/>
                <a:cs typeface="Arial" charset="0"/>
              </a:rPr>
              <a:t>chance to advance to the National Semi-Finals.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Semi-Finals:  May 3-20, 2021</a:t>
            </a:r>
          </a:p>
          <a:p>
            <a:pPr>
              <a:lnSpc>
                <a:spcPts val="1350"/>
              </a:lnSpc>
            </a:pPr>
            <a:r>
              <a:rPr lang="en-US" sz="105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Finals: May 22-24, 2021</a:t>
            </a:r>
          </a:p>
          <a:p>
            <a:pPr>
              <a:lnSpc>
                <a:spcPts val="1350"/>
              </a:lnSpc>
            </a:pPr>
            <a:r>
              <a:rPr lang="en-US" sz="105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a:solidFill>
                  <a:srgbClr val="CADB2A"/>
                </a:solidFill>
                <a:latin typeface="Arial" charset="0"/>
                <a:ea typeface="Arial" charset="0"/>
                <a:cs typeface="Arial" charset="0"/>
              </a:rPr>
              <a:t>Two divisions based on experience level</a:t>
            </a:r>
            <a:r>
              <a:rPr lang="en-US" b="1">
                <a:solidFill>
                  <a:srgbClr val="74BEE9"/>
                </a:solidFill>
                <a:latin typeface="Arial" charset="0"/>
                <a:ea typeface="Arial" charset="0"/>
                <a:cs typeface="Arial" charset="0"/>
              </a:rPr>
              <a:t> </a:t>
            </a:r>
            <a:endParaRPr lang="en-US" b="1">
              <a:solidFill>
                <a:srgbClr val="000000"/>
              </a:solidFill>
              <a:latin typeface="Arial" charset="0"/>
              <a:ea typeface="Arial" charset="0"/>
              <a:cs typeface="Arial" charset="0"/>
            </a:endParaRP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David Ricardo </a:t>
            </a:r>
            <a:r>
              <a:rPr lang="en-US" sz="105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Adam Smith </a:t>
            </a:r>
            <a:r>
              <a:rPr lang="en-US" sz="105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a:solidFill>
                  <a:schemeClr val="bg1"/>
                </a:solidFill>
                <a:latin typeface="Arial" charset="0"/>
                <a:ea typeface="Arial" charset="0"/>
                <a:cs typeface="Arial" charset="0"/>
              </a:rPr>
              <a:t>FIND YOUR LOCAL COMPETITION</a:t>
            </a:r>
            <a:br>
              <a:rPr lang="en-US" sz="1500">
                <a:solidFill>
                  <a:schemeClr val="bg1"/>
                </a:solidFill>
                <a:latin typeface="Arial" charset="0"/>
                <a:ea typeface="Arial" charset="0"/>
                <a:cs typeface="Arial" charset="0"/>
              </a:rPr>
            </a:br>
            <a:r>
              <a:rPr lang="en-US" sz="150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a:solidFill>
                  <a:srgbClr val="CADB2C"/>
                </a:solidFill>
                <a:latin typeface="Arial" charset="0"/>
                <a:ea typeface="Arial" charset="0"/>
                <a:cs typeface="Arial" charset="0"/>
              </a:rPr>
              <a:t>Semi-Finals: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First round elimination via online multiple-choice questions.</a:t>
            </a:r>
          </a:p>
          <a:p>
            <a:r>
              <a:rPr lang="en-US" sz="1050" b="1">
                <a:solidFill>
                  <a:srgbClr val="CADB2C"/>
                </a:solidFill>
                <a:latin typeface="Arial" charset="0"/>
                <a:ea typeface="Arial" charset="0"/>
                <a:cs typeface="Arial" charset="0"/>
              </a:rPr>
              <a:t>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59490" y="5042645"/>
            <a:ext cx="934682" cy="415498"/>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Winners receive: </a:t>
            </a:r>
          </a:p>
          <a:p>
            <a:pPr marL="214313" indent="-214313">
              <a:buFont typeface="Arial" panose="020B0604020202020204" pitchFamily="34" charset="0"/>
              <a:buChar char="•"/>
            </a:pPr>
            <a:r>
              <a:rPr lang="en-US" sz="1500" b="1"/>
              <a:t>A cash award of $5,000</a:t>
            </a:r>
            <a:endParaRPr lang="en-US" sz="1500"/>
          </a:p>
          <a:p>
            <a:pPr marL="214313" indent="-214313">
              <a:buFont typeface="Arial" panose="020B0604020202020204" pitchFamily="34" charset="0"/>
              <a:buChar char="•"/>
            </a:pPr>
            <a:r>
              <a:rPr lang="en-US" sz="1500" b="1"/>
              <a:t>A cash award of $2,500 for their school to support economic education</a:t>
            </a:r>
            <a:endParaRPr lang="en-US" sz="1500"/>
          </a:p>
          <a:p>
            <a:pPr marL="214313" indent="-214313">
              <a:buFont typeface="Arial" panose="020B0604020202020204" pitchFamily="34" charset="0"/>
              <a:buChar char="•"/>
            </a:pPr>
            <a:r>
              <a:rPr lang="en-US" sz="1500" b="1"/>
              <a:t>Recognition at our annual Visionary Awards convening. </a:t>
            </a:r>
          </a:p>
          <a:p>
            <a:endParaRPr lang="en-US" sz="120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379742" y="1044145"/>
            <a:ext cx="4034118" cy="1338828"/>
          </a:xfrm>
          <a:prstGeom prst="rect">
            <a:avLst/>
          </a:prstGeom>
          <a:noFill/>
        </p:spPr>
        <p:txBody>
          <a:bodyPr wrap="square" rtlCol="0">
            <a:spAutoFit/>
          </a:bodyPr>
          <a:lstStyle/>
          <a:p>
            <a:pPr algn="ctr">
              <a:spcBef>
                <a:spcPts val="450"/>
              </a:spcBef>
              <a:spcAft>
                <a:spcPts val="450"/>
              </a:spcAft>
            </a:pPr>
            <a:r>
              <a:rPr lang="en-US" sz="270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0" y="3309725"/>
            <a:ext cx="9144000" cy="2530757"/>
          </a:xfrm>
          <a:prstGeom prst="rect">
            <a:avLst/>
          </a:prstGeom>
          <a:noFill/>
        </p:spPr>
        <p:txBody>
          <a:bodyPr wrap="square" lIns="68580" tIns="34290" rIns="68580" bIns="34290" rtlCol="0" anchor="t">
            <a:spAutoFit/>
          </a:bodyPr>
          <a:lstStyle/>
          <a:p>
            <a:pPr algn="ctr"/>
            <a:r>
              <a:rPr lang="en-US" sz="1125">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125">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125" b="1" u="sng">
                <a:solidFill>
                  <a:schemeClr val="bg1"/>
                </a:solidFill>
              </a:rPr>
              <a:t>Sound like you or someone you know?</a:t>
            </a:r>
          </a:p>
          <a:p>
            <a:pPr algn="ctr"/>
            <a:r>
              <a:rPr lang="en-US" sz="1125">
                <a:solidFill>
                  <a:schemeClr val="bg1"/>
                </a:solidFill>
              </a:rPr>
              <a:t>Applicants must teach in one of the</a:t>
            </a:r>
          </a:p>
          <a:p>
            <a:pPr algn="ctr"/>
            <a:r>
              <a:rPr lang="en-US" sz="1125">
                <a:solidFill>
                  <a:schemeClr val="bg1"/>
                </a:solidFill>
              </a:rPr>
              <a:t>Twelve </a:t>
            </a:r>
            <a:r>
              <a:rPr lang="en-US" sz="1125" b="1">
                <a:solidFill>
                  <a:schemeClr val="bg1"/>
                </a:solidFill>
              </a:rPr>
              <a:t>New York</a:t>
            </a:r>
            <a:r>
              <a:rPr lang="en-US" sz="1125">
                <a:solidFill>
                  <a:schemeClr val="bg1"/>
                </a:solidFill>
              </a:rPr>
              <a:t> state counties (New York, Kings, Bronx, Richmond, Queens, Nassau, Suffolk, Westchester, Putnam, Rockland, Orange and Dutchess)</a:t>
            </a:r>
            <a:endParaRPr lang="en-US" sz="1125">
              <a:solidFill>
                <a:schemeClr val="bg1"/>
              </a:solidFill>
              <a:cs typeface="Calibri"/>
            </a:endParaRPr>
          </a:p>
          <a:p>
            <a:pPr algn="ctr"/>
            <a:r>
              <a:rPr lang="en-US" sz="1125">
                <a:solidFill>
                  <a:schemeClr val="bg1"/>
                </a:solidFill>
              </a:rPr>
              <a:t>Eight </a:t>
            </a:r>
            <a:r>
              <a:rPr lang="en-US" sz="1125" b="1">
                <a:solidFill>
                  <a:schemeClr val="bg1"/>
                </a:solidFill>
              </a:rPr>
              <a:t>New Jersey</a:t>
            </a:r>
            <a:r>
              <a:rPr lang="en-US" sz="1125">
                <a:solidFill>
                  <a:schemeClr val="bg1"/>
                </a:solidFill>
              </a:rPr>
              <a:t> counties (Bergen, Passaic, Essex, Hudson, Middlesex, Union, Morris, Monmouth), or the</a:t>
            </a:r>
          </a:p>
          <a:p>
            <a:pPr algn="ctr"/>
            <a:r>
              <a:rPr lang="en-US" sz="1125">
                <a:solidFill>
                  <a:schemeClr val="bg1"/>
                </a:solidFill>
              </a:rPr>
              <a:t>Two </a:t>
            </a:r>
            <a:r>
              <a:rPr lang="en-US" sz="1125" b="1">
                <a:solidFill>
                  <a:schemeClr val="bg1"/>
                </a:solidFill>
              </a:rPr>
              <a:t>Connecticut </a:t>
            </a:r>
            <a:r>
              <a:rPr lang="en-US" sz="1125">
                <a:solidFill>
                  <a:schemeClr val="bg1"/>
                </a:solidFill>
              </a:rPr>
              <a:t>counties (Fairfield and New Haven)</a:t>
            </a:r>
          </a:p>
          <a:p>
            <a:pPr algn="ctr"/>
            <a:r>
              <a:rPr lang="en-US" sz="1125" b="1" u="sng">
                <a:solidFill>
                  <a:schemeClr val="bg1"/>
                </a:solidFill>
              </a:rPr>
              <a:t>Application will be launched on Friday February 19</a:t>
            </a:r>
            <a:r>
              <a:rPr lang="en-US" sz="1125" b="1" u="sng" baseline="30000">
                <a:solidFill>
                  <a:schemeClr val="bg1"/>
                </a:solidFill>
              </a:rPr>
              <a:t>th</a:t>
            </a:r>
            <a:r>
              <a:rPr lang="en-US" sz="1125" b="1" u="sng">
                <a:solidFill>
                  <a:schemeClr val="bg1"/>
                </a:solidFill>
              </a:rPr>
              <a:t> 2021</a:t>
            </a:r>
            <a:endParaRPr lang="en-US" sz="1125" b="1" u="sng">
              <a:solidFill>
                <a:schemeClr val="bg1"/>
              </a:solidFill>
              <a:cs typeface="Calibri"/>
            </a:endParaRPr>
          </a:p>
          <a:p>
            <a:pPr algn="ctr"/>
            <a:endParaRPr lang="en-US" sz="1200" b="1" u="sng">
              <a:solidFill>
                <a:schemeClr val="bg1"/>
              </a:solidFill>
            </a:endParaRPr>
          </a:p>
          <a:p>
            <a:pPr algn="ctr"/>
            <a:r>
              <a:rPr lang="en-US" sz="1500" b="1" u="sng">
                <a:solidFill>
                  <a:schemeClr val="bg1"/>
                </a:solidFill>
              </a:rPr>
              <a:t>You can access the application </a:t>
            </a:r>
            <a:r>
              <a:rPr lang="en-US" sz="1500" b="1" u="sng">
                <a:solidFill>
                  <a:schemeClr val="accent2"/>
                </a:solidFill>
                <a:hlinkClick r:id="rId3">
                  <a:extLst>
                    <a:ext uri="{A12FA001-AC4F-418D-AE19-62706E023703}">
                      <ahyp:hlinkClr xmlns:ahyp="http://schemas.microsoft.com/office/drawing/2018/hyperlinkcolor" val="tx"/>
                    </a:ext>
                  </a:extLst>
                </a:hlinkClick>
              </a:rPr>
              <a:t>here</a:t>
            </a:r>
            <a:r>
              <a:rPr lang="en-US" sz="1500" b="1" u="sng">
                <a:solidFill>
                  <a:schemeClr val="accent2"/>
                </a:solidFill>
              </a:rPr>
              <a:t>. </a:t>
            </a:r>
          </a:p>
          <a:p>
            <a:pPr>
              <a:lnSpc>
                <a:spcPts val="1200"/>
              </a:lnSpc>
              <a:spcAft>
                <a:spcPts val="300"/>
              </a:spcAft>
            </a:pPr>
            <a:endParaRPr lang="en-US" sz="900">
              <a:solidFill>
                <a:schemeClr val="bg1"/>
              </a:solidFill>
              <a:latin typeface="Arial" charset="0"/>
              <a:ea typeface="Arial" charset="0"/>
              <a:cs typeface="Arial" charset="0"/>
            </a:endParaRPr>
          </a:p>
        </p:txBody>
      </p:sp>
      <p:sp>
        <p:nvSpPr>
          <p:cNvPr id="22" name="TextBox 21"/>
          <p:cNvSpPr txBox="1"/>
          <p:nvPr/>
        </p:nvSpPr>
        <p:spPr>
          <a:xfrm>
            <a:off x="3245784" y="5511697"/>
            <a:ext cx="5275281" cy="923330"/>
          </a:xfrm>
          <a:prstGeom prst="rect">
            <a:avLst/>
          </a:prstGeom>
          <a:noFill/>
        </p:spPr>
        <p:txBody>
          <a:bodyPr wrap="square" rtlCol="0" anchor="t">
            <a:spAutoFit/>
          </a:bodyPr>
          <a:lstStyle/>
          <a:p>
            <a:r>
              <a:rPr lang="en-US">
                <a:solidFill>
                  <a:schemeClr val="bg1"/>
                </a:solidFill>
              </a:rPr>
              <a:t>Please feel free to e-mail us at </a:t>
            </a:r>
            <a:r>
              <a:rPr lang="en-US" b="1" u="sng">
                <a:solidFill>
                  <a:schemeClr val="bg1"/>
                </a:solidFill>
                <a:hlinkClick r:id="rId4">
                  <a:extLst>
                    <a:ext uri="{A12FA001-AC4F-418D-AE19-62706E023703}">
                      <ahyp:hlinkClr xmlns:ahyp="http://schemas.microsoft.com/office/drawing/2018/hyperlinkcolor" val="tx"/>
                    </a:ext>
                  </a:extLst>
                </a:hlinkClick>
              </a:rPr>
              <a:t>rrivera@councilforeconed.org</a:t>
            </a:r>
            <a:r>
              <a:rPr lang="en-US">
                <a:solidFill>
                  <a:schemeClr val="bg1"/>
                </a:solidFill>
              </a:rPr>
              <a:t> </a:t>
            </a:r>
          </a:p>
          <a:p>
            <a:r>
              <a:rPr lang="en-US">
                <a:solidFill>
                  <a:schemeClr val="bg1"/>
                </a:solidFill>
              </a:rPr>
              <a:t>with any questions you have.</a:t>
            </a:r>
            <a:endParaRPr lang="en-US" sz="1050">
              <a:solidFill>
                <a:schemeClr val="bg1"/>
              </a:solidFill>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2384371" y="5554179"/>
            <a:ext cx="893308" cy="298459"/>
          </a:xfrm>
          <a:prstGeom prst="rect">
            <a:avLst/>
          </a:prstGeom>
        </p:spPr>
      </p:pic>
      <p:sp>
        <p:nvSpPr>
          <p:cNvPr id="23" name="TextBox 22"/>
          <p:cNvSpPr txBox="1"/>
          <p:nvPr/>
        </p:nvSpPr>
        <p:spPr>
          <a:xfrm>
            <a:off x="2356715" y="5593332"/>
            <a:ext cx="934682" cy="253916"/>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WHICH INDEX DO YOU FEEL INFLUENCES THE OTHER</a:t>
            </a:r>
            <a:r>
              <a:rPr lang="en-US" sz="2800" dirty="0"/>
              <a:t>?</a:t>
            </a:r>
          </a:p>
        </p:txBody>
      </p:sp>
      <p:sp>
        <p:nvSpPr>
          <p:cNvPr id="3" name="Content Placeholder 2"/>
          <p:cNvSpPr>
            <a:spLocks noGrp="1"/>
          </p:cNvSpPr>
          <p:nvPr>
            <p:ph idx="1"/>
          </p:nvPr>
        </p:nvSpPr>
        <p:spPr/>
        <p:txBody>
          <a:bodyPr/>
          <a:lstStyle/>
          <a:p>
            <a:endParaRPr lang="en-US" dirty="0"/>
          </a:p>
          <a:p>
            <a:pPr algn="ctr"/>
            <a:r>
              <a:rPr lang="en-US" dirty="0"/>
              <a:t>CPI influences PPI</a:t>
            </a:r>
          </a:p>
          <a:p>
            <a:pPr algn="ctr"/>
            <a:endParaRPr lang="en-US" dirty="0"/>
          </a:p>
          <a:p>
            <a:pPr marL="0" indent="0" algn="ctr">
              <a:buNone/>
            </a:pPr>
            <a:r>
              <a:rPr lang="en-US" dirty="0"/>
              <a:t>or </a:t>
            </a:r>
          </a:p>
          <a:p>
            <a:pPr algn="ctr"/>
            <a:endParaRPr lang="en-US" dirty="0"/>
          </a:p>
          <a:p>
            <a:pPr algn="ctr"/>
            <a:r>
              <a:rPr lang="en-US" dirty="0"/>
              <a:t>PPI Influences CPI</a:t>
            </a:r>
          </a:p>
        </p:txBody>
      </p:sp>
    </p:spTree>
    <p:extLst>
      <p:ext uri="{BB962C8B-B14F-4D97-AF65-F5344CB8AC3E}">
        <p14:creationId xmlns:p14="http://schemas.microsoft.com/office/powerpoint/2010/main" val="192163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53C8-BB03-4EFA-856D-EFFC62DB78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3EDD0EB-29D9-4A39-9049-9ADF11787AF7}"/>
              </a:ext>
            </a:extLst>
          </p:cNvPr>
          <p:cNvPicPr>
            <a:picLocks noGrp="1" noChangeAspect="1"/>
          </p:cNvPicPr>
          <p:nvPr>
            <p:ph idx="1"/>
          </p:nvPr>
        </p:nvPicPr>
        <p:blipFill>
          <a:blip r:embed="rId2"/>
          <a:stretch>
            <a:fillRect/>
          </a:stretch>
        </p:blipFill>
        <p:spPr>
          <a:xfrm>
            <a:off x="63194" y="1140643"/>
            <a:ext cx="9014818" cy="5269584"/>
          </a:xfrm>
        </p:spPr>
      </p:pic>
    </p:spTree>
    <p:extLst>
      <p:ext uri="{BB962C8B-B14F-4D97-AF65-F5344CB8AC3E}">
        <p14:creationId xmlns:p14="http://schemas.microsoft.com/office/powerpoint/2010/main" val="245729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396F-9E15-4153-BFB6-552BC9BEBEF8}"/>
              </a:ext>
            </a:extLst>
          </p:cNvPr>
          <p:cNvSpPr>
            <a:spLocks noGrp="1"/>
          </p:cNvSpPr>
          <p:nvPr>
            <p:ph type="title"/>
          </p:nvPr>
        </p:nvSpPr>
        <p:spPr/>
        <p:txBody>
          <a:bodyPr/>
          <a:lstStyle/>
          <a:p>
            <a:r>
              <a:rPr lang="en-US" sz="3600" dirty="0"/>
              <a:t>Consumer Price Index Dec 2020</a:t>
            </a:r>
          </a:p>
        </p:txBody>
      </p:sp>
      <p:pic>
        <p:nvPicPr>
          <p:cNvPr id="5" name="Content Placeholder 4">
            <a:extLst>
              <a:ext uri="{FF2B5EF4-FFF2-40B4-BE49-F238E27FC236}">
                <a16:creationId xmlns:a16="http://schemas.microsoft.com/office/drawing/2014/main" id="{B14F9AA1-C6EE-45BF-B953-2E40FFD5469D}"/>
              </a:ext>
            </a:extLst>
          </p:cNvPr>
          <p:cNvPicPr>
            <a:picLocks noGrp="1" noChangeAspect="1"/>
          </p:cNvPicPr>
          <p:nvPr>
            <p:ph idx="1"/>
          </p:nvPr>
        </p:nvPicPr>
        <p:blipFill>
          <a:blip r:embed="rId2"/>
          <a:stretch>
            <a:fillRect/>
          </a:stretch>
        </p:blipFill>
        <p:spPr>
          <a:xfrm>
            <a:off x="4518157" y="2290714"/>
            <a:ext cx="4617092" cy="2827252"/>
          </a:xfrm>
        </p:spPr>
      </p:pic>
      <p:pic>
        <p:nvPicPr>
          <p:cNvPr id="7" name="Picture 6">
            <a:extLst>
              <a:ext uri="{FF2B5EF4-FFF2-40B4-BE49-F238E27FC236}">
                <a16:creationId xmlns:a16="http://schemas.microsoft.com/office/drawing/2014/main" id="{00005948-7865-4C6F-88F1-2857CD71CCE2}"/>
              </a:ext>
            </a:extLst>
          </p:cNvPr>
          <p:cNvPicPr>
            <a:picLocks noChangeAspect="1"/>
          </p:cNvPicPr>
          <p:nvPr/>
        </p:nvPicPr>
        <p:blipFill>
          <a:blip r:embed="rId3"/>
          <a:stretch>
            <a:fillRect/>
          </a:stretch>
        </p:blipFill>
        <p:spPr>
          <a:xfrm>
            <a:off x="73196" y="2205872"/>
            <a:ext cx="4239793" cy="3206963"/>
          </a:xfrm>
          <a:prstGeom prst="rect">
            <a:avLst/>
          </a:prstGeom>
        </p:spPr>
      </p:pic>
    </p:spTree>
    <p:extLst>
      <p:ext uri="{BB962C8B-B14F-4D97-AF65-F5344CB8AC3E}">
        <p14:creationId xmlns:p14="http://schemas.microsoft.com/office/powerpoint/2010/main" val="375626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D8D1-9DE2-4472-8918-36B3340E244E}"/>
              </a:ext>
            </a:extLst>
          </p:cNvPr>
          <p:cNvSpPr>
            <a:spLocks noGrp="1"/>
          </p:cNvSpPr>
          <p:nvPr>
            <p:ph type="title"/>
          </p:nvPr>
        </p:nvSpPr>
        <p:spPr/>
        <p:txBody>
          <a:bodyPr/>
          <a:lstStyle/>
          <a:p>
            <a:r>
              <a:rPr lang="en-US" sz="4400" dirty="0"/>
              <a:t>Calculating CPI</a:t>
            </a:r>
          </a:p>
        </p:txBody>
      </p:sp>
      <p:pic>
        <p:nvPicPr>
          <p:cNvPr id="5" name="Content Placeholder 4">
            <a:extLst>
              <a:ext uri="{FF2B5EF4-FFF2-40B4-BE49-F238E27FC236}">
                <a16:creationId xmlns:a16="http://schemas.microsoft.com/office/drawing/2014/main" id="{83E21F98-6B1D-4A66-88BD-3BB22E103EEB}"/>
              </a:ext>
            </a:extLst>
          </p:cNvPr>
          <p:cNvPicPr>
            <a:picLocks noGrp="1" noChangeAspect="1"/>
          </p:cNvPicPr>
          <p:nvPr>
            <p:ph idx="1"/>
          </p:nvPr>
        </p:nvPicPr>
        <p:blipFill>
          <a:blip r:embed="rId2"/>
          <a:stretch>
            <a:fillRect/>
          </a:stretch>
        </p:blipFill>
        <p:spPr>
          <a:xfrm>
            <a:off x="685800" y="2247305"/>
            <a:ext cx="7829550" cy="4351458"/>
          </a:xfrm>
        </p:spPr>
      </p:pic>
    </p:spTree>
    <p:extLst>
      <p:ext uri="{BB962C8B-B14F-4D97-AF65-F5344CB8AC3E}">
        <p14:creationId xmlns:p14="http://schemas.microsoft.com/office/powerpoint/2010/main" val="37132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 we </a:t>
            </a:r>
            <a:r>
              <a:rPr lang="en-US" sz="4000" dirty="0">
                <a:solidFill>
                  <a:srgbClr val="7A9900"/>
                </a:solidFill>
              </a:rPr>
              <a:t>calculate</a:t>
            </a:r>
            <a:r>
              <a:rPr lang="en-US" sz="4000" dirty="0"/>
              <a:t> inflation?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527166"/>
              </p:ext>
            </p:extLst>
          </p:nvPr>
        </p:nvGraphicFramePr>
        <p:xfrm>
          <a:off x="710514" y="2146420"/>
          <a:ext cx="7569424" cy="2545080"/>
        </p:xfrm>
        <a:graphic>
          <a:graphicData uri="http://schemas.openxmlformats.org/drawingml/2006/table">
            <a:tbl>
              <a:tblPr firstRow="1" bandRow="1">
                <a:tableStyleId>{5C22544A-7EE6-4342-B048-85BDC9FD1C3A}</a:tableStyleId>
              </a:tblPr>
              <a:tblGrid>
                <a:gridCol w="946178">
                  <a:extLst>
                    <a:ext uri="{9D8B030D-6E8A-4147-A177-3AD203B41FA5}">
                      <a16:colId xmlns:a16="http://schemas.microsoft.com/office/drawing/2014/main" val="20000"/>
                    </a:ext>
                  </a:extLst>
                </a:gridCol>
                <a:gridCol w="946178">
                  <a:extLst>
                    <a:ext uri="{9D8B030D-6E8A-4147-A177-3AD203B41FA5}">
                      <a16:colId xmlns:a16="http://schemas.microsoft.com/office/drawing/2014/main" val="20001"/>
                    </a:ext>
                  </a:extLst>
                </a:gridCol>
                <a:gridCol w="946178">
                  <a:extLst>
                    <a:ext uri="{9D8B030D-6E8A-4147-A177-3AD203B41FA5}">
                      <a16:colId xmlns:a16="http://schemas.microsoft.com/office/drawing/2014/main" val="20002"/>
                    </a:ext>
                  </a:extLst>
                </a:gridCol>
                <a:gridCol w="946178">
                  <a:extLst>
                    <a:ext uri="{9D8B030D-6E8A-4147-A177-3AD203B41FA5}">
                      <a16:colId xmlns:a16="http://schemas.microsoft.com/office/drawing/2014/main" val="20003"/>
                    </a:ext>
                  </a:extLst>
                </a:gridCol>
                <a:gridCol w="946178">
                  <a:extLst>
                    <a:ext uri="{9D8B030D-6E8A-4147-A177-3AD203B41FA5}">
                      <a16:colId xmlns:a16="http://schemas.microsoft.com/office/drawing/2014/main" val="20004"/>
                    </a:ext>
                  </a:extLst>
                </a:gridCol>
                <a:gridCol w="946178">
                  <a:extLst>
                    <a:ext uri="{9D8B030D-6E8A-4147-A177-3AD203B41FA5}">
                      <a16:colId xmlns:a16="http://schemas.microsoft.com/office/drawing/2014/main" val="20005"/>
                    </a:ext>
                  </a:extLst>
                </a:gridCol>
                <a:gridCol w="946178">
                  <a:extLst>
                    <a:ext uri="{9D8B030D-6E8A-4147-A177-3AD203B41FA5}">
                      <a16:colId xmlns:a16="http://schemas.microsoft.com/office/drawing/2014/main" val="20006"/>
                    </a:ext>
                  </a:extLst>
                </a:gridCol>
                <a:gridCol w="946178">
                  <a:extLst>
                    <a:ext uri="{9D8B030D-6E8A-4147-A177-3AD203B41FA5}">
                      <a16:colId xmlns:a16="http://schemas.microsoft.com/office/drawing/2014/main" val="20007"/>
                    </a:ext>
                  </a:extLst>
                </a:gridCol>
              </a:tblGrid>
              <a:tr h="685800">
                <a:tc>
                  <a:txBody>
                    <a:bodyPr/>
                    <a:lstStyle/>
                    <a:p>
                      <a:r>
                        <a:rPr lang="en-US" sz="1400" dirty="0"/>
                        <a:t>Market Basket</a:t>
                      </a:r>
                    </a:p>
                  </a:txBody>
                  <a:tcPr marL="62617" marR="62617" marT="34290" marB="34290"/>
                </a:tc>
                <a:tc>
                  <a:txBody>
                    <a:bodyPr/>
                    <a:lstStyle/>
                    <a:p>
                      <a:r>
                        <a:rPr lang="en-US" sz="1400" dirty="0"/>
                        <a:t>Units</a:t>
                      </a:r>
                    </a:p>
                  </a:txBody>
                  <a:tcPr marL="62617" marR="62617" marT="34290" marB="34290"/>
                </a:tc>
                <a:tc>
                  <a:txBody>
                    <a:bodyPr/>
                    <a:lstStyle/>
                    <a:p>
                      <a:r>
                        <a:rPr lang="en-US" sz="1400" dirty="0"/>
                        <a:t>Price per Unit</a:t>
                      </a:r>
                      <a:r>
                        <a:rPr lang="en-US" sz="1400" baseline="0" dirty="0"/>
                        <a:t> Yr1</a:t>
                      </a:r>
                      <a:endParaRPr lang="en-US" sz="1400" dirty="0"/>
                    </a:p>
                  </a:txBody>
                  <a:tcPr marL="62617" marR="62617" marT="34290" marB="34290"/>
                </a:tc>
                <a:tc>
                  <a:txBody>
                    <a:bodyPr/>
                    <a:lstStyle/>
                    <a:p>
                      <a:r>
                        <a:rPr lang="en-US" sz="1400" dirty="0"/>
                        <a:t>Cost of the Market Basket</a:t>
                      </a:r>
                    </a:p>
                  </a:txBody>
                  <a:tcPr marL="62617" marR="62617" marT="34290" marB="34290"/>
                </a:tc>
                <a:tc>
                  <a:txBody>
                    <a:bodyPr/>
                    <a:lstStyle/>
                    <a:p>
                      <a:r>
                        <a:rPr lang="en-US" sz="1400" dirty="0"/>
                        <a:t>Price per Unit </a:t>
                      </a:r>
                      <a:r>
                        <a:rPr lang="en-US" sz="1400" dirty="0" err="1"/>
                        <a:t>Yr</a:t>
                      </a:r>
                      <a:r>
                        <a:rPr lang="en-US" sz="1400" dirty="0"/>
                        <a:t> 2</a:t>
                      </a:r>
                    </a:p>
                  </a:txBody>
                  <a:tcPr marL="62617" marR="62617" marT="34290" marB="34290"/>
                </a:tc>
                <a:tc>
                  <a:txBody>
                    <a:bodyPr/>
                    <a:lstStyle/>
                    <a:p>
                      <a:r>
                        <a:rPr lang="en-US" sz="1400" dirty="0"/>
                        <a:t>Cost of the Market Basket</a:t>
                      </a:r>
                    </a:p>
                  </a:txBody>
                  <a:tcPr marL="62617" marR="62617" marT="34290" marB="34290"/>
                </a:tc>
                <a:tc>
                  <a:txBody>
                    <a:bodyPr/>
                    <a:lstStyle/>
                    <a:p>
                      <a:r>
                        <a:rPr lang="en-US" sz="1400" dirty="0"/>
                        <a:t>Price per Unit </a:t>
                      </a:r>
                      <a:r>
                        <a:rPr lang="en-US" sz="1400" dirty="0" err="1"/>
                        <a:t>yr</a:t>
                      </a:r>
                      <a:r>
                        <a:rPr lang="en-US" sz="1400" dirty="0"/>
                        <a:t> 3</a:t>
                      </a:r>
                    </a:p>
                  </a:txBody>
                  <a:tcPr marL="62617" marR="62617" marT="34290" marB="34290"/>
                </a:tc>
                <a:tc>
                  <a:txBody>
                    <a:bodyPr/>
                    <a:lstStyle/>
                    <a:p>
                      <a:r>
                        <a:rPr lang="en-US" sz="1400" dirty="0"/>
                        <a:t>Cost of the Market Basket</a:t>
                      </a:r>
                    </a:p>
                  </a:txBody>
                  <a:tcPr marL="62617" marR="62617" marT="34290" marB="34290"/>
                </a:tc>
                <a:extLst>
                  <a:ext uri="{0D108BD9-81ED-4DB2-BD59-A6C34878D82A}">
                    <a16:rowId xmlns:a16="http://schemas.microsoft.com/office/drawing/2014/main" val="10000"/>
                  </a:ext>
                </a:extLst>
              </a:tr>
              <a:tr h="278130">
                <a:tc>
                  <a:txBody>
                    <a:bodyPr/>
                    <a:lstStyle/>
                    <a:p>
                      <a:r>
                        <a:rPr lang="en-US" sz="1400" dirty="0"/>
                        <a:t>Cheese</a:t>
                      </a:r>
                    </a:p>
                  </a:txBody>
                  <a:tcPr marL="62617" marR="62617" marT="34290" marB="34290"/>
                </a:tc>
                <a:tc>
                  <a:txBody>
                    <a:bodyPr/>
                    <a:lstStyle/>
                    <a:p>
                      <a:r>
                        <a:rPr lang="en-US" sz="1400" dirty="0"/>
                        <a:t>2 </a:t>
                      </a:r>
                      <a:r>
                        <a:rPr lang="en-US" sz="1400" dirty="0" err="1"/>
                        <a:t>lbs</a:t>
                      </a:r>
                      <a:endParaRPr lang="en-US" sz="1400" dirty="0"/>
                    </a:p>
                  </a:txBody>
                  <a:tcPr marL="62617" marR="62617" marT="34290" marB="34290"/>
                </a:tc>
                <a:tc>
                  <a:txBody>
                    <a:bodyPr/>
                    <a:lstStyle/>
                    <a:p>
                      <a:r>
                        <a:rPr lang="en-US" sz="1400" dirty="0"/>
                        <a:t>$1.75</a:t>
                      </a:r>
                    </a:p>
                  </a:txBody>
                  <a:tcPr marL="62617" marR="62617" marT="34290" marB="34290"/>
                </a:tc>
                <a:tc>
                  <a:txBody>
                    <a:bodyPr/>
                    <a:lstStyle/>
                    <a:p>
                      <a:r>
                        <a:rPr lang="en-US" sz="1400" dirty="0"/>
                        <a:t>$3.50</a:t>
                      </a:r>
                    </a:p>
                  </a:txBody>
                  <a:tcPr marL="62617" marR="62617" marT="34290" marB="34290"/>
                </a:tc>
                <a:tc>
                  <a:txBody>
                    <a:bodyPr/>
                    <a:lstStyle/>
                    <a:p>
                      <a:r>
                        <a:rPr lang="en-US" sz="1400" dirty="0"/>
                        <a:t>$1.50</a:t>
                      </a:r>
                    </a:p>
                  </a:txBody>
                  <a:tcPr marL="62617" marR="62617" marT="34290" marB="34290"/>
                </a:tc>
                <a:tc>
                  <a:txBody>
                    <a:bodyPr/>
                    <a:lstStyle/>
                    <a:p>
                      <a:r>
                        <a:rPr lang="en-US" sz="1400" dirty="0"/>
                        <a:t>$3.00</a:t>
                      </a:r>
                    </a:p>
                  </a:txBody>
                  <a:tcPr marL="62617" marR="62617" marT="34290" marB="34290"/>
                </a:tc>
                <a:tc>
                  <a:txBody>
                    <a:bodyPr/>
                    <a:lstStyle/>
                    <a:p>
                      <a:r>
                        <a:rPr lang="en-US" sz="1400" dirty="0"/>
                        <a:t>$1.50</a:t>
                      </a:r>
                    </a:p>
                  </a:txBody>
                  <a:tcPr marL="62617" marR="62617" marT="34290" marB="34290"/>
                </a:tc>
                <a:tc>
                  <a:txBody>
                    <a:bodyPr/>
                    <a:lstStyle/>
                    <a:p>
                      <a:r>
                        <a:rPr lang="en-US" sz="1400" dirty="0"/>
                        <a:t>$3.00</a:t>
                      </a:r>
                    </a:p>
                  </a:txBody>
                  <a:tcPr marL="62617" marR="62617" marT="34290" marB="34290"/>
                </a:tc>
                <a:extLst>
                  <a:ext uri="{0D108BD9-81ED-4DB2-BD59-A6C34878D82A}">
                    <a16:rowId xmlns:a16="http://schemas.microsoft.com/office/drawing/2014/main" val="10001"/>
                  </a:ext>
                </a:extLst>
              </a:tr>
              <a:tr h="278130">
                <a:tc>
                  <a:txBody>
                    <a:bodyPr/>
                    <a:lstStyle/>
                    <a:p>
                      <a:r>
                        <a:rPr lang="en-US" sz="1400" dirty="0"/>
                        <a:t>Jeans</a:t>
                      </a:r>
                    </a:p>
                  </a:txBody>
                  <a:tcPr marL="62617" marR="62617" marT="34290" marB="34290"/>
                </a:tc>
                <a:tc>
                  <a:txBody>
                    <a:bodyPr/>
                    <a:lstStyle/>
                    <a:p>
                      <a:r>
                        <a:rPr lang="en-US" sz="1400" dirty="0"/>
                        <a:t>2 pair</a:t>
                      </a:r>
                    </a:p>
                  </a:txBody>
                  <a:tcPr marL="62617" marR="62617" marT="34290" marB="34290"/>
                </a:tc>
                <a:tc>
                  <a:txBody>
                    <a:bodyPr/>
                    <a:lstStyle/>
                    <a:p>
                      <a:r>
                        <a:rPr lang="en-US" sz="1400" dirty="0"/>
                        <a:t>12.00</a:t>
                      </a:r>
                    </a:p>
                  </a:txBody>
                  <a:tcPr marL="62617" marR="62617" marT="34290" marB="34290"/>
                </a:tc>
                <a:tc>
                  <a:txBody>
                    <a:bodyPr/>
                    <a:lstStyle/>
                    <a:p>
                      <a:r>
                        <a:rPr lang="en-US" sz="1400" dirty="0"/>
                        <a:t>24.00</a:t>
                      </a:r>
                    </a:p>
                  </a:txBody>
                  <a:tcPr marL="62617" marR="62617" marT="34290" marB="34290"/>
                </a:tc>
                <a:tc>
                  <a:txBody>
                    <a:bodyPr/>
                    <a:lstStyle/>
                    <a:p>
                      <a:r>
                        <a:rPr lang="en-US" sz="1400" dirty="0"/>
                        <a:t>15.50</a:t>
                      </a:r>
                    </a:p>
                  </a:txBody>
                  <a:tcPr marL="62617" marR="62617" marT="34290" marB="34290"/>
                </a:tc>
                <a:tc>
                  <a:txBody>
                    <a:bodyPr/>
                    <a:lstStyle/>
                    <a:p>
                      <a:endParaRPr lang="en-US" sz="1400" dirty="0"/>
                    </a:p>
                  </a:txBody>
                  <a:tcPr marL="62617" marR="62617" marT="34290" marB="34290"/>
                </a:tc>
                <a:tc>
                  <a:txBody>
                    <a:bodyPr/>
                    <a:lstStyle/>
                    <a:p>
                      <a:r>
                        <a:rPr lang="en-US" sz="1400" dirty="0"/>
                        <a:t>20.00</a:t>
                      </a:r>
                    </a:p>
                  </a:txBody>
                  <a:tcPr marL="62617" marR="62617" marT="34290" marB="34290"/>
                </a:tc>
                <a:tc>
                  <a:txBody>
                    <a:bodyPr/>
                    <a:lstStyle/>
                    <a:p>
                      <a:endParaRPr lang="en-US" sz="1400" dirty="0"/>
                    </a:p>
                  </a:txBody>
                  <a:tcPr marL="62617" marR="62617" marT="34290" marB="34290"/>
                </a:tc>
                <a:extLst>
                  <a:ext uri="{0D108BD9-81ED-4DB2-BD59-A6C34878D82A}">
                    <a16:rowId xmlns:a16="http://schemas.microsoft.com/office/drawing/2014/main" val="10002"/>
                  </a:ext>
                </a:extLst>
              </a:tr>
              <a:tr h="278130">
                <a:tc>
                  <a:txBody>
                    <a:bodyPr/>
                    <a:lstStyle/>
                    <a:p>
                      <a:r>
                        <a:rPr lang="en-US" sz="1400" dirty="0"/>
                        <a:t>Gasoline</a:t>
                      </a:r>
                    </a:p>
                  </a:txBody>
                  <a:tcPr marL="62617" marR="62617" marT="34290" marB="34290"/>
                </a:tc>
                <a:tc>
                  <a:txBody>
                    <a:bodyPr/>
                    <a:lstStyle/>
                    <a:p>
                      <a:r>
                        <a:rPr lang="en-US" sz="1400" dirty="0"/>
                        <a:t>10 gals</a:t>
                      </a:r>
                    </a:p>
                  </a:txBody>
                  <a:tcPr marL="62617" marR="62617" marT="34290" marB="34290"/>
                </a:tc>
                <a:tc>
                  <a:txBody>
                    <a:bodyPr/>
                    <a:lstStyle/>
                    <a:p>
                      <a:r>
                        <a:rPr lang="en-US" sz="1400" dirty="0"/>
                        <a:t>1.25</a:t>
                      </a:r>
                    </a:p>
                  </a:txBody>
                  <a:tcPr marL="62617" marR="62617" marT="34290" marB="34290"/>
                </a:tc>
                <a:tc>
                  <a:txBody>
                    <a:bodyPr/>
                    <a:lstStyle/>
                    <a:p>
                      <a:r>
                        <a:rPr lang="en-US" sz="1400" dirty="0"/>
                        <a:t>12.50</a:t>
                      </a:r>
                    </a:p>
                  </a:txBody>
                  <a:tcPr marL="62617" marR="62617" marT="34290" marB="34290"/>
                </a:tc>
                <a:tc>
                  <a:txBody>
                    <a:bodyPr/>
                    <a:lstStyle/>
                    <a:p>
                      <a:r>
                        <a:rPr lang="en-US" sz="1400" dirty="0"/>
                        <a:t>1.60</a:t>
                      </a:r>
                    </a:p>
                  </a:txBody>
                  <a:tcPr marL="62617" marR="62617" marT="34290" marB="34290"/>
                </a:tc>
                <a:tc>
                  <a:txBody>
                    <a:bodyPr/>
                    <a:lstStyle/>
                    <a:p>
                      <a:r>
                        <a:rPr lang="en-US" sz="1400" dirty="0"/>
                        <a:t>16.00</a:t>
                      </a:r>
                    </a:p>
                  </a:txBody>
                  <a:tcPr marL="62617" marR="62617" marT="34290" marB="34290"/>
                </a:tc>
                <a:tc>
                  <a:txBody>
                    <a:bodyPr/>
                    <a:lstStyle/>
                    <a:p>
                      <a:r>
                        <a:rPr lang="en-US" sz="1400" dirty="0"/>
                        <a:t>2.70</a:t>
                      </a:r>
                    </a:p>
                  </a:txBody>
                  <a:tcPr marL="62617" marR="62617" marT="34290" marB="34290"/>
                </a:tc>
                <a:tc>
                  <a:txBody>
                    <a:bodyPr/>
                    <a:lstStyle/>
                    <a:p>
                      <a:endParaRPr lang="en-US" sz="1400"/>
                    </a:p>
                  </a:txBody>
                  <a:tcPr marL="62617" marR="62617" marT="34290" marB="34290"/>
                </a:tc>
                <a:extLst>
                  <a:ext uri="{0D108BD9-81ED-4DB2-BD59-A6C34878D82A}">
                    <a16:rowId xmlns:a16="http://schemas.microsoft.com/office/drawing/2014/main" val="10003"/>
                  </a:ext>
                </a:extLst>
              </a:tr>
              <a:tr h="685800">
                <a:tc>
                  <a:txBody>
                    <a:bodyPr/>
                    <a:lstStyle/>
                    <a:p>
                      <a:r>
                        <a:rPr lang="en-US" sz="1400" dirty="0"/>
                        <a:t>Total Expenditure</a:t>
                      </a:r>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r>
                        <a:rPr lang="en-US" sz="1400" dirty="0"/>
                        <a:t>$40.00</a:t>
                      </a:r>
                    </a:p>
                  </a:txBody>
                  <a:tcPr marL="62617" marR="62617" marT="34290" marB="34290"/>
                </a:tc>
                <a:tc>
                  <a:txBody>
                    <a:bodyPr/>
                    <a:lstStyle/>
                    <a:p>
                      <a:endParaRPr lang="en-US" sz="1400"/>
                    </a:p>
                  </a:txBody>
                  <a:tcPr marL="62617" marR="62617" marT="34290" marB="34290"/>
                </a:tc>
                <a:tc>
                  <a:txBody>
                    <a:bodyPr/>
                    <a:lstStyle/>
                    <a:p>
                      <a:r>
                        <a:rPr lang="en-US" sz="1400" dirty="0"/>
                        <a:t>$50.00</a:t>
                      </a:r>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extLst>
                  <a:ext uri="{0D108BD9-81ED-4DB2-BD59-A6C34878D82A}">
                    <a16:rowId xmlns:a16="http://schemas.microsoft.com/office/drawing/2014/main" val="10004"/>
                  </a:ext>
                </a:extLst>
              </a:tr>
              <a:tr h="278130">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a:p>
                  </a:txBody>
                  <a:tcPr marL="62617" marR="62617" marT="34290" marB="34290"/>
                </a:tc>
                <a:tc>
                  <a:txBody>
                    <a:bodyPr/>
                    <a:lstStyle/>
                    <a:p>
                      <a:endParaRPr lang="en-US" sz="1400" dirty="0"/>
                    </a:p>
                  </a:txBody>
                  <a:tcPr marL="62617" marR="62617" marT="34290" marB="34290"/>
                </a:tc>
                <a:extLst>
                  <a:ext uri="{0D108BD9-81ED-4DB2-BD59-A6C34878D82A}">
                    <a16:rowId xmlns:a16="http://schemas.microsoft.com/office/drawing/2014/main" val="10005"/>
                  </a:ext>
                </a:extLst>
              </a:tr>
            </a:tbl>
          </a:graphicData>
        </a:graphic>
      </p:graphicFrame>
      <p:sp>
        <p:nvSpPr>
          <p:cNvPr id="5" name="TextBox 4"/>
          <p:cNvSpPr txBox="1"/>
          <p:nvPr/>
        </p:nvSpPr>
        <p:spPr>
          <a:xfrm>
            <a:off x="710514" y="4780520"/>
            <a:ext cx="7883611" cy="1200329"/>
          </a:xfrm>
          <a:prstGeom prst="rect">
            <a:avLst/>
          </a:prstGeom>
          <a:noFill/>
        </p:spPr>
        <p:txBody>
          <a:bodyPr wrap="square" rtlCol="0">
            <a:spAutoFit/>
          </a:bodyPr>
          <a:lstStyle/>
          <a:p>
            <a:r>
              <a:rPr lang="en-US" dirty="0"/>
              <a:t>If year 1 is selected as the base year, the index number for Year 1 is ($40/40) x 100 = 100. </a:t>
            </a:r>
          </a:p>
          <a:p>
            <a:r>
              <a:rPr lang="en-US" dirty="0"/>
              <a:t>Then the index for year 2 is _____________________</a:t>
            </a:r>
          </a:p>
          <a:p>
            <a:r>
              <a:rPr lang="en-US" dirty="0"/>
              <a:t>Year 3 is _________________</a:t>
            </a:r>
          </a:p>
        </p:txBody>
      </p:sp>
    </p:spTree>
    <p:extLst>
      <p:ext uri="{BB962C8B-B14F-4D97-AF65-F5344CB8AC3E}">
        <p14:creationId xmlns:p14="http://schemas.microsoft.com/office/powerpoint/2010/main" val="35522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FB79-3E3C-4C64-A24A-009CB9AA24EA}"/>
              </a:ext>
            </a:extLst>
          </p:cNvPr>
          <p:cNvSpPr>
            <a:spLocks noGrp="1"/>
          </p:cNvSpPr>
          <p:nvPr>
            <p:ph type="title"/>
          </p:nvPr>
        </p:nvSpPr>
        <p:spPr/>
        <p:txBody>
          <a:bodyPr/>
          <a:lstStyle/>
          <a:p>
            <a:r>
              <a:rPr lang="en-US" sz="4000" dirty="0"/>
              <a:t>Answers to Inflation calculations!</a:t>
            </a:r>
          </a:p>
        </p:txBody>
      </p:sp>
      <p:graphicFrame>
        <p:nvGraphicFramePr>
          <p:cNvPr id="4" name="Table 4">
            <a:extLst>
              <a:ext uri="{FF2B5EF4-FFF2-40B4-BE49-F238E27FC236}">
                <a16:creationId xmlns:a16="http://schemas.microsoft.com/office/drawing/2014/main" id="{182378D2-CF53-45CC-BF85-DBA81D4F0E6F}"/>
              </a:ext>
            </a:extLst>
          </p:cNvPr>
          <p:cNvGraphicFramePr>
            <a:graphicFrameLocks noGrp="1"/>
          </p:cNvGraphicFramePr>
          <p:nvPr>
            <p:ph idx="1"/>
          </p:nvPr>
        </p:nvGraphicFramePr>
        <p:xfrm>
          <a:off x="592585" y="2775347"/>
          <a:ext cx="7963272" cy="2049780"/>
        </p:xfrm>
        <a:graphic>
          <a:graphicData uri="http://schemas.openxmlformats.org/drawingml/2006/table">
            <a:tbl>
              <a:tblPr firstRow="1" bandRow="1">
                <a:tableStyleId>{5C22544A-7EE6-4342-B048-85BDC9FD1C3A}</a:tableStyleId>
              </a:tblPr>
              <a:tblGrid>
                <a:gridCol w="995409">
                  <a:extLst>
                    <a:ext uri="{9D8B030D-6E8A-4147-A177-3AD203B41FA5}">
                      <a16:colId xmlns:a16="http://schemas.microsoft.com/office/drawing/2014/main" val="1916599095"/>
                    </a:ext>
                  </a:extLst>
                </a:gridCol>
                <a:gridCol w="995409">
                  <a:extLst>
                    <a:ext uri="{9D8B030D-6E8A-4147-A177-3AD203B41FA5}">
                      <a16:colId xmlns:a16="http://schemas.microsoft.com/office/drawing/2014/main" val="1898055714"/>
                    </a:ext>
                  </a:extLst>
                </a:gridCol>
                <a:gridCol w="995409">
                  <a:extLst>
                    <a:ext uri="{9D8B030D-6E8A-4147-A177-3AD203B41FA5}">
                      <a16:colId xmlns:a16="http://schemas.microsoft.com/office/drawing/2014/main" val="1261972149"/>
                    </a:ext>
                  </a:extLst>
                </a:gridCol>
                <a:gridCol w="995409">
                  <a:extLst>
                    <a:ext uri="{9D8B030D-6E8A-4147-A177-3AD203B41FA5}">
                      <a16:colId xmlns:a16="http://schemas.microsoft.com/office/drawing/2014/main" val="1882919837"/>
                    </a:ext>
                  </a:extLst>
                </a:gridCol>
                <a:gridCol w="995409">
                  <a:extLst>
                    <a:ext uri="{9D8B030D-6E8A-4147-A177-3AD203B41FA5}">
                      <a16:colId xmlns:a16="http://schemas.microsoft.com/office/drawing/2014/main" val="1789114955"/>
                    </a:ext>
                  </a:extLst>
                </a:gridCol>
                <a:gridCol w="995409">
                  <a:extLst>
                    <a:ext uri="{9D8B030D-6E8A-4147-A177-3AD203B41FA5}">
                      <a16:colId xmlns:a16="http://schemas.microsoft.com/office/drawing/2014/main" val="1605690372"/>
                    </a:ext>
                  </a:extLst>
                </a:gridCol>
                <a:gridCol w="995409">
                  <a:extLst>
                    <a:ext uri="{9D8B030D-6E8A-4147-A177-3AD203B41FA5}">
                      <a16:colId xmlns:a16="http://schemas.microsoft.com/office/drawing/2014/main" val="2756860982"/>
                    </a:ext>
                  </a:extLst>
                </a:gridCol>
                <a:gridCol w="995409">
                  <a:extLst>
                    <a:ext uri="{9D8B030D-6E8A-4147-A177-3AD203B41FA5}">
                      <a16:colId xmlns:a16="http://schemas.microsoft.com/office/drawing/2014/main" val="3707444132"/>
                    </a:ext>
                  </a:extLst>
                </a:gridCol>
              </a:tblGrid>
              <a:tr h="685800">
                <a:tc>
                  <a:txBody>
                    <a:bodyPr/>
                    <a:lstStyle/>
                    <a:p>
                      <a:r>
                        <a:rPr lang="en-US" sz="1400" dirty="0"/>
                        <a:t>Basic market basket item</a:t>
                      </a:r>
                    </a:p>
                  </a:txBody>
                  <a:tcPr marL="68580" marR="68580" marT="34290" marB="34290"/>
                </a:tc>
                <a:tc>
                  <a:txBody>
                    <a:bodyPr/>
                    <a:lstStyle/>
                    <a:p>
                      <a:r>
                        <a:rPr lang="en-US" sz="1400" dirty="0"/>
                        <a:t># of units</a:t>
                      </a:r>
                    </a:p>
                  </a:txBody>
                  <a:tcPr marL="68580" marR="68580" marT="34290" marB="34290"/>
                </a:tc>
                <a:tc>
                  <a:txBody>
                    <a:bodyPr/>
                    <a:lstStyle/>
                    <a:p>
                      <a:r>
                        <a:rPr lang="en-US" sz="1400" dirty="0"/>
                        <a:t>Price of market basket </a:t>
                      </a:r>
                      <a:r>
                        <a:rPr lang="en-US" sz="1400" dirty="0" err="1"/>
                        <a:t>Yr</a:t>
                      </a:r>
                      <a:r>
                        <a:rPr lang="en-US" sz="1400" dirty="0"/>
                        <a:t> 1</a:t>
                      </a:r>
                    </a:p>
                  </a:txBody>
                  <a:tcPr marL="68580" marR="68580" marT="34290" marB="34290"/>
                </a:tc>
                <a:tc>
                  <a:txBody>
                    <a:bodyPr/>
                    <a:lstStyle/>
                    <a:p>
                      <a:r>
                        <a:rPr lang="en-US" sz="1400" dirty="0"/>
                        <a:t>Cost of market basket </a:t>
                      </a:r>
                      <a:r>
                        <a:rPr lang="en-US" sz="1400" dirty="0" err="1"/>
                        <a:t>Yr</a:t>
                      </a:r>
                      <a:r>
                        <a:rPr lang="en-US" sz="1400" dirty="0"/>
                        <a:t> 1</a:t>
                      </a:r>
                    </a:p>
                  </a:txBody>
                  <a:tcPr marL="68580" marR="68580" marT="34290" marB="34290"/>
                </a:tc>
                <a:tc>
                  <a:txBody>
                    <a:bodyPr/>
                    <a:lstStyle/>
                    <a:p>
                      <a:r>
                        <a:rPr lang="en-US" sz="1400" dirty="0"/>
                        <a:t>Price of Basket </a:t>
                      </a:r>
                      <a:r>
                        <a:rPr lang="en-US" sz="1400" dirty="0" err="1"/>
                        <a:t>Yr</a:t>
                      </a:r>
                      <a:r>
                        <a:rPr lang="en-US" sz="1400" dirty="0"/>
                        <a:t> 2</a:t>
                      </a:r>
                    </a:p>
                  </a:txBody>
                  <a:tcPr marL="68580" marR="68580" marT="34290" marB="34290"/>
                </a:tc>
                <a:tc>
                  <a:txBody>
                    <a:bodyPr/>
                    <a:lstStyle/>
                    <a:p>
                      <a:r>
                        <a:rPr lang="en-US" sz="1400" dirty="0"/>
                        <a:t>Cost of market basket </a:t>
                      </a:r>
                      <a:r>
                        <a:rPr lang="en-US" sz="1400" dirty="0" err="1"/>
                        <a:t>Yr</a:t>
                      </a:r>
                      <a:r>
                        <a:rPr lang="en-US" sz="1400" dirty="0"/>
                        <a:t> 2</a:t>
                      </a:r>
                    </a:p>
                  </a:txBody>
                  <a:tcPr marL="68580" marR="68580" marT="34290" marB="34290"/>
                </a:tc>
                <a:tc>
                  <a:txBody>
                    <a:bodyPr/>
                    <a:lstStyle/>
                    <a:p>
                      <a:r>
                        <a:rPr lang="en-US" sz="1400" dirty="0"/>
                        <a:t>Price of Basket </a:t>
                      </a:r>
                      <a:r>
                        <a:rPr lang="en-US" sz="1400" dirty="0" err="1"/>
                        <a:t>Yr</a:t>
                      </a:r>
                      <a:r>
                        <a:rPr lang="en-US" sz="1400" dirty="0"/>
                        <a:t> 3</a:t>
                      </a:r>
                    </a:p>
                  </a:txBody>
                  <a:tcPr marL="68580" marR="68580" marT="34290" marB="34290"/>
                </a:tc>
                <a:tc>
                  <a:txBody>
                    <a:bodyPr/>
                    <a:lstStyle/>
                    <a:p>
                      <a:r>
                        <a:rPr lang="en-US" sz="1400" dirty="0"/>
                        <a:t>Cost of market basket </a:t>
                      </a:r>
                      <a:r>
                        <a:rPr lang="en-US" sz="1400" dirty="0" err="1"/>
                        <a:t>Yr</a:t>
                      </a:r>
                      <a:r>
                        <a:rPr lang="en-US" sz="1400" dirty="0"/>
                        <a:t> 3</a:t>
                      </a:r>
                    </a:p>
                  </a:txBody>
                  <a:tcPr marL="68580" marR="68580" marT="34290" marB="34290"/>
                </a:tc>
                <a:extLst>
                  <a:ext uri="{0D108BD9-81ED-4DB2-BD59-A6C34878D82A}">
                    <a16:rowId xmlns:a16="http://schemas.microsoft.com/office/drawing/2014/main" val="116270977"/>
                  </a:ext>
                </a:extLst>
              </a:tr>
              <a:tr h="278130">
                <a:tc>
                  <a:txBody>
                    <a:bodyPr/>
                    <a:lstStyle/>
                    <a:p>
                      <a:r>
                        <a:rPr lang="en-US" sz="1400" dirty="0"/>
                        <a:t>Cheese</a:t>
                      </a:r>
                    </a:p>
                  </a:txBody>
                  <a:tcPr marL="68580" marR="68580" marT="34290" marB="34290"/>
                </a:tc>
                <a:tc>
                  <a:txBody>
                    <a:bodyPr/>
                    <a:lstStyle/>
                    <a:p>
                      <a:r>
                        <a:rPr lang="en-US" sz="1400" dirty="0"/>
                        <a:t>2 </a:t>
                      </a:r>
                      <a:r>
                        <a:rPr lang="en-US" sz="1400" dirty="0" err="1"/>
                        <a:t>lbs</a:t>
                      </a:r>
                      <a:endParaRPr lang="en-US" sz="1400" dirty="0"/>
                    </a:p>
                  </a:txBody>
                  <a:tcPr marL="68580" marR="68580" marT="34290" marB="34290"/>
                </a:tc>
                <a:tc>
                  <a:txBody>
                    <a:bodyPr/>
                    <a:lstStyle/>
                    <a:p>
                      <a:r>
                        <a:rPr lang="en-US" sz="1400" dirty="0"/>
                        <a:t>$1.75</a:t>
                      </a:r>
                    </a:p>
                  </a:txBody>
                  <a:tcPr marL="68580" marR="68580" marT="34290" marB="34290"/>
                </a:tc>
                <a:tc>
                  <a:txBody>
                    <a:bodyPr/>
                    <a:lstStyle/>
                    <a:p>
                      <a:r>
                        <a:rPr lang="en-US" sz="1400" dirty="0"/>
                        <a:t>$3.50</a:t>
                      </a:r>
                    </a:p>
                  </a:txBody>
                  <a:tcPr marL="68580" marR="68580" marT="34290" marB="34290"/>
                </a:tc>
                <a:tc>
                  <a:txBody>
                    <a:bodyPr/>
                    <a:lstStyle/>
                    <a:p>
                      <a:r>
                        <a:rPr lang="en-US" sz="1400" dirty="0"/>
                        <a:t>$1.50</a:t>
                      </a:r>
                    </a:p>
                  </a:txBody>
                  <a:tcPr marL="68580" marR="68580" marT="34290" marB="34290"/>
                </a:tc>
                <a:tc>
                  <a:txBody>
                    <a:bodyPr/>
                    <a:lstStyle/>
                    <a:p>
                      <a:r>
                        <a:rPr lang="en-US" sz="1400" dirty="0"/>
                        <a:t>$3.00</a:t>
                      </a:r>
                    </a:p>
                  </a:txBody>
                  <a:tcPr marL="68580" marR="68580" marT="34290" marB="34290"/>
                </a:tc>
                <a:tc>
                  <a:txBody>
                    <a:bodyPr/>
                    <a:lstStyle/>
                    <a:p>
                      <a:r>
                        <a:rPr lang="en-US" sz="1400" dirty="0"/>
                        <a:t>$1.50</a:t>
                      </a:r>
                    </a:p>
                  </a:txBody>
                  <a:tcPr marL="68580" marR="68580" marT="34290" marB="34290"/>
                </a:tc>
                <a:tc>
                  <a:txBody>
                    <a:bodyPr/>
                    <a:lstStyle/>
                    <a:p>
                      <a:r>
                        <a:rPr lang="en-US" sz="1400" dirty="0"/>
                        <a:t>$3.00</a:t>
                      </a:r>
                    </a:p>
                  </a:txBody>
                  <a:tcPr marL="68580" marR="68580" marT="34290" marB="34290"/>
                </a:tc>
                <a:extLst>
                  <a:ext uri="{0D108BD9-81ED-4DB2-BD59-A6C34878D82A}">
                    <a16:rowId xmlns:a16="http://schemas.microsoft.com/office/drawing/2014/main" val="1255783671"/>
                  </a:ext>
                </a:extLst>
              </a:tr>
              <a:tr h="278130">
                <a:tc>
                  <a:txBody>
                    <a:bodyPr/>
                    <a:lstStyle/>
                    <a:p>
                      <a:r>
                        <a:rPr lang="en-US" sz="1400" dirty="0"/>
                        <a:t>Blue Jeans</a:t>
                      </a:r>
                    </a:p>
                  </a:txBody>
                  <a:tcPr marL="68580" marR="68580" marT="34290" marB="34290"/>
                </a:tc>
                <a:tc>
                  <a:txBody>
                    <a:bodyPr/>
                    <a:lstStyle/>
                    <a:p>
                      <a:r>
                        <a:rPr lang="en-US" sz="1400" dirty="0"/>
                        <a:t>2 pair</a:t>
                      </a:r>
                    </a:p>
                  </a:txBody>
                  <a:tcPr marL="68580" marR="68580" marT="34290" marB="34290"/>
                </a:tc>
                <a:tc>
                  <a:txBody>
                    <a:bodyPr/>
                    <a:lstStyle/>
                    <a:p>
                      <a:r>
                        <a:rPr lang="en-US" sz="1400" dirty="0"/>
                        <a:t>$12.00</a:t>
                      </a:r>
                    </a:p>
                  </a:txBody>
                  <a:tcPr marL="68580" marR="68580" marT="34290" marB="34290"/>
                </a:tc>
                <a:tc>
                  <a:txBody>
                    <a:bodyPr/>
                    <a:lstStyle/>
                    <a:p>
                      <a:r>
                        <a:rPr lang="en-US" sz="1400" dirty="0"/>
                        <a:t>$24.00</a:t>
                      </a:r>
                    </a:p>
                  </a:txBody>
                  <a:tcPr marL="68580" marR="68580" marT="34290" marB="34290"/>
                </a:tc>
                <a:tc>
                  <a:txBody>
                    <a:bodyPr/>
                    <a:lstStyle/>
                    <a:p>
                      <a:r>
                        <a:rPr lang="en-US" sz="1400" dirty="0"/>
                        <a:t>$15.50</a:t>
                      </a:r>
                    </a:p>
                  </a:txBody>
                  <a:tcPr marL="68580" marR="68580" marT="34290" marB="34290"/>
                </a:tc>
                <a:tc>
                  <a:txBody>
                    <a:bodyPr/>
                    <a:lstStyle/>
                    <a:p>
                      <a:r>
                        <a:rPr lang="en-US" sz="1400" dirty="0"/>
                        <a:t>$31.00</a:t>
                      </a:r>
                    </a:p>
                  </a:txBody>
                  <a:tcPr marL="68580" marR="68580" marT="34290" marB="34290"/>
                </a:tc>
                <a:tc>
                  <a:txBody>
                    <a:bodyPr/>
                    <a:lstStyle/>
                    <a:p>
                      <a:r>
                        <a:rPr lang="en-US" sz="1400" dirty="0"/>
                        <a:t>$20.00</a:t>
                      </a:r>
                    </a:p>
                  </a:txBody>
                  <a:tcPr marL="68580" marR="68580" marT="34290" marB="34290"/>
                </a:tc>
                <a:tc>
                  <a:txBody>
                    <a:bodyPr/>
                    <a:lstStyle/>
                    <a:p>
                      <a:r>
                        <a:rPr lang="en-US" sz="1400" dirty="0"/>
                        <a:t>$40.00</a:t>
                      </a:r>
                    </a:p>
                  </a:txBody>
                  <a:tcPr marL="68580" marR="68580" marT="34290" marB="34290"/>
                </a:tc>
                <a:extLst>
                  <a:ext uri="{0D108BD9-81ED-4DB2-BD59-A6C34878D82A}">
                    <a16:rowId xmlns:a16="http://schemas.microsoft.com/office/drawing/2014/main" val="1711829473"/>
                  </a:ext>
                </a:extLst>
              </a:tr>
              <a:tr h="278130">
                <a:tc>
                  <a:txBody>
                    <a:bodyPr/>
                    <a:lstStyle/>
                    <a:p>
                      <a:r>
                        <a:rPr lang="en-US" sz="1400" dirty="0"/>
                        <a:t>Gasoline</a:t>
                      </a:r>
                    </a:p>
                  </a:txBody>
                  <a:tcPr marL="68580" marR="68580" marT="34290" marB="34290"/>
                </a:tc>
                <a:tc>
                  <a:txBody>
                    <a:bodyPr/>
                    <a:lstStyle/>
                    <a:p>
                      <a:r>
                        <a:rPr lang="en-US" sz="1400" dirty="0"/>
                        <a:t>10 gallons</a:t>
                      </a:r>
                    </a:p>
                  </a:txBody>
                  <a:tcPr marL="68580" marR="68580" marT="34290" marB="34290"/>
                </a:tc>
                <a:tc>
                  <a:txBody>
                    <a:bodyPr/>
                    <a:lstStyle/>
                    <a:p>
                      <a:r>
                        <a:rPr lang="en-US" sz="1400" dirty="0"/>
                        <a:t>$1.25</a:t>
                      </a:r>
                    </a:p>
                  </a:txBody>
                  <a:tcPr marL="68580" marR="68580" marT="34290" marB="34290"/>
                </a:tc>
                <a:tc>
                  <a:txBody>
                    <a:bodyPr/>
                    <a:lstStyle/>
                    <a:p>
                      <a:r>
                        <a:rPr lang="en-US" sz="1400" dirty="0"/>
                        <a:t>$12.50</a:t>
                      </a:r>
                    </a:p>
                  </a:txBody>
                  <a:tcPr marL="68580" marR="68580" marT="34290" marB="34290"/>
                </a:tc>
                <a:tc>
                  <a:txBody>
                    <a:bodyPr/>
                    <a:lstStyle/>
                    <a:p>
                      <a:r>
                        <a:rPr lang="en-US" sz="1400" dirty="0"/>
                        <a:t>$1.60</a:t>
                      </a:r>
                    </a:p>
                  </a:txBody>
                  <a:tcPr marL="68580" marR="68580" marT="34290" marB="34290"/>
                </a:tc>
                <a:tc>
                  <a:txBody>
                    <a:bodyPr/>
                    <a:lstStyle/>
                    <a:p>
                      <a:r>
                        <a:rPr lang="en-US" sz="1400" dirty="0"/>
                        <a:t>$16.00</a:t>
                      </a:r>
                    </a:p>
                  </a:txBody>
                  <a:tcPr marL="68580" marR="68580" marT="34290" marB="34290"/>
                </a:tc>
                <a:tc>
                  <a:txBody>
                    <a:bodyPr/>
                    <a:lstStyle/>
                    <a:p>
                      <a:r>
                        <a:rPr lang="en-US" sz="1400" dirty="0"/>
                        <a:t>$2.70</a:t>
                      </a:r>
                    </a:p>
                  </a:txBody>
                  <a:tcPr marL="68580" marR="68580" marT="34290" marB="34290"/>
                </a:tc>
                <a:tc>
                  <a:txBody>
                    <a:bodyPr/>
                    <a:lstStyle/>
                    <a:p>
                      <a:r>
                        <a:rPr lang="en-US" sz="1400" dirty="0"/>
                        <a:t>$27.00</a:t>
                      </a:r>
                    </a:p>
                  </a:txBody>
                  <a:tcPr marL="68580" marR="68580" marT="34290" marB="34290"/>
                </a:tc>
                <a:extLst>
                  <a:ext uri="{0D108BD9-81ED-4DB2-BD59-A6C34878D82A}">
                    <a16:rowId xmlns:a16="http://schemas.microsoft.com/office/drawing/2014/main" val="1332602847"/>
                  </a:ext>
                </a:extLst>
              </a:tr>
              <a:tr h="278130">
                <a:tc>
                  <a:txBody>
                    <a:bodyPr/>
                    <a:lstStyle/>
                    <a:p>
                      <a:r>
                        <a:rPr lang="en-US" sz="1400" dirty="0"/>
                        <a:t>Total</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a:t>$40.00</a:t>
                      </a:r>
                    </a:p>
                  </a:txBody>
                  <a:tcPr marL="68580" marR="68580" marT="34290" marB="34290"/>
                </a:tc>
                <a:tc>
                  <a:txBody>
                    <a:bodyPr/>
                    <a:lstStyle/>
                    <a:p>
                      <a:endParaRPr lang="en-US" sz="1400" dirty="0"/>
                    </a:p>
                  </a:txBody>
                  <a:tcPr marL="68580" marR="68580" marT="34290" marB="34290"/>
                </a:tc>
                <a:tc>
                  <a:txBody>
                    <a:bodyPr/>
                    <a:lstStyle/>
                    <a:p>
                      <a:r>
                        <a:rPr lang="en-US" sz="1400" dirty="0"/>
                        <a:t>$50.00</a:t>
                      </a:r>
                    </a:p>
                  </a:txBody>
                  <a:tcPr marL="68580" marR="68580" marT="34290" marB="34290"/>
                </a:tc>
                <a:tc>
                  <a:txBody>
                    <a:bodyPr/>
                    <a:lstStyle/>
                    <a:p>
                      <a:endParaRPr lang="en-US" sz="1400" dirty="0"/>
                    </a:p>
                  </a:txBody>
                  <a:tcPr marL="68580" marR="68580" marT="34290" marB="34290"/>
                </a:tc>
                <a:tc>
                  <a:txBody>
                    <a:bodyPr/>
                    <a:lstStyle/>
                    <a:p>
                      <a:r>
                        <a:rPr lang="en-US" sz="1400" dirty="0"/>
                        <a:t>$70.00</a:t>
                      </a:r>
                    </a:p>
                  </a:txBody>
                  <a:tcPr marL="68580" marR="68580" marT="34290" marB="34290"/>
                </a:tc>
                <a:extLst>
                  <a:ext uri="{0D108BD9-81ED-4DB2-BD59-A6C34878D82A}">
                    <a16:rowId xmlns:a16="http://schemas.microsoft.com/office/drawing/2014/main" val="846450097"/>
                  </a:ext>
                </a:extLst>
              </a:tr>
            </a:tbl>
          </a:graphicData>
        </a:graphic>
      </p:graphicFrame>
      <p:sp>
        <p:nvSpPr>
          <p:cNvPr id="7" name="TextBox 6">
            <a:extLst>
              <a:ext uri="{FF2B5EF4-FFF2-40B4-BE49-F238E27FC236}">
                <a16:creationId xmlns:a16="http://schemas.microsoft.com/office/drawing/2014/main" id="{7038F4A6-EF19-411A-A36F-852517FB0949}"/>
              </a:ext>
            </a:extLst>
          </p:cNvPr>
          <p:cNvSpPr txBox="1"/>
          <p:nvPr/>
        </p:nvSpPr>
        <p:spPr>
          <a:xfrm>
            <a:off x="193638" y="4858860"/>
            <a:ext cx="8767482" cy="1477328"/>
          </a:xfrm>
          <a:prstGeom prst="rect">
            <a:avLst/>
          </a:prstGeom>
          <a:noFill/>
        </p:spPr>
        <p:txBody>
          <a:bodyPr wrap="square" rtlCol="0">
            <a:spAutoFit/>
          </a:bodyPr>
          <a:lstStyle/>
          <a:p>
            <a:r>
              <a:rPr lang="en-US" dirty="0"/>
              <a:t>If </a:t>
            </a:r>
            <a:r>
              <a:rPr lang="en-US" dirty="0" err="1"/>
              <a:t>Yr</a:t>
            </a:r>
            <a:r>
              <a:rPr lang="en-US" dirty="0"/>
              <a:t> 1 is selected as the base year, calculate the price indicate for  each year. Show your work.</a:t>
            </a:r>
          </a:p>
          <a:p>
            <a:r>
              <a:rPr lang="en-US" dirty="0"/>
              <a:t>Year 1 is </a:t>
            </a:r>
            <a:r>
              <a:rPr lang="en-US" dirty="0">
                <a:solidFill>
                  <a:srgbClr val="7A9900"/>
                </a:solidFill>
              </a:rPr>
              <a:t>(40/40)100= 100</a:t>
            </a:r>
            <a:r>
              <a:rPr lang="en-US" dirty="0"/>
              <a:t>	Year 2 is </a:t>
            </a:r>
            <a:r>
              <a:rPr lang="en-US" dirty="0">
                <a:solidFill>
                  <a:srgbClr val="7A9900"/>
                </a:solidFill>
              </a:rPr>
              <a:t>(50/40)100 = 125 </a:t>
            </a:r>
            <a:r>
              <a:rPr lang="en-US" dirty="0"/>
              <a:t>Year 3 is </a:t>
            </a:r>
            <a:r>
              <a:rPr lang="en-US" dirty="0">
                <a:solidFill>
                  <a:srgbClr val="7A9900"/>
                </a:solidFill>
              </a:rPr>
              <a:t>(70/40)100= 175</a:t>
            </a:r>
          </a:p>
          <a:p>
            <a:r>
              <a:rPr lang="en-US" dirty="0"/>
              <a:t>What is the percentage increase between Year 1 and Year 3? </a:t>
            </a:r>
            <a:r>
              <a:rPr lang="en-US" b="1" dirty="0"/>
              <a:t>75%</a:t>
            </a:r>
            <a:br>
              <a:rPr lang="en-US" b="1" dirty="0"/>
            </a:br>
            <a:r>
              <a:rPr lang="en-US" dirty="0"/>
              <a:t>What is the % increase between </a:t>
            </a:r>
            <a:r>
              <a:rPr lang="en-US" dirty="0" err="1"/>
              <a:t>Yr</a:t>
            </a:r>
            <a:r>
              <a:rPr lang="en-US" dirty="0"/>
              <a:t> 2 and </a:t>
            </a:r>
            <a:r>
              <a:rPr lang="en-US" dirty="0" err="1"/>
              <a:t>Yr</a:t>
            </a:r>
            <a:r>
              <a:rPr lang="en-US" dirty="0"/>
              <a:t> 3? </a:t>
            </a:r>
            <a:r>
              <a:rPr lang="en-US" b="1" dirty="0"/>
              <a:t>40%</a:t>
            </a:r>
          </a:p>
        </p:txBody>
      </p:sp>
    </p:spTree>
    <p:extLst>
      <p:ext uri="{BB962C8B-B14F-4D97-AF65-F5344CB8AC3E}">
        <p14:creationId xmlns:p14="http://schemas.microsoft.com/office/powerpoint/2010/main" val="1996413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http://purl.org/dc/elements/1.1/"/>
    <ds:schemaRef ds:uri="9cd82c5b-74c9-4827-94f1-5bf219ae6b20"/>
    <ds:schemaRef ds:uri="bfa4db11-c700-41fb-b639-f7e6b4e680b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363</TotalTime>
  <Words>1800</Words>
  <Application>Microsoft Office PowerPoint</Application>
  <PresentationFormat>On-screen Show (4:3)</PresentationFormat>
  <Paragraphs>233</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effra</vt:lpstr>
      <vt:lpstr>Source Sans Pro</vt:lpstr>
      <vt:lpstr>Times New Roman</vt:lpstr>
      <vt:lpstr>Office Theme</vt:lpstr>
      <vt:lpstr>  AP  Macroeconomics Bootcamp Inflation Theresa Fischer February 2021 ecofisch@gmail.com</vt:lpstr>
      <vt:lpstr>National Standards</vt:lpstr>
      <vt:lpstr>Who Measures Inflation in the USA?</vt:lpstr>
      <vt:lpstr>WHICH INDEX DO YOU FEEL INFLUENCES THE OTHER?</vt:lpstr>
      <vt:lpstr>PowerPoint Presentation</vt:lpstr>
      <vt:lpstr>Consumer Price Index Dec 2020</vt:lpstr>
      <vt:lpstr>Calculating CPI</vt:lpstr>
      <vt:lpstr>How do we calculate inflation?</vt:lpstr>
      <vt:lpstr>Answers to Inflation calculations!</vt:lpstr>
      <vt:lpstr>PowerPoint Presentation</vt:lpstr>
      <vt:lpstr>Answers</vt:lpstr>
      <vt:lpstr>What is the inflation rate from 2019 to 2020?</vt:lpstr>
      <vt:lpstr>PowerPoint Presentation</vt:lpstr>
      <vt:lpstr>What are the two different types of Inflation?</vt:lpstr>
      <vt:lpstr>What is Stagflation?</vt:lpstr>
      <vt:lpstr>Which type of inflation is more difficult to correct?</vt:lpstr>
      <vt:lpstr>Scenario</vt:lpstr>
      <vt:lpstr>What are the factors that affect prices?</vt:lpstr>
      <vt:lpstr>PowerPoint Presentation</vt:lpstr>
      <vt:lpstr>Negative Effects of Inflation</vt:lpstr>
      <vt:lpstr>How can Inflation be controlled?</vt:lpstr>
      <vt:lpstr>Scenario</vt:lpstr>
      <vt:lpstr>PowerPoint Presentation</vt:lpstr>
      <vt:lpstr>PowerPoint Presentation</vt:lpstr>
      <vt:lpstr>PowerPoint Presentation</vt:lpstr>
      <vt:lpstr>PowerPoint Presentation</vt:lpstr>
      <vt:lpstr>The Trial of Ms. Ann Flation (Stage Play) http://economicsondemand.weebly.com/uploads/4/0/5/0/40509201/unit_3_-_lesson_-_infaltion_-_debate_-_duke.pdf</vt:lpstr>
      <vt:lpstr>Inflation Spectrum</vt:lpstr>
      <vt:lpstr>Resources </vt:lpstr>
      <vt:lpstr>PowerPoint Presentation</vt:lpstr>
      <vt:lpstr>Did the Presidential salary in the 1913  keep up with inflation?</vt:lpstr>
      <vt:lpstr>Keeping up with Inflation</vt:lpstr>
      <vt:lpstr>Thank you</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103</cp:revision>
  <dcterms:created xsi:type="dcterms:W3CDTF">2012-09-11T15:07:18Z</dcterms:created>
  <dcterms:modified xsi:type="dcterms:W3CDTF">2021-02-17T21:15:37Z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