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" name="Shape 14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home.treasury.gov/news/press-releases/jy0608" TargetMode="External"/><Relationship Id="rId4" Type="http://schemas.openxmlformats.org/officeDocument/2006/relationships/hyperlink" Target="https://www.aljazeera.com/news/2022/2/22/biden-imposes-new-russia-sanctions-decries-beginning-invasion" TargetMode="Externa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abc7chicago.com/companies-pulling-out-of-russia-coca-cola-mcdonalds-closing-ukraine/11637670/" TargetMode="Externa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foreignpolicy.com/2022/03/08/swift-sanctions-ukraine-russia-nato-putin-war-global-finance/" TargetMode="External"/><Relationship Id="rId4" Type="http://schemas.openxmlformats.org/officeDocument/2006/relationships/hyperlink" Target="https://www.newyorker.com/business/currency/how-significant-is-russias-partial-ban-from-swift" TargetMode="Externa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theguardian.com/world/2022/mar/11/what-happens-if-russia-cant-pay-its-debts-after-western-sanctions" TargetMode="External"/><Relationship Id="rId4" Type="http://schemas.openxmlformats.org/officeDocument/2006/relationships/hyperlink" Target="https://nypost.com/2022/03/24/russia-will-likely-default-on-its-debt-with-april-4-payment-due-of-2-2b-experts/" TargetMode="Externa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nytimes.com/2022/02/28/business/russia-sanctions-central-bank-ruble.html" TargetMode="External"/><Relationship Id="rId4" Type="http://schemas.openxmlformats.org/officeDocument/2006/relationships/hyperlink" Target="https://www.themoscowtimes.com/2022/03/10/russian-prices-rising-fastest-in-24-years-on-ruble-collapse-a76858" TargetMode="Externa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nytimes.com/2022/02/28/business/russia-sanctions-central-bank-ruble.html" TargetMode="External"/><Relationship Id="rId4" Type="http://schemas.openxmlformats.org/officeDocument/2006/relationships/hyperlink" Target="https://www.themoscowtimes.com/2022/03/10/russian-prices-rising-fastest-in-24-years-on-ruble-collapse-a76858" TargetMode="Externa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statista.com/chart/26942/gold-foreign-exchange-reserves-of-central-bank-of-russia/" TargetMode="Externa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nytimes.com/2022/03/26/business/dealbook/russia-stock-market.html" TargetMode="Externa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axios.com/russia-investors-set-for-big-losses-a66915b7-8235-42c7-a52b-36f03e355939.html" TargetMode="Externa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piie.com/commentary/testimonies/evidence-costs-and-benefits-economic-sanctions" TargetMode="External"/><Relationship Id="rId4" Type="http://schemas.openxmlformats.org/officeDocument/2006/relationships/hyperlink" Target="https://www.gibsondunn.com/2020-year-end-sanctions-and-export-controls-update/" TargetMode="External"/><Relationship Id="rId5" Type="http://schemas.openxmlformats.org/officeDocument/2006/relationships/hyperlink" Target="https://www.axios.com/russia-investors-set-for-big-losses-a66915b7-8235-42c7-a52b-36f03e355939.html" TargetMode="Externa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piie.com/commentary/testimonies/evidence-costs-and-benefits-economic-sanctions" TargetMode="External"/><Relationship Id="rId4" Type="http://schemas.openxmlformats.org/officeDocument/2006/relationships/hyperlink" Target="https://www.gibsondunn.com/2020-year-end-sanctions-and-export-controls-update/" TargetMode="External"/><Relationship Id="rId5" Type="http://schemas.openxmlformats.org/officeDocument/2006/relationships/hyperlink" Target="https://www.axios.com/russia-investors-set-for-big-losses-a66915b7-8235-42c7-a52b-36f03e355939.html" TargetMode="Externa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home.treasury.gov/news/press-releases/jy0608" TargetMode="External"/><Relationship Id="rId4" Type="http://schemas.openxmlformats.org/officeDocument/2006/relationships/hyperlink" Target="https://www.aljazeera.com/news/2022/2/22/biden-imposes-new-russia-sanctions-decries-beginning-invasion" TargetMode="Externa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piie.com/commentary/testimonies/evidence-costs-and-benefits-economic-sanctions" TargetMode="External"/><Relationship Id="rId4" Type="http://schemas.openxmlformats.org/officeDocument/2006/relationships/hyperlink" Target="https://www.gibsondunn.com/2020-year-end-sanctions-and-export-controls-update/" TargetMode="External"/><Relationship Id="rId5" Type="http://schemas.openxmlformats.org/officeDocument/2006/relationships/hyperlink" Target="https://www.axios.com/russia-investors-set-for-big-losses-a66915b7-8235-42c7-a52b-36f03e355939.html" TargetMode="Externa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councilforeconed.org/wp-content/uploads/2012/03/voluntary-national-content-standards-2010.pdf" TargetMode="Externa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thebalance.com/world-currency-3305931" TargetMode="Externa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aljazeera.com/news/2022/2/22/eu-agrees-on-sanctions-against-russian-individuals-and-entities" TargetMode="External"/><Relationship Id="rId4" Type="http://schemas.openxmlformats.org/officeDocument/2006/relationships/hyperlink" Target="https://www.npr.org/2022/02/26/1083276850/us-sanctions-on-russian-oligarchs-miss-richest-of-rich" TargetMode="Externa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swissinfo.ch/eng/russia-sanctions-list--what-the-west-imposed-over-the-ukraine-invasion/47408496" TargetMode="Externa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dailymail.co.uk/news/article-10550811/How-Russia-sanctioned-world-Ukraine-invasion.html" TargetMode="Externa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akingump.com/en/news-insights/us-government-imposes-expansive-novel-and-plurilateral-export-controls-against-russia-and-belarus.html" TargetMode="Externa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tekdeeps.com/prohibition-of-russian-oil-import-to-britain-and-usa/" TargetMode="Externa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energypost.eu/europe-increasingly-dependent-oil-imports-russia/" TargetMode="Externa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Shape 1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https://home.treasury.gov/news/press-releases/jy0608</a:t>
            </a: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https://www.aljazeera.com/news/2022/2/22/biden-imposes-new-russia-sanctions-decries-beginning-invasion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5" name="Shape 2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https://abc7chicago.com/companies-pulling-out-of-russia-coca-cola-mcdonalds-closing-ukraine/11637670/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Shape 2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https://foreignpolicy.com/2022/03/08/swift-sanctions-ukraine-russia-nato-putin-war-global-finance/</a:t>
            </a: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https://www.newyorker.com/business/currency/how-significant-is-russias-partial-ban-from-swift</a:t>
            </a: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5" name="Shape 2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https://www.theguardian.com/world/2022/mar/11/what-happens-if-russia-cant-pay-its-debts-after-western-sanctions</a:t>
            </a: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https://nypost.com/2022/03/24/russia-will-likely-default-on-its-debt-with-april-4-payment-due-of-2-2b-experts/</a:t>
            </a: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hape 2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https://www.nytimes.com/2022/02/28/business/russia-sanctions-central-bank-ruble.html</a:t>
            </a: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https://www.themoscowtimes.com/2022/03/10/russian-prices-rising-fastest-in-24-years-on-ruble-collapse-a76858</a:t>
            </a: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Shape 2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https://www.nytimes.com/2022/02/28/business/russia-sanctions-central-bank-ruble.html</a:t>
            </a: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https://www.themoscowtimes.com/2022/03/10/russian-prices-rising-fastest-in-24-years-on-ruble-collapse-a76858</a:t>
            </a: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hape 2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https://www.statista.com/chart/26942/gold-foreign-exchange-reserves-of-central-bank-of-russia/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hape 2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https://www.nytimes.com/2022/03/26/business/dealbook/russia-stock-market.html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Shape 2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https://www.axios.com/russia-investors-set-for-big-losses-a66915b7-8235-42c7-a52b-36f03e355939.html</a:t>
            </a: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hape 2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https://www.piie.com/commentary/testimonies/evidence-costs-and-benefits-economic-sanctions</a:t>
            </a: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https://www.gibsondunn.com/2020-year-end-sanctions-and-export-controls-update/</a:t>
            </a: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https://www.axios.com/russia-investors-set-for-big-losses-a66915b7-8235-42c7-a52b-36f03e355939.html</a:t>
            </a: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hape 2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https://www.piie.com/commentary/testimonies/evidence-costs-and-benefits-economic-sanctions</a:t>
            </a: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https://www.gibsondunn.com/2020-year-end-sanctions-and-export-controls-update/</a:t>
            </a: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https://www.axios.com/russia-investors-set-for-big-losses-a66915b7-8235-42c7-a52b-36f03e355939.html</a:t>
            </a: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Shape 1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https://home.treasury.gov/news/press-releases/jy0608</a:t>
            </a: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https://www.aljazeera.com/news/2022/2/22/biden-imposes-new-russia-sanctions-decries-beginning-invasion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4" name="Shape 2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https://www.piie.com/commentary/testimonies/evidence-costs-and-benefits-economic-sanctions</a:t>
            </a: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https://www.gibsondunn.com/2020-year-end-sanctions-and-export-controls-update/</a:t>
            </a: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https://www.axios.com/russia-investors-set-for-big-losses-a66915b7-8235-42c7-a52b-36f03e355939.html</a:t>
            </a: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4" name="Shape 3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1800"/>
              </a:spcBef>
              <a:defRPr sz="25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https://www.councilforeconed.org/wp-content/uploads/2012/03/voluntary-national-content-standards-2010.pdf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hape 1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317500">
              <a:spcBef>
                <a:spcPts val="300"/>
              </a:spcBef>
              <a:buClr>
                <a:srgbClr val="000000"/>
              </a:buClr>
              <a:buSzPts val="1200"/>
              <a:buAutoNum type="arabicPeriod" startAt="1"/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https://www.thebalance.com/world-currency-3305931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Shape 1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https://www.aljazeera.com/news/2022/2/22/eu-agrees-on-sanctions-against-russian-individuals-and-entities</a:t>
            </a: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https://www.npr.org/2022/02/26/1083276850/us-sanctions-on-russian-oligarchs-miss-richest-of-rich</a:t>
            </a: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hape 2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https://www.swissinfo.ch/eng/russia-sanctions-list--what-the-west-imposed-over-the-ukraine-invasion/47408496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hape 2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https://www.dailymail.co.uk/news/article-10550811/How-Russia-sanctioned-world-Ukraine-invasion.html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hape 2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https://www.akingump.com/en/news-insights/us-government-imposes-expansive-novel-and-plurilateral-export-controls-against-russia-and-belarus.html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https://tekdeeps.com/prohibition-of-russian-oil-import-to-britain-and-usa/</a:t>
            </a: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Shape 2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300"/>
              </a:spcBef>
              <a:defRPr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https://energypost.eu/europe-increasingly-dependent-oil-imports-russia/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06400" indent="-3556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406400" indent="1016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406400" indent="5588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406400" indent="10160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406400" indent="14732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/>
          <p:nvPr>
            <p:ph type="title"/>
          </p:nvPr>
        </p:nvSpPr>
        <p:spPr>
          <a:xfrm>
            <a:off x="457200" y="106984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316666"/>
              </a:lnSpc>
            </a:lvl1pPr>
          </a:lstStyle>
          <a:p>
            <a:pPr/>
            <a:r>
              <a:t>Title Text</a:t>
            </a:r>
          </a:p>
        </p:txBody>
      </p:sp>
      <p:sp>
        <p:nvSpPr>
          <p:cNvPr id="96" name="Body Level One…"/>
          <p:cNvSpPr txBox="1"/>
          <p:nvPr>
            <p:ph type="body" idx="1"/>
          </p:nvPr>
        </p:nvSpPr>
        <p:spPr>
          <a:xfrm rot="5400000">
            <a:off x="2080418" y="203218"/>
            <a:ext cx="4525964" cy="8229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42900"/>
            <a:lvl2pPr indent="-342900"/>
            <a:lvl3pPr indent="-342900"/>
            <a:lvl4pPr indent="-342900"/>
            <a:lvl5pPr indent="-3429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/>
          <p:nvPr>
            <p:ph type="title"/>
          </p:nvPr>
        </p:nvSpPr>
        <p:spPr>
          <a:xfrm rot="5400000">
            <a:off x="4732337" y="2171700"/>
            <a:ext cx="5851526" cy="2057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316666"/>
              </a:lnSpc>
            </a:lvl1pPr>
          </a:lstStyle>
          <a:p>
            <a:pPr/>
            <a:r>
              <a:t>Title Text</a:t>
            </a:r>
          </a:p>
        </p:txBody>
      </p:sp>
      <p:sp>
        <p:nvSpPr>
          <p:cNvPr id="105" name="Body Level One…"/>
          <p:cNvSpPr txBox="1"/>
          <p:nvPr>
            <p:ph type="body" idx="1"/>
          </p:nvPr>
        </p:nvSpPr>
        <p:spPr>
          <a:xfrm rot="5400000">
            <a:off x="541337" y="190500"/>
            <a:ext cx="5851526" cy="60198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42900"/>
            <a:lvl2pPr indent="-342900"/>
            <a:lvl3pPr indent="-342900"/>
            <a:lvl4pPr indent="-342900"/>
            <a:lvl5pPr indent="-3429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49;p13"/>
          <p:cNvSpPr/>
          <p:nvPr/>
        </p:nvSpPr>
        <p:spPr>
          <a:xfrm>
            <a:off x="4572000" y="-167"/>
            <a:ext cx="4572000" cy="6858001"/>
          </a:xfrm>
          <a:prstGeom prst="rect">
            <a:avLst/>
          </a:prstGeom>
          <a:solidFill>
            <a:srgbClr val="EEECE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" name="Title Text"/>
          <p:cNvSpPr txBox="1"/>
          <p:nvPr>
            <p:ph type="title"/>
          </p:nvPr>
        </p:nvSpPr>
        <p:spPr>
          <a:xfrm>
            <a:off x="265500" y="1644232"/>
            <a:ext cx="4045200" cy="19764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115" name="Body Level One…"/>
          <p:cNvSpPr txBox="1"/>
          <p:nvPr>
            <p:ph type="body" sz="quarter" idx="1"/>
          </p:nvPr>
        </p:nvSpPr>
        <p:spPr>
          <a:xfrm>
            <a:off x="265500" y="3737433"/>
            <a:ext cx="4045200" cy="16467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06400" indent="-355600" algn="ctr">
              <a:buClrTx/>
              <a:buSzTx/>
              <a:buFontTx/>
              <a:buNone/>
              <a:defRPr sz="2100"/>
            </a:lvl1pPr>
            <a:lvl2pPr marL="406400" indent="101600" algn="ctr">
              <a:buClrTx/>
              <a:buSzTx/>
              <a:buFontTx/>
              <a:buNone/>
              <a:defRPr sz="2100"/>
            </a:lvl2pPr>
            <a:lvl3pPr marL="406400" indent="558800" algn="ctr">
              <a:buClrTx/>
              <a:buSzTx/>
              <a:buFontTx/>
              <a:buNone/>
              <a:defRPr sz="2100"/>
            </a:lvl3pPr>
            <a:lvl4pPr marL="406400" indent="1016000" algn="ctr">
              <a:buClrTx/>
              <a:buSzTx/>
              <a:buFontTx/>
              <a:buNone/>
              <a:defRPr sz="2100"/>
            </a:lvl4pPr>
            <a:lvl5pPr marL="406400" indent="1473200" algn="ctr">
              <a:buClrTx/>
              <a:buSzTx/>
              <a:buFontTx/>
              <a:buNone/>
              <a:defRPr sz="21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Google Shape;52;p13"/>
          <p:cNvSpPr txBox="1"/>
          <p:nvPr>
            <p:ph type="body" sz="half" idx="21"/>
          </p:nvPr>
        </p:nvSpPr>
        <p:spPr>
          <a:xfrm>
            <a:off x="4939500" y="965433"/>
            <a:ext cx="3837000" cy="49269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/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8472458" y="6289855"/>
            <a:ext cx="393318" cy="380234"/>
          </a:xfrm>
          <a:prstGeom prst="rect">
            <a:avLst/>
          </a:prstGeom>
        </p:spPr>
        <p:txBody>
          <a:bodyPr lIns="91424" tIns="91424" rIns="91424" bIns="91424"/>
          <a:lstStyle>
            <a:lvl1pPr algn="l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/>
          <p:nvPr>
            <p:ph type="title"/>
          </p:nvPr>
        </p:nvSpPr>
        <p:spPr>
          <a:xfrm>
            <a:off x="311699" y="593366"/>
            <a:ext cx="8520602" cy="7635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5" name="Body Level One…"/>
          <p:cNvSpPr txBox="1"/>
          <p:nvPr>
            <p:ph type="body" sz="half" idx="1"/>
          </p:nvPr>
        </p:nvSpPr>
        <p:spPr>
          <a:xfrm>
            <a:off x="311699" y="1536633"/>
            <a:ext cx="3999902" cy="4555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Google Shape;57;p14"/>
          <p:cNvSpPr txBox="1"/>
          <p:nvPr>
            <p:ph type="body" sz="half" idx="21"/>
          </p:nvPr>
        </p:nvSpPr>
        <p:spPr>
          <a:xfrm>
            <a:off x="4832399" y="1536632"/>
            <a:ext cx="3999902" cy="45552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8472458" y="6289855"/>
            <a:ext cx="393318" cy="380234"/>
          </a:xfrm>
          <a:prstGeom prst="rect">
            <a:avLst/>
          </a:prstGeom>
        </p:spPr>
        <p:txBody>
          <a:bodyPr lIns="91424" tIns="91424" rIns="91424" bIns="91424"/>
          <a:lstStyle>
            <a:lvl1pPr algn="l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/>
          <p:nvPr>
            <p:ph type="title"/>
          </p:nvPr>
        </p:nvSpPr>
        <p:spPr>
          <a:xfrm>
            <a:off x="311699" y="593366"/>
            <a:ext cx="8520602" cy="7635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35" name="Body Level One…"/>
          <p:cNvSpPr txBox="1"/>
          <p:nvPr>
            <p:ph type="body" idx="1"/>
          </p:nvPr>
        </p:nvSpPr>
        <p:spPr>
          <a:xfrm>
            <a:off x="311699" y="1536633"/>
            <a:ext cx="8520602" cy="4555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8472458" y="6289855"/>
            <a:ext cx="393318" cy="380234"/>
          </a:xfrm>
          <a:prstGeom prst="rect">
            <a:avLst/>
          </a:prstGeom>
        </p:spPr>
        <p:txBody>
          <a:bodyPr lIns="91424" tIns="91424" rIns="91424" bIns="91424"/>
          <a:lstStyle>
            <a:lvl1pPr algn="l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316666"/>
              </a:lnSpc>
            </a:lvl1pPr>
          </a:lstStyle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457200" y="2377439"/>
            <a:ext cx="8229600" cy="37795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42900"/>
            <a:lvl2pPr indent="-342900"/>
            <a:lvl3pPr indent="-342900"/>
            <a:lvl4pPr indent="-342900"/>
            <a:lvl5pPr indent="-3429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l">
              <a:lnSpc>
                <a:spcPct val="142500"/>
              </a:lnSpc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37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L="228600" indent="0"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228600" indent="457200"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228600" indent="914400"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228600" indent="1371600"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228600" indent="1828800"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/>
          <p:nvPr>
            <p:ph type="title"/>
          </p:nvPr>
        </p:nvSpPr>
        <p:spPr>
          <a:xfrm>
            <a:off x="457200" y="106984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316666"/>
              </a:lnSpc>
            </a:lvl1pPr>
          </a:lstStyle>
          <a:p>
            <a:pPr/>
            <a:r>
              <a:t>Title Text</a:t>
            </a:r>
          </a:p>
        </p:txBody>
      </p:sp>
      <p:sp>
        <p:nvSpPr>
          <p:cNvPr id="46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2pPr marL="977900" indent="-444500"/>
            <a:lvl3pPr marL="1513839" indent="-497839"/>
            <a:lvl4pPr marL="2019300" indent="-533400"/>
            <a:lvl5pPr marL="2476500" indent="-5334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Google Shape;25;p6"/>
          <p:cNvSpPr txBox="1"/>
          <p:nvPr>
            <p:ph type="body" sz="half" idx="2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xfrm>
            <a:off x="457200" y="106984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L="228600" indent="0">
              <a:buClrTx/>
              <a:buSzTx/>
              <a:buFontTx/>
              <a:buNone/>
              <a:defRPr b="1" sz="2400"/>
            </a:lvl1pPr>
            <a:lvl2pPr marL="228600" indent="457200">
              <a:buClrTx/>
              <a:buSzTx/>
              <a:buFontTx/>
              <a:buNone/>
              <a:defRPr b="1" sz="2400"/>
            </a:lvl2pPr>
            <a:lvl3pPr marL="228600" indent="914400">
              <a:buClrTx/>
              <a:buSzTx/>
              <a:buFontTx/>
              <a:buNone/>
              <a:defRPr b="1" sz="2400"/>
            </a:lvl3pPr>
            <a:lvl4pPr marL="228600" indent="1371600">
              <a:buClrTx/>
              <a:buSzTx/>
              <a:buFontTx/>
              <a:buNone/>
              <a:defRPr b="1" sz="2400"/>
            </a:lvl4pPr>
            <a:lvl5pPr marL="228600" indent="1828800">
              <a:buClrTx/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Google Shape;29;p7"/>
          <p:cNvSpPr txBox="1"/>
          <p:nvPr>
            <p:ph type="body" sz="half" idx="21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81000">
              <a:buSzPts val="2400"/>
              <a:defRPr sz="2400"/>
            </a:pPr>
          </a:p>
        </p:txBody>
      </p:sp>
      <p:sp>
        <p:nvSpPr>
          <p:cNvPr id="58" name="Google Shape;30;p7"/>
          <p:cNvSpPr txBox="1"/>
          <p:nvPr>
            <p:ph type="body" sz="quarter" idx="22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 marL="228600" indent="0">
              <a:buClrTx/>
              <a:buSzTx/>
              <a:buFontTx/>
              <a:buNone/>
              <a:defRPr b="1" sz="2400"/>
            </a:pPr>
          </a:p>
        </p:txBody>
      </p:sp>
      <p:sp>
        <p:nvSpPr>
          <p:cNvPr id="59" name="Google Shape;31;p7"/>
          <p:cNvSpPr txBox="1"/>
          <p:nvPr>
            <p:ph type="body" sz="half" idx="23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81000">
              <a:buSzPts val="2400"/>
              <a:defRPr sz="2400"/>
            </a:pPr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/>
          <p:nvPr>
            <p:ph type="title"/>
          </p:nvPr>
        </p:nvSpPr>
        <p:spPr>
          <a:xfrm>
            <a:off x="457200" y="106984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316666"/>
              </a:lnSpc>
            </a:lvl1pPr>
          </a:lstStyle>
          <a:p>
            <a:pPr/>
            <a:r>
              <a:t>Title Text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>
              <a:lnSpc>
                <a:spcPct val="285000"/>
              </a:lnSpc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431800">
              <a:buSzPts val="3200"/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Google Shape;37;p9"/>
          <p:cNvSpPr txBox="1"/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228600" indent="0">
              <a:buClrTx/>
              <a:buSzTx/>
              <a:buFontTx/>
              <a:buNone/>
              <a:defRPr sz="1400"/>
            </a:pP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>
              <a:lnSpc>
                <a:spcPct val="285000"/>
              </a:lnSpc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86" name="Google Shape;40;p10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87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28600" indent="0">
              <a:buClrTx/>
              <a:buSzTx/>
              <a:buFontTx/>
              <a:buNone/>
              <a:defRPr sz="1400"/>
            </a:lvl1pPr>
            <a:lvl2pPr marL="228600" indent="457200">
              <a:buClrTx/>
              <a:buSzTx/>
              <a:buFontTx/>
              <a:buNone/>
              <a:defRPr sz="1400"/>
            </a:lvl2pPr>
            <a:lvl3pPr marL="228600" indent="914400">
              <a:buClrTx/>
              <a:buSzTx/>
              <a:buFontTx/>
              <a:buNone/>
              <a:defRPr sz="1400"/>
            </a:lvl3pPr>
            <a:lvl4pPr marL="228600" indent="1371600">
              <a:buClrTx/>
              <a:buSzTx/>
              <a:buFontTx/>
              <a:buNone/>
              <a:defRPr sz="1400"/>
            </a:lvl4pPr>
            <a:lvl5pPr marL="228600" indent="1828800">
              <a:buClrTx/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92074"/>
            <a:ext cx="82296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8636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005CB8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8636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005CB8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8636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005CB8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8636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005CB8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8636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005CB8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8636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005CB8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8636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005CB8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8636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005CB8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8636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005CB8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406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14400" marR="0" indent="-406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Arial"/>
        <a:buChar char="–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371600" marR="0" indent="-406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828800" marR="0" indent="-406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Arial"/>
        <a:buChar char="–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286000" marR="0" indent="-406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Arial"/>
        <a:buChar char="»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885439" marR="0" indent="-497839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342640" marR="0" indent="-49784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799840" marR="0" indent="-49784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257040" marR="0" indent="-49784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conedlink.org/membership/" TargetMode="External"/><Relationship Id="rId3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conedlink.org/professional-development" TargetMode="Externa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ouncilforeconed.org/resources/local-affiliates/" TargetMode="External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68;p16"/>
          <p:cNvSpPr txBox="1"/>
          <p:nvPr>
            <p:ph type="ctrTitle"/>
          </p:nvPr>
        </p:nvSpPr>
        <p:spPr>
          <a:xfrm>
            <a:off x="685800" y="1066799"/>
            <a:ext cx="7772400" cy="3429000"/>
          </a:xfrm>
          <a:prstGeom prst="rect">
            <a:avLst/>
          </a:prstGeom>
        </p:spPr>
        <p:txBody>
          <a:bodyPr/>
          <a:lstStyle/>
          <a:p>
            <a:pPr defTabSz="758951">
              <a:lnSpc>
                <a:spcPct val="95000"/>
              </a:lnSpc>
              <a:defRPr sz="4482"/>
            </a:pPr>
            <a:br/>
            <a:br/>
            <a:r>
              <a:t>Current Events in Economics - Russian Sanctions</a:t>
            </a:r>
            <a:br/>
            <a:r>
              <a:rPr i="1" sz="1577">
                <a:solidFill>
                  <a:srgbClr val="000000"/>
                </a:solidFill>
              </a:rPr>
              <a:t>Presented by Steven Cullison</a:t>
            </a:r>
            <a:br>
              <a:rPr i="1" sz="1577">
                <a:solidFill>
                  <a:srgbClr val="000000"/>
                </a:solidFill>
              </a:rPr>
            </a:br>
            <a:r>
              <a:rPr sz="1577">
                <a:solidFill>
                  <a:srgbClr val="000000"/>
                </a:solidFill>
              </a:rPr>
              <a:t>Date 4/11/22</a:t>
            </a:r>
            <a:br>
              <a:rPr sz="1577">
                <a:solidFill>
                  <a:srgbClr val="000000"/>
                </a:solidFill>
              </a:rPr>
            </a:br>
            <a:r>
              <a:rPr sz="1577">
                <a:solidFill>
                  <a:srgbClr val="000000"/>
                </a:solidFill>
              </a:rPr>
              <a:t>steven.cullison@edinaschools.org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25;p25"/>
          <p:cNvSpPr txBox="1"/>
          <p:nvPr>
            <p:ph type="title"/>
          </p:nvPr>
        </p:nvSpPr>
        <p:spPr>
          <a:xfrm>
            <a:off x="311699" y="1067517"/>
            <a:ext cx="8520602" cy="763501"/>
          </a:xfrm>
          <a:prstGeom prst="rect">
            <a:avLst/>
          </a:prstGeom>
        </p:spPr>
        <p:txBody>
          <a:bodyPr/>
          <a:lstStyle>
            <a:lvl1pPr defTabSz="905255">
              <a:defRPr sz="2970"/>
            </a:lvl1pPr>
          </a:lstStyle>
          <a:p>
            <a:pPr/>
            <a:r>
              <a:t>Wait - Why is Russia using U.S. dollars for everything?</a:t>
            </a:r>
          </a:p>
        </p:txBody>
      </p:sp>
      <p:sp>
        <p:nvSpPr>
          <p:cNvPr id="179" name="Google Shape;126;p25"/>
          <p:cNvSpPr txBox="1"/>
          <p:nvPr>
            <p:ph type="body" idx="1"/>
          </p:nvPr>
        </p:nvSpPr>
        <p:spPr>
          <a:xfrm>
            <a:off x="311699" y="2421477"/>
            <a:ext cx="8520602" cy="36705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1. The U.S. dollar is the reference currency for the world.</a:t>
            </a:r>
          </a:p>
          <a:p>
            <a:pPr marL="0" indent="0">
              <a:spcBef>
                <a:spcPts val="1800"/>
              </a:spcBef>
              <a:buSzTx/>
              <a:buNone/>
            </a:pPr>
            <a:r>
              <a:t>2. The U.S. dollar is widely trusted to retain a steady value.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31;p26"/>
          <p:cNvSpPr txBox="1"/>
          <p:nvPr>
            <p:ph type="title"/>
          </p:nvPr>
        </p:nvSpPr>
        <p:spPr>
          <a:xfrm>
            <a:off x="311699" y="1033642"/>
            <a:ext cx="8520602" cy="763501"/>
          </a:xfrm>
          <a:prstGeom prst="rect">
            <a:avLst/>
          </a:prstGeom>
        </p:spPr>
        <p:txBody>
          <a:bodyPr/>
          <a:lstStyle>
            <a:lvl1pPr defTabSz="905255">
              <a:defRPr sz="2970"/>
            </a:lvl1pPr>
          </a:lstStyle>
          <a:p>
            <a:pPr/>
            <a:r>
              <a:t>Wait - Why is Russia using U.S. dollars for everything?</a:t>
            </a:r>
          </a:p>
        </p:txBody>
      </p:sp>
      <p:sp>
        <p:nvSpPr>
          <p:cNvPr id="182" name="Google Shape;132;p26"/>
          <p:cNvSpPr txBox="1"/>
          <p:nvPr>
            <p:ph type="body" idx="1"/>
          </p:nvPr>
        </p:nvSpPr>
        <p:spPr>
          <a:xfrm>
            <a:off x="311699" y="2404527"/>
            <a:ext cx="8520602" cy="36873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1. The U.S. dollar is the reference currency for the world.</a:t>
            </a:r>
          </a:p>
          <a:p>
            <a:pPr marL="0" indent="0">
              <a:spcBef>
                <a:spcPts val="1800"/>
              </a:spcBef>
              <a:buSzTx/>
              <a:buNone/>
            </a:pPr>
            <a:r>
              <a:t>2. The U.S. dollar is widely trusted to retain a steady value.</a:t>
            </a:r>
          </a:p>
          <a:p>
            <a:pPr marL="0" indent="0">
              <a:spcBef>
                <a:spcPts val="1800"/>
              </a:spcBef>
              <a:buSzTx/>
              <a:buNone/>
            </a:pPr>
            <a:r>
              <a:t>3. About 40% of the world’s debt is issued in U.S. dollars.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37;p27"/>
          <p:cNvSpPr txBox="1"/>
          <p:nvPr>
            <p:ph type="title"/>
          </p:nvPr>
        </p:nvSpPr>
        <p:spPr>
          <a:xfrm>
            <a:off x="227024" y="1067492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Types of Economic Pressure - Sanctions</a:t>
            </a:r>
          </a:p>
        </p:txBody>
      </p:sp>
      <p:sp>
        <p:nvSpPr>
          <p:cNvPr id="185" name="Google Shape;138;p27"/>
          <p:cNvSpPr txBox="1"/>
          <p:nvPr>
            <p:ph type="body" idx="1"/>
          </p:nvPr>
        </p:nvSpPr>
        <p:spPr>
          <a:xfrm>
            <a:off x="311699" y="2269076"/>
            <a:ext cx="8520602" cy="38229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2/22/22: The U.S. institutes ‘full block sanctions’ on two large Kremlin-contolled banks (and some other, smaller institutions.)</a:t>
            </a:r>
          </a:p>
          <a:p>
            <a:pPr marL="0" indent="0">
              <a:spcBef>
                <a:spcPts val="1800"/>
              </a:spcBef>
              <a:buSzTx/>
              <a:buNone/>
            </a:pPr>
            <a:r>
              <a:t>2/23/22: The European Union issues similar sanctions.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43;p28"/>
          <p:cNvSpPr txBox="1"/>
          <p:nvPr>
            <p:ph type="title"/>
          </p:nvPr>
        </p:nvSpPr>
        <p:spPr>
          <a:xfrm>
            <a:off x="311699" y="1016692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Types of Economic Pressure - Seizure and Freezing</a:t>
            </a:r>
          </a:p>
        </p:txBody>
      </p:sp>
      <p:sp>
        <p:nvSpPr>
          <p:cNvPr id="188" name="Google Shape;144;p28"/>
          <p:cNvSpPr txBox="1"/>
          <p:nvPr>
            <p:ph type="body" idx="1"/>
          </p:nvPr>
        </p:nvSpPr>
        <p:spPr>
          <a:xfrm>
            <a:off x="311699" y="2421477"/>
            <a:ext cx="8520602" cy="36705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2/22/22: The U.S. also seizes U.S.-held assets of several Russian oligarchs.</a:t>
            </a:r>
          </a:p>
          <a:p>
            <a:pPr marL="0" indent="0">
              <a:spcBef>
                <a:spcPts val="1800"/>
              </a:spcBef>
              <a:buSzTx/>
              <a:buNone/>
            </a:pPr>
            <a:r>
              <a:t>2/23/22: The European Union freezes the assets of Russian oligarchs.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49;p29"/>
          <p:cNvSpPr txBox="1"/>
          <p:nvPr>
            <p:ph type="title"/>
          </p:nvPr>
        </p:nvSpPr>
        <p:spPr>
          <a:xfrm>
            <a:off x="457200" y="1053919"/>
            <a:ext cx="8229600" cy="6732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Did Sanctions Fail?</a:t>
            </a:r>
          </a:p>
        </p:txBody>
      </p:sp>
      <p:pic>
        <p:nvPicPr>
          <p:cNvPr id="193" name="Google Shape;150;p29" descr="Google Shape;150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849" y="2034332"/>
            <a:ext cx="5603777" cy="320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55;p30" descr="Google Shape;155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950" y="2135932"/>
            <a:ext cx="5603776" cy="320760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Google Shape;156;p30"/>
          <p:cNvSpPr txBox="1"/>
          <p:nvPr/>
        </p:nvSpPr>
        <p:spPr>
          <a:xfrm>
            <a:off x="6226350" y="2135923"/>
            <a:ext cx="2493301" cy="185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800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pPr/>
            <a:r>
              <a:t>2/24/22: The U.S. bars five more banks from the U.S. financial system, and freezes the assets of four of them.</a:t>
            </a:r>
          </a:p>
        </p:txBody>
      </p:sp>
      <p:sp>
        <p:nvSpPr>
          <p:cNvPr id="197" name="Google Shape;157;p30"/>
          <p:cNvSpPr txBox="1"/>
          <p:nvPr>
            <p:ph type="title"/>
          </p:nvPr>
        </p:nvSpPr>
        <p:spPr>
          <a:xfrm>
            <a:off x="457200" y="1070844"/>
            <a:ext cx="8229600" cy="6732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Did Sanctions Fail?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62;p31"/>
          <p:cNvSpPr txBox="1"/>
          <p:nvPr>
            <p:ph type="title"/>
          </p:nvPr>
        </p:nvSpPr>
        <p:spPr>
          <a:xfrm>
            <a:off x="311699" y="1101366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Further Blocking Sanctions, Seizures, and Freezes</a:t>
            </a:r>
          </a:p>
        </p:txBody>
      </p:sp>
      <p:sp>
        <p:nvSpPr>
          <p:cNvPr id="200" name="Google Shape;163;p31"/>
          <p:cNvSpPr txBox="1"/>
          <p:nvPr>
            <p:ph type="body" idx="1"/>
          </p:nvPr>
        </p:nvSpPr>
        <p:spPr>
          <a:xfrm>
            <a:off x="311699" y="2082800"/>
            <a:ext cx="8520602" cy="40089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U.S. and international sanctions have since targeted:</a:t>
            </a:r>
          </a:p>
          <a:p>
            <a:pPr>
              <a:spcBef>
                <a:spcPts val="1800"/>
              </a:spcBef>
            </a:pPr>
            <a:r>
              <a:t>Putin himself and many other officials and oligarchs/business leaders</a:t>
            </a:r>
          </a:p>
          <a:p>
            <a:pPr/>
            <a:r>
              <a:t>Virtally every major bank</a:t>
            </a:r>
          </a:p>
          <a:p>
            <a:pPr/>
            <a:r>
              <a:t>“Disinformation targets”</a:t>
            </a:r>
          </a:p>
          <a:p>
            <a:pPr/>
            <a:r>
              <a:t>Large, often state run, businesses</a:t>
            </a:r>
          </a:p>
          <a:p>
            <a:pPr/>
            <a:r>
              <a:t>Belarus and some of its leaders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168;p32"/>
          <p:cNvSpPr txBox="1"/>
          <p:nvPr>
            <p:ph type="title"/>
          </p:nvPr>
        </p:nvSpPr>
        <p:spPr>
          <a:xfrm>
            <a:off x="311699" y="593366"/>
            <a:ext cx="8520602" cy="763501"/>
          </a:xfrm>
          <a:prstGeom prst="rect">
            <a:avLst/>
          </a:prstGeom>
        </p:spPr>
        <p:txBody>
          <a:bodyPr/>
          <a:lstStyle>
            <a:lvl1pPr defTabSz="384047">
              <a:defRPr sz="2772"/>
            </a:lvl1pPr>
          </a:lstStyle>
          <a:p>
            <a:pPr/>
            <a:r>
              <a:t>The Importance of International Cooperation in Sanctions</a:t>
            </a:r>
          </a:p>
        </p:txBody>
      </p:sp>
      <p:pic>
        <p:nvPicPr>
          <p:cNvPr id="205" name="Google Shape;169;p32" descr="Google Shape;169;p3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25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174;p33"/>
          <p:cNvSpPr txBox="1"/>
          <p:nvPr>
            <p:ph type="title"/>
          </p:nvPr>
        </p:nvSpPr>
        <p:spPr>
          <a:xfrm>
            <a:off x="176224" y="1067492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Types of Economic Pressure - Embargos</a:t>
            </a:r>
          </a:p>
        </p:txBody>
      </p:sp>
      <p:sp>
        <p:nvSpPr>
          <p:cNvPr id="210" name="Google Shape;175;p33"/>
          <p:cNvSpPr txBox="1"/>
          <p:nvPr>
            <p:ph type="body" idx="1"/>
          </p:nvPr>
        </p:nvSpPr>
        <p:spPr>
          <a:xfrm>
            <a:off x="311699" y="1930400"/>
            <a:ext cx="8520602" cy="41613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U.S. firms are prohibited from exporting the following to Russia, Belarus, or portions of Ukraine under Russian control:</a:t>
            </a:r>
          </a:p>
          <a:p>
            <a:pPr>
              <a:spcBef>
                <a:spcPts val="1800"/>
              </a:spcBef>
            </a:pPr>
            <a:r>
              <a:t>weapons</a:t>
            </a:r>
          </a:p>
          <a:p>
            <a:pPr/>
            <a:r>
              <a:t>software that could have military application</a:t>
            </a:r>
          </a:p>
          <a:p>
            <a:pPr/>
            <a:r>
              <a:t>technology that could have military application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80;p34"/>
          <p:cNvSpPr txBox="1"/>
          <p:nvPr>
            <p:ph type="body" sz="half" idx="1"/>
          </p:nvPr>
        </p:nvSpPr>
        <p:spPr>
          <a:xfrm>
            <a:off x="311699" y="1958425"/>
            <a:ext cx="4920602" cy="41331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SzTx/>
              <a:buNone/>
            </a:lvl1pPr>
          </a:lstStyle>
          <a:p>
            <a:pPr/>
            <a:r>
              <a:t>3/9/22 The U.S. declares it will not import Russian oil.</a:t>
            </a:r>
          </a:p>
        </p:txBody>
      </p:sp>
      <p:pic>
        <p:nvPicPr>
          <p:cNvPr id="215" name="Google Shape;181;p34" descr="Google Shape;181;p3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2444" y="1958424"/>
            <a:ext cx="3489431" cy="413310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Google Shape;182;p34"/>
          <p:cNvSpPr txBox="1"/>
          <p:nvPr>
            <p:ph type="title"/>
          </p:nvPr>
        </p:nvSpPr>
        <p:spPr>
          <a:xfrm>
            <a:off x="176224" y="1067492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Types of Economic Pressure - Embargos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74;p17"/>
          <p:cNvSpPr txBox="1"/>
          <p:nvPr>
            <p:ph type="title"/>
          </p:nvPr>
        </p:nvSpPr>
        <p:spPr>
          <a:xfrm>
            <a:off x="457198" y="762421"/>
            <a:ext cx="8229601" cy="1143001"/>
          </a:xfrm>
          <a:prstGeom prst="rect">
            <a:avLst/>
          </a:prstGeom>
        </p:spPr>
        <p:txBody>
          <a:bodyPr/>
          <a:lstStyle>
            <a:lvl1pPr>
              <a:lnSpc>
                <a:spcPct val="142500"/>
              </a:lnSpc>
              <a:defRPr sz="4000"/>
            </a:lvl1pPr>
          </a:lstStyle>
          <a:p>
            <a:pPr/>
            <a:r>
              <a:t>EconEdLink Membership</a:t>
            </a:r>
          </a:p>
        </p:txBody>
      </p:sp>
      <p:sp>
        <p:nvSpPr>
          <p:cNvPr id="148" name="Google Shape;75;p17"/>
          <p:cNvSpPr txBox="1"/>
          <p:nvPr/>
        </p:nvSpPr>
        <p:spPr>
          <a:xfrm>
            <a:off x="528263" y="2114893"/>
            <a:ext cx="8083721" cy="4084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800"/>
            </a:pPr>
            <a:r>
              <a:t>You can now access CEE’s professional development webinars directly on EconEdLink.org! To receive these new professional development benefits, </a:t>
            </a:r>
            <a:r>
              <a:rPr b="1"/>
              <a:t>become an EconEdLink </a:t>
            </a:r>
            <a:r>
              <a:rPr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member</a:t>
            </a:r>
            <a:r>
              <a:t>. As a member, you will now be able to: </a:t>
            </a:r>
          </a:p>
          <a:p>
            <a:pPr/>
            <a:endParaRPr sz="1800"/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  <a:defRPr sz="1800"/>
            </a:pPr>
            <a:r>
              <a:t>Automatically receive a professional development certificate via e-mail within 24 hours after viewing any webinar for a minimum of 45 minutes</a:t>
            </a: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  <a:defRPr sz="1800"/>
            </a:pPr>
            <a:r>
              <a:t>Register for upcoming webinars with a simple one-click process </a:t>
            </a: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  <a:defRPr sz="1800"/>
            </a:pPr>
            <a:r>
              <a:t>Easily download presentations, lesson plan materials and activities for each webinar </a:t>
            </a: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  <a:defRPr sz="1800"/>
            </a:pPr>
            <a:r>
              <a:t>Search and view all webinars at your convenience </a:t>
            </a: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  <a:defRPr sz="1800"/>
            </a:pPr>
            <a:r>
              <a:t>Save webinars to your EconEdLink dashboard for easy access to the event</a:t>
            </a:r>
          </a:p>
          <a:p>
            <a:pPr/>
            <a:endParaRPr sz="1800"/>
          </a:p>
          <a:p>
            <a:pPr algn="ctr">
              <a:defRPr sz="1800"/>
            </a:pPr>
            <a:r>
              <a:t>You may access our new </a:t>
            </a:r>
            <a:r>
              <a:rPr b="1"/>
              <a:t>Professional Development</a:t>
            </a:r>
            <a:r>
              <a:t> page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here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187;p35"/>
          <p:cNvSpPr txBox="1"/>
          <p:nvPr>
            <p:ph type="title"/>
          </p:nvPr>
        </p:nvSpPr>
        <p:spPr>
          <a:xfrm>
            <a:off x="311699" y="593366"/>
            <a:ext cx="8520602" cy="763501"/>
          </a:xfrm>
          <a:prstGeom prst="rect">
            <a:avLst/>
          </a:prstGeom>
        </p:spPr>
        <p:txBody>
          <a:bodyPr/>
          <a:lstStyle>
            <a:lvl1pPr defTabSz="740663">
              <a:defRPr sz="5346"/>
            </a:lvl1pPr>
          </a:lstStyle>
          <a:p>
            <a:pPr/>
            <a:r>
              <a:t>Russian Oil and Gas</a:t>
            </a:r>
          </a:p>
        </p:txBody>
      </p:sp>
      <p:pic>
        <p:nvPicPr>
          <p:cNvPr id="221" name="Google Shape;188;p35" descr="Google Shape;188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1599" y="0"/>
            <a:ext cx="76907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Google Shape;189;p35"/>
          <p:cNvSpPr/>
          <p:nvPr/>
        </p:nvSpPr>
        <p:spPr>
          <a:xfrm>
            <a:off x="28500" y="19000"/>
            <a:ext cx="983100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latin typeface="Source Code Pro"/>
                <a:ea typeface="Source Code Pro"/>
                <a:cs typeface="Source Code Pro"/>
                <a:sym typeface="Source Code Pro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194;p36"/>
          <p:cNvSpPr txBox="1"/>
          <p:nvPr>
            <p:ph type="title"/>
          </p:nvPr>
        </p:nvSpPr>
        <p:spPr>
          <a:xfrm>
            <a:off x="311699" y="1065291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Russian Oil and Gas</a:t>
            </a:r>
          </a:p>
        </p:txBody>
      </p:sp>
      <p:sp>
        <p:nvSpPr>
          <p:cNvPr id="225" name="Google Shape;195;p36"/>
          <p:cNvSpPr/>
          <p:nvPr/>
        </p:nvSpPr>
        <p:spPr>
          <a:xfrm>
            <a:off x="28499" y="19000"/>
            <a:ext cx="1196702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latin typeface="Source Code Pro"/>
                <a:ea typeface="Source Code Pro"/>
                <a:cs typeface="Source Code Pro"/>
                <a:sym typeface="Source Code Pro"/>
              </a:defRPr>
            </a:pPr>
          </a:p>
        </p:txBody>
      </p:sp>
      <p:pic>
        <p:nvPicPr>
          <p:cNvPr id="226" name="Google Shape;196;p36" descr="Google Shape;196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7149" y="1828800"/>
            <a:ext cx="6269700" cy="4720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01;p37" descr="Google Shape;201;p3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06;p38"/>
          <p:cNvSpPr txBox="1"/>
          <p:nvPr>
            <p:ph type="title"/>
          </p:nvPr>
        </p:nvSpPr>
        <p:spPr>
          <a:xfrm>
            <a:off x="126374" y="1082557"/>
            <a:ext cx="2440202" cy="20679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Types of Economic Pressure - Self Sanctioning</a:t>
            </a:r>
          </a:p>
        </p:txBody>
      </p:sp>
      <p:pic>
        <p:nvPicPr>
          <p:cNvPr id="233" name="Google Shape;207;p38" descr="Google Shape;207;p3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66570" y="1202274"/>
            <a:ext cx="6392212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12;p39"/>
          <p:cNvSpPr txBox="1"/>
          <p:nvPr>
            <p:ph type="title"/>
          </p:nvPr>
        </p:nvSpPr>
        <p:spPr>
          <a:xfrm>
            <a:off x="108499" y="1067492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SWIFT</a:t>
            </a:r>
          </a:p>
        </p:txBody>
      </p:sp>
      <p:pic>
        <p:nvPicPr>
          <p:cNvPr id="238" name="Google Shape;213;p39" descr="Google Shape;213;p3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2675" y="2501875"/>
            <a:ext cx="5600421" cy="37327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18;p40"/>
          <p:cNvSpPr txBox="1"/>
          <p:nvPr>
            <p:ph type="title"/>
          </p:nvPr>
        </p:nvSpPr>
        <p:spPr>
          <a:xfrm>
            <a:off x="311699" y="1033642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The Impacts on Russia - Debt</a:t>
            </a:r>
          </a:p>
        </p:txBody>
      </p:sp>
      <p:pic>
        <p:nvPicPr>
          <p:cNvPr id="243" name="Google Shape;219;p40" descr="Google Shape;219;p4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5975" y="2275975"/>
            <a:ext cx="6207225" cy="3491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24;p41"/>
          <p:cNvSpPr txBox="1"/>
          <p:nvPr>
            <p:ph type="title"/>
          </p:nvPr>
        </p:nvSpPr>
        <p:spPr>
          <a:xfrm>
            <a:off x="311699" y="1084442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The Impacts on Russia - The Ruble</a:t>
            </a:r>
          </a:p>
        </p:txBody>
      </p:sp>
      <p:pic>
        <p:nvPicPr>
          <p:cNvPr id="248" name="Google Shape;225;p41" descr="Google Shape;225;p4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99" y="1747733"/>
            <a:ext cx="5771802" cy="384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Google Shape;226;p41" descr="Google Shape;226;p4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09425" y="1709483"/>
            <a:ext cx="2879601" cy="3904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31;p42" descr="Google Shape;231;p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225" y="1847951"/>
            <a:ext cx="8867551" cy="383740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Google Shape;232;p42"/>
          <p:cNvSpPr txBox="1"/>
          <p:nvPr>
            <p:ph type="title"/>
          </p:nvPr>
        </p:nvSpPr>
        <p:spPr>
          <a:xfrm>
            <a:off x="311699" y="1084442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The Impacts on Russia - The Ruble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37;p43"/>
          <p:cNvSpPr txBox="1"/>
          <p:nvPr>
            <p:ph type="title"/>
          </p:nvPr>
        </p:nvSpPr>
        <p:spPr>
          <a:xfrm>
            <a:off x="311699" y="965892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The Impacts on Russia - Foreign Exchange Reserves</a:t>
            </a:r>
          </a:p>
        </p:txBody>
      </p:sp>
      <p:pic>
        <p:nvPicPr>
          <p:cNvPr id="259" name="Google Shape;238;p43" descr="Google Shape;238;p4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449" y="1474666"/>
            <a:ext cx="4037500" cy="403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Google Shape;239;p43" descr="Google Shape;239;p4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94799" y="1474666"/>
            <a:ext cx="4037500" cy="403750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Google Shape;240;p43"/>
          <p:cNvSpPr/>
          <p:nvPr/>
        </p:nvSpPr>
        <p:spPr>
          <a:xfrm>
            <a:off x="28499" y="19000"/>
            <a:ext cx="383102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latin typeface="Source Code Pro"/>
                <a:ea typeface="Source Code Pro"/>
                <a:cs typeface="Source Code Pro"/>
                <a:sym typeface="Source Code Pro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45;p44"/>
          <p:cNvSpPr txBox="1"/>
          <p:nvPr>
            <p:ph type="title"/>
          </p:nvPr>
        </p:nvSpPr>
        <p:spPr>
          <a:xfrm>
            <a:off x="227024" y="1095041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The Impacts on Russia - The Stock Market</a:t>
            </a:r>
          </a:p>
        </p:txBody>
      </p:sp>
      <p:pic>
        <p:nvPicPr>
          <p:cNvPr id="266" name="Google Shape;246;p44" descr="Google Shape;246;p4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4950" y="1858549"/>
            <a:ext cx="7416201" cy="4423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81;p18"/>
          <p:cNvSpPr txBox="1"/>
          <p:nvPr>
            <p:ph type="title"/>
          </p:nvPr>
        </p:nvSpPr>
        <p:spPr>
          <a:xfrm>
            <a:off x="433551" y="1061965"/>
            <a:ext cx="8229601" cy="1143001"/>
          </a:xfrm>
          <a:prstGeom prst="rect">
            <a:avLst/>
          </a:prstGeom>
        </p:spPr>
        <p:txBody>
          <a:bodyPr/>
          <a:lstStyle>
            <a:lvl1pPr>
              <a:lnSpc>
                <a:spcPct val="142500"/>
              </a:lnSpc>
              <a:defRPr sz="4000"/>
            </a:lvl1pPr>
          </a:lstStyle>
          <a:p>
            <a:pPr/>
            <a:r>
              <a:t>Professional Development Certificate</a:t>
            </a:r>
          </a:p>
        </p:txBody>
      </p:sp>
      <p:sp>
        <p:nvSpPr>
          <p:cNvPr id="151" name="Google Shape;82;p18"/>
          <p:cNvSpPr txBox="1"/>
          <p:nvPr/>
        </p:nvSpPr>
        <p:spPr>
          <a:xfrm>
            <a:off x="634680" y="2359260"/>
            <a:ext cx="8083721" cy="2713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800"/>
            </a:pPr>
            <a:r>
              <a:t>To earn your professional development certificate for this webinar, you must:</a:t>
            </a:r>
          </a:p>
          <a:p>
            <a:pPr/>
            <a:endParaRPr sz="1800"/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  <a:defRPr sz="1800"/>
            </a:pPr>
            <a:r>
              <a:t>Watch a minimum of 45-minutes and you will automatically receive a professional development </a:t>
            </a:r>
            <a:r>
              <a:rPr b="1">
                <a:solidFill>
                  <a:srgbClr val="7A9900"/>
                </a:solidFill>
              </a:rPr>
              <a:t>certificate </a:t>
            </a:r>
            <a:r>
              <a:t>via e-mail within 24 hours.</a:t>
            </a:r>
          </a:p>
          <a:p>
            <a:pPr/>
            <a:endParaRPr sz="1800"/>
          </a:p>
          <a:p>
            <a:pPr>
              <a:defRPr sz="1800"/>
            </a:pPr>
            <a:r>
              <a:t>Accessing resources: </a:t>
            </a:r>
          </a:p>
          <a:p>
            <a:pPr/>
            <a:endParaRPr sz="1800"/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  <a:defRPr sz="1800"/>
            </a:pPr>
            <a:r>
              <a:t>You can now easily download presentations, lesson plan materials, and activities for each webinar from </a:t>
            </a:r>
            <a:r>
              <a:rPr b="1" i="1" sz="1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EconEdLink.org/professional-development/</a:t>
            </a:r>
            <a:endParaRPr b="1" i="1" sz="1600">
              <a:solidFill>
                <a:srgbClr val="005CB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51;p45"/>
          <p:cNvSpPr txBox="1"/>
          <p:nvPr>
            <p:ph type="title"/>
          </p:nvPr>
        </p:nvSpPr>
        <p:spPr>
          <a:xfrm>
            <a:off x="311699" y="1016717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The Impacts on Russia - The Stock Market</a:t>
            </a:r>
          </a:p>
        </p:txBody>
      </p:sp>
      <p:pic>
        <p:nvPicPr>
          <p:cNvPr id="271" name="Google Shape;252;p45" descr="Google Shape;252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4875" y="1780226"/>
            <a:ext cx="7598450" cy="4394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57;p46"/>
          <p:cNvSpPr txBox="1"/>
          <p:nvPr>
            <p:ph type="title"/>
          </p:nvPr>
        </p:nvSpPr>
        <p:spPr>
          <a:xfrm>
            <a:off x="311699" y="1050566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The Impacts on Russia - The Stock Market</a:t>
            </a:r>
          </a:p>
        </p:txBody>
      </p:sp>
      <p:pic>
        <p:nvPicPr>
          <p:cNvPr id="274" name="Google Shape;258;p46" descr="Google Shape;258;p4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2375" y="2015076"/>
            <a:ext cx="7682701" cy="4434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63;p47"/>
          <p:cNvSpPr txBox="1"/>
          <p:nvPr>
            <p:ph type="title"/>
          </p:nvPr>
        </p:nvSpPr>
        <p:spPr>
          <a:xfrm>
            <a:off x="311699" y="1033642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The Costs of Sanctions</a:t>
            </a:r>
          </a:p>
        </p:txBody>
      </p:sp>
      <p:sp>
        <p:nvSpPr>
          <p:cNvPr id="279" name="Google Shape;264;p47"/>
          <p:cNvSpPr txBox="1"/>
          <p:nvPr>
            <p:ph type="body" sz="half" idx="1"/>
          </p:nvPr>
        </p:nvSpPr>
        <p:spPr>
          <a:xfrm>
            <a:off x="311699" y="1958432"/>
            <a:ext cx="3635101" cy="4133102"/>
          </a:xfrm>
          <a:prstGeom prst="rect">
            <a:avLst/>
          </a:prstGeom>
        </p:spPr>
        <p:txBody>
          <a:bodyPr/>
          <a:lstStyle/>
          <a:p>
            <a:pPr indent="-457200">
              <a:buSzPts val="3600"/>
              <a:defRPr sz="3600"/>
            </a:pPr>
            <a:r>
              <a:t>lost GDP and jobs</a:t>
            </a:r>
          </a:p>
          <a:p>
            <a:pPr indent="-457200">
              <a:buSzPts val="3600"/>
              <a:defRPr sz="3600"/>
            </a:pPr>
            <a:r>
              <a:t>inflation</a:t>
            </a:r>
          </a:p>
        </p:txBody>
      </p:sp>
      <p:pic>
        <p:nvPicPr>
          <p:cNvPr id="280" name="Google Shape;265;p47" descr="Google Shape;265;p4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8149" y="2406017"/>
            <a:ext cx="5400376" cy="3599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70;p48"/>
          <p:cNvSpPr txBox="1"/>
          <p:nvPr>
            <p:ph type="body" idx="1"/>
          </p:nvPr>
        </p:nvSpPr>
        <p:spPr>
          <a:xfrm>
            <a:off x="311699" y="1958425"/>
            <a:ext cx="6817202" cy="4133101"/>
          </a:xfrm>
          <a:prstGeom prst="rect">
            <a:avLst/>
          </a:prstGeom>
        </p:spPr>
        <p:txBody>
          <a:bodyPr/>
          <a:lstStyle/>
          <a:p>
            <a:pPr/>
            <a:r>
              <a:t>reduced access to goods and resources</a:t>
            </a:r>
          </a:p>
        </p:txBody>
      </p:sp>
      <p:pic>
        <p:nvPicPr>
          <p:cNvPr id="285" name="Google Shape;271;p48" descr="Google Shape;271;p4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8975" y="2527056"/>
            <a:ext cx="5249925" cy="3900683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Google Shape;272;p48"/>
          <p:cNvSpPr txBox="1"/>
          <p:nvPr>
            <p:ph type="title"/>
          </p:nvPr>
        </p:nvSpPr>
        <p:spPr>
          <a:xfrm>
            <a:off x="311699" y="1033642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The Costs of Sanctions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77;p49"/>
          <p:cNvSpPr txBox="1"/>
          <p:nvPr>
            <p:ph type="body" sz="half" idx="1"/>
          </p:nvPr>
        </p:nvSpPr>
        <p:spPr>
          <a:xfrm>
            <a:off x="311699" y="1958432"/>
            <a:ext cx="3635101" cy="4133102"/>
          </a:xfrm>
          <a:prstGeom prst="rect">
            <a:avLst/>
          </a:prstGeom>
        </p:spPr>
        <p:txBody>
          <a:bodyPr/>
          <a:lstStyle/>
          <a:p>
            <a:pPr/>
            <a:r>
              <a:t>reduced trust among trading partners</a:t>
            </a:r>
          </a:p>
          <a:p>
            <a:pPr/>
            <a:r>
              <a:t>encouraged economic isolation</a:t>
            </a:r>
          </a:p>
        </p:txBody>
      </p:sp>
      <p:pic>
        <p:nvPicPr>
          <p:cNvPr id="291" name="Google Shape;278;p49" descr="Google Shape;278;p4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20550" y="1890900"/>
            <a:ext cx="5335326" cy="3201201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Google Shape;279;p49"/>
          <p:cNvSpPr txBox="1"/>
          <p:nvPr>
            <p:ph type="title"/>
          </p:nvPr>
        </p:nvSpPr>
        <p:spPr>
          <a:xfrm>
            <a:off x="311699" y="1033642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The Costs of Sanctions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84;p50"/>
          <p:cNvSpPr txBox="1"/>
          <p:nvPr>
            <p:ph type="title"/>
          </p:nvPr>
        </p:nvSpPr>
        <p:spPr>
          <a:xfrm>
            <a:off x="311699" y="1033642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The Costs of Sanctions - One Last One</a:t>
            </a:r>
          </a:p>
        </p:txBody>
      </p:sp>
      <p:pic>
        <p:nvPicPr>
          <p:cNvPr id="297" name="Google Shape;285;p50" descr="Google Shape;285;p5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81066"/>
            <a:ext cx="6240101" cy="3732702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Google Shape;286;p50"/>
          <p:cNvSpPr txBox="1"/>
          <p:nvPr/>
        </p:nvSpPr>
        <p:spPr>
          <a:xfrm>
            <a:off x="6468550" y="1918733"/>
            <a:ext cx="2363701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pPr/>
            <a:r>
              <a:t>CIPS - China International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291;p51"/>
          <p:cNvSpPr txBox="1"/>
          <p:nvPr>
            <p:ph type="title"/>
          </p:nvPr>
        </p:nvSpPr>
        <p:spPr>
          <a:xfrm>
            <a:off x="311699" y="1050566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Are Sanctions Working?</a:t>
            </a:r>
          </a:p>
        </p:txBody>
      </p:sp>
      <p:sp>
        <p:nvSpPr>
          <p:cNvPr id="301" name="Google Shape;292;p51"/>
          <p:cNvSpPr txBox="1"/>
          <p:nvPr>
            <p:ph type="body" sz="half" idx="1"/>
          </p:nvPr>
        </p:nvSpPr>
        <p:spPr>
          <a:xfrm>
            <a:off x="311700" y="1958432"/>
            <a:ext cx="3449700" cy="4133102"/>
          </a:xfrm>
          <a:prstGeom prst="rect">
            <a:avLst/>
          </a:prstGeom>
        </p:spPr>
        <p:txBody>
          <a:bodyPr/>
          <a:lstStyle/>
          <a:p>
            <a:pPr/>
            <a:r>
              <a:t>To provide pressure on Russia to withdraw, or at least refrain from expanding their military actions</a:t>
            </a:r>
          </a:p>
        </p:txBody>
      </p:sp>
      <p:pic>
        <p:nvPicPr>
          <p:cNvPr id="302" name="Google Shape;293;p51" descr="Google Shape;293;p5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3799" y="1677866"/>
            <a:ext cx="5077801" cy="2853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298;p52"/>
          <p:cNvSpPr txBox="1"/>
          <p:nvPr>
            <p:ph type="body" sz="half" idx="1"/>
          </p:nvPr>
        </p:nvSpPr>
        <p:spPr>
          <a:xfrm>
            <a:off x="311700" y="1958432"/>
            <a:ext cx="3449700" cy="4133102"/>
          </a:xfrm>
          <a:prstGeom prst="rect">
            <a:avLst/>
          </a:prstGeom>
        </p:spPr>
        <p:txBody>
          <a:bodyPr/>
          <a:lstStyle/>
          <a:p>
            <a:pPr/>
            <a:r>
              <a:t>To reduce funding available for the war effort</a:t>
            </a:r>
          </a:p>
        </p:txBody>
      </p:sp>
      <p:pic>
        <p:nvPicPr>
          <p:cNvPr id="305" name="Google Shape;299;p52" descr="Google Shape;299;p5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61399" y="1770433"/>
            <a:ext cx="5077802" cy="3381896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Google Shape;300;p52"/>
          <p:cNvSpPr txBox="1"/>
          <p:nvPr>
            <p:ph type="title"/>
          </p:nvPr>
        </p:nvSpPr>
        <p:spPr>
          <a:xfrm>
            <a:off x="311699" y="1050566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Are Sanctions Working?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5;p53"/>
          <p:cNvSpPr txBox="1"/>
          <p:nvPr>
            <p:ph type="body" idx="1"/>
          </p:nvPr>
        </p:nvSpPr>
        <p:spPr>
          <a:xfrm>
            <a:off x="311700" y="1958432"/>
            <a:ext cx="8159099" cy="4133102"/>
          </a:xfrm>
          <a:prstGeom prst="rect">
            <a:avLst/>
          </a:prstGeom>
        </p:spPr>
        <p:txBody>
          <a:bodyPr/>
          <a:lstStyle/>
          <a:p>
            <a:pPr/>
            <a:r>
              <a:t>To deter future, similar, actions by Russia or other nations</a:t>
            </a:r>
          </a:p>
        </p:txBody>
      </p:sp>
      <p:sp>
        <p:nvSpPr>
          <p:cNvPr id="309" name="Google Shape;306;p53"/>
          <p:cNvSpPr txBox="1"/>
          <p:nvPr>
            <p:ph type="title"/>
          </p:nvPr>
        </p:nvSpPr>
        <p:spPr>
          <a:xfrm>
            <a:off x="311699" y="1050566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Are Sanctions Working?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4"/>
          <p:cNvSpPr txBox="1"/>
          <p:nvPr>
            <p:ph type="title"/>
          </p:nvPr>
        </p:nvSpPr>
        <p:spPr>
          <a:xfrm>
            <a:off x="311699" y="1050566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Tying This to Other Learning: CEE National Standards</a:t>
            </a:r>
          </a:p>
        </p:txBody>
      </p:sp>
      <p:sp>
        <p:nvSpPr>
          <p:cNvPr id="312" name="Google Shape;312;p54"/>
          <p:cNvSpPr txBox="1"/>
          <p:nvPr>
            <p:ph type="body" idx="1"/>
          </p:nvPr>
        </p:nvSpPr>
        <p:spPr>
          <a:xfrm>
            <a:off x="311699" y="1964276"/>
            <a:ext cx="8520602" cy="4127701"/>
          </a:xfrm>
          <a:prstGeom prst="rect">
            <a:avLst/>
          </a:prstGeom>
        </p:spPr>
        <p:txBody>
          <a:bodyPr/>
          <a:lstStyle/>
          <a:p>
            <a:pPr marL="416052" indent="-346710" defTabSz="832104">
              <a:buSzPts val="2100"/>
              <a:defRPr sz="2184"/>
            </a:pPr>
            <a:r>
              <a:t>Scarcity (1.12.2)</a:t>
            </a:r>
          </a:p>
          <a:p>
            <a:pPr marL="416052" indent="-346710" defTabSz="832104">
              <a:spcBef>
                <a:spcPts val="1600"/>
              </a:spcBef>
              <a:buSzPts val="2100"/>
              <a:defRPr sz="2184"/>
            </a:pPr>
            <a:r>
              <a:t>Trade (5.12.2)</a:t>
            </a:r>
          </a:p>
          <a:p>
            <a:pPr marL="416052" indent="-346710" defTabSz="832104">
              <a:spcBef>
                <a:spcPts val="1600"/>
              </a:spcBef>
              <a:buSzPts val="2100"/>
              <a:defRPr sz="2184"/>
            </a:pPr>
            <a:r>
              <a:t>Specialization (6.12.2)</a:t>
            </a:r>
          </a:p>
          <a:p>
            <a:pPr marL="416052" indent="-346710" defTabSz="832104">
              <a:spcBef>
                <a:spcPts val="1600"/>
              </a:spcBef>
              <a:buSzPts val="2100"/>
              <a:defRPr sz="2184"/>
            </a:pPr>
            <a:r>
              <a:t>Markets and Prices (7.12.5)</a:t>
            </a:r>
          </a:p>
          <a:p>
            <a:pPr marL="416052" indent="-346710" defTabSz="832104">
              <a:spcBef>
                <a:spcPts val="1600"/>
              </a:spcBef>
              <a:buSzPts val="2100"/>
              <a:defRPr sz="2184"/>
            </a:pPr>
            <a:r>
              <a:t>Money and Inflation (11.12.4)</a:t>
            </a:r>
          </a:p>
          <a:p>
            <a:pPr marL="416052" indent="-346710" defTabSz="832104">
              <a:spcBef>
                <a:spcPts val="1600"/>
              </a:spcBef>
              <a:buSzPts val="2100"/>
              <a:defRPr sz="2184"/>
            </a:pPr>
            <a:r>
              <a:t>Income (13.12.4)</a:t>
            </a:r>
          </a:p>
          <a:p>
            <a:pPr marL="416052" indent="-346710" defTabSz="832104">
              <a:spcBef>
                <a:spcPts val="1600"/>
              </a:spcBef>
              <a:buSzPts val="2100"/>
              <a:defRPr sz="2184"/>
            </a:pPr>
            <a:r>
              <a:t>Economic Growth (14.12.3)</a:t>
            </a:r>
          </a:p>
          <a:p>
            <a:pPr marL="416052" indent="-346710" defTabSz="832104">
              <a:spcBef>
                <a:spcPts val="1600"/>
              </a:spcBef>
              <a:buSzPts val="2100"/>
              <a:defRPr sz="2184"/>
            </a:pPr>
            <a:r>
              <a:t>Economic Fluctuations (15.12.4)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88;p19"/>
          <p:cNvSpPr txBox="1"/>
          <p:nvPr>
            <p:ph type="title"/>
          </p:nvPr>
        </p:nvSpPr>
        <p:spPr>
          <a:xfrm>
            <a:off x="457200" y="1069847"/>
            <a:ext cx="8229600" cy="1143001"/>
          </a:xfrm>
          <a:prstGeom prst="rect">
            <a:avLst/>
          </a:prstGeom>
        </p:spPr>
        <p:txBody>
          <a:bodyPr/>
          <a:lstStyle>
            <a:lvl1pPr>
              <a:lnSpc>
                <a:spcPct val="103636"/>
              </a:lnSpc>
              <a:defRPr sz="5500"/>
            </a:lvl1pPr>
          </a:lstStyle>
          <a:p>
            <a:pPr/>
            <a:r>
              <a:t>Objectives</a:t>
            </a:r>
          </a:p>
        </p:txBody>
      </p:sp>
      <p:sp>
        <p:nvSpPr>
          <p:cNvPr id="154" name="Google Shape;89;p19"/>
          <p:cNvSpPr txBox="1"/>
          <p:nvPr>
            <p:ph type="body" idx="1"/>
          </p:nvPr>
        </p:nvSpPr>
        <p:spPr>
          <a:xfrm>
            <a:off x="457200" y="2377440"/>
            <a:ext cx="8229600" cy="4175760"/>
          </a:xfrm>
          <a:prstGeom prst="rect">
            <a:avLst/>
          </a:prstGeom>
        </p:spPr>
        <p:txBody>
          <a:bodyPr/>
          <a:lstStyle/>
          <a:p>
            <a:pPr marL="342900" indent="-355600">
              <a:lnSpc>
                <a:spcPct val="150000"/>
              </a:lnSpc>
              <a:buSzPts val="3000"/>
              <a:defRPr sz="3000"/>
            </a:pPr>
            <a:r>
              <a:t>To provide an overview of the types of sanctions being used against Russia in 2022 and of their costs and benefits.</a:t>
            </a:r>
          </a:p>
          <a:p>
            <a:pPr marL="342900" indent="-355600">
              <a:lnSpc>
                <a:spcPct val="150000"/>
              </a:lnSpc>
              <a:buSzPts val="3000"/>
              <a:defRPr sz="3000"/>
            </a:pPr>
            <a:r>
              <a:t>To help teachers be better prepared to teach or answer questions on the subject in their classrooms.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4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7;p55"/>
          <p:cNvSpPr txBox="1"/>
          <p:nvPr>
            <p:ph type="title"/>
          </p:nvPr>
        </p:nvSpPr>
        <p:spPr>
          <a:xfrm>
            <a:off x="311699" y="1050566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Tying This to Other Learning: State Standards (MN)</a:t>
            </a:r>
          </a:p>
        </p:txBody>
      </p:sp>
      <p:sp>
        <p:nvSpPr>
          <p:cNvPr id="317" name="Google Shape;318;p55"/>
          <p:cNvSpPr txBox="1"/>
          <p:nvPr>
            <p:ph type="body" idx="1"/>
          </p:nvPr>
        </p:nvSpPr>
        <p:spPr>
          <a:xfrm>
            <a:off x="311699" y="1964276"/>
            <a:ext cx="8520602" cy="4127701"/>
          </a:xfrm>
          <a:prstGeom prst="rect">
            <a:avLst/>
          </a:prstGeom>
        </p:spPr>
        <p:txBody>
          <a:bodyPr/>
          <a:lstStyle/>
          <a:p>
            <a:pPr indent="-381000">
              <a:buSzPts val="2400"/>
              <a:defRPr sz="2400"/>
            </a:pPr>
            <a:r>
              <a:t>Trade-offs/Cost-Benefit Analysis (9.2.3.3.1)</a:t>
            </a:r>
          </a:p>
          <a:p>
            <a:pPr indent="-381000">
              <a:spcBef>
                <a:spcPts val="1800"/>
              </a:spcBef>
              <a:buSzPts val="2400"/>
              <a:defRPr sz="2400"/>
            </a:pPr>
            <a:r>
              <a:t>Economic Indicators (9.2.5.9.2)</a:t>
            </a:r>
          </a:p>
          <a:p>
            <a:pPr indent="-381000">
              <a:spcBef>
                <a:spcPts val="1800"/>
              </a:spcBef>
              <a:buSzPts val="2400"/>
              <a:defRPr sz="2400"/>
            </a:pPr>
            <a:r>
              <a:t>Free Trade (9.2.5.12.1)</a:t>
            </a:r>
          </a:p>
          <a:p>
            <a:pPr indent="-381000">
              <a:spcBef>
                <a:spcPts val="1800"/>
              </a:spcBef>
              <a:buSzPts val="2400"/>
              <a:defRPr sz="2400"/>
            </a:pPr>
            <a:r>
              <a:t>Monetary Policy (9.2.5.11.2)</a:t>
            </a:r>
          </a:p>
          <a:p>
            <a:pPr indent="-381000">
              <a:spcBef>
                <a:spcPts val="1800"/>
              </a:spcBef>
              <a:buSzPts val="2400"/>
              <a:defRPr sz="2400"/>
            </a:pPr>
            <a:r>
              <a:t>Resource Markets (9.2.4.7.3)</a:t>
            </a:r>
          </a:p>
          <a:p>
            <a:pPr indent="-381000">
              <a:spcBef>
                <a:spcPts val="1800"/>
              </a:spcBef>
              <a:buSzPts val="2400"/>
              <a:defRPr sz="2400"/>
            </a:pPr>
            <a:r>
              <a:t>Currency Markets (9.2.5.12.2)</a:t>
            </a:r>
          </a:p>
          <a:p>
            <a:pPr indent="-381000">
              <a:spcBef>
                <a:spcPts val="1800"/>
              </a:spcBef>
              <a:buSzPts val="2400"/>
              <a:defRPr sz="2400"/>
            </a:pPr>
            <a:r>
              <a:t>Current Accounts (No standard)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23;p56" descr="Google Shape;323;p5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Google Shape;324;p56"/>
          <p:cNvSpPr txBox="1"/>
          <p:nvPr>
            <p:ph type="title"/>
          </p:nvPr>
        </p:nvSpPr>
        <p:spPr>
          <a:xfrm>
            <a:off x="0" y="1169099"/>
            <a:ext cx="5208600" cy="763501"/>
          </a:xfrm>
          <a:prstGeom prst="rect">
            <a:avLst/>
          </a:prstGeom>
        </p:spPr>
        <p:txBody>
          <a:bodyPr/>
          <a:lstStyle>
            <a:lvl1pPr defTabSz="740663">
              <a:defRPr sz="5346"/>
            </a:lvl1pPr>
          </a:lstStyle>
          <a:p>
            <a:pPr/>
            <a:r>
              <a:t>Questions?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30;p57"/>
          <p:cNvSpPr txBox="1"/>
          <p:nvPr>
            <p:ph type="title"/>
          </p:nvPr>
        </p:nvSpPr>
        <p:spPr>
          <a:xfrm>
            <a:off x="457200" y="1069847"/>
            <a:ext cx="8229600" cy="1143001"/>
          </a:xfrm>
          <a:prstGeom prst="rect">
            <a:avLst/>
          </a:prstGeom>
        </p:spPr>
        <p:txBody>
          <a:bodyPr/>
          <a:lstStyle>
            <a:lvl1pPr>
              <a:lnSpc>
                <a:spcPct val="103636"/>
              </a:lnSpc>
              <a:defRPr sz="5500"/>
            </a:lvl1pPr>
          </a:lstStyle>
          <a:p>
            <a:pPr/>
            <a:r>
              <a:t>Assessment Questions</a:t>
            </a:r>
          </a:p>
        </p:txBody>
      </p:sp>
      <p:sp>
        <p:nvSpPr>
          <p:cNvPr id="323" name="Google Shape;331;p57"/>
          <p:cNvSpPr txBox="1"/>
          <p:nvPr>
            <p:ph type="body" idx="1"/>
          </p:nvPr>
        </p:nvSpPr>
        <p:spPr>
          <a:xfrm>
            <a:off x="457200" y="2377440"/>
            <a:ext cx="8229600" cy="4175760"/>
          </a:xfrm>
          <a:prstGeom prst="rect">
            <a:avLst/>
          </a:prstGeom>
        </p:spPr>
        <p:txBody>
          <a:bodyPr/>
          <a:lstStyle/>
          <a:p>
            <a:pPr marL="342900" indent="-342900">
              <a:buSzPts val="2500"/>
              <a:defRPr sz="2500"/>
            </a:pPr>
            <a:r>
              <a:t>5 Guiding Questions (list discussion prompts)</a:t>
            </a:r>
          </a:p>
          <a:p>
            <a:pPr marL="342900" indent="-342900">
              <a:spcBef>
                <a:spcPts val="1800"/>
              </a:spcBef>
              <a:buSzPts val="2500"/>
              <a:defRPr sz="2500"/>
            </a:pPr>
            <a:r>
              <a:t>Please also forward any supplements (worksheets, rubrics, etc) to us as attachments with your slide deck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3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37;p58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3636"/>
              </a:lnSpc>
              <a:defRPr sz="5500"/>
            </a:lvl1pPr>
          </a:lstStyle>
          <a:p>
            <a:pPr/>
            <a:r>
              <a:t>References</a:t>
            </a:r>
          </a:p>
        </p:txBody>
      </p:sp>
      <p:sp>
        <p:nvSpPr>
          <p:cNvPr id="326" name="Google Shape;338;p58"/>
          <p:cNvSpPr txBox="1"/>
          <p:nvPr>
            <p:ph type="body" idx="1"/>
          </p:nvPr>
        </p:nvSpPr>
        <p:spPr>
          <a:xfrm>
            <a:off x="457200" y="2377439"/>
            <a:ext cx="8229600" cy="3779521"/>
          </a:xfrm>
          <a:prstGeom prst="rect">
            <a:avLst/>
          </a:prstGeom>
        </p:spPr>
        <p:txBody>
          <a:bodyPr/>
          <a:lstStyle>
            <a:lvl1pPr marL="342900"/>
          </a:lstStyle>
          <a:p>
            <a:pPr/>
            <a:r>
              <a:t>Any links to clips, titles etc of relevant materials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44;p59"/>
          <p:cNvSpPr txBox="1"/>
          <p:nvPr>
            <p:ph type="title"/>
          </p:nvPr>
        </p:nvSpPr>
        <p:spPr>
          <a:xfrm>
            <a:off x="457200" y="1069847"/>
            <a:ext cx="8229600" cy="1143001"/>
          </a:xfrm>
          <a:prstGeom prst="rect">
            <a:avLst/>
          </a:prstGeom>
        </p:spPr>
        <p:txBody>
          <a:bodyPr/>
          <a:lstStyle>
            <a:lvl1pPr>
              <a:lnSpc>
                <a:spcPct val="103636"/>
              </a:lnSpc>
              <a:defRPr sz="5500"/>
            </a:lvl1pPr>
          </a:lstStyle>
          <a:p>
            <a:pPr/>
            <a:r>
              <a:t>CEE Affiliates</a:t>
            </a:r>
          </a:p>
        </p:txBody>
      </p:sp>
      <p:sp>
        <p:nvSpPr>
          <p:cNvPr id="329" name="Google Shape;345;p59"/>
          <p:cNvSpPr txBox="1"/>
          <p:nvPr/>
        </p:nvSpPr>
        <p:spPr>
          <a:xfrm>
            <a:off x="1547366" y="4393028"/>
            <a:ext cx="6049250" cy="617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https://www.councilforeconed.org/resources/local-affiliates/</a:t>
            </a:r>
          </a:p>
        </p:txBody>
      </p:sp>
      <p:pic>
        <p:nvPicPr>
          <p:cNvPr id="330" name="Google Shape;346;p59" descr="Google Shape;346;p5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989200"/>
            <a:ext cx="5312275" cy="2094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Google Shape;347;p59" descr="Google Shape;347;p5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12274" y="2471062"/>
            <a:ext cx="3831725" cy="1915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52;p60"/>
          <p:cNvSpPr txBox="1"/>
          <p:nvPr>
            <p:ph type="ctrTitle"/>
          </p:nvPr>
        </p:nvSpPr>
        <p:spPr>
          <a:xfrm>
            <a:off x="756139" y="1145685"/>
            <a:ext cx="7772401" cy="1470026"/>
          </a:xfrm>
          <a:prstGeom prst="rect">
            <a:avLst/>
          </a:prstGeom>
        </p:spPr>
        <p:txBody>
          <a:bodyPr/>
          <a:lstStyle>
            <a:lvl1pPr defTabSz="886968">
              <a:lnSpc>
                <a:spcPct val="105555"/>
              </a:lnSpc>
              <a:defRPr sz="5238"/>
            </a:lvl1pPr>
          </a:lstStyle>
          <a:p>
            <a:pPr/>
            <a:r>
              <a:t>Thank You to Our Sponsors!</a:t>
            </a:r>
          </a:p>
        </p:txBody>
      </p:sp>
      <p:sp>
        <p:nvSpPr>
          <p:cNvPr id="334" name="Google Shape;353;p60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335" name="Google Shape;354;p60" descr="Google Shape;354;p6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8479" y="2622631"/>
            <a:ext cx="2378111" cy="2378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Google Shape;355;p60" descr="Google Shape;355;p6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1115" y="2690223"/>
            <a:ext cx="4725801" cy="1302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Google Shape;356;p60" descr="Google Shape;356;p6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1830" y="5899537"/>
            <a:ext cx="6217922" cy="594361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Google Shape;357;p60"/>
          <p:cNvSpPr txBox="1"/>
          <p:nvPr/>
        </p:nvSpPr>
        <p:spPr>
          <a:xfrm>
            <a:off x="4496537" y="3244333"/>
            <a:ext cx="150924" cy="348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 </a:t>
            </a:r>
          </a:p>
        </p:txBody>
      </p:sp>
      <p:pic>
        <p:nvPicPr>
          <p:cNvPr id="339" name="Google Shape;358;p60" descr="Google Shape;358;p6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54014" y="3811687"/>
            <a:ext cx="1905001" cy="1874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Google Shape;359;p60" descr="Google Shape;359;p6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37274" y="5243612"/>
            <a:ext cx="1188721" cy="11963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94;p20"/>
          <p:cNvSpPr txBox="1"/>
          <p:nvPr>
            <p:ph type="title"/>
          </p:nvPr>
        </p:nvSpPr>
        <p:spPr>
          <a:xfrm>
            <a:off x="311699" y="593366"/>
            <a:ext cx="8520602" cy="763501"/>
          </a:xfrm>
          <a:prstGeom prst="rect">
            <a:avLst/>
          </a:prstGeom>
        </p:spPr>
        <p:txBody>
          <a:bodyPr/>
          <a:lstStyle>
            <a:lvl1pPr defTabSz="740663">
              <a:defRPr sz="5346"/>
            </a:lvl1pPr>
          </a:lstStyle>
          <a:p>
            <a:pPr/>
            <a:r>
              <a:t>Agenda</a:t>
            </a:r>
          </a:p>
        </p:txBody>
      </p:sp>
      <p:sp>
        <p:nvSpPr>
          <p:cNvPr id="157" name="Google Shape;95;p20"/>
          <p:cNvSpPr txBox="1"/>
          <p:nvPr>
            <p:ph type="body" idx="1"/>
          </p:nvPr>
        </p:nvSpPr>
        <p:spPr>
          <a:xfrm>
            <a:off x="311699" y="1536632"/>
            <a:ext cx="8520602" cy="4555202"/>
          </a:xfrm>
          <a:prstGeom prst="rect">
            <a:avLst/>
          </a:prstGeom>
        </p:spPr>
        <p:txBody>
          <a:bodyPr/>
          <a:lstStyle/>
          <a:p>
            <a:pPr indent="-419100">
              <a:lnSpc>
                <a:spcPct val="150000"/>
              </a:lnSpc>
              <a:buSzPts val="3000"/>
              <a:defRPr sz="3000"/>
            </a:pPr>
            <a:r>
              <a:t>Types of Sanctions</a:t>
            </a:r>
          </a:p>
          <a:p>
            <a:pPr indent="-419100">
              <a:lnSpc>
                <a:spcPct val="150000"/>
              </a:lnSpc>
              <a:buSzPts val="3000"/>
              <a:defRPr sz="3000"/>
            </a:pPr>
            <a:r>
              <a:t>Costs of Sanctions</a:t>
            </a:r>
          </a:p>
          <a:p>
            <a:pPr indent="-419100">
              <a:lnSpc>
                <a:spcPct val="150000"/>
              </a:lnSpc>
              <a:buSzPts val="3000"/>
              <a:defRPr sz="3000"/>
            </a:pPr>
            <a:r>
              <a:t>Are They Working?</a:t>
            </a:r>
          </a:p>
          <a:p>
            <a:pPr indent="-419100">
              <a:lnSpc>
                <a:spcPct val="150000"/>
              </a:lnSpc>
              <a:buSzPts val="3000"/>
              <a:defRPr sz="3000"/>
            </a:pPr>
            <a:r>
              <a:t>Tying the Content to Your Curriculum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00;p21" descr="Google Shape;100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5230" y="0"/>
            <a:ext cx="6853541" cy="5143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101;p21" descr="Google Shape;101;p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249" y="203200"/>
            <a:ext cx="1073977" cy="665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06;p22"/>
          <p:cNvSpPr txBox="1"/>
          <p:nvPr>
            <p:ph type="title"/>
          </p:nvPr>
        </p:nvSpPr>
        <p:spPr>
          <a:xfrm>
            <a:off x="176249" y="1067492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Types of Economic Pressure - Blocking Sanctions</a:t>
            </a:r>
          </a:p>
        </p:txBody>
      </p:sp>
      <p:sp>
        <p:nvSpPr>
          <p:cNvPr id="163" name="Google Shape;107;p22"/>
          <p:cNvSpPr txBox="1"/>
          <p:nvPr>
            <p:ph type="body" sz="half" idx="1"/>
          </p:nvPr>
        </p:nvSpPr>
        <p:spPr>
          <a:xfrm>
            <a:off x="176249" y="1831002"/>
            <a:ext cx="8520602" cy="29085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SzTx/>
              <a:buNone/>
            </a:lvl1pPr>
          </a:lstStyle>
          <a:p>
            <a:pPr/>
            <a:r>
              <a:t>2/22/22: The U.S. institutes ‘full block sanctions’ on two large Kremlin-contolled banks (and some other, smaller institutions.)</a:t>
            </a:r>
          </a:p>
        </p:txBody>
      </p:sp>
      <p:pic>
        <p:nvPicPr>
          <p:cNvPr id="164" name="Google Shape;108;p22" descr="Google Shape;108;p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6688" y="4233191"/>
            <a:ext cx="2143126" cy="2143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13;p23"/>
          <p:cNvSpPr txBox="1"/>
          <p:nvPr>
            <p:ph type="title"/>
          </p:nvPr>
        </p:nvSpPr>
        <p:spPr>
          <a:xfrm>
            <a:off x="311699" y="1050566"/>
            <a:ext cx="8520602" cy="7635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Types of Economic Pressure - Blocking Sanctions</a:t>
            </a:r>
          </a:p>
        </p:txBody>
      </p:sp>
      <p:sp>
        <p:nvSpPr>
          <p:cNvPr id="169" name="Google Shape;114;p23"/>
          <p:cNvSpPr txBox="1"/>
          <p:nvPr>
            <p:ph type="body" idx="1"/>
          </p:nvPr>
        </p:nvSpPr>
        <p:spPr>
          <a:xfrm>
            <a:off x="311699" y="1896524"/>
            <a:ext cx="8520602" cy="419520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2/22/22: The U.S. institutes ‘full block sanctions’ on two large Kremlin-contolled banks (and some other, smaller institutions.)</a:t>
            </a:r>
          </a:p>
          <a:p>
            <a:pPr marL="0" indent="0">
              <a:spcBef>
                <a:spcPts val="1800"/>
              </a:spcBef>
              <a:buSzTx/>
              <a:buNone/>
            </a:pPr>
          </a:p>
          <a:p>
            <a:pPr marL="0" indent="0">
              <a:spcBef>
                <a:spcPts val="1800"/>
              </a:spcBef>
              <a:buSzTx/>
              <a:buNone/>
              <a:defRPr b="1"/>
            </a:pPr>
            <a:r>
              <a:t>Why this hurts: international trade relies heavily upon U.S. dollars.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19;p24"/>
          <p:cNvSpPr txBox="1"/>
          <p:nvPr>
            <p:ph type="title"/>
          </p:nvPr>
        </p:nvSpPr>
        <p:spPr>
          <a:xfrm>
            <a:off x="311699" y="1067492"/>
            <a:ext cx="8520602" cy="763501"/>
          </a:xfrm>
          <a:prstGeom prst="rect">
            <a:avLst/>
          </a:prstGeom>
        </p:spPr>
        <p:txBody>
          <a:bodyPr/>
          <a:lstStyle>
            <a:lvl1pPr defTabSz="905255">
              <a:defRPr sz="2970"/>
            </a:lvl1pPr>
          </a:lstStyle>
          <a:p>
            <a:pPr/>
            <a:r>
              <a:t>Wait - Why is Russia using U.S. dollars for everything?</a:t>
            </a:r>
          </a:p>
        </p:txBody>
      </p:sp>
      <p:sp>
        <p:nvSpPr>
          <p:cNvPr id="174" name="Google Shape;120;p24"/>
          <p:cNvSpPr txBox="1"/>
          <p:nvPr>
            <p:ph type="body" idx="1"/>
          </p:nvPr>
        </p:nvSpPr>
        <p:spPr>
          <a:xfrm>
            <a:off x="311699" y="2235200"/>
            <a:ext cx="8520602" cy="38565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SzTx/>
              <a:buNone/>
            </a:lvl1pPr>
          </a:lstStyle>
          <a:p>
            <a:pPr/>
            <a:r>
              <a:t>1. The U.S. dollar is the reference currency for the world.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