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77" r:id="rId5"/>
    <p:sldId id="261" r:id="rId6"/>
    <p:sldId id="267" r:id="rId7"/>
    <p:sldId id="258" r:id="rId8"/>
    <p:sldId id="262" r:id="rId9"/>
    <p:sldId id="265" r:id="rId10"/>
    <p:sldId id="260" r:id="rId11"/>
    <p:sldId id="321" r:id="rId12"/>
    <p:sldId id="266" r:id="rId13"/>
    <p:sldId id="269" r:id="rId14"/>
    <p:sldId id="270" r:id="rId15"/>
    <p:sldId id="278" r:id="rId16"/>
    <p:sldId id="279" r:id="rId17"/>
    <p:sldId id="257" r:id="rId18"/>
    <p:sldId id="280" r:id="rId19"/>
    <p:sldId id="281" r:id="rId20"/>
    <p:sldId id="282" r:id="rId21"/>
    <p:sldId id="283" r:id="rId22"/>
    <p:sldId id="304" r:id="rId23"/>
    <p:sldId id="327" r:id="rId24"/>
    <p:sldId id="305" r:id="rId25"/>
    <p:sldId id="289" r:id="rId26"/>
    <p:sldId id="268" r:id="rId27"/>
    <p:sldId id="287" r:id="rId28"/>
    <p:sldId id="288" r:id="rId29"/>
    <p:sldId id="306" r:id="rId30"/>
    <p:sldId id="311" r:id="rId31"/>
    <p:sldId id="307" r:id="rId32"/>
    <p:sldId id="308" r:id="rId33"/>
    <p:sldId id="309" r:id="rId34"/>
    <p:sldId id="323" r:id="rId35"/>
    <p:sldId id="335" r:id="rId36"/>
    <p:sldId id="290" r:id="rId37"/>
    <p:sldId id="291" r:id="rId38"/>
    <p:sldId id="329" r:id="rId39"/>
    <p:sldId id="330" r:id="rId40"/>
    <p:sldId id="331" r:id="rId41"/>
    <p:sldId id="332" r:id="rId42"/>
    <p:sldId id="322" r:id="rId43"/>
    <p:sldId id="285" r:id="rId44"/>
    <p:sldId id="312" r:id="rId45"/>
    <p:sldId id="313" r:id="rId46"/>
    <p:sldId id="286" r:id="rId47"/>
    <p:sldId id="314" r:id="rId48"/>
    <p:sldId id="325" r:id="rId49"/>
    <p:sldId id="326" r:id="rId50"/>
    <p:sldId id="300" r:id="rId51"/>
    <p:sldId id="320" r:id="rId52"/>
    <p:sldId id="296" r:id="rId53"/>
    <p:sldId id="298" r:id="rId54"/>
    <p:sldId id="301" r:id="rId55"/>
    <p:sldId id="293" r:id="rId56"/>
    <p:sldId id="336" r:id="rId57"/>
    <p:sldId id="295" r:id="rId58"/>
    <p:sldId id="303" r:id="rId59"/>
    <p:sldId id="315" r:id="rId60"/>
    <p:sldId id="333" r:id="rId61"/>
    <p:sldId id="334" r:id="rId62"/>
    <p:sldId id="317" r:id="rId63"/>
    <p:sldId id="318" r:id="rId64"/>
    <p:sldId id="328" r:id="rId65"/>
    <p:sldId id="319"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F00"/>
    <a:srgbClr val="005CB8"/>
    <a:srgbClr val="C7C6F8"/>
    <a:srgbClr val="7A99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7" autoAdjust="0"/>
    <p:restoredTop sz="94697"/>
  </p:normalViewPr>
  <p:slideViewPr>
    <p:cSldViewPr snapToGrid="0">
      <p:cViewPr varScale="1">
        <p:scale>
          <a:sx n="177" d="100"/>
          <a:sy n="177" d="100"/>
        </p:scale>
        <p:origin x="43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4/12/22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9</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task assesses skills in categories 1, 2, and 3 and accounts for 10–20% of total points in the free-response section. </a:t>
            </a:r>
          </a:p>
        </p:txBody>
      </p:sp>
      <p:sp>
        <p:nvSpPr>
          <p:cNvPr id="4" name="Slide Number Placeholder 3"/>
          <p:cNvSpPr>
            <a:spLocks noGrp="1"/>
          </p:cNvSpPr>
          <p:nvPr>
            <p:ph type="sldNum" sz="quarter" idx="5"/>
          </p:nvPr>
        </p:nvSpPr>
        <p:spPr/>
        <p:txBody>
          <a:bodyPr/>
          <a:lstStyle/>
          <a:p>
            <a:fld id="{C425DEC8-F54B-4388-909E-967BB7969325}" type="slidenum">
              <a:rPr lang="en-US" smtClean="0"/>
              <a:t>18</a:t>
            </a:fld>
            <a:endParaRPr lang="en-US"/>
          </a:p>
        </p:txBody>
      </p:sp>
    </p:spTree>
    <p:extLst>
      <p:ext uri="{BB962C8B-B14F-4D97-AF65-F5344CB8AC3E}">
        <p14:creationId xmlns:p14="http://schemas.microsoft.com/office/powerpoint/2010/main" val="312032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https://bit.ly/CEEConference2021"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apcentral.collegeboard.org/courses/ap-macroeconomics/exam/past-exam-questions" TargetMode="External"/><Relationship Id="rId2" Type="http://schemas.openxmlformats.org/officeDocument/2006/relationships/hyperlink" Target="https://apcentral.collegeboard.org/pdf/ap-macroeconomics-course-and-exam-description.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apcentral.collegeboard.org/pdf/ap21-chief-reader-report-macroeconomics.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youtube.com/watch?v=gl9dIJ1n9D8"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pcentral.collegeboard.org/pdf/ap-macroeconomics-course-and-exam-descriptio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pcentral.collegeboard.org/courses/ap-microeconomics/exam/past-exam-questions" TargetMode="External"/><Relationship Id="rId5" Type="http://schemas.openxmlformats.org/officeDocument/2006/relationships/hyperlink" Target="https://apcentral.collegeboard.org/courses/ap-macroeconomics/exam/past-exam-questions" TargetMode="External"/><Relationship Id="rId4" Type="http://schemas.openxmlformats.org/officeDocument/2006/relationships/hyperlink" Target="https://apcentral.collegeboard.org/pdf/ap-microeconomics-course-and-exam-descriptio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07F6-E878-4C1A-B610-06ADA74B0863}"/>
              </a:ext>
            </a:extLst>
          </p:cNvPr>
          <p:cNvSpPr>
            <a:spLocks noGrp="1"/>
          </p:cNvSpPr>
          <p:nvPr>
            <p:ph type="ctrTitle"/>
          </p:nvPr>
        </p:nvSpPr>
        <p:spPr/>
        <p:txBody>
          <a:bodyPr>
            <a:normAutofit fontScale="90000"/>
          </a:bodyPr>
          <a:lstStyle/>
          <a:p>
            <a:r>
              <a:rPr lang="en-US" b="0" i="0" dirty="0">
                <a:solidFill>
                  <a:srgbClr val="000000"/>
                </a:solidFill>
                <a:effectLst/>
                <a:latin typeface="Cambria" panose="02040503050406030204" pitchFamily="18" charset="0"/>
              </a:rPr>
              <a:t>"Tips and Strategies to Pass the AP Economics Exam: FRQ's and Graphing</a:t>
            </a:r>
            <a:endParaRPr lang="en-US" dirty="0"/>
          </a:p>
        </p:txBody>
      </p:sp>
      <p:sp>
        <p:nvSpPr>
          <p:cNvPr id="3" name="Subtitle 2">
            <a:extLst>
              <a:ext uri="{FF2B5EF4-FFF2-40B4-BE49-F238E27FC236}">
                <a16:creationId xmlns:a16="http://schemas.microsoft.com/office/drawing/2014/main" id="{3C118FB3-C042-4D08-B6D7-5F6849C7EAEA}"/>
              </a:ext>
            </a:extLst>
          </p:cNvPr>
          <p:cNvSpPr>
            <a:spLocks noGrp="1"/>
          </p:cNvSpPr>
          <p:nvPr>
            <p:ph type="subTitle" idx="1"/>
          </p:nvPr>
        </p:nvSpPr>
        <p:spPr>
          <a:xfrm>
            <a:off x="6425897" y="4507504"/>
            <a:ext cx="2976200" cy="342707"/>
          </a:xfrm>
        </p:spPr>
        <p:txBody>
          <a:bodyPr/>
          <a:lstStyle/>
          <a:p>
            <a:endParaRPr lang="en-US" dirty="0"/>
          </a:p>
        </p:txBody>
      </p:sp>
      <p:pic>
        <p:nvPicPr>
          <p:cNvPr id="1026" name="Picture 2" descr="Exams Success. Excellent Results Stock Illustration - Illustration of  examination, grade: 124955457">
            <a:extLst>
              <a:ext uri="{FF2B5EF4-FFF2-40B4-BE49-F238E27FC236}">
                <a16:creationId xmlns:a16="http://schemas.microsoft.com/office/drawing/2014/main" id="{B67BDCB4-44DA-4CCC-B218-8B3D67A929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731" y="3627062"/>
            <a:ext cx="2147428" cy="2296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A3CD4B-3070-4BE8-89B0-AAF0CDE8230D}"/>
              </a:ext>
            </a:extLst>
          </p:cNvPr>
          <p:cNvSpPr txBox="1"/>
          <p:nvPr/>
        </p:nvSpPr>
        <p:spPr>
          <a:xfrm>
            <a:off x="786581" y="4507504"/>
            <a:ext cx="4866967" cy="1477328"/>
          </a:xfrm>
          <a:prstGeom prst="rect">
            <a:avLst/>
          </a:prstGeom>
          <a:noFill/>
        </p:spPr>
        <p:txBody>
          <a:bodyPr wrap="square" rtlCol="0">
            <a:spAutoFit/>
          </a:bodyPr>
          <a:lstStyle/>
          <a:p>
            <a:r>
              <a:rPr lang="en-US" b="1" dirty="0"/>
              <a:t>THERESA FISCHER</a:t>
            </a:r>
          </a:p>
          <a:p>
            <a:endParaRPr lang="en-US" b="1" dirty="0"/>
          </a:p>
          <a:p>
            <a:r>
              <a:rPr lang="en-US" b="1" dirty="0"/>
              <a:t>APRIL 2022</a:t>
            </a:r>
          </a:p>
          <a:p>
            <a:endParaRPr lang="en-US" b="1" dirty="0"/>
          </a:p>
          <a:p>
            <a:r>
              <a:rPr lang="en-US" b="1" dirty="0"/>
              <a:t>Ecofisch@gmail.com</a:t>
            </a:r>
          </a:p>
        </p:txBody>
      </p:sp>
    </p:spTree>
    <p:extLst>
      <p:ext uri="{BB962C8B-B14F-4D97-AF65-F5344CB8AC3E}">
        <p14:creationId xmlns:p14="http://schemas.microsoft.com/office/powerpoint/2010/main" val="3726029765"/>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2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1756CE22-CFF4-48A3-9EF0-413A76675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128713"/>
            <a:ext cx="8178799" cy="4600574"/>
          </a:xfrm>
          <a:prstGeom prst="rect">
            <a:avLst/>
          </a:prstGeom>
        </p:spPr>
      </p:pic>
      <p:sp>
        <p:nvSpPr>
          <p:cNvPr id="4" name="TextBox 3">
            <a:extLst>
              <a:ext uri="{FF2B5EF4-FFF2-40B4-BE49-F238E27FC236}">
                <a16:creationId xmlns:a16="http://schemas.microsoft.com/office/drawing/2014/main" id="{2BE01766-BAAB-4128-8B7E-CB789D2B789B}"/>
              </a:ext>
            </a:extLst>
          </p:cNvPr>
          <p:cNvSpPr txBox="1"/>
          <p:nvPr/>
        </p:nvSpPr>
        <p:spPr>
          <a:xfrm>
            <a:off x="2162287" y="5841402"/>
            <a:ext cx="5099125" cy="367945"/>
          </a:xfrm>
          <a:prstGeom prst="rect">
            <a:avLst/>
          </a:prstGeom>
          <a:noFill/>
        </p:spPr>
        <p:txBody>
          <a:bodyPr wrap="square" rtlCol="0">
            <a:spAutoFit/>
          </a:bodyPr>
          <a:lstStyle/>
          <a:p>
            <a:pPr algn="ctr"/>
            <a:r>
              <a:rPr lang="en-US" b="1" i="1" dirty="0">
                <a:solidFill>
                  <a:srgbClr val="8BAF00"/>
                </a:solidFill>
                <a:hlinkClick r:id="rId3">
                  <a:extLst>
                    <a:ext uri="{A12FA001-AC4F-418D-AE19-62706E023703}">
                      <ahyp:hlinkClr xmlns:ahyp="http://schemas.microsoft.com/office/drawing/2018/hyperlinkcolor" val="tx"/>
                    </a:ext>
                  </a:extLst>
                </a:hlinkClick>
              </a:rPr>
              <a:t>https://bit.ly/CEEConference2021</a:t>
            </a:r>
            <a:endParaRPr lang="en-US" b="1" i="1" dirty="0">
              <a:solidFill>
                <a:srgbClr val="8BAF00"/>
              </a:solidFill>
            </a:endParaRPr>
          </a:p>
        </p:txBody>
      </p:sp>
    </p:spTree>
    <p:extLst>
      <p:ext uri="{BB962C8B-B14F-4D97-AF65-F5344CB8AC3E}">
        <p14:creationId xmlns:p14="http://schemas.microsoft.com/office/powerpoint/2010/main" val="405409738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2EBA-4114-4193-B823-A86C59614301}"/>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E9F515BA-E610-4AC0-82C4-49D759A32E06}"/>
              </a:ext>
            </a:extLst>
          </p:cNvPr>
          <p:cNvSpPr>
            <a:spLocks noGrp="1"/>
          </p:cNvSpPr>
          <p:nvPr>
            <p:ph idx="1"/>
          </p:nvPr>
        </p:nvSpPr>
        <p:spPr/>
        <p:txBody>
          <a:bodyPr>
            <a:normAutofit fontScale="70000" lnSpcReduction="20000"/>
          </a:bodyPr>
          <a:lstStyle/>
          <a:p>
            <a:r>
              <a:rPr lang="en-US" b="1" dirty="0"/>
              <a:t>CED for AP Microeconomics</a:t>
            </a:r>
            <a:r>
              <a:rPr lang="en-US" dirty="0"/>
              <a:t>—</a:t>
            </a:r>
          </a:p>
          <a:p>
            <a:r>
              <a:rPr lang="en-US" sz="1500" dirty="0"/>
              <a:t>https://apcentral.collegeboard.org/pdf/ap-microeconomics-course-and-exam-description.pdf</a:t>
            </a:r>
          </a:p>
          <a:p>
            <a:r>
              <a:rPr lang="en-US" b="1" dirty="0"/>
              <a:t>CED for AP Macroeconomics –</a:t>
            </a:r>
          </a:p>
          <a:p>
            <a:r>
              <a:rPr lang="en-US" sz="1350" b="1" dirty="0">
                <a:hlinkClick r:id="rId2">
                  <a:extLst>
                    <a:ext uri="{A12FA001-AC4F-418D-AE19-62706E023703}">
                      <ahyp:hlinkClr xmlns:ahyp="http://schemas.microsoft.com/office/drawing/2018/hyperlinkcolor" val="tx"/>
                    </a:ext>
                  </a:extLst>
                </a:hlinkClick>
              </a:rPr>
              <a:t>https://apcentral.collegeboard.org/pdf/ap-macroeconomics-course-and-exam-description.pdf</a:t>
            </a:r>
            <a:endParaRPr lang="en-US" sz="1350" b="1" dirty="0"/>
          </a:p>
          <a:p>
            <a:r>
              <a:rPr lang="en-US" b="1" i="0" dirty="0">
                <a:solidFill>
                  <a:srgbClr val="505050"/>
                </a:solidFill>
                <a:effectLst/>
                <a:latin typeface="Roboto Slab Bold"/>
              </a:rPr>
              <a:t>AP Microeconomics Past Exam Questions</a:t>
            </a:r>
          </a:p>
          <a:p>
            <a:r>
              <a:rPr lang="en-US" sz="1350" b="1" dirty="0"/>
              <a:t>https://apcentral.collegeboard.org/courses/ap-microeconomics/exam/past-exam-questions</a:t>
            </a:r>
          </a:p>
          <a:p>
            <a:r>
              <a:rPr lang="en-US" b="1" i="0" dirty="0">
                <a:solidFill>
                  <a:srgbClr val="505050"/>
                </a:solidFill>
                <a:effectLst/>
                <a:latin typeface="Roboto Slab Bold"/>
              </a:rPr>
              <a:t>AP Macroeconomics Past Exam Questions</a:t>
            </a:r>
          </a:p>
          <a:p>
            <a:r>
              <a:rPr lang="en-US" sz="1500" dirty="0">
                <a:hlinkClick r:id="rId3"/>
              </a:rPr>
              <a:t>https://apcentral.collegeboard.org/courses/ap-macroeconomics/exam/past-exam-questions</a:t>
            </a:r>
            <a:endParaRPr lang="en-US" sz="1500" dirty="0"/>
          </a:p>
          <a:p>
            <a:r>
              <a:rPr lang="en-US" sz="3100" b="1" dirty="0"/>
              <a:t>MYAPCLASSROOM and AP AUDIT site on Collegeboard.com</a:t>
            </a:r>
          </a:p>
        </p:txBody>
      </p:sp>
    </p:spTree>
    <p:extLst>
      <p:ext uri="{BB962C8B-B14F-4D97-AF65-F5344CB8AC3E}">
        <p14:creationId xmlns:p14="http://schemas.microsoft.com/office/powerpoint/2010/main" val="415032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295FFC-E81D-4960-86B9-5BC36C498FA6}"/>
              </a:ext>
            </a:extLst>
          </p:cNvPr>
          <p:cNvPicPr>
            <a:picLocks noChangeAspect="1"/>
          </p:cNvPicPr>
          <p:nvPr/>
        </p:nvPicPr>
        <p:blipFill>
          <a:blip r:embed="rId2"/>
          <a:stretch>
            <a:fillRect/>
          </a:stretch>
        </p:blipFill>
        <p:spPr>
          <a:xfrm>
            <a:off x="98784" y="857251"/>
            <a:ext cx="4126629" cy="3111650"/>
          </a:xfrm>
          <a:prstGeom prst="rect">
            <a:avLst/>
          </a:prstGeom>
        </p:spPr>
      </p:pic>
      <p:pic>
        <p:nvPicPr>
          <p:cNvPr id="6" name="Picture 5">
            <a:extLst>
              <a:ext uri="{FF2B5EF4-FFF2-40B4-BE49-F238E27FC236}">
                <a16:creationId xmlns:a16="http://schemas.microsoft.com/office/drawing/2014/main" id="{E5A2DE76-1A4E-4B5C-90FB-C50C8193A3C5}"/>
              </a:ext>
            </a:extLst>
          </p:cNvPr>
          <p:cNvPicPr>
            <a:picLocks noChangeAspect="1"/>
          </p:cNvPicPr>
          <p:nvPr/>
        </p:nvPicPr>
        <p:blipFill>
          <a:blip r:embed="rId3"/>
          <a:stretch>
            <a:fillRect/>
          </a:stretch>
        </p:blipFill>
        <p:spPr>
          <a:xfrm>
            <a:off x="4313903" y="2462785"/>
            <a:ext cx="4627734" cy="3166841"/>
          </a:xfrm>
          <a:prstGeom prst="rect">
            <a:avLst/>
          </a:prstGeom>
        </p:spPr>
      </p:pic>
      <p:sp>
        <p:nvSpPr>
          <p:cNvPr id="2" name="TextBox 1">
            <a:extLst>
              <a:ext uri="{FF2B5EF4-FFF2-40B4-BE49-F238E27FC236}">
                <a16:creationId xmlns:a16="http://schemas.microsoft.com/office/drawing/2014/main" id="{AF776B7C-9DBD-401E-AF93-046389A9E8C1}"/>
              </a:ext>
            </a:extLst>
          </p:cNvPr>
          <p:cNvSpPr txBox="1"/>
          <p:nvPr/>
        </p:nvSpPr>
        <p:spPr>
          <a:xfrm>
            <a:off x="4417143" y="975238"/>
            <a:ext cx="4627734" cy="923330"/>
          </a:xfrm>
          <a:prstGeom prst="rect">
            <a:avLst/>
          </a:prstGeom>
          <a:noFill/>
        </p:spPr>
        <p:txBody>
          <a:bodyPr wrap="square" rtlCol="0">
            <a:spAutoFit/>
          </a:bodyPr>
          <a:lstStyle/>
          <a:p>
            <a:r>
              <a:rPr lang="en-US" dirty="0"/>
              <a:t>https://apcentral.collegeboard.org/pdf/ap-macroeconomics-course-and-exam-description.pdf</a:t>
            </a:r>
          </a:p>
        </p:txBody>
      </p:sp>
      <p:sp>
        <p:nvSpPr>
          <p:cNvPr id="4" name="TextBox 3">
            <a:extLst>
              <a:ext uri="{FF2B5EF4-FFF2-40B4-BE49-F238E27FC236}">
                <a16:creationId xmlns:a16="http://schemas.microsoft.com/office/drawing/2014/main" id="{F1C612E1-347B-4046-9B39-86EC4893C769}"/>
              </a:ext>
            </a:extLst>
          </p:cNvPr>
          <p:cNvSpPr txBox="1"/>
          <p:nvPr/>
        </p:nvSpPr>
        <p:spPr>
          <a:xfrm>
            <a:off x="294967" y="4330496"/>
            <a:ext cx="3930446" cy="923330"/>
          </a:xfrm>
          <a:prstGeom prst="rect">
            <a:avLst/>
          </a:prstGeom>
          <a:noFill/>
        </p:spPr>
        <p:txBody>
          <a:bodyPr wrap="square" rtlCol="0">
            <a:spAutoFit/>
          </a:bodyPr>
          <a:lstStyle/>
          <a:p>
            <a:r>
              <a:rPr lang="en-US" dirty="0"/>
              <a:t>https://apcentral.collegeboard.org/pdf/ap-microeconomics-course-and-exam-description.pdf</a:t>
            </a:r>
          </a:p>
        </p:txBody>
      </p:sp>
    </p:spTree>
    <p:extLst>
      <p:ext uri="{BB962C8B-B14F-4D97-AF65-F5344CB8AC3E}">
        <p14:creationId xmlns:p14="http://schemas.microsoft.com/office/powerpoint/2010/main" val="89143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724B7-15BF-4910-AEEB-85EEF9655A17}"/>
              </a:ext>
            </a:extLst>
          </p:cNvPr>
          <p:cNvPicPr>
            <a:picLocks noChangeAspect="1"/>
          </p:cNvPicPr>
          <p:nvPr/>
        </p:nvPicPr>
        <p:blipFill>
          <a:blip r:embed="rId2"/>
          <a:stretch>
            <a:fillRect/>
          </a:stretch>
        </p:blipFill>
        <p:spPr>
          <a:xfrm>
            <a:off x="241239" y="1921669"/>
            <a:ext cx="8599714" cy="3486073"/>
          </a:xfrm>
          <a:prstGeom prst="rect">
            <a:avLst/>
          </a:prstGeom>
        </p:spPr>
      </p:pic>
    </p:spTree>
    <p:extLst>
      <p:ext uri="{BB962C8B-B14F-4D97-AF65-F5344CB8AC3E}">
        <p14:creationId xmlns:p14="http://schemas.microsoft.com/office/powerpoint/2010/main" val="70507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8B0ECC-103F-4FDE-A21E-AA79C6D177D1}"/>
              </a:ext>
            </a:extLst>
          </p:cNvPr>
          <p:cNvSpPr txBox="1"/>
          <p:nvPr/>
        </p:nvSpPr>
        <p:spPr>
          <a:xfrm>
            <a:off x="814388" y="1421607"/>
            <a:ext cx="7515225" cy="323165"/>
          </a:xfrm>
          <a:prstGeom prst="rect">
            <a:avLst/>
          </a:prstGeom>
          <a:noFill/>
        </p:spPr>
        <p:txBody>
          <a:bodyPr wrap="square" rtlCol="0">
            <a:spAutoFit/>
          </a:bodyPr>
          <a:lstStyle/>
          <a:p>
            <a:r>
              <a:rPr lang="en-US" sz="1500" b="1" dirty="0"/>
              <a:t>AP Course in Microeconomics and Macroeconomics Assesses Four Ideas</a:t>
            </a:r>
          </a:p>
        </p:txBody>
      </p:sp>
      <p:pic>
        <p:nvPicPr>
          <p:cNvPr id="5" name="Picture 4">
            <a:extLst>
              <a:ext uri="{FF2B5EF4-FFF2-40B4-BE49-F238E27FC236}">
                <a16:creationId xmlns:a16="http://schemas.microsoft.com/office/drawing/2014/main" id="{61C83D08-11D4-4C4B-95C2-B41844C0B728}"/>
              </a:ext>
            </a:extLst>
          </p:cNvPr>
          <p:cNvPicPr>
            <a:picLocks noChangeAspect="1"/>
          </p:cNvPicPr>
          <p:nvPr/>
        </p:nvPicPr>
        <p:blipFill>
          <a:blip r:embed="rId2"/>
          <a:stretch>
            <a:fillRect/>
          </a:stretch>
        </p:blipFill>
        <p:spPr>
          <a:xfrm>
            <a:off x="4041921" y="4344819"/>
            <a:ext cx="4349492" cy="1434590"/>
          </a:xfrm>
          <a:prstGeom prst="rect">
            <a:avLst/>
          </a:prstGeom>
        </p:spPr>
      </p:pic>
      <p:pic>
        <p:nvPicPr>
          <p:cNvPr id="7" name="Picture 6">
            <a:extLst>
              <a:ext uri="{FF2B5EF4-FFF2-40B4-BE49-F238E27FC236}">
                <a16:creationId xmlns:a16="http://schemas.microsoft.com/office/drawing/2014/main" id="{63777153-0539-4DD0-8F77-FF938CBE508F}"/>
              </a:ext>
            </a:extLst>
          </p:cNvPr>
          <p:cNvPicPr>
            <a:picLocks noChangeAspect="1"/>
          </p:cNvPicPr>
          <p:nvPr/>
        </p:nvPicPr>
        <p:blipFill>
          <a:blip r:embed="rId3"/>
          <a:stretch>
            <a:fillRect/>
          </a:stretch>
        </p:blipFill>
        <p:spPr>
          <a:xfrm>
            <a:off x="649889" y="2536675"/>
            <a:ext cx="4429509" cy="1474598"/>
          </a:xfrm>
          <a:prstGeom prst="rect">
            <a:avLst/>
          </a:prstGeom>
        </p:spPr>
      </p:pic>
      <p:sp>
        <p:nvSpPr>
          <p:cNvPr id="8" name="TextBox 7">
            <a:extLst>
              <a:ext uri="{FF2B5EF4-FFF2-40B4-BE49-F238E27FC236}">
                <a16:creationId xmlns:a16="http://schemas.microsoft.com/office/drawing/2014/main" id="{A79957B7-5928-4E7D-A300-16880217C2C5}"/>
              </a:ext>
            </a:extLst>
          </p:cNvPr>
          <p:cNvSpPr txBox="1"/>
          <p:nvPr/>
        </p:nvSpPr>
        <p:spPr>
          <a:xfrm>
            <a:off x="892969" y="2243138"/>
            <a:ext cx="3943350" cy="323165"/>
          </a:xfrm>
          <a:prstGeom prst="rect">
            <a:avLst/>
          </a:prstGeom>
          <a:noFill/>
        </p:spPr>
        <p:txBody>
          <a:bodyPr wrap="square" rtlCol="0">
            <a:spAutoFit/>
          </a:bodyPr>
          <a:lstStyle/>
          <a:p>
            <a:r>
              <a:rPr lang="en-US" sz="1500" b="1" dirty="0"/>
              <a:t>MICROECONOMICS</a:t>
            </a:r>
          </a:p>
        </p:txBody>
      </p:sp>
      <p:sp>
        <p:nvSpPr>
          <p:cNvPr id="10" name="TextBox 9">
            <a:extLst>
              <a:ext uri="{FF2B5EF4-FFF2-40B4-BE49-F238E27FC236}">
                <a16:creationId xmlns:a16="http://schemas.microsoft.com/office/drawing/2014/main" id="{70A13607-5B8B-4937-BF7B-27F951B72032}"/>
              </a:ext>
            </a:extLst>
          </p:cNvPr>
          <p:cNvSpPr txBox="1"/>
          <p:nvPr/>
        </p:nvSpPr>
        <p:spPr>
          <a:xfrm>
            <a:off x="3971925" y="4011273"/>
            <a:ext cx="3471863" cy="323165"/>
          </a:xfrm>
          <a:prstGeom prst="rect">
            <a:avLst/>
          </a:prstGeom>
          <a:noFill/>
        </p:spPr>
        <p:txBody>
          <a:bodyPr wrap="square" rtlCol="0">
            <a:spAutoFit/>
          </a:bodyPr>
          <a:lstStyle/>
          <a:p>
            <a:r>
              <a:rPr lang="en-US" sz="1500" b="1" dirty="0"/>
              <a:t>MACROECONOMICS</a:t>
            </a:r>
          </a:p>
        </p:txBody>
      </p:sp>
    </p:spTree>
    <p:extLst>
      <p:ext uri="{BB962C8B-B14F-4D97-AF65-F5344CB8AC3E}">
        <p14:creationId xmlns:p14="http://schemas.microsoft.com/office/powerpoint/2010/main" val="3101614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44C3-8708-448E-B707-EAD452D08BC0}"/>
              </a:ext>
            </a:extLst>
          </p:cNvPr>
          <p:cNvSpPr>
            <a:spLocks noGrp="1"/>
          </p:cNvSpPr>
          <p:nvPr>
            <p:ph type="title"/>
          </p:nvPr>
        </p:nvSpPr>
        <p:spPr/>
        <p:txBody>
          <a:bodyPr/>
          <a:lstStyle/>
          <a:p>
            <a:r>
              <a:rPr lang="en-US" sz="2800" b="1" dirty="0"/>
              <a:t>FRQs will Test Students on ALL These 4 Skills</a:t>
            </a:r>
          </a:p>
        </p:txBody>
      </p:sp>
      <p:pic>
        <p:nvPicPr>
          <p:cNvPr id="5" name="Content Placeholder 4">
            <a:extLst>
              <a:ext uri="{FF2B5EF4-FFF2-40B4-BE49-F238E27FC236}">
                <a16:creationId xmlns:a16="http://schemas.microsoft.com/office/drawing/2014/main" id="{AE81141B-744F-4280-B7DD-D60099235084}"/>
              </a:ext>
            </a:extLst>
          </p:cNvPr>
          <p:cNvPicPr>
            <a:picLocks noGrp="1" noChangeAspect="1"/>
          </p:cNvPicPr>
          <p:nvPr>
            <p:ph idx="1"/>
          </p:nvPr>
        </p:nvPicPr>
        <p:blipFill>
          <a:blip r:embed="rId2"/>
          <a:stretch>
            <a:fillRect/>
          </a:stretch>
        </p:blipFill>
        <p:spPr>
          <a:xfrm>
            <a:off x="894108" y="2850357"/>
            <a:ext cx="7325368" cy="2007394"/>
          </a:xfrm>
        </p:spPr>
      </p:pic>
    </p:spTree>
    <p:extLst>
      <p:ext uri="{BB962C8B-B14F-4D97-AF65-F5344CB8AC3E}">
        <p14:creationId xmlns:p14="http://schemas.microsoft.com/office/powerpoint/2010/main" val="117908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FF28-9B60-4E84-B534-B560EAF58CCC}"/>
              </a:ext>
            </a:extLst>
          </p:cNvPr>
          <p:cNvSpPr>
            <a:spLocks noGrp="1"/>
          </p:cNvSpPr>
          <p:nvPr>
            <p:ph type="title"/>
          </p:nvPr>
        </p:nvSpPr>
        <p:spPr/>
        <p:txBody>
          <a:bodyPr/>
          <a:lstStyle/>
          <a:p>
            <a:r>
              <a:rPr lang="en-US" sz="2800" b="1" dirty="0"/>
              <a:t>KEY WORDS FOR AP </a:t>
            </a:r>
            <a:r>
              <a:rPr lang="en-US" sz="2800" dirty="0"/>
              <a:t>Macro</a:t>
            </a:r>
            <a:r>
              <a:rPr lang="en-US" sz="2800"/>
              <a:t>/Micro</a:t>
            </a:r>
            <a:r>
              <a:rPr lang="en-US" sz="2800" b="1"/>
              <a:t> </a:t>
            </a:r>
            <a:r>
              <a:rPr lang="en-US" sz="2800" b="1" dirty="0"/>
              <a:t>FRQS </a:t>
            </a:r>
          </a:p>
        </p:txBody>
      </p:sp>
      <p:sp>
        <p:nvSpPr>
          <p:cNvPr id="3" name="TextBox 2">
            <a:extLst>
              <a:ext uri="{FF2B5EF4-FFF2-40B4-BE49-F238E27FC236}">
                <a16:creationId xmlns:a16="http://schemas.microsoft.com/office/drawing/2014/main" id="{2045CC97-1F51-4456-9AA7-5A64854A2AB7}"/>
              </a:ext>
            </a:extLst>
          </p:cNvPr>
          <p:cNvSpPr txBox="1"/>
          <p:nvPr/>
        </p:nvSpPr>
        <p:spPr>
          <a:xfrm>
            <a:off x="963561" y="2467897"/>
            <a:ext cx="7354529" cy="369332"/>
          </a:xfrm>
          <a:prstGeom prst="rect">
            <a:avLst/>
          </a:prstGeom>
          <a:noFill/>
        </p:spPr>
        <p:txBody>
          <a:bodyPr wrap="square" rtlCol="0">
            <a:spAutoFit/>
          </a:bodyPr>
          <a:lstStyle/>
          <a:p>
            <a:r>
              <a:rPr lang="en-US" b="1" dirty="0"/>
              <a:t>IDENTIFY. WHAT? WHICH? WILL? And other interrogatory words</a:t>
            </a:r>
            <a:r>
              <a:rPr lang="en-US" dirty="0"/>
              <a:t>.</a:t>
            </a:r>
          </a:p>
        </p:txBody>
      </p:sp>
      <p:sp>
        <p:nvSpPr>
          <p:cNvPr id="5" name="TextBox 4">
            <a:extLst>
              <a:ext uri="{FF2B5EF4-FFF2-40B4-BE49-F238E27FC236}">
                <a16:creationId xmlns:a16="http://schemas.microsoft.com/office/drawing/2014/main" id="{0173DECA-5D74-4E67-8D42-CE9DED95F979}"/>
              </a:ext>
            </a:extLst>
          </p:cNvPr>
          <p:cNvSpPr txBox="1"/>
          <p:nvPr/>
        </p:nvSpPr>
        <p:spPr>
          <a:xfrm>
            <a:off x="963561" y="3185652"/>
            <a:ext cx="2753033" cy="369332"/>
          </a:xfrm>
          <a:prstGeom prst="rect">
            <a:avLst/>
          </a:prstGeom>
          <a:noFill/>
        </p:spPr>
        <p:txBody>
          <a:bodyPr wrap="square" rtlCol="0">
            <a:spAutoFit/>
          </a:bodyPr>
          <a:lstStyle/>
          <a:p>
            <a:r>
              <a:rPr lang="en-US" b="1" dirty="0"/>
              <a:t>EXPLAIN</a:t>
            </a:r>
          </a:p>
        </p:txBody>
      </p:sp>
      <p:sp>
        <p:nvSpPr>
          <p:cNvPr id="6" name="TextBox 5">
            <a:extLst>
              <a:ext uri="{FF2B5EF4-FFF2-40B4-BE49-F238E27FC236}">
                <a16:creationId xmlns:a16="http://schemas.microsoft.com/office/drawing/2014/main" id="{503B54CC-857B-4CE2-BA44-4F401FA929CF}"/>
              </a:ext>
            </a:extLst>
          </p:cNvPr>
          <p:cNvSpPr txBox="1"/>
          <p:nvPr/>
        </p:nvSpPr>
        <p:spPr>
          <a:xfrm>
            <a:off x="963561" y="3903407"/>
            <a:ext cx="1927123" cy="369332"/>
          </a:xfrm>
          <a:prstGeom prst="rect">
            <a:avLst/>
          </a:prstGeom>
          <a:noFill/>
        </p:spPr>
        <p:txBody>
          <a:bodyPr wrap="square" rtlCol="0">
            <a:spAutoFit/>
          </a:bodyPr>
          <a:lstStyle/>
          <a:p>
            <a:r>
              <a:rPr lang="en-US" b="1" dirty="0"/>
              <a:t>CALCULATE</a:t>
            </a:r>
          </a:p>
        </p:txBody>
      </p:sp>
      <p:sp>
        <p:nvSpPr>
          <p:cNvPr id="7" name="TextBox 6">
            <a:extLst>
              <a:ext uri="{FF2B5EF4-FFF2-40B4-BE49-F238E27FC236}">
                <a16:creationId xmlns:a16="http://schemas.microsoft.com/office/drawing/2014/main" id="{EFFE601C-A087-4CE9-AC46-F2FE749DA6C3}"/>
              </a:ext>
            </a:extLst>
          </p:cNvPr>
          <p:cNvSpPr txBox="1"/>
          <p:nvPr/>
        </p:nvSpPr>
        <p:spPr>
          <a:xfrm>
            <a:off x="963562" y="4680155"/>
            <a:ext cx="4267200" cy="369332"/>
          </a:xfrm>
          <a:prstGeom prst="rect">
            <a:avLst/>
          </a:prstGeom>
          <a:noFill/>
        </p:spPr>
        <p:txBody>
          <a:bodyPr wrap="square" rtlCol="0">
            <a:spAutoFit/>
          </a:bodyPr>
          <a:lstStyle/>
          <a:p>
            <a:r>
              <a:rPr lang="en-US" b="1" dirty="0"/>
              <a:t>DRAW A CORRECTLY LABELED.</a:t>
            </a:r>
          </a:p>
        </p:txBody>
      </p:sp>
      <p:sp>
        <p:nvSpPr>
          <p:cNvPr id="8" name="TextBox 7">
            <a:extLst>
              <a:ext uri="{FF2B5EF4-FFF2-40B4-BE49-F238E27FC236}">
                <a16:creationId xmlns:a16="http://schemas.microsoft.com/office/drawing/2014/main" id="{FEBEC680-16FA-448C-99D7-FEC452974253}"/>
              </a:ext>
            </a:extLst>
          </p:cNvPr>
          <p:cNvSpPr txBox="1"/>
          <p:nvPr/>
        </p:nvSpPr>
        <p:spPr>
          <a:xfrm>
            <a:off x="963561" y="5574890"/>
            <a:ext cx="4493342" cy="369332"/>
          </a:xfrm>
          <a:prstGeom prst="rect">
            <a:avLst/>
          </a:prstGeom>
          <a:noFill/>
        </p:spPr>
        <p:txBody>
          <a:bodyPr wrap="square" rtlCol="0">
            <a:spAutoFit/>
          </a:bodyPr>
          <a:lstStyle/>
          <a:p>
            <a:r>
              <a:rPr lang="en-US" b="1" dirty="0"/>
              <a:t>SHOW. LABEL. PLOT . INDICATE</a:t>
            </a:r>
          </a:p>
        </p:txBody>
      </p:sp>
      <p:sp>
        <p:nvSpPr>
          <p:cNvPr id="4" name="TextBox 3">
            <a:extLst>
              <a:ext uri="{FF2B5EF4-FFF2-40B4-BE49-F238E27FC236}">
                <a16:creationId xmlns:a16="http://schemas.microsoft.com/office/drawing/2014/main" id="{623E0255-2EBF-4DE9-93B4-8CC9684E9993}"/>
              </a:ext>
            </a:extLst>
          </p:cNvPr>
          <p:cNvSpPr txBox="1"/>
          <p:nvPr/>
        </p:nvSpPr>
        <p:spPr>
          <a:xfrm>
            <a:off x="5161935" y="3554984"/>
            <a:ext cx="3524865" cy="923330"/>
          </a:xfrm>
          <a:prstGeom prst="rect">
            <a:avLst/>
          </a:prstGeom>
          <a:noFill/>
        </p:spPr>
        <p:txBody>
          <a:bodyPr wrap="square" rtlCol="0">
            <a:spAutoFit/>
          </a:bodyPr>
          <a:lstStyle/>
          <a:p>
            <a:r>
              <a:rPr lang="en-US" dirty="0">
                <a:solidFill>
                  <a:srgbClr val="FF0000"/>
                </a:solidFill>
              </a:rPr>
              <a:t>Students must underline these words when they are reading the qt and be ready to answer</a:t>
            </a:r>
            <a:r>
              <a:rPr lang="en-US" dirty="0"/>
              <a:t>.</a:t>
            </a:r>
          </a:p>
        </p:txBody>
      </p:sp>
    </p:spTree>
    <p:extLst>
      <p:ext uri="{BB962C8B-B14F-4D97-AF65-F5344CB8AC3E}">
        <p14:creationId xmlns:p14="http://schemas.microsoft.com/office/powerpoint/2010/main" val="360806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5073-FC9B-411B-B170-3A3B798DD145}"/>
              </a:ext>
            </a:extLst>
          </p:cNvPr>
          <p:cNvSpPr>
            <a:spLocks noGrp="1"/>
          </p:cNvSpPr>
          <p:nvPr>
            <p:ph type="title"/>
          </p:nvPr>
        </p:nvSpPr>
        <p:spPr/>
        <p:txBody>
          <a:bodyPr>
            <a:normAutofit fontScale="90000"/>
          </a:bodyPr>
          <a:lstStyle/>
          <a:p>
            <a:pPr algn="ctr"/>
            <a:r>
              <a:rPr lang="en-US" sz="2400" dirty="0"/>
              <a:t>All four skill categories will be assessed in the </a:t>
            </a:r>
            <a:r>
              <a:rPr lang="en-US" sz="2400" u="sng" dirty="0"/>
              <a:t>THREE</a:t>
            </a:r>
            <a:r>
              <a:rPr lang="en-US" sz="2400" dirty="0"/>
              <a:t> free-response questions, through four distinct types of tasks:</a:t>
            </a:r>
          </a:p>
        </p:txBody>
      </p:sp>
      <p:sp>
        <p:nvSpPr>
          <p:cNvPr id="3" name="Content Placeholder 2">
            <a:extLst>
              <a:ext uri="{FF2B5EF4-FFF2-40B4-BE49-F238E27FC236}">
                <a16:creationId xmlns:a16="http://schemas.microsoft.com/office/drawing/2014/main" id="{89B9C038-1146-4693-A136-A9628308AE8A}"/>
              </a:ext>
            </a:extLst>
          </p:cNvPr>
          <p:cNvSpPr>
            <a:spLocks noGrp="1"/>
          </p:cNvSpPr>
          <p:nvPr>
            <p:ph idx="1"/>
          </p:nvPr>
        </p:nvSpPr>
        <p:spPr/>
        <p:txBody>
          <a:bodyPr/>
          <a:lstStyle/>
          <a:p>
            <a:r>
              <a:rPr lang="en-US" dirty="0"/>
              <a:t>1. Make assertions about economic concepts, principles, models, outcomes, and/or effects</a:t>
            </a:r>
          </a:p>
          <a:p>
            <a:r>
              <a:rPr lang="en-US" dirty="0"/>
              <a:t>Skill #1 - </a:t>
            </a:r>
            <a:r>
              <a:rPr lang="en-US" sz="1500" dirty="0"/>
              <a:t>Students will need to describe and compare economic concepts, principles, and models. Additionally, students will need to identify economic concepts, principles, or models illustrated by an example. This task exams student’s knowledge. This task assesses skills in </a:t>
            </a:r>
            <a:r>
              <a:rPr lang="en-US" sz="1500" b="1" dirty="0"/>
              <a:t>categories 1, 2, and 3 and accounts for 10–20% of total points </a:t>
            </a:r>
            <a:r>
              <a:rPr lang="en-US" sz="1500" dirty="0"/>
              <a:t>in the free-response section</a:t>
            </a:r>
            <a:r>
              <a:rPr lang="en-US" sz="1050" dirty="0"/>
              <a:t>. </a:t>
            </a:r>
            <a:endParaRPr lang="en-US" sz="1500" dirty="0"/>
          </a:p>
        </p:txBody>
      </p:sp>
    </p:spTree>
    <p:extLst>
      <p:ext uri="{BB962C8B-B14F-4D97-AF65-F5344CB8AC3E}">
        <p14:creationId xmlns:p14="http://schemas.microsoft.com/office/powerpoint/2010/main" val="2131993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EE49-E9A3-4B3D-B66A-33DBF5ED51B4}"/>
              </a:ext>
            </a:extLst>
          </p:cNvPr>
          <p:cNvSpPr>
            <a:spLocks noGrp="1"/>
          </p:cNvSpPr>
          <p:nvPr>
            <p:ph type="title"/>
          </p:nvPr>
        </p:nvSpPr>
        <p:spPr/>
        <p:txBody>
          <a:bodyPr/>
          <a:lstStyle/>
          <a:p>
            <a:r>
              <a:rPr lang="en-US" sz="3600" dirty="0"/>
              <a:t>Microeconomics 2018 Qt 2</a:t>
            </a:r>
          </a:p>
        </p:txBody>
      </p:sp>
      <p:pic>
        <p:nvPicPr>
          <p:cNvPr id="5" name="Content Placeholder 4">
            <a:extLst>
              <a:ext uri="{FF2B5EF4-FFF2-40B4-BE49-F238E27FC236}">
                <a16:creationId xmlns:a16="http://schemas.microsoft.com/office/drawing/2014/main" id="{980D5C11-BDD9-4910-B288-21D7ABDCCD36}"/>
              </a:ext>
            </a:extLst>
          </p:cNvPr>
          <p:cNvPicPr>
            <a:picLocks noGrp="1" noChangeAspect="1"/>
          </p:cNvPicPr>
          <p:nvPr>
            <p:ph idx="1"/>
          </p:nvPr>
        </p:nvPicPr>
        <p:blipFill>
          <a:blip r:embed="rId2"/>
          <a:stretch>
            <a:fillRect/>
          </a:stretch>
        </p:blipFill>
        <p:spPr>
          <a:xfrm>
            <a:off x="1446423" y="2002123"/>
            <a:ext cx="5868777" cy="2733953"/>
          </a:xfrm>
        </p:spPr>
      </p:pic>
      <p:sp>
        <p:nvSpPr>
          <p:cNvPr id="8" name="TextBox 7">
            <a:extLst>
              <a:ext uri="{FF2B5EF4-FFF2-40B4-BE49-F238E27FC236}">
                <a16:creationId xmlns:a16="http://schemas.microsoft.com/office/drawing/2014/main" id="{BD34DBF7-ADD1-47BD-90E9-E140C851AB21}"/>
              </a:ext>
            </a:extLst>
          </p:cNvPr>
          <p:cNvSpPr txBox="1"/>
          <p:nvPr/>
        </p:nvSpPr>
        <p:spPr>
          <a:xfrm>
            <a:off x="1194620" y="4854063"/>
            <a:ext cx="7403690" cy="1477328"/>
          </a:xfrm>
          <a:prstGeom prst="rect">
            <a:avLst/>
          </a:prstGeom>
          <a:noFill/>
        </p:spPr>
        <p:txBody>
          <a:bodyPr wrap="square" rtlCol="0">
            <a:spAutoFit/>
          </a:bodyPr>
          <a:lstStyle/>
          <a:p>
            <a:pPr marL="257175" indent="-257175">
              <a:buAutoNum type="alphaLcPeriod"/>
            </a:pPr>
            <a:r>
              <a:rPr lang="en-US" dirty="0">
                <a:solidFill>
                  <a:srgbClr val="FF0000"/>
                </a:solidFill>
              </a:rPr>
              <a:t>Identify</a:t>
            </a:r>
            <a:r>
              <a:rPr lang="en-US" dirty="0"/>
              <a:t> the type of market failure indicated on the graph. </a:t>
            </a:r>
            <a:r>
              <a:rPr lang="en-US" dirty="0">
                <a:solidFill>
                  <a:srgbClr val="FF0000"/>
                </a:solidFill>
              </a:rPr>
              <a:t>Explain.</a:t>
            </a:r>
          </a:p>
          <a:p>
            <a:pPr marL="257175" indent="-257175">
              <a:buAutoNum type="alphaLcPeriod"/>
            </a:pPr>
            <a:r>
              <a:rPr lang="en-US" dirty="0"/>
              <a:t>Using the numbers on the graph </a:t>
            </a:r>
            <a:r>
              <a:rPr lang="en-US" dirty="0">
                <a:solidFill>
                  <a:srgbClr val="FF0000"/>
                </a:solidFill>
              </a:rPr>
              <a:t>indicate</a:t>
            </a:r>
            <a:r>
              <a:rPr lang="en-US" dirty="0"/>
              <a:t> the market equilibrium </a:t>
            </a:r>
            <a:r>
              <a:rPr lang="en-US" dirty="0">
                <a:solidFill>
                  <a:srgbClr val="FF0000"/>
                </a:solidFill>
              </a:rPr>
              <a:t>price</a:t>
            </a:r>
            <a:r>
              <a:rPr lang="en-US" dirty="0"/>
              <a:t> and</a:t>
            </a:r>
            <a:r>
              <a:rPr lang="en-US" dirty="0">
                <a:solidFill>
                  <a:srgbClr val="FF0000"/>
                </a:solidFill>
              </a:rPr>
              <a:t> quantity</a:t>
            </a:r>
          </a:p>
          <a:p>
            <a:pPr marL="257175" indent="-257175">
              <a:buAutoNum type="alphaLcPeriod"/>
            </a:pPr>
            <a:r>
              <a:rPr lang="en-US" dirty="0"/>
              <a:t>Using the labeling on the graph,</a:t>
            </a:r>
            <a:r>
              <a:rPr lang="en-US" dirty="0">
                <a:solidFill>
                  <a:srgbClr val="FF0000"/>
                </a:solidFill>
              </a:rPr>
              <a:t> identify </a:t>
            </a:r>
            <a:r>
              <a:rPr lang="en-US" dirty="0"/>
              <a:t>the area representing the deadweight loss at the quantity identified in part (b)</a:t>
            </a:r>
          </a:p>
        </p:txBody>
      </p:sp>
    </p:spTree>
    <p:extLst>
      <p:ext uri="{BB962C8B-B14F-4D97-AF65-F5344CB8AC3E}">
        <p14:creationId xmlns:p14="http://schemas.microsoft.com/office/powerpoint/2010/main" val="395051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DE3A-7707-47C1-8490-E00AB315C267}"/>
              </a:ext>
            </a:extLst>
          </p:cNvPr>
          <p:cNvSpPr>
            <a:spLocks noGrp="1"/>
          </p:cNvSpPr>
          <p:nvPr>
            <p:ph type="title"/>
          </p:nvPr>
        </p:nvSpPr>
        <p:spPr/>
        <p:txBody>
          <a:bodyPr/>
          <a:lstStyle/>
          <a:p>
            <a:r>
              <a:rPr lang="en-US" dirty="0"/>
              <a:t>ANSWER 2018 Qt 2 </a:t>
            </a:r>
          </a:p>
        </p:txBody>
      </p:sp>
      <p:sp>
        <p:nvSpPr>
          <p:cNvPr id="3" name="TextBox 2">
            <a:extLst>
              <a:ext uri="{FF2B5EF4-FFF2-40B4-BE49-F238E27FC236}">
                <a16:creationId xmlns:a16="http://schemas.microsoft.com/office/drawing/2014/main" id="{461DE398-CE99-403B-881F-515B2603C5EF}"/>
              </a:ext>
            </a:extLst>
          </p:cNvPr>
          <p:cNvSpPr txBox="1"/>
          <p:nvPr/>
        </p:nvSpPr>
        <p:spPr>
          <a:xfrm>
            <a:off x="688258" y="3962399"/>
            <a:ext cx="7865807" cy="2308324"/>
          </a:xfrm>
          <a:prstGeom prst="rect">
            <a:avLst/>
          </a:prstGeom>
          <a:noFill/>
        </p:spPr>
        <p:txBody>
          <a:bodyPr wrap="square" rtlCol="0">
            <a:spAutoFit/>
          </a:bodyPr>
          <a:lstStyle/>
          <a:p>
            <a:r>
              <a:rPr lang="en-US" dirty="0"/>
              <a:t>1 </a:t>
            </a:r>
            <a:r>
              <a:rPr lang="en-US" dirty="0" err="1"/>
              <a:t>pt</a:t>
            </a:r>
            <a:r>
              <a:rPr lang="en-US" dirty="0"/>
              <a:t> One point The market failure indicated in this graph is  a positive externality </a:t>
            </a:r>
            <a:r>
              <a:rPr lang="en-US" dirty="0">
                <a:solidFill>
                  <a:srgbClr val="FF0000"/>
                </a:solidFill>
              </a:rPr>
              <a:t>BECAUSE</a:t>
            </a:r>
            <a:r>
              <a:rPr lang="en-US" dirty="0"/>
              <a:t> marginal social benefit is greater than marginal private benefit MSB&gt;MPB</a:t>
            </a:r>
          </a:p>
          <a:p>
            <a:endParaRPr lang="en-US" dirty="0"/>
          </a:p>
          <a:p>
            <a:r>
              <a:rPr lang="en-US" dirty="0"/>
              <a:t>b. One point The market equilibrium </a:t>
            </a:r>
            <a:r>
              <a:rPr lang="en-US" dirty="0">
                <a:solidFill>
                  <a:srgbClr val="FF0000"/>
                </a:solidFill>
              </a:rPr>
              <a:t>price</a:t>
            </a:r>
            <a:r>
              <a:rPr lang="en-US" dirty="0"/>
              <a:t> as $6 and the market equilibrium </a:t>
            </a:r>
            <a:r>
              <a:rPr lang="en-US" dirty="0">
                <a:solidFill>
                  <a:srgbClr val="FF0000"/>
                </a:solidFill>
              </a:rPr>
              <a:t>quantity</a:t>
            </a:r>
            <a:r>
              <a:rPr lang="en-US" dirty="0"/>
              <a:t> as 16 units</a:t>
            </a:r>
          </a:p>
          <a:p>
            <a:endParaRPr lang="en-US" dirty="0"/>
          </a:p>
          <a:p>
            <a:r>
              <a:rPr lang="en-US" dirty="0"/>
              <a:t>c. One point The area of the </a:t>
            </a:r>
            <a:r>
              <a:rPr lang="en-US" dirty="0">
                <a:solidFill>
                  <a:srgbClr val="FF0000"/>
                </a:solidFill>
              </a:rPr>
              <a:t>deadweight loss </a:t>
            </a:r>
            <a:r>
              <a:rPr lang="en-US" dirty="0"/>
              <a:t>as DEF</a:t>
            </a:r>
          </a:p>
        </p:txBody>
      </p:sp>
      <p:pic>
        <p:nvPicPr>
          <p:cNvPr id="5" name="Picture 4">
            <a:extLst>
              <a:ext uri="{FF2B5EF4-FFF2-40B4-BE49-F238E27FC236}">
                <a16:creationId xmlns:a16="http://schemas.microsoft.com/office/drawing/2014/main" id="{3576F97F-CF7F-4F4E-ACD2-08F7CBD6FA6A}"/>
              </a:ext>
            </a:extLst>
          </p:cNvPr>
          <p:cNvPicPr>
            <a:picLocks noChangeAspect="1"/>
          </p:cNvPicPr>
          <p:nvPr/>
        </p:nvPicPr>
        <p:blipFill>
          <a:blip r:embed="rId2"/>
          <a:stretch>
            <a:fillRect/>
          </a:stretch>
        </p:blipFill>
        <p:spPr>
          <a:xfrm>
            <a:off x="3106035" y="2106862"/>
            <a:ext cx="2450686" cy="1708054"/>
          </a:xfrm>
          <a:prstGeom prst="rect">
            <a:avLst/>
          </a:prstGeom>
        </p:spPr>
      </p:pic>
    </p:spTree>
    <p:extLst>
      <p:ext uri="{BB962C8B-B14F-4D97-AF65-F5344CB8AC3E}">
        <p14:creationId xmlns:p14="http://schemas.microsoft.com/office/powerpoint/2010/main" val="37251894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0109-2CE0-4EE8-945F-AFEA0BDDD12B}"/>
              </a:ext>
            </a:extLst>
          </p:cNvPr>
          <p:cNvSpPr>
            <a:spLocks noGrp="1"/>
          </p:cNvSpPr>
          <p:nvPr>
            <p:ph type="title"/>
          </p:nvPr>
        </p:nvSpPr>
        <p:spPr/>
        <p:txBody>
          <a:bodyPr/>
          <a:lstStyle/>
          <a:p>
            <a:r>
              <a:rPr lang="en-US" sz="4400" dirty="0"/>
              <a:t>Skill #2 - Interpretation</a:t>
            </a:r>
          </a:p>
        </p:txBody>
      </p:sp>
      <p:sp>
        <p:nvSpPr>
          <p:cNvPr id="3" name="Content Placeholder 2">
            <a:extLst>
              <a:ext uri="{FF2B5EF4-FFF2-40B4-BE49-F238E27FC236}">
                <a16:creationId xmlns:a16="http://schemas.microsoft.com/office/drawing/2014/main" id="{0CDAAE58-E635-4020-95BF-8D50AAE70147}"/>
              </a:ext>
            </a:extLst>
          </p:cNvPr>
          <p:cNvSpPr>
            <a:spLocks noGrp="1"/>
          </p:cNvSpPr>
          <p:nvPr>
            <p:ph idx="1"/>
          </p:nvPr>
        </p:nvSpPr>
        <p:spPr/>
        <p:txBody>
          <a:bodyPr/>
          <a:lstStyle/>
          <a:p>
            <a:r>
              <a:rPr lang="en-US" dirty="0"/>
              <a:t>Students will need to explain how a specific economic outcome occurs, given one or more contributing variables, or what action(s) should be taken in order to achieve a specific economic outcome. This task assesses </a:t>
            </a:r>
            <a:r>
              <a:rPr lang="en-US" b="1" dirty="0"/>
              <a:t>skills in categories 1, 2, and 3 and accounts for 25–35% </a:t>
            </a:r>
            <a:r>
              <a:rPr lang="en-US" dirty="0"/>
              <a:t>of total points in the free-response section. </a:t>
            </a:r>
          </a:p>
        </p:txBody>
      </p:sp>
    </p:spTree>
    <p:extLst>
      <p:ext uri="{BB962C8B-B14F-4D97-AF65-F5344CB8AC3E}">
        <p14:creationId xmlns:p14="http://schemas.microsoft.com/office/powerpoint/2010/main" val="74908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BC7D-CD92-4E39-B594-A7B14931F93D}"/>
              </a:ext>
            </a:extLst>
          </p:cNvPr>
          <p:cNvSpPr>
            <a:spLocks noGrp="1"/>
          </p:cNvSpPr>
          <p:nvPr>
            <p:ph type="title"/>
          </p:nvPr>
        </p:nvSpPr>
        <p:spPr/>
        <p:txBody>
          <a:bodyPr/>
          <a:lstStyle/>
          <a:p>
            <a:r>
              <a:rPr lang="en-US" sz="3600" dirty="0"/>
              <a:t>Microeconomics 2017 Qt 3 &amp; Answer</a:t>
            </a:r>
          </a:p>
        </p:txBody>
      </p:sp>
      <p:pic>
        <p:nvPicPr>
          <p:cNvPr id="6" name="Content Placeholder 5">
            <a:extLst>
              <a:ext uri="{FF2B5EF4-FFF2-40B4-BE49-F238E27FC236}">
                <a16:creationId xmlns:a16="http://schemas.microsoft.com/office/drawing/2014/main" id="{F543FCEE-1870-4D13-A82B-29F74D8F3BA7}"/>
              </a:ext>
            </a:extLst>
          </p:cNvPr>
          <p:cNvPicPr>
            <a:picLocks noGrp="1" noChangeAspect="1"/>
          </p:cNvPicPr>
          <p:nvPr>
            <p:ph sz="half" idx="1"/>
          </p:nvPr>
        </p:nvPicPr>
        <p:blipFill>
          <a:blip r:embed="rId2"/>
          <a:stretch>
            <a:fillRect/>
          </a:stretch>
        </p:blipFill>
        <p:spPr>
          <a:xfrm>
            <a:off x="125407" y="1867514"/>
            <a:ext cx="4768485" cy="3859392"/>
          </a:xfrm>
        </p:spPr>
      </p:pic>
      <p:sp>
        <p:nvSpPr>
          <p:cNvPr id="4" name="Content Placeholder 3">
            <a:extLst>
              <a:ext uri="{FF2B5EF4-FFF2-40B4-BE49-F238E27FC236}">
                <a16:creationId xmlns:a16="http://schemas.microsoft.com/office/drawing/2014/main" id="{7F57F217-6382-4876-B4CF-48501B29C643}"/>
              </a:ext>
            </a:extLst>
          </p:cNvPr>
          <p:cNvSpPr>
            <a:spLocks noGrp="1"/>
          </p:cNvSpPr>
          <p:nvPr>
            <p:ph sz="half" idx="2"/>
          </p:nvPr>
        </p:nvSpPr>
        <p:spPr>
          <a:xfrm>
            <a:off x="4817806" y="2212847"/>
            <a:ext cx="3510117" cy="3514059"/>
          </a:xfrm>
        </p:spPr>
        <p:txBody>
          <a:bodyPr>
            <a:normAutofit fontScale="62500" lnSpcReduction="20000"/>
          </a:bodyPr>
          <a:lstStyle/>
          <a:p>
            <a:r>
              <a:rPr lang="en-US" dirty="0"/>
              <a:t> (a) 2 points: </a:t>
            </a:r>
          </a:p>
          <a:p>
            <a:r>
              <a:rPr lang="en-US" dirty="0"/>
              <a:t>• One point The monopolist’s profit-maximizing </a:t>
            </a:r>
            <a:r>
              <a:rPr lang="en-US" dirty="0">
                <a:solidFill>
                  <a:srgbClr val="FF0000"/>
                </a:solidFill>
              </a:rPr>
              <a:t>quantity, </a:t>
            </a:r>
            <a:r>
              <a:rPr lang="en-US" dirty="0"/>
              <a:t>Q3. </a:t>
            </a:r>
          </a:p>
          <a:p>
            <a:r>
              <a:rPr lang="en-US" dirty="0"/>
              <a:t>• One point The monopolist’s profit-maximizing </a:t>
            </a:r>
            <a:r>
              <a:rPr lang="en-US" dirty="0">
                <a:solidFill>
                  <a:srgbClr val="FF0000"/>
                </a:solidFill>
              </a:rPr>
              <a:t>price is</a:t>
            </a:r>
            <a:r>
              <a:rPr lang="en-US" dirty="0"/>
              <a:t>P4. </a:t>
            </a:r>
          </a:p>
          <a:p>
            <a:r>
              <a:rPr lang="en-US" dirty="0"/>
              <a:t>(b) 1 point: • MSC &gt; MPC or that the MSC curve exceeds, is above, or is greater than the MPC curve.</a:t>
            </a:r>
          </a:p>
          <a:p>
            <a:r>
              <a:rPr lang="en-US" dirty="0"/>
              <a:t> (c) 1 point: • The socially optimal quantity, Q3</a:t>
            </a:r>
          </a:p>
        </p:txBody>
      </p:sp>
    </p:spTree>
    <p:extLst>
      <p:ext uri="{BB962C8B-B14F-4D97-AF65-F5344CB8AC3E}">
        <p14:creationId xmlns:p14="http://schemas.microsoft.com/office/powerpoint/2010/main" val="3658150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B3AD-BF79-4D2A-B5C3-EAE78C1772C8}"/>
              </a:ext>
            </a:extLst>
          </p:cNvPr>
          <p:cNvSpPr>
            <a:spLocks noGrp="1"/>
          </p:cNvSpPr>
          <p:nvPr>
            <p:ph type="title"/>
          </p:nvPr>
        </p:nvSpPr>
        <p:spPr/>
        <p:txBody>
          <a:bodyPr/>
          <a:lstStyle/>
          <a:p>
            <a:r>
              <a:rPr lang="en-US" dirty="0"/>
              <a:t>Skill #3 Manipulation</a:t>
            </a:r>
          </a:p>
        </p:txBody>
      </p:sp>
      <p:sp>
        <p:nvSpPr>
          <p:cNvPr id="3" name="Content Placeholder 2">
            <a:extLst>
              <a:ext uri="{FF2B5EF4-FFF2-40B4-BE49-F238E27FC236}">
                <a16:creationId xmlns:a16="http://schemas.microsoft.com/office/drawing/2014/main" id="{FCC058D8-F884-486F-80CD-E731614CE7E2}"/>
              </a:ext>
            </a:extLst>
          </p:cNvPr>
          <p:cNvSpPr>
            <a:spLocks noGrp="1"/>
          </p:cNvSpPr>
          <p:nvPr>
            <p:ph idx="1"/>
          </p:nvPr>
        </p:nvSpPr>
        <p:spPr/>
        <p:txBody>
          <a:bodyPr/>
          <a:lstStyle/>
          <a:p>
            <a:r>
              <a:rPr lang="en-US" dirty="0"/>
              <a:t>Students will need to use economic concepts, principles, or models to determine the outcome of an economic situation or determine the effects of one or more changes on other economic markets. This task </a:t>
            </a:r>
            <a:r>
              <a:rPr lang="en-US" b="1" dirty="0"/>
              <a:t>assesses skills in categories 1, 2, and 3 and accounts for 25–35% </a:t>
            </a:r>
            <a:r>
              <a:rPr lang="en-US" dirty="0"/>
              <a:t>of total points in the free-response section. Perform numerical analysis:</a:t>
            </a:r>
          </a:p>
        </p:txBody>
      </p:sp>
    </p:spTree>
    <p:extLst>
      <p:ext uri="{BB962C8B-B14F-4D97-AF65-F5344CB8AC3E}">
        <p14:creationId xmlns:p14="http://schemas.microsoft.com/office/powerpoint/2010/main" val="303395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7739-42C4-4CF7-B66D-1D43146E5C0D}"/>
              </a:ext>
            </a:extLst>
          </p:cNvPr>
          <p:cNvSpPr>
            <a:spLocks noGrp="1"/>
          </p:cNvSpPr>
          <p:nvPr>
            <p:ph type="title"/>
          </p:nvPr>
        </p:nvSpPr>
        <p:spPr/>
        <p:txBody>
          <a:bodyPr/>
          <a:lstStyle/>
          <a:p>
            <a:r>
              <a:rPr lang="en-US" sz="4000" dirty="0"/>
              <a:t>Microeconomics 2019 Qt 1</a:t>
            </a:r>
          </a:p>
        </p:txBody>
      </p:sp>
      <p:sp>
        <p:nvSpPr>
          <p:cNvPr id="3" name="Content Placeholder 2">
            <a:extLst>
              <a:ext uri="{FF2B5EF4-FFF2-40B4-BE49-F238E27FC236}">
                <a16:creationId xmlns:a16="http://schemas.microsoft.com/office/drawing/2014/main" id="{826CFE2A-FBC0-41C1-83B6-ECBB5037E91D}"/>
              </a:ext>
            </a:extLst>
          </p:cNvPr>
          <p:cNvSpPr>
            <a:spLocks noGrp="1"/>
          </p:cNvSpPr>
          <p:nvPr>
            <p:ph idx="1"/>
          </p:nvPr>
        </p:nvSpPr>
        <p:spPr/>
        <p:txBody>
          <a:bodyPr>
            <a:normAutofit fontScale="70000" lnSpcReduction="20000"/>
          </a:bodyPr>
          <a:lstStyle/>
          <a:p>
            <a:r>
              <a:rPr lang="en-US" dirty="0"/>
              <a:t>(b) Suppose the demand for the prescription drug increases, and Gigantic hires its warehouse workers in a perfectly competitive labor market. </a:t>
            </a:r>
          </a:p>
          <a:p>
            <a:r>
              <a:rPr lang="en-US" dirty="0"/>
              <a:t>(</a:t>
            </a:r>
            <a:r>
              <a:rPr lang="en-US" dirty="0" err="1"/>
              <a:t>i</a:t>
            </a:r>
            <a:r>
              <a:rPr lang="en-US" dirty="0"/>
              <a:t>) What will happen to </a:t>
            </a:r>
            <a:r>
              <a:rPr lang="en-US" dirty="0" err="1"/>
              <a:t>Gigantic’s</a:t>
            </a:r>
            <a:r>
              <a:rPr lang="en-US" dirty="0"/>
              <a:t> </a:t>
            </a:r>
            <a:r>
              <a:rPr lang="en-US" dirty="0">
                <a:solidFill>
                  <a:srgbClr val="FF0000"/>
                </a:solidFill>
              </a:rPr>
              <a:t>demand</a:t>
            </a:r>
            <a:r>
              <a:rPr lang="en-US" dirty="0"/>
              <a:t> for warehouse workers? </a:t>
            </a:r>
            <a:r>
              <a:rPr lang="en-US" dirty="0">
                <a:solidFill>
                  <a:srgbClr val="FF0000"/>
                </a:solidFill>
              </a:rPr>
              <a:t>Explain</a:t>
            </a:r>
            <a:r>
              <a:rPr lang="en-US" dirty="0"/>
              <a:t>. (ii) What will happen to the </a:t>
            </a:r>
            <a:r>
              <a:rPr lang="en-US" dirty="0">
                <a:solidFill>
                  <a:srgbClr val="FF0000"/>
                </a:solidFill>
              </a:rPr>
              <a:t>wage rate </a:t>
            </a:r>
            <a:r>
              <a:rPr lang="en-US" dirty="0"/>
              <a:t>Gigantic pays its warehouse workers and the </a:t>
            </a:r>
            <a:r>
              <a:rPr lang="en-US" dirty="0">
                <a:solidFill>
                  <a:srgbClr val="FF0000"/>
                </a:solidFill>
              </a:rPr>
              <a:t>number of warehouse workers </a:t>
            </a:r>
            <a:r>
              <a:rPr lang="en-US" dirty="0"/>
              <a:t>it hires?</a:t>
            </a:r>
          </a:p>
          <a:p>
            <a:r>
              <a:rPr lang="en-US" dirty="0"/>
              <a:t> (c) After </a:t>
            </a:r>
            <a:r>
              <a:rPr lang="en-US" dirty="0" err="1"/>
              <a:t>Gigantic’s</a:t>
            </a:r>
            <a:r>
              <a:rPr lang="en-US" dirty="0"/>
              <a:t> patent expires, another firm enters the prescription drug market and produces an identical drug that sells for a lower price.</a:t>
            </a:r>
          </a:p>
          <a:p>
            <a:r>
              <a:rPr lang="en-US" dirty="0"/>
              <a:t> (</a:t>
            </a:r>
            <a:r>
              <a:rPr lang="en-US" dirty="0" err="1"/>
              <a:t>i</a:t>
            </a:r>
            <a:r>
              <a:rPr lang="en-US" dirty="0"/>
              <a:t>) What will happen to </a:t>
            </a:r>
            <a:r>
              <a:rPr lang="en-US" dirty="0" err="1"/>
              <a:t>Gigantic’s</a:t>
            </a:r>
            <a:r>
              <a:rPr lang="en-US" dirty="0"/>
              <a:t> producer surplus? </a:t>
            </a:r>
          </a:p>
          <a:p>
            <a:r>
              <a:rPr lang="en-US" dirty="0"/>
              <a:t>(ii) What will happen to the consumer surplus in this prescription drug market? </a:t>
            </a:r>
            <a:r>
              <a:rPr lang="en-US" dirty="0">
                <a:solidFill>
                  <a:srgbClr val="FF0000"/>
                </a:solidFill>
              </a:rPr>
              <a:t>Explain</a:t>
            </a:r>
            <a:r>
              <a:rPr lang="en-US" dirty="0"/>
              <a:t>.</a:t>
            </a:r>
          </a:p>
        </p:txBody>
      </p:sp>
    </p:spTree>
    <p:extLst>
      <p:ext uri="{BB962C8B-B14F-4D97-AF65-F5344CB8AC3E}">
        <p14:creationId xmlns:p14="http://schemas.microsoft.com/office/powerpoint/2010/main" val="3082152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EE7E-5649-4831-8BCF-E52543889363}"/>
              </a:ext>
            </a:extLst>
          </p:cNvPr>
          <p:cNvSpPr>
            <a:spLocks noGrp="1"/>
          </p:cNvSpPr>
          <p:nvPr>
            <p:ph type="title"/>
          </p:nvPr>
        </p:nvSpPr>
        <p:spPr/>
        <p:txBody>
          <a:bodyPr/>
          <a:lstStyle/>
          <a:p>
            <a:r>
              <a:rPr lang="en-US" sz="3600" dirty="0"/>
              <a:t>Microeconomics 2019 Qt 1- Answer</a:t>
            </a:r>
          </a:p>
        </p:txBody>
      </p:sp>
      <p:sp>
        <p:nvSpPr>
          <p:cNvPr id="3" name="Content Placeholder 2">
            <a:extLst>
              <a:ext uri="{FF2B5EF4-FFF2-40B4-BE49-F238E27FC236}">
                <a16:creationId xmlns:a16="http://schemas.microsoft.com/office/drawing/2014/main" id="{C2FD44B5-E547-4FAA-BC4E-496DEFE2C2FB}"/>
              </a:ext>
            </a:extLst>
          </p:cNvPr>
          <p:cNvSpPr>
            <a:spLocks noGrp="1"/>
          </p:cNvSpPr>
          <p:nvPr>
            <p:ph idx="1"/>
          </p:nvPr>
        </p:nvSpPr>
        <p:spPr/>
        <p:txBody>
          <a:bodyPr>
            <a:normAutofit fontScale="70000" lnSpcReduction="20000"/>
          </a:bodyPr>
          <a:lstStyle/>
          <a:p>
            <a:r>
              <a:rPr lang="en-US" dirty="0"/>
              <a:t>(b) 2 </a:t>
            </a:r>
            <a:r>
              <a:rPr lang="en-US" dirty="0" err="1"/>
              <a:t>pt</a:t>
            </a:r>
            <a:r>
              <a:rPr lang="en-US" dirty="0"/>
              <a:t> • One point is earned for stating that Gigantic Pharmaceutical Corporation’s demand for warehouse workers will increase and for explaining that the marginal revenue product of labor increases </a:t>
            </a:r>
            <a:r>
              <a:rPr lang="en-US" dirty="0">
                <a:solidFill>
                  <a:srgbClr val="FF0000"/>
                </a:solidFill>
              </a:rPr>
              <a:t>because</a:t>
            </a:r>
            <a:r>
              <a:rPr lang="en-US" dirty="0"/>
              <a:t> of the increase in the product price. </a:t>
            </a:r>
          </a:p>
          <a:p>
            <a:r>
              <a:rPr lang="en-US" dirty="0"/>
              <a:t>• One point is earned for stating that the wage rate Gigantic pays to its warehouse workers will not change and the number of workers hired will increase. </a:t>
            </a:r>
          </a:p>
          <a:p>
            <a:r>
              <a:rPr lang="en-US" dirty="0"/>
              <a:t>(c)  1pt• One point is earned for stating that </a:t>
            </a:r>
            <a:r>
              <a:rPr lang="en-US" dirty="0" err="1"/>
              <a:t>Gigantic’s</a:t>
            </a:r>
            <a:r>
              <a:rPr lang="en-US" dirty="0"/>
              <a:t> producer surplus will decrease. • </a:t>
            </a:r>
          </a:p>
          <a:p>
            <a:r>
              <a:rPr lang="en-US" dirty="0"/>
              <a:t>One point is earned for stating that the consumer surplus will increase and for explaining that </a:t>
            </a:r>
            <a:r>
              <a:rPr lang="en-US" dirty="0">
                <a:solidFill>
                  <a:srgbClr val="FF0000"/>
                </a:solidFill>
              </a:rPr>
              <a:t>because</a:t>
            </a:r>
            <a:r>
              <a:rPr lang="en-US" dirty="0"/>
              <a:t> of the increased competition the price will decrease and the quantity will increase</a:t>
            </a:r>
          </a:p>
        </p:txBody>
      </p:sp>
    </p:spTree>
    <p:extLst>
      <p:ext uri="{BB962C8B-B14F-4D97-AF65-F5344CB8AC3E}">
        <p14:creationId xmlns:p14="http://schemas.microsoft.com/office/powerpoint/2010/main" val="179664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D70B-380E-4D48-B4AF-40CFF588775A}"/>
              </a:ext>
            </a:extLst>
          </p:cNvPr>
          <p:cNvSpPr>
            <a:spLocks noGrp="1"/>
          </p:cNvSpPr>
          <p:nvPr>
            <p:ph type="title"/>
          </p:nvPr>
        </p:nvSpPr>
        <p:spPr/>
        <p:txBody>
          <a:bodyPr/>
          <a:lstStyle/>
          <a:p>
            <a:r>
              <a:rPr lang="en-US" sz="3600" dirty="0"/>
              <a:t>Macroeconomics 2019 Question 1c</a:t>
            </a:r>
          </a:p>
        </p:txBody>
      </p:sp>
      <p:pic>
        <p:nvPicPr>
          <p:cNvPr id="4" name="Picture 3">
            <a:extLst>
              <a:ext uri="{FF2B5EF4-FFF2-40B4-BE49-F238E27FC236}">
                <a16:creationId xmlns:a16="http://schemas.microsoft.com/office/drawing/2014/main" id="{032E511D-5599-426A-9414-EBEA70FA70DA}"/>
              </a:ext>
            </a:extLst>
          </p:cNvPr>
          <p:cNvPicPr>
            <a:picLocks noChangeAspect="1"/>
          </p:cNvPicPr>
          <p:nvPr/>
        </p:nvPicPr>
        <p:blipFill>
          <a:blip r:embed="rId2"/>
          <a:stretch>
            <a:fillRect/>
          </a:stretch>
        </p:blipFill>
        <p:spPr>
          <a:xfrm>
            <a:off x="547534" y="2280125"/>
            <a:ext cx="7684659" cy="1401442"/>
          </a:xfrm>
          <a:prstGeom prst="rect">
            <a:avLst/>
          </a:prstGeom>
        </p:spPr>
      </p:pic>
      <p:sp>
        <p:nvSpPr>
          <p:cNvPr id="5" name="TextBox 4">
            <a:extLst>
              <a:ext uri="{FF2B5EF4-FFF2-40B4-BE49-F238E27FC236}">
                <a16:creationId xmlns:a16="http://schemas.microsoft.com/office/drawing/2014/main" id="{CDB26629-B287-44FA-A17F-050192F8EC59}"/>
              </a:ext>
            </a:extLst>
          </p:cNvPr>
          <p:cNvSpPr txBox="1"/>
          <p:nvPr/>
        </p:nvSpPr>
        <p:spPr>
          <a:xfrm>
            <a:off x="265471" y="3806928"/>
            <a:ext cx="8502446" cy="923330"/>
          </a:xfrm>
          <a:prstGeom prst="rect">
            <a:avLst/>
          </a:prstGeom>
          <a:noFill/>
        </p:spPr>
        <p:txBody>
          <a:bodyPr wrap="square" rtlCol="0">
            <a:spAutoFit/>
          </a:bodyPr>
          <a:lstStyle/>
          <a:p>
            <a:r>
              <a:rPr lang="en-US" dirty="0"/>
              <a:t>A very good math student will know how to calculate this  in their head.  However, the requirement is that you SHOW YOUR WORK.  So, having just the answer $8 Billion </a:t>
            </a:r>
            <a:r>
              <a:rPr lang="en-US" u="sng" dirty="0">
                <a:solidFill>
                  <a:srgbClr val="FF0000"/>
                </a:solidFill>
              </a:rPr>
              <a:t>will not </a:t>
            </a:r>
            <a:r>
              <a:rPr lang="en-US" dirty="0"/>
              <a:t>earn that 1 </a:t>
            </a:r>
            <a:r>
              <a:rPr lang="en-US" dirty="0" err="1"/>
              <a:t>pt</a:t>
            </a:r>
            <a:r>
              <a:rPr lang="en-US" dirty="0"/>
              <a:t> credit and $10B </a:t>
            </a:r>
            <a:r>
              <a:rPr lang="en-US" u="sng" dirty="0">
                <a:solidFill>
                  <a:srgbClr val="FF0000"/>
                </a:solidFill>
              </a:rPr>
              <a:t>will not </a:t>
            </a:r>
            <a:r>
              <a:rPr lang="en-US" dirty="0"/>
              <a:t>earn the 1 </a:t>
            </a:r>
            <a:r>
              <a:rPr lang="en-US" dirty="0" err="1"/>
              <a:t>pt</a:t>
            </a:r>
            <a:endParaRPr lang="en-US" dirty="0"/>
          </a:p>
        </p:txBody>
      </p:sp>
      <p:pic>
        <p:nvPicPr>
          <p:cNvPr id="7" name="Picture 6">
            <a:extLst>
              <a:ext uri="{FF2B5EF4-FFF2-40B4-BE49-F238E27FC236}">
                <a16:creationId xmlns:a16="http://schemas.microsoft.com/office/drawing/2014/main" id="{37749507-3B24-42B4-9D1A-8E13E0D4AAFF}"/>
              </a:ext>
            </a:extLst>
          </p:cNvPr>
          <p:cNvPicPr>
            <a:picLocks noChangeAspect="1"/>
          </p:cNvPicPr>
          <p:nvPr/>
        </p:nvPicPr>
        <p:blipFill>
          <a:blip r:embed="rId3"/>
          <a:stretch>
            <a:fillRect/>
          </a:stretch>
        </p:blipFill>
        <p:spPr>
          <a:xfrm>
            <a:off x="435076" y="5078907"/>
            <a:ext cx="8502446" cy="1420216"/>
          </a:xfrm>
          <a:prstGeom prst="rect">
            <a:avLst/>
          </a:prstGeom>
        </p:spPr>
      </p:pic>
    </p:spTree>
    <p:extLst>
      <p:ext uri="{BB962C8B-B14F-4D97-AF65-F5344CB8AC3E}">
        <p14:creationId xmlns:p14="http://schemas.microsoft.com/office/powerpoint/2010/main" val="3676780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0426-5CDA-46AB-B936-CB5BD2780631}"/>
              </a:ext>
            </a:extLst>
          </p:cNvPr>
          <p:cNvSpPr>
            <a:spLocks noGrp="1"/>
          </p:cNvSpPr>
          <p:nvPr>
            <p:ph type="title"/>
          </p:nvPr>
        </p:nvSpPr>
        <p:spPr/>
        <p:txBody>
          <a:bodyPr/>
          <a:lstStyle/>
          <a:p>
            <a:r>
              <a:rPr lang="en-US" sz="4000" dirty="0"/>
              <a:t>AP Macroeconomics 2018 Qt 3</a:t>
            </a:r>
          </a:p>
        </p:txBody>
      </p:sp>
      <p:pic>
        <p:nvPicPr>
          <p:cNvPr id="4" name="Picture 3">
            <a:extLst>
              <a:ext uri="{FF2B5EF4-FFF2-40B4-BE49-F238E27FC236}">
                <a16:creationId xmlns:a16="http://schemas.microsoft.com/office/drawing/2014/main" id="{D929EC35-6BEC-4ADC-907F-C64C1D1B0BCB}"/>
              </a:ext>
            </a:extLst>
          </p:cNvPr>
          <p:cNvPicPr>
            <a:picLocks noChangeAspect="1"/>
          </p:cNvPicPr>
          <p:nvPr/>
        </p:nvPicPr>
        <p:blipFill>
          <a:blip r:embed="rId2"/>
          <a:stretch>
            <a:fillRect/>
          </a:stretch>
        </p:blipFill>
        <p:spPr>
          <a:xfrm>
            <a:off x="235975" y="2585884"/>
            <a:ext cx="4048825" cy="2059269"/>
          </a:xfrm>
          <a:prstGeom prst="rect">
            <a:avLst/>
          </a:prstGeom>
        </p:spPr>
      </p:pic>
      <p:sp>
        <p:nvSpPr>
          <p:cNvPr id="3" name="TextBox 2">
            <a:extLst>
              <a:ext uri="{FF2B5EF4-FFF2-40B4-BE49-F238E27FC236}">
                <a16:creationId xmlns:a16="http://schemas.microsoft.com/office/drawing/2014/main" id="{428C880C-1610-485B-8BA9-5496539B6C3E}"/>
              </a:ext>
            </a:extLst>
          </p:cNvPr>
          <p:cNvSpPr txBox="1"/>
          <p:nvPr/>
        </p:nvSpPr>
        <p:spPr>
          <a:xfrm>
            <a:off x="789040" y="4920431"/>
            <a:ext cx="7293077" cy="1477328"/>
          </a:xfrm>
          <a:prstGeom prst="rect">
            <a:avLst/>
          </a:prstGeom>
          <a:noFill/>
        </p:spPr>
        <p:txBody>
          <a:bodyPr wrap="square" rtlCol="0">
            <a:spAutoFit/>
          </a:bodyPr>
          <a:lstStyle/>
          <a:p>
            <a:r>
              <a:rPr lang="en-US" b="1" dirty="0">
                <a:solidFill>
                  <a:srgbClr val="FF0000"/>
                </a:solidFill>
              </a:rPr>
              <a:t>KEY WORDS</a:t>
            </a:r>
          </a:p>
          <a:p>
            <a:endParaRPr lang="en-US" dirty="0"/>
          </a:p>
          <a:p>
            <a:r>
              <a:rPr lang="en-US" dirty="0">
                <a:solidFill>
                  <a:srgbClr val="FF0000"/>
                </a:solidFill>
              </a:rPr>
              <a:t>Calculate</a:t>
            </a:r>
          </a:p>
          <a:p>
            <a:endParaRPr lang="en-US" dirty="0">
              <a:solidFill>
                <a:srgbClr val="FF0000"/>
              </a:solidFill>
            </a:endParaRPr>
          </a:p>
          <a:p>
            <a:r>
              <a:rPr lang="en-US" dirty="0">
                <a:solidFill>
                  <a:srgbClr val="FF0000"/>
                </a:solidFill>
              </a:rPr>
              <a:t>Draw</a:t>
            </a:r>
          </a:p>
        </p:txBody>
      </p:sp>
      <p:pic>
        <p:nvPicPr>
          <p:cNvPr id="5" name="Picture 4">
            <a:extLst>
              <a:ext uri="{FF2B5EF4-FFF2-40B4-BE49-F238E27FC236}">
                <a16:creationId xmlns:a16="http://schemas.microsoft.com/office/drawing/2014/main" id="{B3626955-68EC-4FD6-AE27-3907117BD817}"/>
              </a:ext>
            </a:extLst>
          </p:cNvPr>
          <p:cNvPicPr>
            <a:picLocks noChangeAspect="1"/>
          </p:cNvPicPr>
          <p:nvPr/>
        </p:nvPicPr>
        <p:blipFill>
          <a:blip r:embed="rId3"/>
          <a:stretch>
            <a:fillRect/>
          </a:stretch>
        </p:blipFill>
        <p:spPr>
          <a:xfrm>
            <a:off x="4669808" y="3593601"/>
            <a:ext cx="4533025" cy="2804158"/>
          </a:xfrm>
          <a:prstGeom prst="rect">
            <a:avLst/>
          </a:prstGeom>
        </p:spPr>
      </p:pic>
    </p:spTree>
    <p:extLst>
      <p:ext uri="{BB962C8B-B14F-4D97-AF65-F5344CB8AC3E}">
        <p14:creationId xmlns:p14="http://schemas.microsoft.com/office/powerpoint/2010/main" val="2201361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17DB-DCC8-4C76-9292-0EF710BE5A7A}"/>
              </a:ext>
            </a:extLst>
          </p:cNvPr>
          <p:cNvSpPr>
            <a:spLocks noGrp="1"/>
          </p:cNvSpPr>
          <p:nvPr>
            <p:ph type="title"/>
          </p:nvPr>
        </p:nvSpPr>
        <p:spPr/>
        <p:txBody>
          <a:bodyPr/>
          <a:lstStyle/>
          <a:p>
            <a:pPr algn="ctr"/>
            <a:r>
              <a:rPr lang="en-US" sz="2800" dirty="0"/>
              <a:t>Skill #4 Create Graphs and Visual Representation</a:t>
            </a:r>
          </a:p>
        </p:txBody>
      </p:sp>
      <p:sp>
        <p:nvSpPr>
          <p:cNvPr id="3" name="Content Placeholder 2">
            <a:extLst>
              <a:ext uri="{FF2B5EF4-FFF2-40B4-BE49-F238E27FC236}">
                <a16:creationId xmlns:a16="http://schemas.microsoft.com/office/drawing/2014/main" id="{F17BD2FB-7F64-4355-B499-D81E6D35D28C}"/>
              </a:ext>
            </a:extLst>
          </p:cNvPr>
          <p:cNvSpPr>
            <a:spLocks noGrp="1"/>
          </p:cNvSpPr>
          <p:nvPr>
            <p:ph idx="1"/>
          </p:nvPr>
        </p:nvSpPr>
        <p:spPr/>
        <p:txBody>
          <a:bodyPr/>
          <a:lstStyle/>
          <a:p>
            <a:r>
              <a:rPr lang="en-US" dirty="0"/>
              <a:t>Draw an accurately labeled graph or visual to represent an economic model or market (Skill 4.A) § Demonstrate your understanding of a specific economic situation on an accurately labeled graph or visual (Skill 4.B) § Demonstrate the effect of a change in an economic situation on an accurately labeled graph or visual (Skill 4.C)</a:t>
            </a:r>
          </a:p>
          <a:p>
            <a:r>
              <a:rPr lang="en-US" sz="2000" dirty="0"/>
              <a:t>This task assesses Skill Category 4 (Graphing and Visuals) and </a:t>
            </a:r>
            <a:r>
              <a:rPr lang="en-US" sz="2000" b="1" dirty="0"/>
              <a:t>accounts for 30–50% of the total points </a:t>
            </a:r>
            <a:r>
              <a:rPr lang="en-US" sz="2000" dirty="0"/>
              <a:t>in the free-response section.</a:t>
            </a:r>
          </a:p>
        </p:txBody>
      </p:sp>
    </p:spTree>
    <p:extLst>
      <p:ext uri="{BB962C8B-B14F-4D97-AF65-F5344CB8AC3E}">
        <p14:creationId xmlns:p14="http://schemas.microsoft.com/office/powerpoint/2010/main" val="301033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CED78-9CDE-4188-9758-1D6B19C22AC0}"/>
              </a:ext>
            </a:extLst>
          </p:cNvPr>
          <p:cNvSpPr>
            <a:spLocks noGrp="1"/>
          </p:cNvSpPr>
          <p:nvPr>
            <p:ph type="title"/>
          </p:nvPr>
        </p:nvSpPr>
        <p:spPr/>
        <p:txBody>
          <a:bodyPr/>
          <a:lstStyle/>
          <a:p>
            <a:r>
              <a:rPr lang="en-US" sz="3600" dirty="0"/>
              <a:t>Macroeconomics 2019 Qt 1</a:t>
            </a:r>
          </a:p>
        </p:txBody>
      </p:sp>
      <p:pic>
        <p:nvPicPr>
          <p:cNvPr id="4" name="Picture 3">
            <a:extLst>
              <a:ext uri="{FF2B5EF4-FFF2-40B4-BE49-F238E27FC236}">
                <a16:creationId xmlns:a16="http://schemas.microsoft.com/office/drawing/2014/main" id="{E282F56A-910E-432C-8CC4-4513E065A02C}"/>
              </a:ext>
            </a:extLst>
          </p:cNvPr>
          <p:cNvPicPr>
            <a:picLocks noChangeAspect="1"/>
          </p:cNvPicPr>
          <p:nvPr/>
        </p:nvPicPr>
        <p:blipFill>
          <a:blip r:embed="rId2"/>
          <a:stretch>
            <a:fillRect/>
          </a:stretch>
        </p:blipFill>
        <p:spPr>
          <a:xfrm>
            <a:off x="685801" y="2238778"/>
            <a:ext cx="7565922" cy="994172"/>
          </a:xfrm>
          <a:prstGeom prst="rect">
            <a:avLst/>
          </a:prstGeom>
        </p:spPr>
      </p:pic>
      <p:sp>
        <p:nvSpPr>
          <p:cNvPr id="5" name="TextBox 4">
            <a:extLst>
              <a:ext uri="{FF2B5EF4-FFF2-40B4-BE49-F238E27FC236}">
                <a16:creationId xmlns:a16="http://schemas.microsoft.com/office/drawing/2014/main" id="{BE724A21-3E55-4FDD-B206-1031C565B9E0}"/>
              </a:ext>
            </a:extLst>
          </p:cNvPr>
          <p:cNvSpPr txBox="1"/>
          <p:nvPr/>
        </p:nvSpPr>
        <p:spPr>
          <a:xfrm>
            <a:off x="628650" y="3429001"/>
            <a:ext cx="8301499" cy="646331"/>
          </a:xfrm>
          <a:prstGeom prst="rect">
            <a:avLst/>
          </a:prstGeom>
          <a:noFill/>
        </p:spPr>
        <p:txBody>
          <a:bodyPr wrap="square" rtlCol="0">
            <a:spAutoFit/>
          </a:bodyPr>
          <a:lstStyle/>
          <a:p>
            <a:r>
              <a:rPr lang="en-US" dirty="0"/>
              <a:t>Student needs to understand that there are several parts to this qt. Not only are the curves drawn and labeled, but PL and Output and Full employment. </a:t>
            </a:r>
          </a:p>
        </p:txBody>
      </p:sp>
      <p:sp>
        <p:nvSpPr>
          <p:cNvPr id="7" name="TextBox 6">
            <a:extLst>
              <a:ext uri="{FF2B5EF4-FFF2-40B4-BE49-F238E27FC236}">
                <a16:creationId xmlns:a16="http://schemas.microsoft.com/office/drawing/2014/main" id="{4AECD813-11AA-4A21-B9E1-5841AA6BD1DA}"/>
              </a:ext>
            </a:extLst>
          </p:cNvPr>
          <p:cNvSpPr txBox="1"/>
          <p:nvPr/>
        </p:nvSpPr>
        <p:spPr>
          <a:xfrm>
            <a:off x="685801" y="4146140"/>
            <a:ext cx="8267713" cy="415498"/>
          </a:xfrm>
          <a:prstGeom prst="rect">
            <a:avLst/>
          </a:prstGeom>
          <a:noFill/>
        </p:spPr>
        <p:txBody>
          <a:bodyPr wrap="none" rtlCol="0">
            <a:spAutoFit/>
          </a:bodyPr>
          <a:lstStyle/>
          <a:p>
            <a:r>
              <a:rPr lang="en-US" sz="2100" b="1" dirty="0"/>
              <a:t>HOW MANY PARTS OF THIS GRAPH NEEDS TO BE LABELED?</a:t>
            </a:r>
            <a:endParaRPr lang="en-US" dirty="0"/>
          </a:p>
        </p:txBody>
      </p:sp>
      <p:sp>
        <p:nvSpPr>
          <p:cNvPr id="9" name="TextBox 8">
            <a:extLst>
              <a:ext uri="{FF2B5EF4-FFF2-40B4-BE49-F238E27FC236}">
                <a16:creationId xmlns:a16="http://schemas.microsoft.com/office/drawing/2014/main" id="{FDEC27D3-4A9B-4AFC-AE03-83BD6FD7D73D}"/>
              </a:ext>
            </a:extLst>
          </p:cNvPr>
          <p:cNvSpPr txBox="1"/>
          <p:nvPr/>
        </p:nvSpPr>
        <p:spPr>
          <a:xfrm>
            <a:off x="914400" y="4536683"/>
            <a:ext cx="4572000" cy="1754326"/>
          </a:xfrm>
          <a:prstGeom prst="rect">
            <a:avLst/>
          </a:prstGeom>
          <a:noFill/>
        </p:spPr>
        <p:txBody>
          <a:bodyPr wrap="square">
            <a:spAutoFit/>
          </a:bodyPr>
          <a:lstStyle/>
          <a:p>
            <a:pPr marL="257175" indent="-257175">
              <a:buAutoNum type="arabicPeriod"/>
            </a:pPr>
            <a:r>
              <a:rPr lang="en-US" dirty="0">
                <a:solidFill>
                  <a:srgbClr val="FF0000"/>
                </a:solidFill>
              </a:rPr>
              <a:t>LRAS</a:t>
            </a:r>
          </a:p>
          <a:p>
            <a:pPr marL="257175" indent="-257175">
              <a:buAutoNum type="arabicPeriod"/>
            </a:pPr>
            <a:r>
              <a:rPr lang="en-US" dirty="0">
                <a:solidFill>
                  <a:srgbClr val="FF0000"/>
                </a:solidFill>
              </a:rPr>
              <a:t>SRAS</a:t>
            </a:r>
          </a:p>
          <a:p>
            <a:pPr marL="257175" indent="-257175">
              <a:buAutoNum type="arabicPeriod"/>
            </a:pPr>
            <a:r>
              <a:rPr lang="en-US" dirty="0">
                <a:solidFill>
                  <a:srgbClr val="FF0000"/>
                </a:solidFill>
              </a:rPr>
              <a:t>AD</a:t>
            </a:r>
          </a:p>
          <a:p>
            <a:pPr marL="257175" indent="-257175">
              <a:buAutoNum type="arabicPeriod"/>
            </a:pPr>
            <a:r>
              <a:rPr lang="en-US" dirty="0">
                <a:solidFill>
                  <a:srgbClr val="FF0000"/>
                </a:solidFill>
              </a:rPr>
              <a:t>Real Output- Y1</a:t>
            </a:r>
          </a:p>
          <a:p>
            <a:pPr marL="257175" indent="-257175">
              <a:buAutoNum type="arabicPeriod"/>
            </a:pPr>
            <a:r>
              <a:rPr lang="en-US" dirty="0">
                <a:solidFill>
                  <a:srgbClr val="FF0000"/>
                </a:solidFill>
              </a:rPr>
              <a:t>PL- PL1</a:t>
            </a:r>
          </a:p>
          <a:p>
            <a:pPr marL="257175" indent="-257175">
              <a:buAutoNum type="arabicPeriod"/>
            </a:pPr>
            <a:r>
              <a:rPr lang="en-US" dirty="0">
                <a:solidFill>
                  <a:srgbClr val="FF0000"/>
                </a:solidFill>
              </a:rPr>
              <a:t>Fe - </a:t>
            </a:r>
            <a:r>
              <a:rPr lang="en-US" dirty="0" err="1">
                <a:solidFill>
                  <a:srgbClr val="FF0000"/>
                </a:solidFill>
              </a:rPr>
              <a:t>Yf</a:t>
            </a:r>
            <a:endParaRPr lang="en-US" dirty="0">
              <a:solidFill>
                <a:srgbClr val="FF0000"/>
              </a:solidFill>
            </a:endParaRPr>
          </a:p>
        </p:txBody>
      </p:sp>
    </p:spTree>
    <p:extLst>
      <p:ext uri="{BB962C8B-B14F-4D97-AF65-F5344CB8AC3E}">
        <p14:creationId xmlns:p14="http://schemas.microsoft.com/office/powerpoint/2010/main" val="393560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FE64B-817B-4D32-ABB6-889AD0F568D2}"/>
              </a:ext>
            </a:extLst>
          </p:cNvPr>
          <p:cNvPicPr>
            <a:picLocks noChangeAspect="1"/>
          </p:cNvPicPr>
          <p:nvPr/>
        </p:nvPicPr>
        <p:blipFill>
          <a:blip r:embed="rId2"/>
          <a:stretch>
            <a:fillRect/>
          </a:stretch>
        </p:blipFill>
        <p:spPr>
          <a:xfrm>
            <a:off x="60965" y="1689911"/>
            <a:ext cx="5990248" cy="4288102"/>
          </a:xfrm>
          <a:prstGeom prst="rect">
            <a:avLst/>
          </a:prstGeom>
        </p:spPr>
      </p:pic>
      <p:sp>
        <p:nvSpPr>
          <p:cNvPr id="4" name="TextBox 3">
            <a:extLst>
              <a:ext uri="{FF2B5EF4-FFF2-40B4-BE49-F238E27FC236}">
                <a16:creationId xmlns:a16="http://schemas.microsoft.com/office/drawing/2014/main" id="{C1013243-7682-4FF3-8AEB-DD2694593434}"/>
              </a:ext>
            </a:extLst>
          </p:cNvPr>
          <p:cNvSpPr txBox="1"/>
          <p:nvPr/>
        </p:nvSpPr>
        <p:spPr>
          <a:xfrm>
            <a:off x="766916" y="989986"/>
            <a:ext cx="7595420" cy="369332"/>
          </a:xfrm>
          <a:prstGeom prst="rect">
            <a:avLst/>
          </a:prstGeom>
          <a:noFill/>
        </p:spPr>
        <p:txBody>
          <a:bodyPr wrap="square" rtlCol="0">
            <a:spAutoFit/>
          </a:bodyPr>
          <a:lstStyle/>
          <a:p>
            <a:r>
              <a:rPr lang="en-US" dirty="0"/>
              <a:t>AP Macroeconomics 2019 Qt 1 Scoring for part a</a:t>
            </a:r>
          </a:p>
        </p:txBody>
      </p:sp>
      <p:pic>
        <p:nvPicPr>
          <p:cNvPr id="6" name="Picture 5">
            <a:extLst>
              <a:ext uri="{FF2B5EF4-FFF2-40B4-BE49-F238E27FC236}">
                <a16:creationId xmlns:a16="http://schemas.microsoft.com/office/drawing/2014/main" id="{C310E26A-3626-483A-9057-312596E5869D}"/>
              </a:ext>
            </a:extLst>
          </p:cNvPr>
          <p:cNvPicPr>
            <a:picLocks noChangeAspect="1"/>
          </p:cNvPicPr>
          <p:nvPr/>
        </p:nvPicPr>
        <p:blipFill>
          <a:blip r:embed="rId3"/>
          <a:stretch>
            <a:fillRect/>
          </a:stretch>
        </p:blipFill>
        <p:spPr>
          <a:xfrm>
            <a:off x="5937916" y="1960230"/>
            <a:ext cx="3145119" cy="2760560"/>
          </a:xfrm>
          <a:prstGeom prst="rect">
            <a:avLst/>
          </a:prstGeom>
        </p:spPr>
      </p:pic>
    </p:spTree>
    <p:extLst>
      <p:ext uri="{BB962C8B-B14F-4D97-AF65-F5344CB8AC3E}">
        <p14:creationId xmlns:p14="http://schemas.microsoft.com/office/powerpoint/2010/main" val="2769633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64B4-F4C8-4E9B-A59E-4808A0B76FCB}"/>
              </a:ext>
            </a:extLst>
          </p:cNvPr>
          <p:cNvSpPr>
            <a:spLocks noGrp="1"/>
          </p:cNvSpPr>
          <p:nvPr>
            <p:ph type="title"/>
          </p:nvPr>
        </p:nvSpPr>
        <p:spPr/>
        <p:txBody>
          <a:bodyPr/>
          <a:lstStyle/>
          <a:p>
            <a:r>
              <a:rPr lang="en-US" sz="3200" dirty="0"/>
              <a:t>AP Macroeconomics Question 2019 1 b</a:t>
            </a:r>
          </a:p>
        </p:txBody>
      </p:sp>
      <p:sp>
        <p:nvSpPr>
          <p:cNvPr id="3" name="Content Placeholder 2">
            <a:extLst>
              <a:ext uri="{FF2B5EF4-FFF2-40B4-BE49-F238E27FC236}">
                <a16:creationId xmlns:a16="http://schemas.microsoft.com/office/drawing/2014/main" id="{D8E86BF2-5BD8-42C8-92D4-33461728D02E}"/>
              </a:ext>
            </a:extLst>
          </p:cNvPr>
          <p:cNvSpPr>
            <a:spLocks noGrp="1"/>
          </p:cNvSpPr>
          <p:nvPr>
            <p:ph idx="1"/>
          </p:nvPr>
        </p:nvSpPr>
        <p:spPr>
          <a:xfrm>
            <a:off x="457200" y="2377440"/>
            <a:ext cx="3593690" cy="2423161"/>
          </a:xfrm>
        </p:spPr>
        <p:txBody>
          <a:bodyPr/>
          <a:lstStyle/>
          <a:p>
            <a:pPr marL="0" indent="0">
              <a:buNone/>
            </a:pPr>
            <a:r>
              <a:rPr lang="en-US" dirty="0"/>
              <a:t>(b)</a:t>
            </a:r>
            <a:r>
              <a:rPr lang="en-US" sz="1800" dirty="0"/>
              <a:t> </a:t>
            </a:r>
            <a:r>
              <a:rPr lang="en-US" sz="1800" b="1" dirty="0"/>
              <a:t>The central bank and the government do not take any policy action to close the output gap. </a:t>
            </a:r>
          </a:p>
          <a:p>
            <a:pPr marL="0" indent="0">
              <a:buNone/>
            </a:pPr>
            <a:r>
              <a:rPr lang="en-US" sz="1800" b="1" dirty="0"/>
              <a:t>(</a:t>
            </a:r>
            <a:r>
              <a:rPr lang="en-US" sz="1800" b="1" dirty="0" err="1"/>
              <a:t>i</a:t>
            </a:r>
            <a:r>
              <a:rPr lang="en-US" sz="1800" b="1" dirty="0"/>
              <a:t>) </a:t>
            </a:r>
            <a:r>
              <a:rPr lang="en-US" sz="1800" b="1" dirty="0">
                <a:solidFill>
                  <a:srgbClr val="FF0000"/>
                </a:solidFill>
              </a:rPr>
              <a:t>Explain</a:t>
            </a:r>
            <a:r>
              <a:rPr lang="en-US" sz="1800" b="1" dirty="0"/>
              <a:t> how the economy will adjust to full employment in the long run.</a:t>
            </a:r>
          </a:p>
          <a:p>
            <a:pPr marL="0" indent="0">
              <a:buNone/>
            </a:pPr>
            <a:r>
              <a:rPr lang="en-US" sz="1800" b="1" dirty="0"/>
              <a:t>(ii) On your graph in part (a) </a:t>
            </a:r>
            <a:r>
              <a:rPr lang="en-US" sz="1800" b="1" dirty="0">
                <a:solidFill>
                  <a:srgbClr val="FF0000"/>
                </a:solidFill>
              </a:rPr>
              <a:t>show</a:t>
            </a:r>
            <a:r>
              <a:rPr lang="en-US" sz="1800" b="1" dirty="0"/>
              <a:t> how the economy adjust to full employment in the long run</a:t>
            </a:r>
            <a:r>
              <a:rPr lang="en-US" sz="1800" dirty="0"/>
              <a:t>. </a:t>
            </a:r>
          </a:p>
          <a:p>
            <a:r>
              <a:rPr lang="en-US" sz="1400" dirty="0">
                <a:solidFill>
                  <a:srgbClr val="FF0000"/>
                </a:solidFill>
              </a:rPr>
              <a:t>KEY WORDS:EXPLAIN; SHOW</a:t>
            </a:r>
          </a:p>
        </p:txBody>
      </p:sp>
      <p:sp>
        <p:nvSpPr>
          <p:cNvPr id="5" name="TextBox 4">
            <a:extLst>
              <a:ext uri="{FF2B5EF4-FFF2-40B4-BE49-F238E27FC236}">
                <a16:creationId xmlns:a16="http://schemas.microsoft.com/office/drawing/2014/main" id="{0F3DFAF1-2E3D-426A-9501-454D045205A4}"/>
              </a:ext>
            </a:extLst>
          </p:cNvPr>
          <p:cNvSpPr txBox="1"/>
          <p:nvPr/>
        </p:nvSpPr>
        <p:spPr>
          <a:xfrm>
            <a:off x="4050890" y="2487561"/>
            <a:ext cx="4434348" cy="1754326"/>
          </a:xfrm>
          <a:prstGeom prst="rect">
            <a:avLst/>
          </a:prstGeom>
          <a:noFill/>
        </p:spPr>
        <p:txBody>
          <a:bodyPr wrap="square">
            <a:spAutoFit/>
          </a:bodyPr>
          <a:lstStyle/>
          <a:p>
            <a:r>
              <a:rPr lang="en-US" dirty="0"/>
              <a:t>2 points </a:t>
            </a:r>
          </a:p>
          <a:p>
            <a:r>
              <a:rPr lang="en-US" dirty="0"/>
              <a:t> One point is earned for explaining that nominal wages, input prices, or expected inflation will decrease, causing the SRAS curve to shift to the right until real GDP reaches full employment at </a:t>
            </a:r>
            <a:r>
              <a:rPr lang="en-US" dirty="0" err="1"/>
              <a:t>Yf</a:t>
            </a:r>
            <a:r>
              <a:rPr lang="en-US" dirty="0"/>
              <a:t> . </a:t>
            </a:r>
          </a:p>
        </p:txBody>
      </p:sp>
      <p:pic>
        <p:nvPicPr>
          <p:cNvPr id="6" name="Picture 5">
            <a:extLst>
              <a:ext uri="{FF2B5EF4-FFF2-40B4-BE49-F238E27FC236}">
                <a16:creationId xmlns:a16="http://schemas.microsoft.com/office/drawing/2014/main" id="{0C4B6A09-4B5F-40C6-800D-0F77D0E514E6}"/>
              </a:ext>
            </a:extLst>
          </p:cNvPr>
          <p:cNvPicPr>
            <a:picLocks noChangeAspect="1"/>
          </p:cNvPicPr>
          <p:nvPr/>
        </p:nvPicPr>
        <p:blipFill>
          <a:blip r:embed="rId2"/>
          <a:stretch>
            <a:fillRect/>
          </a:stretch>
        </p:blipFill>
        <p:spPr>
          <a:xfrm>
            <a:off x="4374126" y="4676964"/>
            <a:ext cx="4730535" cy="1645178"/>
          </a:xfrm>
          <a:prstGeom prst="rect">
            <a:avLst/>
          </a:prstGeom>
        </p:spPr>
      </p:pic>
    </p:spTree>
    <p:extLst>
      <p:ext uri="{BB962C8B-B14F-4D97-AF65-F5344CB8AC3E}">
        <p14:creationId xmlns:p14="http://schemas.microsoft.com/office/powerpoint/2010/main" val="177478451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BB03-6D5F-4CC9-8760-A04AF26CCEC0}"/>
              </a:ext>
            </a:extLst>
          </p:cNvPr>
          <p:cNvSpPr>
            <a:spLocks noGrp="1"/>
          </p:cNvSpPr>
          <p:nvPr>
            <p:ph type="title"/>
          </p:nvPr>
        </p:nvSpPr>
        <p:spPr/>
        <p:txBody>
          <a:bodyPr/>
          <a:lstStyle/>
          <a:p>
            <a:r>
              <a:rPr lang="en-US" dirty="0"/>
              <a:t>Student SAMPLE</a:t>
            </a:r>
          </a:p>
        </p:txBody>
      </p:sp>
      <p:pic>
        <p:nvPicPr>
          <p:cNvPr id="4" name="Picture 3">
            <a:extLst>
              <a:ext uri="{FF2B5EF4-FFF2-40B4-BE49-F238E27FC236}">
                <a16:creationId xmlns:a16="http://schemas.microsoft.com/office/drawing/2014/main" id="{5395B028-6181-4091-9D92-AB519AFC0297}"/>
              </a:ext>
            </a:extLst>
          </p:cNvPr>
          <p:cNvPicPr>
            <a:picLocks noChangeAspect="1"/>
          </p:cNvPicPr>
          <p:nvPr/>
        </p:nvPicPr>
        <p:blipFill>
          <a:blip r:embed="rId2"/>
          <a:stretch>
            <a:fillRect/>
          </a:stretch>
        </p:blipFill>
        <p:spPr>
          <a:xfrm>
            <a:off x="706953" y="2287078"/>
            <a:ext cx="7979847" cy="3501074"/>
          </a:xfrm>
          <a:prstGeom prst="rect">
            <a:avLst/>
          </a:prstGeom>
        </p:spPr>
      </p:pic>
    </p:spTree>
    <p:extLst>
      <p:ext uri="{BB962C8B-B14F-4D97-AF65-F5344CB8AC3E}">
        <p14:creationId xmlns:p14="http://schemas.microsoft.com/office/powerpoint/2010/main" val="258877252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6DAD-998F-4865-85D9-6A3F3F4C717D}"/>
              </a:ext>
            </a:extLst>
          </p:cNvPr>
          <p:cNvSpPr>
            <a:spLocks noGrp="1"/>
          </p:cNvSpPr>
          <p:nvPr>
            <p:ph type="title"/>
          </p:nvPr>
        </p:nvSpPr>
        <p:spPr/>
        <p:txBody>
          <a:bodyPr/>
          <a:lstStyle/>
          <a:p>
            <a:r>
              <a:rPr lang="en-US" sz="3600" dirty="0"/>
              <a:t>Microeconomics 2016 Qt 3</a:t>
            </a:r>
          </a:p>
        </p:txBody>
      </p:sp>
      <p:pic>
        <p:nvPicPr>
          <p:cNvPr id="6" name="Picture 5">
            <a:extLst>
              <a:ext uri="{FF2B5EF4-FFF2-40B4-BE49-F238E27FC236}">
                <a16:creationId xmlns:a16="http://schemas.microsoft.com/office/drawing/2014/main" id="{A0BD2E84-0AA3-4BC9-9D11-FEC042B850D9}"/>
              </a:ext>
            </a:extLst>
          </p:cNvPr>
          <p:cNvPicPr>
            <a:picLocks noChangeAspect="1"/>
          </p:cNvPicPr>
          <p:nvPr/>
        </p:nvPicPr>
        <p:blipFill>
          <a:blip r:embed="rId2"/>
          <a:stretch>
            <a:fillRect/>
          </a:stretch>
        </p:blipFill>
        <p:spPr>
          <a:xfrm>
            <a:off x="545690" y="2125266"/>
            <a:ext cx="7470059" cy="2972145"/>
          </a:xfrm>
          <a:prstGeom prst="rect">
            <a:avLst/>
          </a:prstGeom>
        </p:spPr>
      </p:pic>
      <p:sp>
        <p:nvSpPr>
          <p:cNvPr id="7" name="TextBox 6">
            <a:extLst>
              <a:ext uri="{FF2B5EF4-FFF2-40B4-BE49-F238E27FC236}">
                <a16:creationId xmlns:a16="http://schemas.microsoft.com/office/drawing/2014/main" id="{70034F8D-33DE-4FA0-92D0-AAE7960DD031}"/>
              </a:ext>
            </a:extLst>
          </p:cNvPr>
          <p:cNvSpPr txBox="1"/>
          <p:nvPr/>
        </p:nvSpPr>
        <p:spPr>
          <a:xfrm>
            <a:off x="774291" y="5385005"/>
            <a:ext cx="7741060" cy="646331"/>
          </a:xfrm>
          <a:prstGeom prst="rect">
            <a:avLst/>
          </a:prstGeom>
          <a:noFill/>
        </p:spPr>
        <p:txBody>
          <a:bodyPr wrap="square" rtlCol="0">
            <a:spAutoFit/>
          </a:bodyPr>
          <a:lstStyle/>
          <a:p>
            <a:r>
              <a:rPr lang="en-US" dirty="0">
                <a:solidFill>
                  <a:srgbClr val="FF0000"/>
                </a:solidFill>
              </a:rPr>
              <a:t>Key words—Correctly labeled; Demand curve, MR, MC and LRATC Draw; showing; Explain</a:t>
            </a:r>
          </a:p>
        </p:txBody>
      </p:sp>
    </p:spTree>
    <p:extLst>
      <p:ext uri="{BB962C8B-B14F-4D97-AF65-F5344CB8AC3E}">
        <p14:creationId xmlns:p14="http://schemas.microsoft.com/office/powerpoint/2010/main" val="188284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E91024-4427-432E-95AB-105436B0194B}"/>
              </a:ext>
            </a:extLst>
          </p:cNvPr>
          <p:cNvSpPr txBox="1"/>
          <p:nvPr/>
        </p:nvSpPr>
        <p:spPr>
          <a:xfrm>
            <a:off x="766917" y="1329199"/>
            <a:ext cx="7639664" cy="369332"/>
          </a:xfrm>
          <a:prstGeom prst="rect">
            <a:avLst/>
          </a:prstGeom>
          <a:noFill/>
        </p:spPr>
        <p:txBody>
          <a:bodyPr wrap="square" rtlCol="0">
            <a:spAutoFit/>
          </a:bodyPr>
          <a:lstStyle/>
          <a:p>
            <a:r>
              <a:rPr lang="en-US" b="1" dirty="0"/>
              <a:t>Answers to Microeconomics FRQ 2016 #3 6 points</a:t>
            </a:r>
          </a:p>
        </p:txBody>
      </p:sp>
      <p:pic>
        <p:nvPicPr>
          <p:cNvPr id="4" name="Picture 3">
            <a:extLst>
              <a:ext uri="{FF2B5EF4-FFF2-40B4-BE49-F238E27FC236}">
                <a16:creationId xmlns:a16="http://schemas.microsoft.com/office/drawing/2014/main" id="{505D33DD-B7D0-4062-B244-B917EB5498BE}"/>
              </a:ext>
            </a:extLst>
          </p:cNvPr>
          <p:cNvPicPr>
            <a:picLocks noChangeAspect="1"/>
          </p:cNvPicPr>
          <p:nvPr/>
        </p:nvPicPr>
        <p:blipFill>
          <a:blip r:embed="rId2"/>
          <a:stretch>
            <a:fillRect/>
          </a:stretch>
        </p:blipFill>
        <p:spPr>
          <a:xfrm>
            <a:off x="2426110" y="1731362"/>
            <a:ext cx="5989378" cy="4738264"/>
          </a:xfrm>
          <a:prstGeom prst="rect">
            <a:avLst/>
          </a:prstGeom>
        </p:spPr>
      </p:pic>
    </p:spTree>
    <p:extLst>
      <p:ext uri="{BB962C8B-B14F-4D97-AF65-F5344CB8AC3E}">
        <p14:creationId xmlns:p14="http://schemas.microsoft.com/office/powerpoint/2010/main" val="2153363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597E15-5E4F-4618-96AE-0FE3ACEF0411}"/>
              </a:ext>
            </a:extLst>
          </p:cNvPr>
          <p:cNvPicPr>
            <a:picLocks noChangeAspect="1"/>
          </p:cNvPicPr>
          <p:nvPr/>
        </p:nvPicPr>
        <p:blipFill>
          <a:blip r:embed="rId2"/>
          <a:stretch>
            <a:fillRect/>
          </a:stretch>
        </p:blipFill>
        <p:spPr>
          <a:xfrm>
            <a:off x="19092" y="1512610"/>
            <a:ext cx="4225697" cy="2554953"/>
          </a:xfrm>
          <a:prstGeom prst="rect">
            <a:avLst/>
          </a:prstGeom>
        </p:spPr>
      </p:pic>
      <p:pic>
        <p:nvPicPr>
          <p:cNvPr id="5" name="Picture 4">
            <a:extLst>
              <a:ext uri="{FF2B5EF4-FFF2-40B4-BE49-F238E27FC236}">
                <a16:creationId xmlns:a16="http://schemas.microsoft.com/office/drawing/2014/main" id="{C1261901-115C-4D70-9EDA-ED007393777C}"/>
              </a:ext>
            </a:extLst>
          </p:cNvPr>
          <p:cNvPicPr>
            <a:picLocks noChangeAspect="1"/>
          </p:cNvPicPr>
          <p:nvPr/>
        </p:nvPicPr>
        <p:blipFill>
          <a:blip r:embed="rId3"/>
          <a:stretch>
            <a:fillRect/>
          </a:stretch>
        </p:blipFill>
        <p:spPr>
          <a:xfrm>
            <a:off x="4395820" y="3627857"/>
            <a:ext cx="4206605" cy="2827265"/>
          </a:xfrm>
          <a:prstGeom prst="rect">
            <a:avLst/>
          </a:prstGeom>
        </p:spPr>
      </p:pic>
      <p:sp>
        <p:nvSpPr>
          <p:cNvPr id="6" name="TextBox 5">
            <a:extLst>
              <a:ext uri="{FF2B5EF4-FFF2-40B4-BE49-F238E27FC236}">
                <a16:creationId xmlns:a16="http://schemas.microsoft.com/office/drawing/2014/main" id="{5FDA3154-FED9-4BA7-97C4-52B52219A6DA}"/>
              </a:ext>
            </a:extLst>
          </p:cNvPr>
          <p:cNvSpPr txBox="1"/>
          <p:nvPr/>
        </p:nvSpPr>
        <p:spPr>
          <a:xfrm>
            <a:off x="4975123" y="3274142"/>
            <a:ext cx="3008671" cy="369332"/>
          </a:xfrm>
          <a:prstGeom prst="rect">
            <a:avLst/>
          </a:prstGeom>
          <a:noFill/>
        </p:spPr>
        <p:txBody>
          <a:bodyPr wrap="square" rtlCol="0">
            <a:spAutoFit/>
          </a:bodyPr>
          <a:lstStyle/>
          <a:p>
            <a:r>
              <a:rPr lang="en-US" dirty="0"/>
              <a:t>Earned 3 pts</a:t>
            </a:r>
          </a:p>
        </p:txBody>
      </p:sp>
      <p:sp>
        <p:nvSpPr>
          <p:cNvPr id="7" name="TextBox 6">
            <a:extLst>
              <a:ext uri="{FF2B5EF4-FFF2-40B4-BE49-F238E27FC236}">
                <a16:creationId xmlns:a16="http://schemas.microsoft.com/office/drawing/2014/main" id="{4B800BE6-D2FF-4D1C-B750-2BF334652E8E}"/>
              </a:ext>
            </a:extLst>
          </p:cNvPr>
          <p:cNvSpPr txBox="1"/>
          <p:nvPr/>
        </p:nvSpPr>
        <p:spPr>
          <a:xfrm>
            <a:off x="471948" y="1088521"/>
            <a:ext cx="2605549" cy="369332"/>
          </a:xfrm>
          <a:prstGeom prst="rect">
            <a:avLst/>
          </a:prstGeom>
          <a:noFill/>
        </p:spPr>
        <p:txBody>
          <a:bodyPr wrap="square" rtlCol="0">
            <a:spAutoFit/>
          </a:bodyPr>
          <a:lstStyle/>
          <a:p>
            <a:r>
              <a:rPr lang="en-US" dirty="0"/>
              <a:t>Earned 6 pts.</a:t>
            </a:r>
          </a:p>
        </p:txBody>
      </p:sp>
    </p:spTree>
    <p:extLst>
      <p:ext uri="{BB962C8B-B14F-4D97-AF65-F5344CB8AC3E}">
        <p14:creationId xmlns:p14="http://schemas.microsoft.com/office/powerpoint/2010/main" val="419654476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DAE8-8125-4ED5-B357-B9604E7042E9}"/>
              </a:ext>
            </a:extLst>
          </p:cNvPr>
          <p:cNvSpPr>
            <a:spLocks noGrp="1"/>
          </p:cNvSpPr>
          <p:nvPr>
            <p:ph type="title"/>
          </p:nvPr>
        </p:nvSpPr>
        <p:spPr/>
        <p:txBody>
          <a:bodyPr/>
          <a:lstStyle/>
          <a:p>
            <a:r>
              <a:rPr lang="en-US" dirty="0"/>
              <a:t>Macro 2019 Qt 2</a:t>
            </a:r>
          </a:p>
        </p:txBody>
      </p:sp>
      <p:pic>
        <p:nvPicPr>
          <p:cNvPr id="4" name="Picture 3">
            <a:extLst>
              <a:ext uri="{FF2B5EF4-FFF2-40B4-BE49-F238E27FC236}">
                <a16:creationId xmlns:a16="http://schemas.microsoft.com/office/drawing/2014/main" id="{0B6C17FF-62E1-4063-A14B-72BF23FACDF0}"/>
              </a:ext>
            </a:extLst>
          </p:cNvPr>
          <p:cNvPicPr>
            <a:picLocks noChangeAspect="1"/>
          </p:cNvPicPr>
          <p:nvPr/>
        </p:nvPicPr>
        <p:blipFill>
          <a:blip r:embed="rId2"/>
          <a:stretch>
            <a:fillRect/>
          </a:stretch>
        </p:blipFill>
        <p:spPr>
          <a:xfrm>
            <a:off x="26300" y="2221125"/>
            <a:ext cx="8096928" cy="3697894"/>
          </a:xfrm>
          <a:prstGeom prst="rect">
            <a:avLst/>
          </a:prstGeom>
        </p:spPr>
      </p:pic>
    </p:spTree>
    <p:extLst>
      <p:ext uri="{BB962C8B-B14F-4D97-AF65-F5344CB8AC3E}">
        <p14:creationId xmlns:p14="http://schemas.microsoft.com/office/powerpoint/2010/main" val="338342335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0525D-7E7D-408D-998B-67CE1B2FCA34}"/>
              </a:ext>
            </a:extLst>
          </p:cNvPr>
          <p:cNvPicPr>
            <a:picLocks noChangeAspect="1"/>
          </p:cNvPicPr>
          <p:nvPr/>
        </p:nvPicPr>
        <p:blipFill>
          <a:blip r:embed="rId2"/>
          <a:stretch>
            <a:fillRect/>
          </a:stretch>
        </p:blipFill>
        <p:spPr>
          <a:xfrm>
            <a:off x="322069" y="1078852"/>
            <a:ext cx="4180952" cy="3247341"/>
          </a:xfrm>
          <a:prstGeom prst="rect">
            <a:avLst/>
          </a:prstGeom>
        </p:spPr>
      </p:pic>
      <p:sp>
        <p:nvSpPr>
          <p:cNvPr id="5" name="TextBox 4">
            <a:extLst>
              <a:ext uri="{FF2B5EF4-FFF2-40B4-BE49-F238E27FC236}">
                <a16:creationId xmlns:a16="http://schemas.microsoft.com/office/drawing/2014/main" id="{B78163C8-11C3-48CA-A3A8-595F368FEBFF}"/>
              </a:ext>
            </a:extLst>
          </p:cNvPr>
          <p:cNvSpPr txBox="1"/>
          <p:nvPr/>
        </p:nvSpPr>
        <p:spPr>
          <a:xfrm>
            <a:off x="322068" y="6124036"/>
            <a:ext cx="8821930" cy="307777"/>
          </a:xfrm>
          <a:prstGeom prst="rect">
            <a:avLst/>
          </a:prstGeom>
          <a:noFill/>
        </p:spPr>
        <p:txBody>
          <a:bodyPr wrap="square">
            <a:spAutoFit/>
          </a:bodyPr>
          <a:lstStyle/>
          <a:p>
            <a:r>
              <a:rPr lang="en-US" sz="1400" dirty="0"/>
              <a:t>One point is earned for stating that the actual inflation rate is less than the expected inflation rate.</a:t>
            </a:r>
          </a:p>
        </p:txBody>
      </p:sp>
      <p:sp>
        <p:nvSpPr>
          <p:cNvPr id="7" name="TextBox 6">
            <a:extLst>
              <a:ext uri="{FF2B5EF4-FFF2-40B4-BE49-F238E27FC236}">
                <a16:creationId xmlns:a16="http://schemas.microsoft.com/office/drawing/2014/main" id="{B673CA91-E1BE-4FB3-AE7F-A9BD298D9D35}"/>
              </a:ext>
            </a:extLst>
          </p:cNvPr>
          <p:cNvSpPr txBox="1"/>
          <p:nvPr/>
        </p:nvSpPr>
        <p:spPr>
          <a:xfrm>
            <a:off x="322069" y="5385372"/>
            <a:ext cx="7927196" cy="738664"/>
          </a:xfrm>
          <a:prstGeom prst="rect">
            <a:avLst/>
          </a:prstGeom>
          <a:noFill/>
        </p:spPr>
        <p:txBody>
          <a:bodyPr wrap="square">
            <a:spAutoFit/>
          </a:bodyPr>
          <a:lstStyle/>
          <a:p>
            <a:r>
              <a:rPr lang="en-US" sz="1400" dirty="0"/>
              <a:t>One point is earned for stating that lenders will be better off and for explaining the real value of the loans that will be repaid will be higher than expected OR for explaining the relationship between the nominal and the real interest rates using the Fisher equation.</a:t>
            </a:r>
          </a:p>
        </p:txBody>
      </p:sp>
      <p:sp>
        <p:nvSpPr>
          <p:cNvPr id="9" name="TextBox 8">
            <a:extLst>
              <a:ext uri="{FF2B5EF4-FFF2-40B4-BE49-F238E27FC236}">
                <a16:creationId xmlns:a16="http://schemas.microsoft.com/office/drawing/2014/main" id="{571F018D-EA70-473F-96A4-512C14FFFAA8}"/>
              </a:ext>
            </a:extLst>
          </p:cNvPr>
          <p:cNvSpPr txBox="1"/>
          <p:nvPr/>
        </p:nvSpPr>
        <p:spPr>
          <a:xfrm rot="10800000" flipV="1">
            <a:off x="322068" y="4988155"/>
            <a:ext cx="8399144" cy="307777"/>
          </a:xfrm>
          <a:prstGeom prst="rect">
            <a:avLst/>
          </a:prstGeom>
          <a:noFill/>
        </p:spPr>
        <p:txBody>
          <a:bodyPr wrap="square">
            <a:spAutoFit/>
          </a:bodyPr>
          <a:lstStyle/>
          <a:p>
            <a:r>
              <a:rPr lang="en-US" sz="1400" dirty="0"/>
              <a:t>One point is earned for stating that the natural rate of unemployment will not change in the long run</a:t>
            </a:r>
          </a:p>
        </p:txBody>
      </p:sp>
      <p:sp>
        <p:nvSpPr>
          <p:cNvPr id="10" name="TextBox 9">
            <a:extLst>
              <a:ext uri="{FF2B5EF4-FFF2-40B4-BE49-F238E27FC236}">
                <a16:creationId xmlns:a16="http://schemas.microsoft.com/office/drawing/2014/main" id="{8CFCEA6F-CE8A-49BB-9EF2-4534020FAE6E}"/>
              </a:ext>
            </a:extLst>
          </p:cNvPr>
          <p:cNvSpPr txBox="1"/>
          <p:nvPr/>
        </p:nvSpPr>
        <p:spPr>
          <a:xfrm>
            <a:off x="5427406" y="1435510"/>
            <a:ext cx="3500284" cy="369332"/>
          </a:xfrm>
          <a:prstGeom prst="rect">
            <a:avLst/>
          </a:prstGeom>
          <a:noFill/>
        </p:spPr>
        <p:txBody>
          <a:bodyPr wrap="square" rtlCol="0">
            <a:spAutoFit/>
          </a:bodyPr>
          <a:lstStyle/>
          <a:p>
            <a:r>
              <a:rPr lang="en-US" dirty="0"/>
              <a:t>5 </a:t>
            </a:r>
            <a:r>
              <a:rPr lang="en-US" dirty="0" err="1"/>
              <a:t>pt</a:t>
            </a:r>
            <a:r>
              <a:rPr lang="en-US" dirty="0"/>
              <a:t> question</a:t>
            </a:r>
          </a:p>
        </p:txBody>
      </p:sp>
    </p:spTree>
    <p:extLst>
      <p:ext uri="{BB962C8B-B14F-4D97-AF65-F5344CB8AC3E}">
        <p14:creationId xmlns:p14="http://schemas.microsoft.com/office/powerpoint/2010/main" val="345953228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98F6D-08E4-4989-B9CD-EA95C27481F7}"/>
              </a:ext>
            </a:extLst>
          </p:cNvPr>
          <p:cNvPicPr>
            <a:picLocks noChangeAspect="1"/>
          </p:cNvPicPr>
          <p:nvPr/>
        </p:nvPicPr>
        <p:blipFill>
          <a:blip r:embed="rId2"/>
          <a:stretch>
            <a:fillRect/>
          </a:stretch>
        </p:blipFill>
        <p:spPr>
          <a:xfrm>
            <a:off x="4788309" y="2998277"/>
            <a:ext cx="4255546" cy="3609000"/>
          </a:xfrm>
          <a:prstGeom prst="rect">
            <a:avLst/>
          </a:prstGeom>
        </p:spPr>
      </p:pic>
      <p:pic>
        <p:nvPicPr>
          <p:cNvPr id="5" name="Picture 4">
            <a:extLst>
              <a:ext uri="{FF2B5EF4-FFF2-40B4-BE49-F238E27FC236}">
                <a16:creationId xmlns:a16="http://schemas.microsoft.com/office/drawing/2014/main" id="{180B2826-3802-4072-A2AF-6AE6B45A7704}"/>
              </a:ext>
            </a:extLst>
          </p:cNvPr>
          <p:cNvPicPr>
            <a:picLocks noChangeAspect="1"/>
          </p:cNvPicPr>
          <p:nvPr/>
        </p:nvPicPr>
        <p:blipFill>
          <a:blip r:embed="rId3"/>
          <a:stretch>
            <a:fillRect/>
          </a:stretch>
        </p:blipFill>
        <p:spPr>
          <a:xfrm>
            <a:off x="228431" y="1454066"/>
            <a:ext cx="4373067" cy="3949867"/>
          </a:xfrm>
          <a:prstGeom prst="rect">
            <a:avLst/>
          </a:prstGeom>
        </p:spPr>
      </p:pic>
      <p:sp>
        <p:nvSpPr>
          <p:cNvPr id="6" name="TextBox 5">
            <a:extLst>
              <a:ext uri="{FF2B5EF4-FFF2-40B4-BE49-F238E27FC236}">
                <a16:creationId xmlns:a16="http://schemas.microsoft.com/office/drawing/2014/main" id="{AB2CE3DA-2ABB-4AA7-A46D-8178525494E6}"/>
              </a:ext>
            </a:extLst>
          </p:cNvPr>
          <p:cNvSpPr txBox="1"/>
          <p:nvPr/>
        </p:nvSpPr>
        <p:spPr>
          <a:xfrm>
            <a:off x="312770" y="1209368"/>
            <a:ext cx="684803" cy="369332"/>
          </a:xfrm>
          <a:prstGeom prst="rect">
            <a:avLst/>
          </a:prstGeom>
          <a:noFill/>
        </p:spPr>
        <p:txBody>
          <a:bodyPr wrap="none" rtlCol="0">
            <a:spAutoFit/>
          </a:bodyPr>
          <a:lstStyle/>
          <a:p>
            <a:r>
              <a:rPr lang="en-US" dirty="0"/>
              <a:t>5 pts</a:t>
            </a:r>
          </a:p>
        </p:txBody>
      </p:sp>
      <p:sp>
        <p:nvSpPr>
          <p:cNvPr id="7" name="TextBox 6">
            <a:extLst>
              <a:ext uri="{FF2B5EF4-FFF2-40B4-BE49-F238E27FC236}">
                <a16:creationId xmlns:a16="http://schemas.microsoft.com/office/drawing/2014/main" id="{8B173A18-2415-447C-BD07-9DB7F5ED83BA}"/>
              </a:ext>
            </a:extLst>
          </p:cNvPr>
          <p:cNvSpPr txBox="1"/>
          <p:nvPr/>
        </p:nvSpPr>
        <p:spPr>
          <a:xfrm>
            <a:off x="4916129" y="2487561"/>
            <a:ext cx="2900516" cy="369332"/>
          </a:xfrm>
          <a:prstGeom prst="rect">
            <a:avLst/>
          </a:prstGeom>
          <a:noFill/>
        </p:spPr>
        <p:txBody>
          <a:bodyPr wrap="square" rtlCol="0">
            <a:spAutoFit/>
          </a:bodyPr>
          <a:lstStyle/>
          <a:p>
            <a:r>
              <a:rPr lang="en-US" dirty="0"/>
              <a:t>1 </a:t>
            </a:r>
            <a:r>
              <a:rPr lang="en-US" dirty="0" err="1"/>
              <a:t>pt</a:t>
            </a:r>
            <a:endParaRPr lang="en-US" dirty="0"/>
          </a:p>
        </p:txBody>
      </p:sp>
    </p:spTree>
    <p:extLst>
      <p:ext uri="{BB962C8B-B14F-4D97-AF65-F5344CB8AC3E}">
        <p14:creationId xmlns:p14="http://schemas.microsoft.com/office/powerpoint/2010/main" val="340611999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8566A7-BECA-4488-9E65-2829C3BBB170}"/>
              </a:ext>
            </a:extLst>
          </p:cNvPr>
          <p:cNvSpPr txBox="1"/>
          <p:nvPr/>
        </p:nvSpPr>
        <p:spPr>
          <a:xfrm>
            <a:off x="845574" y="1592826"/>
            <a:ext cx="7236542" cy="4062651"/>
          </a:xfrm>
          <a:prstGeom prst="rect">
            <a:avLst/>
          </a:prstGeom>
          <a:noFill/>
        </p:spPr>
        <p:txBody>
          <a:bodyPr wrap="square" rtlCol="0">
            <a:spAutoFit/>
          </a:bodyPr>
          <a:lstStyle/>
          <a:p>
            <a:endParaRPr lang="en-US" dirty="0"/>
          </a:p>
          <a:p>
            <a:endParaRPr lang="en-US" dirty="0"/>
          </a:p>
          <a:p>
            <a:pPr algn="ctr"/>
            <a:r>
              <a:rPr lang="en-US" sz="3200" b="1" dirty="0"/>
              <a:t>KNOW WHAT YOUR STUDENTS DO NOT KNOW AND WORK ON THOSE CHALLENGES.</a:t>
            </a:r>
          </a:p>
          <a:p>
            <a:endParaRPr lang="en-US" dirty="0"/>
          </a:p>
          <a:p>
            <a:pPr algn="ctr"/>
            <a:r>
              <a:rPr lang="en-US" sz="3600" b="1" dirty="0"/>
              <a:t>KNOW WHAT THE COMMON ERRORS ARE  ON THE PAST EXAMS</a:t>
            </a:r>
          </a:p>
        </p:txBody>
      </p:sp>
    </p:spTree>
    <p:extLst>
      <p:ext uri="{BB962C8B-B14F-4D97-AF65-F5344CB8AC3E}">
        <p14:creationId xmlns:p14="http://schemas.microsoft.com/office/powerpoint/2010/main" val="402379121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t>Looking at the AP Economics exam and its point value</a:t>
            </a:r>
          </a:p>
          <a:p>
            <a:r>
              <a:rPr lang="en-US" sz="2500" dirty="0"/>
              <a:t>Using the CED to further understand the structure and point values of the FRQs</a:t>
            </a:r>
          </a:p>
          <a:p>
            <a:r>
              <a:rPr lang="en-US" sz="2500" dirty="0"/>
              <a:t>Understand the language and its meaning when trying to answer the FRQs</a:t>
            </a:r>
          </a:p>
          <a:p>
            <a:r>
              <a:rPr lang="en-US" sz="2500" dirty="0"/>
              <a:t>Looking at the graphing and how to practice this graphing</a:t>
            </a:r>
          </a:p>
          <a:p>
            <a:r>
              <a:rPr lang="en-US" sz="2500" dirty="0"/>
              <a:t>Giving the students confidence right before the exam.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EC03-A813-4984-99A7-B162688F2997}"/>
              </a:ext>
            </a:extLst>
          </p:cNvPr>
          <p:cNvSpPr>
            <a:spLocks noGrp="1"/>
          </p:cNvSpPr>
          <p:nvPr>
            <p:ph type="title"/>
          </p:nvPr>
        </p:nvSpPr>
        <p:spPr/>
        <p:txBody>
          <a:bodyPr/>
          <a:lstStyle/>
          <a:p>
            <a:pPr algn="ctr"/>
            <a:r>
              <a:rPr lang="en-US" sz="2800" dirty="0"/>
              <a:t>COMMON ERROR ON AN EXAM CAN BE FOUND in the Chief Reader’s Comments?</a:t>
            </a:r>
          </a:p>
        </p:txBody>
      </p:sp>
      <p:sp>
        <p:nvSpPr>
          <p:cNvPr id="3" name="Content Placeholder 2">
            <a:extLst>
              <a:ext uri="{FF2B5EF4-FFF2-40B4-BE49-F238E27FC236}">
                <a16:creationId xmlns:a16="http://schemas.microsoft.com/office/drawing/2014/main" id="{51A412C5-1815-47C2-9A47-3D0365D892BD}"/>
              </a:ext>
            </a:extLst>
          </p:cNvPr>
          <p:cNvSpPr>
            <a:spLocks noGrp="1"/>
          </p:cNvSpPr>
          <p:nvPr>
            <p:ph idx="1"/>
          </p:nvPr>
        </p:nvSpPr>
        <p:spPr/>
        <p:txBody>
          <a:bodyPr/>
          <a:lstStyle/>
          <a:p>
            <a:endParaRPr lang="en-US" dirty="0"/>
          </a:p>
          <a:p>
            <a:r>
              <a:rPr lang="en-US" dirty="0"/>
              <a:t>On the College Board site with the FRQs ( 2019 Set 1 Set 2)</a:t>
            </a:r>
          </a:p>
          <a:p>
            <a:endParaRPr lang="en-US" dirty="0"/>
          </a:p>
        </p:txBody>
      </p:sp>
      <p:pic>
        <p:nvPicPr>
          <p:cNvPr id="6" name="Picture 5">
            <a:extLst>
              <a:ext uri="{FF2B5EF4-FFF2-40B4-BE49-F238E27FC236}">
                <a16:creationId xmlns:a16="http://schemas.microsoft.com/office/drawing/2014/main" id="{B192ACB3-035A-43D9-8C45-8CB51CC9BFE0}"/>
              </a:ext>
            </a:extLst>
          </p:cNvPr>
          <p:cNvPicPr>
            <a:picLocks noChangeAspect="1"/>
          </p:cNvPicPr>
          <p:nvPr/>
        </p:nvPicPr>
        <p:blipFill>
          <a:blip r:embed="rId2"/>
          <a:stretch>
            <a:fillRect/>
          </a:stretch>
        </p:blipFill>
        <p:spPr>
          <a:xfrm>
            <a:off x="2726515" y="3744993"/>
            <a:ext cx="4983912" cy="2732007"/>
          </a:xfrm>
          <a:prstGeom prst="rect">
            <a:avLst/>
          </a:prstGeom>
        </p:spPr>
      </p:pic>
    </p:spTree>
    <p:extLst>
      <p:ext uri="{BB962C8B-B14F-4D97-AF65-F5344CB8AC3E}">
        <p14:creationId xmlns:p14="http://schemas.microsoft.com/office/powerpoint/2010/main" val="3966613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A980-82C1-464F-9305-6311B51DFC94}"/>
              </a:ext>
            </a:extLst>
          </p:cNvPr>
          <p:cNvSpPr>
            <a:spLocks noGrp="1"/>
          </p:cNvSpPr>
          <p:nvPr>
            <p:ph type="title"/>
          </p:nvPr>
        </p:nvSpPr>
        <p:spPr/>
        <p:txBody>
          <a:bodyPr>
            <a:normAutofit fontScale="90000"/>
          </a:bodyPr>
          <a:lstStyle/>
          <a:p>
            <a:r>
              <a:rPr lang="en-US" sz="3100" dirty="0"/>
              <a:t>Chief Reader’s Report on Student Responses</a:t>
            </a:r>
            <a:br>
              <a:rPr lang="en-US" dirty="0"/>
            </a:br>
            <a:r>
              <a:rPr lang="en-US" sz="1500" dirty="0">
                <a:hlinkClick r:id="rId2"/>
              </a:rPr>
              <a:t>https://apcentral.collegeboard.org/pdf/ap21-chief-reader-report-macroeconomics.pdf</a:t>
            </a:r>
            <a:r>
              <a:rPr lang="en-US" sz="1500" dirty="0"/>
              <a:t> - 2021</a:t>
            </a:r>
          </a:p>
        </p:txBody>
      </p:sp>
      <p:sp>
        <p:nvSpPr>
          <p:cNvPr id="3" name="Content Placeholder 2">
            <a:extLst>
              <a:ext uri="{FF2B5EF4-FFF2-40B4-BE49-F238E27FC236}">
                <a16:creationId xmlns:a16="http://schemas.microsoft.com/office/drawing/2014/main" id="{7C28D965-9FB2-4083-BA91-0B8EE1BC21EA}"/>
              </a:ext>
            </a:extLst>
          </p:cNvPr>
          <p:cNvSpPr>
            <a:spLocks noGrp="1"/>
          </p:cNvSpPr>
          <p:nvPr>
            <p:ph idx="1"/>
          </p:nvPr>
        </p:nvSpPr>
        <p:spPr/>
        <p:txBody>
          <a:bodyPr/>
          <a:lstStyle/>
          <a:p>
            <a:r>
              <a:rPr lang="en-US" sz="1500" b="1" dirty="0"/>
              <a:t>Chief Reader, Sam </a:t>
            </a:r>
            <a:r>
              <a:rPr lang="en-US" sz="1500" b="1" dirty="0" err="1"/>
              <a:t>Andoh</a:t>
            </a:r>
            <a:r>
              <a:rPr lang="en-US" sz="1500" b="1" dirty="0"/>
              <a:t>, Professor of Economics, Southern Connecticut State University</a:t>
            </a:r>
          </a:p>
          <a:p>
            <a:endParaRPr lang="en-US" b="1" dirty="0"/>
          </a:p>
          <a:p>
            <a:endParaRPr lang="en-US" dirty="0"/>
          </a:p>
        </p:txBody>
      </p:sp>
      <p:pic>
        <p:nvPicPr>
          <p:cNvPr id="9" name="Picture 8">
            <a:extLst>
              <a:ext uri="{FF2B5EF4-FFF2-40B4-BE49-F238E27FC236}">
                <a16:creationId xmlns:a16="http://schemas.microsoft.com/office/drawing/2014/main" id="{A50F3FBB-5E73-44C8-9EE3-242F5B8EAE66}"/>
              </a:ext>
            </a:extLst>
          </p:cNvPr>
          <p:cNvPicPr>
            <a:picLocks noChangeAspect="1"/>
          </p:cNvPicPr>
          <p:nvPr/>
        </p:nvPicPr>
        <p:blipFill>
          <a:blip r:embed="rId3"/>
          <a:stretch>
            <a:fillRect/>
          </a:stretch>
        </p:blipFill>
        <p:spPr>
          <a:xfrm>
            <a:off x="1966451" y="2673375"/>
            <a:ext cx="4992707" cy="3265947"/>
          </a:xfrm>
          <a:prstGeom prst="rect">
            <a:avLst/>
          </a:prstGeom>
        </p:spPr>
      </p:pic>
    </p:spTree>
    <p:extLst>
      <p:ext uri="{BB962C8B-B14F-4D97-AF65-F5344CB8AC3E}">
        <p14:creationId xmlns:p14="http://schemas.microsoft.com/office/powerpoint/2010/main" val="1522234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FD29D-AF70-4AEF-81DE-B91DB35E8E0F}"/>
              </a:ext>
            </a:extLst>
          </p:cNvPr>
          <p:cNvPicPr>
            <a:picLocks noChangeAspect="1"/>
          </p:cNvPicPr>
          <p:nvPr/>
        </p:nvPicPr>
        <p:blipFill>
          <a:blip r:embed="rId2"/>
          <a:stretch>
            <a:fillRect/>
          </a:stretch>
        </p:blipFill>
        <p:spPr>
          <a:xfrm>
            <a:off x="1287768" y="1211388"/>
            <a:ext cx="5961065" cy="4435224"/>
          </a:xfrm>
          <a:prstGeom prst="rect">
            <a:avLst/>
          </a:prstGeom>
        </p:spPr>
      </p:pic>
      <p:pic>
        <p:nvPicPr>
          <p:cNvPr id="5" name="Picture 4">
            <a:extLst>
              <a:ext uri="{FF2B5EF4-FFF2-40B4-BE49-F238E27FC236}">
                <a16:creationId xmlns:a16="http://schemas.microsoft.com/office/drawing/2014/main" id="{A44ACDC0-9E6E-4EE1-8D70-6BB8683F8CB8}"/>
              </a:ext>
            </a:extLst>
          </p:cNvPr>
          <p:cNvPicPr>
            <a:picLocks noChangeAspect="1"/>
          </p:cNvPicPr>
          <p:nvPr/>
        </p:nvPicPr>
        <p:blipFill>
          <a:blip r:embed="rId3"/>
          <a:stretch>
            <a:fillRect/>
          </a:stretch>
        </p:blipFill>
        <p:spPr>
          <a:xfrm>
            <a:off x="1364648" y="5646612"/>
            <a:ext cx="5884185" cy="640136"/>
          </a:xfrm>
          <a:prstGeom prst="rect">
            <a:avLst/>
          </a:prstGeom>
        </p:spPr>
      </p:pic>
    </p:spTree>
    <p:extLst>
      <p:ext uri="{BB962C8B-B14F-4D97-AF65-F5344CB8AC3E}">
        <p14:creationId xmlns:p14="http://schemas.microsoft.com/office/powerpoint/2010/main" val="2001276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CCA7-E299-46D3-95E1-96E91C97BC45}"/>
              </a:ext>
            </a:extLst>
          </p:cNvPr>
          <p:cNvSpPr>
            <a:spLocks noGrp="1"/>
          </p:cNvSpPr>
          <p:nvPr>
            <p:ph type="title"/>
          </p:nvPr>
        </p:nvSpPr>
        <p:spPr/>
        <p:txBody>
          <a:bodyPr/>
          <a:lstStyle/>
          <a:p>
            <a:pPr algn="ctr"/>
            <a:r>
              <a:rPr lang="en-US" sz="2000" dirty="0"/>
              <a:t>How do I teach my students to  Earn the Most Points on their FRQs? </a:t>
            </a:r>
          </a:p>
        </p:txBody>
      </p:sp>
      <p:sp>
        <p:nvSpPr>
          <p:cNvPr id="3" name="TextBox 2">
            <a:extLst>
              <a:ext uri="{FF2B5EF4-FFF2-40B4-BE49-F238E27FC236}">
                <a16:creationId xmlns:a16="http://schemas.microsoft.com/office/drawing/2014/main" id="{CC582A6A-0CCE-4DB8-BFF8-A5C900325754}"/>
              </a:ext>
            </a:extLst>
          </p:cNvPr>
          <p:cNvSpPr txBox="1"/>
          <p:nvPr/>
        </p:nvSpPr>
        <p:spPr>
          <a:xfrm>
            <a:off x="934065" y="2025446"/>
            <a:ext cx="7433187" cy="4431983"/>
          </a:xfrm>
          <a:prstGeom prst="rect">
            <a:avLst/>
          </a:prstGeom>
          <a:noFill/>
        </p:spPr>
        <p:txBody>
          <a:bodyPr wrap="square" rtlCol="0">
            <a:spAutoFit/>
          </a:bodyPr>
          <a:lstStyle/>
          <a:p>
            <a:r>
              <a:rPr lang="en-US" b="1" dirty="0"/>
              <a:t>Know and Label Your Graphs </a:t>
            </a:r>
            <a:r>
              <a:rPr lang="en-US" dirty="0"/>
              <a:t>– </a:t>
            </a:r>
          </a:p>
          <a:p>
            <a:r>
              <a:rPr lang="en-US" dirty="0"/>
              <a:t>--the x axis and the y axis</a:t>
            </a:r>
          </a:p>
          <a:p>
            <a:r>
              <a:rPr lang="en-US" dirty="0"/>
              <a:t>--clearly draw your graphs</a:t>
            </a:r>
          </a:p>
          <a:p>
            <a:r>
              <a:rPr lang="en-US" dirty="0"/>
              <a:t>--label all the lines (use the clock method)</a:t>
            </a:r>
          </a:p>
          <a:p>
            <a:r>
              <a:rPr lang="en-US" dirty="0"/>
              <a:t>--show the shifts relating to the question</a:t>
            </a:r>
          </a:p>
          <a:p>
            <a:r>
              <a:rPr lang="en-US" b="1" dirty="0"/>
              <a:t>Know Your Vocabulary and the Connections</a:t>
            </a:r>
          </a:p>
          <a:p>
            <a:r>
              <a:rPr lang="en-US" dirty="0"/>
              <a:t>--</a:t>
            </a:r>
            <a:r>
              <a:rPr lang="en-US" sz="1800" dirty="0">
                <a:effectLst/>
                <a:latin typeface="Calibri" panose="020F0502020204030204" pitchFamily="34" charset="0"/>
                <a:ea typeface="Calibri" panose="020F0502020204030204" pitchFamily="34" charset="0"/>
                <a:cs typeface="Times New Roman" panose="02020603050405020304" pitchFamily="18" charset="0"/>
              </a:rPr>
              <a:t>If interest rates decrease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investment in capital stock will increase-&gt; AD will increase-&gt; Output will increase-&gt; UE will decrease. </a:t>
            </a:r>
          </a:p>
          <a:p>
            <a:r>
              <a:rPr lang="en-US" dirty="0"/>
              <a:t>--</a:t>
            </a:r>
            <a:r>
              <a:rPr lang="en-US" sz="1600" dirty="0"/>
              <a:t>If government has deficit spending -&gt; interest rates will increase-&gt; value of the dollar will increase&gt; imports will increase.</a:t>
            </a:r>
          </a:p>
          <a:p>
            <a:r>
              <a:rPr lang="en-US" sz="1600" b="1" dirty="0"/>
              <a:t>-- </a:t>
            </a:r>
            <a:r>
              <a:rPr lang="en-US" sz="1600" dirty="0"/>
              <a:t>I f there is a lump sum tax what will happen to price and qty for the firm, Explain.</a:t>
            </a:r>
          </a:p>
          <a:p>
            <a:r>
              <a:rPr lang="en-US" b="1" dirty="0"/>
              <a:t>Learn to time Manage and complete the FRQs</a:t>
            </a:r>
          </a:p>
          <a:p>
            <a:r>
              <a:rPr lang="en-US" dirty="0"/>
              <a:t>--30 minutes for the Long essay and 15 minutes for the Short essays</a:t>
            </a:r>
          </a:p>
          <a:p>
            <a:endParaRPr lang="en-US" dirty="0"/>
          </a:p>
          <a:p>
            <a:endParaRPr lang="en-US" dirty="0"/>
          </a:p>
        </p:txBody>
      </p:sp>
    </p:spTree>
    <p:extLst>
      <p:ext uri="{BB962C8B-B14F-4D97-AF65-F5344CB8AC3E}">
        <p14:creationId xmlns:p14="http://schemas.microsoft.com/office/powerpoint/2010/main" val="821695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A709-7FB9-47A6-B34B-0852C310940C}"/>
              </a:ext>
            </a:extLst>
          </p:cNvPr>
          <p:cNvSpPr>
            <a:spLocks noGrp="1"/>
          </p:cNvSpPr>
          <p:nvPr>
            <p:ph type="title"/>
          </p:nvPr>
        </p:nvSpPr>
        <p:spPr/>
        <p:txBody>
          <a:bodyPr/>
          <a:lstStyle/>
          <a:p>
            <a:pPr algn="ctr"/>
            <a:r>
              <a:rPr lang="en-US" sz="2000" dirty="0"/>
              <a:t>How can I teach my students to Earn the Most Points on their FRQs?</a:t>
            </a:r>
          </a:p>
        </p:txBody>
      </p:sp>
      <p:sp>
        <p:nvSpPr>
          <p:cNvPr id="3" name="Content Placeholder 2">
            <a:extLst>
              <a:ext uri="{FF2B5EF4-FFF2-40B4-BE49-F238E27FC236}">
                <a16:creationId xmlns:a16="http://schemas.microsoft.com/office/drawing/2014/main" id="{40864840-8016-4650-BD7C-B20307F3EED8}"/>
              </a:ext>
            </a:extLst>
          </p:cNvPr>
          <p:cNvSpPr>
            <a:spLocks noGrp="1"/>
          </p:cNvSpPr>
          <p:nvPr>
            <p:ph idx="1"/>
          </p:nvPr>
        </p:nvSpPr>
        <p:spPr/>
        <p:txBody>
          <a:bodyPr>
            <a:noAutofit/>
          </a:bodyPr>
          <a:lstStyle/>
          <a:p>
            <a:r>
              <a:rPr lang="en-US" sz="1400" b="1" dirty="0"/>
              <a:t>1. Read the stem of the question.</a:t>
            </a:r>
          </a:p>
          <a:p>
            <a:r>
              <a:rPr lang="en-US" sz="1400" b="1" dirty="0"/>
              <a:t>2. Stop and think</a:t>
            </a:r>
            <a:r>
              <a:rPr lang="en-US" sz="1400" b="1" dirty="0">
                <a:sym typeface="Wingdings" panose="05000000000000000000" pitchFamily="2" charset="2"/>
              </a:rPr>
              <a:t> do not panic!</a:t>
            </a:r>
            <a:endParaRPr lang="en-US" sz="1400" b="1" dirty="0"/>
          </a:p>
          <a:p>
            <a:r>
              <a:rPr lang="en-US" sz="1400" b="1" dirty="0"/>
              <a:t>3. Use the first 10 minutes to plan out the answers. Do not rush. </a:t>
            </a:r>
          </a:p>
          <a:p>
            <a:r>
              <a:rPr lang="en-US" sz="1400" b="1" dirty="0"/>
              <a:t>4. Underline the key words what THE QUESTION IS ASKING? </a:t>
            </a:r>
          </a:p>
        </p:txBody>
      </p:sp>
      <p:pic>
        <p:nvPicPr>
          <p:cNvPr id="4" name="Picture 3">
            <a:extLst>
              <a:ext uri="{FF2B5EF4-FFF2-40B4-BE49-F238E27FC236}">
                <a16:creationId xmlns:a16="http://schemas.microsoft.com/office/drawing/2014/main" id="{73383AC1-1C2D-498A-AB13-E16A0A55D1D0}"/>
              </a:ext>
            </a:extLst>
          </p:cNvPr>
          <p:cNvPicPr>
            <a:picLocks noChangeAspect="1"/>
          </p:cNvPicPr>
          <p:nvPr/>
        </p:nvPicPr>
        <p:blipFill>
          <a:blip r:embed="rId2"/>
          <a:stretch>
            <a:fillRect/>
          </a:stretch>
        </p:blipFill>
        <p:spPr>
          <a:xfrm>
            <a:off x="5552642" y="3849329"/>
            <a:ext cx="2610742" cy="2094271"/>
          </a:xfrm>
          <a:prstGeom prst="rect">
            <a:avLst/>
          </a:prstGeom>
        </p:spPr>
      </p:pic>
      <p:sp>
        <p:nvSpPr>
          <p:cNvPr id="5" name="TextBox 4">
            <a:extLst>
              <a:ext uri="{FF2B5EF4-FFF2-40B4-BE49-F238E27FC236}">
                <a16:creationId xmlns:a16="http://schemas.microsoft.com/office/drawing/2014/main" id="{C8DB07C7-726E-48C9-9623-24752D8F308B}"/>
              </a:ext>
            </a:extLst>
          </p:cNvPr>
          <p:cNvSpPr txBox="1"/>
          <p:nvPr/>
        </p:nvSpPr>
        <p:spPr>
          <a:xfrm>
            <a:off x="1061884" y="4581832"/>
            <a:ext cx="3982064" cy="646331"/>
          </a:xfrm>
          <a:prstGeom prst="rect">
            <a:avLst/>
          </a:prstGeom>
          <a:noFill/>
        </p:spPr>
        <p:txBody>
          <a:bodyPr wrap="square" rtlCol="0">
            <a:spAutoFit/>
          </a:bodyPr>
          <a:lstStyle/>
          <a:p>
            <a:r>
              <a:rPr lang="en-US" dirty="0"/>
              <a:t>Time your students. Give them a few minutes to organize their thoughts. </a:t>
            </a:r>
          </a:p>
        </p:txBody>
      </p:sp>
    </p:spTree>
    <p:extLst>
      <p:ext uri="{BB962C8B-B14F-4D97-AF65-F5344CB8AC3E}">
        <p14:creationId xmlns:p14="http://schemas.microsoft.com/office/powerpoint/2010/main" val="1279754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1254-0E9A-437A-A117-3CC2DB42C5A6}"/>
              </a:ext>
            </a:extLst>
          </p:cNvPr>
          <p:cNvSpPr>
            <a:spLocks noGrp="1"/>
          </p:cNvSpPr>
          <p:nvPr>
            <p:ph type="title"/>
          </p:nvPr>
        </p:nvSpPr>
        <p:spPr/>
        <p:txBody>
          <a:bodyPr/>
          <a:lstStyle/>
          <a:p>
            <a:r>
              <a:rPr lang="en-US" dirty="0"/>
              <a:t>Readable Graphs</a:t>
            </a:r>
          </a:p>
        </p:txBody>
      </p:sp>
      <p:pic>
        <p:nvPicPr>
          <p:cNvPr id="5" name="Content Placeholder 4">
            <a:extLst>
              <a:ext uri="{FF2B5EF4-FFF2-40B4-BE49-F238E27FC236}">
                <a16:creationId xmlns:a16="http://schemas.microsoft.com/office/drawing/2014/main" id="{7AD43E72-ED8F-4BAE-807F-6941C8AE3E49}"/>
              </a:ext>
            </a:extLst>
          </p:cNvPr>
          <p:cNvPicPr>
            <a:picLocks noGrp="1" noChangeAspect="1"/>
          </p:cNvPicPr>
          <p:nvPr>
            <p:ph idx="1"/>
          </p:nvPr>
        </p:nvPicPr>
        <p:blipFill>
          <a:blip r:embed="rId2"/>
          <a:stretch>
            <a:fillRect/>
          </a:stretch>
        </p:blipFill>
        <p:spPr>
          <a:xfrm>
            <a:off x="338747" y="2057400"/>
            <a:ext cx="1356499" cy="1000013"/>
          </a:xfrm>
        </p:spPr>
      </p:pic>
      <p:sp>
        <p:nvSpPr>
          <p:cNvPr id="6" name="TextBox 5">
            <a:extLst>
              <a:ext uri="{FF2B5EF4-FFF2-40B4-BE49-F238E27FC236}">
                <a16:creationId xmlns:a16="http://schemas.microsoft.com/office/drawing/2014/main" id="{5138A76C-3392-4986-9538-4E1033C4C974}"/>
              </a:ext>
            </a:extLst>
          </p:cNvPr>
          <p:cNvSpPr txBox="1"/>
          <p:nvPr/>
        </p:nvSpPr>
        <p:spPr>
          <a:xfrm>
            <a:off x="206477" y="3593061"/>
            <a:ext cx="8760543" cy="1815882"/>
          </a:xfrm>
          <a:prstGeom prst="rect">
            <a:avLst/>
          </a:prstGeom>
          <a:noFill/>
        </p:spPr>
        <p:txBody>
          <a:bodyPr wrap="square" rtlCol="0">
            <a:spAutoFit/>
          </a:bodyPr>
          <a:lstStyle/>
          <a:p>
            <a:r>
              <a:rPr lang="en-US" sz="2800" dirty="0"/>
              <a:t>5. Graphs should show PRIDE of achievement.</a:t>
            </a:r>
          </a:p>
          <a:p>
            <a:r>
              <a:rPr lang="en-US" sz="2800" dirty="0"/>
              <a:t>They should be at least FIVE lines on the student paper. If there is an error; Cross out the entire graph and begin again. </a:t>
            </a:r>
          </a:p>
        </p:txBody>
      </p:sp>
    </p:spTree>
    <p:extLst>
      <p:ext uri="{BB962C8B-B14F-4D97-AF65-F5344CB8AC3E}">
        <p14:creationId xmlns:p14="http://schemas.microsoft.com/office/powerpoint/2010/main" val="193051485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DF98C1-9D52-4D7B-89B6-679260D87891}"/>
              </a:ext>
            </a:extLst>
          </p:cNvPr>
          <p:cNvSpPr txBox="1"/>
          <p:nvPr/>
        </p:nvSpPr>
        <p:spPr>
          <a:xfrm>
            <a:off x="373626" y="1169301"/>
            <a:ext cx="8091948" cy="3970318"/>
          </a:xfrm>
          <a:prstGeom prst="rect">
            <a:avLst/>
          </a:prstGeom>
          <a:noFill/>
        </p:spPr>
        <p:txBody>
          <a:bodyPr wrap="square">
            <a:spAutoFit/>
          </a:bodyPr>
          <a:lstStyle/>
          <a:p>
            <a:r>
              <a:rPr lang="en-US" sz="1800" b="1" dirty="0"/>
              <a:t>. </a:t>
            </a:r>
          </a:p>
          <a:p>
            <a:pPr marL="0" indent="0">
              <a:buNone/>
            </a:pPr>
            <a:r>
              <a:rPr lang="en-US" sz="1800" b="1" dirty="0"/>
              <a:t>  6. . Answer the question in the order that it is given. Skip a line or two between a. b. c. etc.</a:t>
            </a:r>
          </a:p>
          <a:p>
            <a:pPr marL="0" indent="0">
              <a:buNone/>
            </a:pPr>
            <a:endParaRPr lang="en-US" sz="1800" b="1" dirty="0"/>
          </a:p>
          <a:p>
            <a:r>
              <a:rPr lang="en-US" b="1" dirty="0"/>
              <a:t>7. </a:t>
            </a:r>
            <a:r>
              <a:rPr lang="en-US" sz="1800" b="1" dirty="0"/>
              <a:t>Practice writing in pen or get an erasable pen.</a:t>
            </a:r>
          </a:p>
          <a:p>
            <a:r>
              <a:rPr lang="en-US" sz="1800" b="1" dirty="0"/>
              <a:t>  </a:t>
            </a:r>
          </a:p>
          <a:p>
            <a:r>
              <a:rPr lang="en-US" b="1" dirty="0"/>
              <a:t>8</a:t>
            </a:r>
            <a:r>
              <a:rPr lang="en-US" sz="1800" b="1" dirty="0"/>
              <a:t>. When the student feels that they made a mistake. Cross out the entire section and rewrite. Do not try to rewrite on top of a word</a:t>
            </a:r>
          </a:p>
          <a:p>
            <a:endParaRPr lang="en-US" sz="1800" b="1" dirty="0"/>
          </a:p>
          <a:p>
            <a:r>
              <a:rPr lang="en-US" b="1" dirty="0"/>
              <a:t>9</a:t>
            </a:r>
            <a:r>
              <a:rPr lang="en-US" sz="1800" b="1" dirty="0"/>
              <a:t>. DONOT flip flop. If they ask- increase, decrease or no change, pick one and explain. If your explanation is over 3-4 sentences you are writing a novel!</a:t>
            </a:r>
          </a:p>
          <a:p>
            <a:endParaRPr lang="en-US" sz="1800" b="1" dirty="0"/>
          </a:p>
          <a:p>
            <a:r>
              <a:rPr lang="en-US" b="1" dirty="0"/>
              <a:t>10</a:t>
            </a:r>
            <a:r>
              <a:rPr lang="en-US" sz="1800" b="1" dirty="0"/>
              <a:t>. Be aware of consistency points.</a:t>
            </a:r>
          </a:p>
        </p:txBody>
      </p:sp>
    </p:spTree>
    <p:extLst>
      <p:ext uri="{BB962C8B-B14F-4D97-AF65-F5344CB8AC3E}">
        <p14:creationId xmlns:p14="http://schemas.microsoft.com/office/powerpoint/2010/main" val="35073884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8660-3874-4280-B921-B1390F05955C}"/>
              </a:ext>
            </a:extLst>
          </p:cNvPr>
          <p:cNvSpPr>
            <a:spLocks noGrp="1"/>
          </p:cNvSpPr>
          <p:nvPr>
            <p:ph type="title"/>
          </p:nvPr>
        </p:nvSpPr>
        <p:spPr/>
        <p:txBody>
          <a:bodyPr/>
          <a:lstStyle/>
          <a:p>
            <a:r>
              <a:rPr lang="en-US" sz="2800" dirty="0"/>
              <a:t>FLIP/FLOPPING</a:t>
            </a:r>
          </a:p>
        </p:txBody>
      </p:sp>
      <p:sp>
        <p:nvSpPr>
          <p:cNvPr id="3" name="Content Placeholder 2">
            <a:extLst>
              <a:ext uri="{FF2B5EF4-FFF2-40B4-BE49-F238E27FC236}">
                <a16:creationId xmlns:a16="http://schemas.microsoft.com/office/drawing/2014/main" id="{98030D0A-6EF0-493A-A241-2C0D029016F1}"/>
              </a:ext>
            </a:extLst>
          </p:cNvPr>
          <p:cNvSpPr>
            <a:spLocks noGrp="1"/>
          </p:cNvSpPr>
          <p:nvPr>
            <p:ph idx="1"/>
          </p:nvPr>
        </p:nvSpPr>
        <p:spPr/>
        <p:txBody>
          <a:bodyPr/>
          <a:lstStyle/>
          <a:p>
            <a:r>
              <a:rPr lang="en-US" b="1" dirty="0"/>
              <a:t>Macroeconomics 2015 Q1 e</a:t>
            </a:r>
          </a:p>
          <a:p>
            <a:r>
              <a:rPr lang="en-US" sz="1800" dirty="0"/>
              <a:t>Assume the government lowers income tax rates to eliminate the recessionary gap. Will each of the following increase, decrease, or stay the same? </a:t>
            </a:r>
          </a:p>
          <a:p>
            <a:r>
              <a:rPr lang="en-US" sz="1800" dirty="0"/>
              <a:t>(</a:t>
            </a:r>
            <a:r>
              <a:rPr lang="en-US" sz="1800" dirty="0" err="1"/>
              <a:t>i</a:t>
            </a:r>
            <a:r>
              <a:rPr lang="en-US" sz="1800" dirty="0"/>
              <a:t>) Aggregate demand. Explain.  (ii) Long-run aggregate supply. Explain.</a:t>
            </a:r>
          </a:p>
          <a:p>
            <a:endParaRPr lang="en-US" dirty="0"/>
          </a:p>
        </p:txBody>
      </p:sp>
      <p:sp>
        <p:nvSpPr>
          <p:cNvPr id="5" name="TextBox 4">
            <a:extLst>
              <a:ext uri="{FF2B5EF4-FFF2-40B4-BE49-F238E27FC236}">
                <a16:creationId xmlns:a16="http://schemas.microsoft.com/office/drawing/2014/main" id="{53AB2F7C-D024-4861-A6AB-7BC2258F0302}"/>
              </a:ext>
            </a:extLst>
          </p:cNvPr>
          <p:cNvSpPr txBox="1"/>
          <p:nvPr/>
        </p:nvSpPr>
        <p:spPr>
          <a:xfrm>
            <a:off x="717755" y="4444182"/>
            <a:ext cx="7969045" cy="2031325"/>
          </a:xfrm>
          <a:prstGeom prst="rect">
            <a:avLst/>
          </a:prstGeom>
          <a:noFill/>
        </p:spPr>
        <p:txBody>
          <a:bodyPr wrap="square" rtlCol="0">
            <a:spAutoFit/>
          </a:bodyPr>
          <a:lstStyle/>
          <a:p>
            <a:r>
              <a:rPr lang="en-US" dirty="0"/>
              <a:t>A student wrote the following:</a:t>
            </a:r>
          </a:p>
          <a:p>
            <a:r>
              <a:rPr lang="en-US" dirty="0"/>
              <a:t>(</a:t>
            </a:r>
            <a:r>
              <a:rPr lang="en-US" dirty="0" err="1"/>
              <a:t>i</a:t>
            </a:r>
            <a:r>
              <a:rPr lang="en-US" dirty="0"/>
              <a:t>) AD will increase because the people will have more money to spend and therefore RGDP will increase. However, it could decrease the same because  people will not spend their tax money and give it to relatives in need.</a:t>
            </a:r>
          </a:p>
          <a:p>
            <a:r>
              <a:rPr lang="en-US" dirty="0"/>
              <a:t>(ii) LRAS could increase because more people will spend money however, it could also decrease because people made donations.  Or it can remain the same because people are giving the money to </a:t>
            </a:r>
            <a:r>
              <a:rPr lang="en-US"/>
              <a:t>their relatives. . </a:t>
            </a:r>
            <a:endParaRPr lang="en-US" dirty="0"/>
          </a:p>
        </p:txBody>
      </p:sp>
    </p:spTree>
    <p:extLst>
      <p:ext uri="{BB962C8B-B14F-4D97-AF65-F5344CB8AC3E}">
        <p14:creationId xmlns:p14="http://schemas.microsoft.com/office/powerpoint/2010/main" val="3462035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EBB7-14C8-4214-B965-18E420552D2F}"/>
              </a:ext>
            </a:extLst>
          </p:cNvPr>
          <p:cNvSpPr>
            <a:spLocks noGrp="1"/>
          </p:cNvSpPr>
          <p:nvPr>
            <p:ph type="title"/>
          </p:nvPr>
        </p:nvSpPr>
        <p:spPr/>
        <p:txBody>
          <a:bodyPr/>
          <a:lstStyle/>
          <a:p>
            <a:r>
              <a:rPr lang="en-US" sz="2400" dirty="0"/>
              <a:t>No Flip/Flopping and Stay the Course</a:t>
            </a:r>
          </a:p>
        </p:txBody>
      </p:sp>
      <p:sp>
        <p:nvSpPr>
          <p:cNvPr id="3" name="Content Placeholder 2">
            <a:extLst>
              <a:ext uri="{FF2B5EF4-FFF2-40B4-BE49-F238E27FC236}">
                <a16:creationId xmlns:a16="http://schemas.microsoft.com/office/drawing/2014/main" id="{041887B1-4518-401E-8E8F-821E7C1FD357}"/>
              </a:ext>
            </a:extLst>
          </p:cNvPr>
          <p:cNvSpPr>
            <a:spLocks noGrp="1"/>
          </p:cNvSpPr>
          <p:nvPr>
            <p:ph idx="1"/>
          </p:nvPr>
        </p:nvSpPr>
        <p:spPr>
          <a:xfrm>
            <a:off x="594852" y="2239789"/>
            <a:ext cx="3082413" cy="3779520"/>
          </a:xfrm>
        </p:spPr>
        <p:txBody>
          <a:bodyPr/>
          <a:lstStyle/>
          <a:p>
            <a:endParaRPr lang="en-US" dirty="0"/>
          </a:p>
          <a:p>
            <a:endParaRPr lang="en-US" dirty="0"/>
          </a:p>
        </p:txBody>
      </p:sp>
      <p:sp>
        <p:nvSpPr>
          <p:cNvPr id="8" name="TextBox 7">
            <a:extLst>
              <a:ext uri="{FF2B5EF4-FFF2-40B4-BE49-F238E27FC236}">
                <a16:creationId xmlns:a16="http://schemas.microsoft.com/office/drawing/2014/main" id="{D34CEE2A-FDF4-4816-9E9C-5184D5E2E831}"/>
              </a:ext>
            </a:extLst>
          </p:cNvPr>
          <p:cNvSpPr txBox="1"/>
          <p:nvPr/>
        </p:nvSpPr>
        <p:spPr>
          <a:xfrm>
            <a:off x="698090" y="2239789"/>
            <a:ext cx="4149213" cy="2585323"/>
          </a:xfrm>
          <a:prstGeom prst="rect">
            <a:avLst/>
          </a:prstGeom>
          <a:noFill/>
        </p:spPr>
        <p:txBody>
          <a:bodyPr wrap="square">
            <a:spAutoFit/>
          </a:bodyPr>
          <a:lstStyle/>
          <a:p>
            <a:r>
              <a:rPr lang="en-US" dirty="0"/>
              <a:t>The Economy is in a recession,  </a:t>
            </a:r>
          </a:p>
          <a:p>
            <a:r>
              <a:rPr lang="en-US" sz="1800" dirty="0"/>
              <a:t>A. What </a:t>
            </a:r>
            <a:r>
              <a:rPr lang="en-US" dirty="0"/>
              <a:t>Open Market Operation</a:t>
            </a:r>
            <a:r>
              <a:rPr lang="en-US" sz="1800" dirty="0"/>
              <a:t> policy will be implemented?</a:t>
            </a:r>
          </a:p>
          <a:p>
            <a:r>
              <a:rPr lang="en-US" sz="1800" dirty="0"/>
              <a:t>B. What will the effect be on Aggregate Demand? Explain</a:t>
            </a:r>
          </a:p>
          <a:p>
            <a:r>
              <a:rPr lang="en-US" sz="1800" dirty="0"/>
              <a:t>C. Based on your answer in(B) explain the effect on</a:t>
            </a:r>
          </a:p>
          <a:p>
            <a:r>
              <a:rPr lang="en-US" sz="1800" dirty="0"/>
              <a:t>(</a:t>
            </a:r>
            <a:r>
              <a:rPr lang="en-US" sz="1800" dirty="0" err="1"/>
              <a:t>i</a:t>
            </a:r>
            <a:r>
              <a:rPr lang="en-US" sz="1800" dirty="0"/>
              <a:t>) Unemployment</a:t>
            </a:r>
          </a:p>
          <a:p>
            <a:r>
              <a:rPr lang="en-US" sz="1800" dirty="0"/>
              <a:t>(ii) RGDP</a:t>
            </a:r>
          </a:p>
        </p:txBody>
      </p:sp>
      <p:sp>
        <p:nvSpPr>
          <p:cNvPr id="9" name="TextBox 8">
            <a:extLst>
              <a:ext uri="{FF2B5EF4-FFF2-40B4-BE49-F238E27FC236}">
                <a16:creationId xmlns:a16="http://schemas.microsoft.com/office/drawing/2014/main" id="{5D85201E-7495-4F55-ABD8-9B6D7DC48323}"/>
              </a:ext>
            </a:extLst>
          </p:cNvPr>
          <p:cNvSpPr txBox="1"/>
          <p:nvPr/>
        </p:nvSpPr>
        <p:spPr>
          <a:xfrm>
            <a:off x="4984955" y="2239790"/>
            <a:ext cx="3873910" cy="3139321"/>
          </a:xfrm>
          <a:prstGeom prst="rect">
            <a:avLst/>
          </a:prstGeom>
          <a:noFill/>
        </p:spPr>
        <p:txBody>
          <a:bodyPr wrap="square" rtlCol="0">
            <a:spAutoFit/>
          </a:bodyPr>
          <a:lstStyle/>
          <a:p>
            <a:r>
              <a:rPr lang="en-US" b="1" dirty="0"/>
              <a:t>Student writes</a:t>
            </a:r>
          </a:p>
          <a:p>
            <a:pPr marL="342900" indent="-342900">
              <a:buAutoNum type="alphaUcPeriod"/>
            </a:pPr>
            <a:r>
              <a:rPr lang="en-US" b="1" dirty="0"/>
              <a:t>Sell bonds </a:t>
            </a:r>
            <a:r>
              <a:rPr lang="en-US" dirty="0">
                <a:solidFill>
                  <a:srgbClr val="FF0000"/>
                </a:solidFill>
              </a:rPr>
              <a:t>and raise the reserve requirement</a:t>
            </a:r>
          </a:p>
          <a:p>
            <a:pPr marL="342900" indent="-342900">
              <a:buAutoNum type="alphaUcPeriod"/>
            </a:pPr>
            <a:r>
              <a:rPr lang="en-US" dirty="0"/>
              <a:t>This will decrease Aggregate Demand</a:t>
            </a:r>
          </a:p>
          <a:p>
            <a:pPr marL="342900" indent="-342900">
              <a:buAutoNum type="alphaUcPeriod"/>
            </a:pPr>
            <a:r>
              <a:rPr lang="en-US" dirty="0"/>
              <a:t>(</a:t>
            </a:r>
            <a:r>
              <a:rPr lang="en-US" dirty="0" err="1"/>
              <a:t>i</a:t>
            </a:r>
            <a:r>
              <a:rPr lang="en-US" dirty="0"/>
              <a:t>) Raise UE because there will  be less spending because the interest rates are higher and cost more money to borrow</a:t>
            </a:r>
          </a:p>
          <a:p>
            <a:pPr marL="342900" indent="-342900">
              <a:buAutoNum type="alphaUcPeriod"/>
            </a:pPr>
            <a:r>
              <a:rPr lang="en-US" dirty="0"/>
              <a:t>(ii)If people spend less then RGDP will decrease.</a:t>
            </a:r>
          </a:p>
        </p:txBody>
      </p:sp>
    </p:spTree>
    <p:extLst>
      <p:ext uri="{BB962C8B-B14F-4D97-AF65-F5344CB8AC3E}">
        <p14:creationId xmlns:p14="http://schemas.microsoft.com/office/powerpoint/2010/main" val="402952802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BF62-6A44-4849-B9A5-7E8441F52A59}"/>
              </a:ext>
            </a:extLst>
          </p:cNvPr>
          <p:cNvSpPr>
            <a:spLocks noGrp="1"/>
          </p:cNvSpPr>
          <p:nvPr>
            <p:ph type="title"/>
          </p:nvPr>
        </p:nvSpPr>
        <p:spPr/>
        <p:txBody>
          <a:bodyPr/>
          <a:lstStyle/>
          <a:p>
            <a:r>
              <a:rPr lang="en-US" sz="2800" dirty="0"/>
              <a:t>MICROECONOMICS – 2018 Qt 1</a:t>
            </a:r>
          </a:p>
        </p:txBody>
      </p:sp>
      <p:pic>
        <p:nvPicPr>
          <p:cNvPr id="5" name="Content Placeholder 4">
            <a:extLst>
              <a:ext uri="{FF2B5EF4-FFF2-40B4-BE49-F238E27FC236}">
                <a16:creationId xmlns:a16="http://schemas.microsoft.com/office/drawing/2014/main" id="{33D1C5EB-5D87-4D07-BA2D-FC2017D1B144}"/>
              </a:ext>
            </a:extLst>
          </p:cNvPr>
          <p:cNvPicPr>
            <a:picLocks noGrp="1" noChangeAspect="1"/>
          </p:cNvPicPr>
          <p:nvPr>
            <p:ph idx="1"/>
          </p:nvPr>
        </p:nvPicPr>
        <p:blipFill>
          <a:blip r:embed="rId2"/>
          <a:stretch>
            <a:fillRect/>
          </a:stretch>
        </p:blipFill>
        <p:spPr>
          <a:xfrm>
            <a:off x="1228874" y="2046408"/>
            <a:ext cx="6872312" cy="2055488"/>
          </a:xfrm>
        </p:spPr>
      </p:pic>
      <p:sp>
        <p:nvSpPr>
          <p:cNvPr id="6" name="TextBox 5">
            <a:extLst>
              <a:ext uri="{FF2B5EF4-FFF2-40B4-BE49-F238E27FC236}">
                <a16:creationId xmlns:a16="http://schemas.microsoft.com/office/drawing/2014/main" id="{84F49E64-F15A-4856-BB67-19B7B41EE7F0}"/>
              </a:ext>
            </a:extLst>
          </p:cNvPr>
          <p:cNvSpPr txBox="1"/>
          <p:nvPr/>
        </p:nvSpPr>
        <p:spPr>
          <a:xfrm>
            <a:off x="870155" y="4300999"/>
            <a:ext cx="7683910" cy="1200329"/>
          </a:xfrm>
          <a:prstGeom prst="rect">
            <a:avLst/>
          </a:prstGeom>
          <a:noFill/>
        </p:spPr>
        <p:txBody>
          <a:bodyPr wrap="square" rtlCol="0">
            <a:spAutoFit/>
          </a:bodyPr>
          <a:lstStyle/>
          <a:p>
            <a:r>
              <a:rPr lang="en-US" dirty="0"/>
              <a:t>NOTE: 1 c The qt asks for a total revenue to increase, decrease or stay the same with an EXPLAIN.</a:t>
            </a:r>
          </a:p>
          <a:p>
            <a:r>
              <a:rPr lang="en-US" dirty="0"/>
              <a:t>Here is a student answer. The explanation is correct. However, can you read increase? Decrease?</a:t>
            </a:r>
          </a:p>
        </p:txBody>
      </p:sp>
      <p:pic>
        <p:nvPicPr>
          <p:cNvPr id="8" name="Picture 7">
            <a:extLst>
              <a:ext uri="{FF2B5EF4-FFF2-40B4-BE49-F238E27FC236}">
                <a16:creationId xmlns:a16="http://schemas.microsoft.com/office/drawing/2014/main" id="{F10F6FD6-5140-466E-844D-A3DB66D918E0}"/>
              </a:ext>
            </a:extLst>
          </p:cNvPr>
          <p:cNvPicPr>
            <a:picLocks noChangeAspect="1"/>
          </p:cNvPicPr>
          <p:nvPr/>
        </p:nvPicPr>
        <p:blipFill>
          <a:blip r:embed="rId3"/>
          <a:stretch>
            <a:fillRect/>
          </a:stretch>
        </p:blipFill>
        <p:spPr>
          <a:xfrm>
            <a:off x="1104363" y="5700431"/>
            <a:ext cx="6935273" cy="846257"/>
          </a:xfrm>
          <a:prstGeom prst="rect">
            <a:avLst/>
          </a:prstGeom>
        </p:spPr>
      </p:pic>
    </p:spTree>
    <p:extLst>
      <p:ext uri="{BB962C8B-B14F-4D97-AF65-F5344CB8AC3E}">
        <p14:creationId xmlns:p14="http://schemas.microsoft.com/office/powerpoint/2010/main" val="354348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2750" dirty="0"/>
              <a:t>Teachers will have a better understanding about the FRQs and how they are graded. </a:t>
            </a:r>
          </a:p>
          <a:p>
            <a:pPr marL="0" indent="0" defTabSz="905255">
              <a:buNone/>
              <a:defRPr sz="3168"/>
            </a:pPr>
            <a:r>
              <a:rPr lang="en-US" sz="2750" dirty="0"/>
              <a:t>Teachers will see how important the CED is for their teaching and for the preparation for the exam.</a:t>
            </a:r>
          </a:p>
          <a:p>
            <a:pPr marL="0" indent="0" defTabSz="905255">
              <a:buNone/>
              <a:defRPr sz="3168"/>
            </a:pPr>
            <a:r>
              <a:rPr lang="en-US" sz="2750" dirty="0"/>
              <a:t>Teachers will understand the importance of  the Chief Read’s Report and how to use it in their classroom.</a:t>
            </a:r>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9E78-7214-4B64-94ED-1A62D0D6BF2A}"/>
              </a:ext>
            </a:extLst>
          </p:cNvPr>
          <p:cNvSpPr>
            <a:spLocks noGrp="1"/>
          </p:cNvSpPr>
          <p:nvPr>
            <p:ph type="title"/>
          </p:nvPr>
        </p:nvSpPr>
        <p:spPr/>
        <p:txBody>
          <a:bodyPr/>
          <a:lstStyle/>
          <a:p>
            <a:r>
              <a:rPr lang="en-US" sz="4400" dirty="0"/>
              <a:t>Macroeconomics 2014 Qt 1</a:t>
            </a:r>
          </a:p>
        </p:txBody>
      </p:sp>
      <p:sp>
        <p:nvSpPr>
          <p:cNvPr id="3" name="Content Placeholder 2">
            <a:extLst>
              <a:ext uri="{FF2B5EF4-FFF2-40B4-BE49-F238E27FC236}">
                <a16:creationId xmlns:a16="http://schemas.microsoft.com/office/drawing/2014/main" id="{4888506B-A3C4-4E22-A8B3-682241AE9BAE}"/>
              </a:ext>
            </a:extLst>
          </p:cNvPr>
          <p:cNvSpPr>
            <a:spLocks noGrp="1"/>
          </p:cNvSpPr>
          <p:nvPr>
            <p:ph idx="1"/>
          </p:nvPr>
        </p:nvSpPr>
        <p:spPr/>
        <p:txBody>
          <a:bodyPr/>
          <a:lstStyle/>
          <a:p>
            <a:r>
              <a:rPr lang="en-US" dirty="0"/>
              <a:t>Assume that the United States economy is currently operating </a:t>
            </a:r>
            <a:r>
              <a:rPr lang="en-US" dirty="0">
                <a:solidFill>
                  <a:srgbClr val="FF0000"/>
                </a:solidFill>
              </a:rPr>
              <a:t>below the full-employment level </a:t>
            </a:r>
            <a:r>
              <a:rPr lang="en-US" dirty="0"/>
              <a:t>of real gross domestic product with a balanced budget.</a:t>
            </a:r>
          </a:p>
          <a:p>
            <a:r>
              <a:rPr lang="en-US" dirty="0"/>
              <a:t> </a:t>
            </a:r>
            <a:r>
              <a:rPr lang="en-US" sz="1800" dirty="0"/>
              <a:t>(a) Draw a correctly labeled graph of aggregate demand, short-run aggregate supply, and long-run aggregate supply, and show each of the following in the United States. </a:t>
            </a:r>
          </a:p>
          <a:p>
            <a:r>
              <a:rPr lang="en-US" sz="1800" dirty="0"/>
              <a:t>(</a:t>
            </a:r>
            <a:r>
              <a:rPr lang="en-US" sz="1800" dirty="0" err="1"/>
              <a:t>i</a:t>
            </a:r>
            <a:r>
              <a:rPr lang="en-US" sz="1800" dirty="0"/>
              <a:t>) Current output and price level, labeled as Y1 and PL1, respectively (ii) Full-employment output, labeled as </a:t>
            </a:r>
            <a:r>
              <a:rPr lang="en-US" sz="1800" dirty="0" err="1"/>
              <a:t>Yf</a:t>
            </a:r>
            <a:endParaRPr lang="en-US" sz="1800" dirty="0"/>
          </a:p>
        </p:txBody>
      </p:sp>
    </p:spTree>
    <p:extLst>
      <p:ext uri="{BB962C8B-B14F-4D97-AF65-F5344CB8AC3E}">
        <p14:creationId xmlns:p14="http://schemas.microsoft.com/office/powerpoint/2010/main" val="3342735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30E8-ECD6-4039-AD6A-EA43EBB67373}"/>
              </a:ext>
            </a:extLst>
          </p:cNvPr>
          <p:cNvSpPr>
            <a:spLocks noGrp="1"/>
          </p:cNvSpPr>
          <p:nvPr>
            <p:ph type="title"/>
          </p:nvPr>
        </p:nvSpPr>
        <p:spPr/>
        <p:txBody>
          <a:bodyPr/>
          <a:lstStyle/>
          <a:p>
            <a:r>
              <a:rPr lang="en-US" sz="2800" b="1" dirty="0"/>
              <a:t>Challenge and Problem for many Students!!</a:t>
            </a:r>
          </a:p>
        </p:txBody>
      </p:sp>
      <p:sp>
        <p:nvSpPr>
          <p:cNvPr id="3" name="Content Placeholder 2">
            <a:extLst>
              <a:ext uri="{FF2B5EF4-FFF2-40B4-BE49-F238E27FC236}">
                <a16:creationId xmlns:a16="http://schemas.microsoft.com/office/drawing/2014/main" id="{71F734FB-E6E4-4C32-A07E-A5C84B2F7503}"/>
              </a:ext>
            </a:extLst>
          </p:cNvPr>
          <p:cNvSpPr>
            <a:spLocks noGrp="1"/>
          </p:cNvSpPr>
          <p:nvPr>
            <p:ph idx="1"/>
          </p:nvPr>
        </p:nvSpPr>
        <p:spPr/>
        <p:txBody>
          <a:bodyPr/>
          <a:lstStyle/>
          <a:p>
            <a:r>
              <a:rPr lang="en-US" sz="3300" dirty="0"/>
              <a:t>Students were used to seeing a statement that read the following:</a:t>
            </a:r>
          </a:p>
          <a:p>
            <a:r>
              <a:rPr lang="en-US" sz="3300" dirty="0"/>
              <a:t>The United States economy is in a recession</a:t>
            </a:r>
          </a:p>
          <a:p>
            <a:r>
              <a:rPr lang="en-US" sz="3300" dirty="0"/>
              <a:t>The United States economy is in inflation</a:t>
            </a:r>
          </a:p>
          <a:p>
            <a:r>
              <a:rPr lang="en-US" sz="3300" dirty="0"/>
              <a:t>The United States is at Full employment</a:t>
            </a:r>
          </a:p>
          <a:p>
            <a:endParaRPr lang="en-US" dirty="0"/>
          </a:p>
        </p:txBody>
      </p:sp>
    </p:spTree>
    <p:extLst>
      <p:ext uri="{BB962C8B-B14F-4D97-AF65-F5344CB8AC3E}">
        <p14:creationId xmlns:p14="http://schemas.microsoft.com/office/powerpoint/2010/main" val="686540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30E4E-971A-4F96-ADF1-036A1908E239}"/>
              </a:ext>
            </a:extLst>
          </p:cNvPr>
          <p:cNvSpPr>
            <a:spLocks noGrp="1"/>
          </p:cNvSpPr>
          <p:nvPr>
            <p:ph type="title"/>
          </p:nvPr>
        </p:nvSpPr>
        <p:spPr/>
        <p:txBody>
          <a:bodyPr/>
          <a:lstStyle/>
          <a:p>
            <a:r>
              <a:rPr lang="en-US" sz="2800" dirty="0"/>
              <a:t>Challenges in the FRQs in Graphing.</a:t>
            </a:r>
          </a:p>
        </p:txBody>
      </p:sp>
      <p:sp>
        <p:nvSpPr>
          <p:cNvPr id="3" name="Content Placeholder 2">
            <a:extLst>
              <a:ext uri="{FF2B5EF4-FFF2-40B4-BE49-F238E27FC236}">
                <a16:creationId xmlns:a16="http://schemas.microsoft.com/office/drawing/2014/main" id="{A7F86B85-2233-4C6F-BB87-1CA00D09F072}"/>
              </a:ext>
            </a:extLst>
          </p:cNvPr>
          <p:cNvSpPr>
            <a:spLocks noGrp="1"/>
          </p:cNvSpPr>
          <p:nvPr>
            <p:ph idx="1"/>
          </p:nvPr>
        </p:nvSpPr>
        <p:spPr/>
        <p:txBody>
          <a:bodyPr/>
          <a:lstStyle/>
          <a:p>
            <a:r>
              <a:rPr lang="en-US" sz="2000" dirty="0"/>
              <a:t>Shading DWL</a:t>
            </a:r>
          </a:p>
          <a:p>
            <a:r>
              <a:rPr lang="en-US" sz="2000" dirty="0"/>
              <a:t>Locating qty and price for imperfect competition. </a:t>
            </a:r>
          </a:p>
          <a:p>
            <a:r>
              <a:rPr lang="en-US" sz="2000" dirty="0"/>
              <a:t>Externality graphs – Positive or Negative externalities. </a:t>
            </a:r>
          </a:p>
          <a:p>
            <a:r>
              <a:rPr lang="en-US" sz="2000" dirty="0"/>
              <a:t>If a fixed cost changes what happens to Qty and Price?</a:t>
            </a:r>
          </a:p>
          <a:p>
            <a:r>
              <a:rPr lang="en-US" sz="2000" dirty="0"/>
              <a:t>Include all of the curves for AD/ SRAS/ LRAS/ PL. Y1, </a:t>
            </a:r>
            <a:r>
              <a:rPr lang="en-US" sz="2000" dirty="0" err="1"/>
              <a:t>Yf</a:t>
            </a:r>
            <a:endParaRPr lang="en-US" sz="2000" dirty="0"/>
          </a:p>
          <a:p>
            <a:r>
              <a:rPr lang="en-US" sz="2000" dirty="0"/>
              <a:t>Labeling Currency graphs </a:t>
            </a:r>
          </a:p>
          <a:p>
            <a:r>
              <a:rPr lang="en-US" sz="2000" dirty="0"/>
              <a:t>If government or the Central Bank does no policy action, in the LR what happens to SRAS? Explain. </a:t>
            </a:r>
          </a:p>
        </p:txBody>
      </p:sp>
    </p:spTree>
    <p:extLst>
      <p:ext uri="{BB962C8B-B14F-4D97-AF65-F5344CB8AC3E}">
        <p14:creationId xmlns:p14="http://schemas.microsoft.com/office/powerpoint/2010/main" val="1589686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7DE3-ED29-4000-B39F-623423F44855}"/>
              </a:ext>
            </a:extLst>
          </p:cNvPr>
          <p:cNvSpPr>
            <a:spLocks noGrp="1"/>
          </p:cNvSpPr>
          <p:nvPr>
            <p:ph type="title"/>
          </p:nvPr>
        </p:nvSpPr>
        <p:spPr/>
        <p:txBody>
          <a:bodyPr/>
          <a:lstStyle/>
          <a:p>
            <a:r>
              <a:rPr lang="en-US" sz="3200" dirty="0"/>
              <a:t>MICROECONOMCIS 2019 Qt</a:t>
            </a:r>
          </a:p>
        </p:txBody>
      </p:sp>
      <p:pic>
        <p:nvPicPr>
          <p:cNvPr id="4" name="Picture 3">
            <a:extLst>
              <a:ext uri="{FF2B5EF4-FFF2-40B4-BE49-F238E27FC236}">
                <a16:creationId xmlns:a16="http://schemas.microsoft.com/office/drawing/2014/main" id="{387C34BD-3C41-49CF-93BF-F8073D606107}"/>
              </a:ext>
            </a:extLst>
          </p:cNvPr>
          <p:cNvPicPr>
            <a:picLocks noChangeAspect="1"/>
          </p:cNvPicPr>
          <p:nvPr/>
        </p:nvPicPr>
        <p:blipFill>
          <a:blip r:embed="rId2"/>
          <a:stretch>
            <a:fillRect/>
          </a:stretch>
        </p:blipFill>
        <p:spPr>
          <a:xfrm>
            <a:off x="3957408" y="3429000"/>
            <a:ext cx="5186592" cy="3190842"/>
          </a:xfrm>
          <a:prstGeom prst="rect">
            <a:avLst/>
          </a:prstGeom>
        </p:spPr>
      </p:pic>
      <p:pic>
        <p:nvPicPr>
          <p:cNvPr id="6" name="Picture 5">
            <a:extLst>
              <a:ext uri="{FF2B5EF4-FFF2-40B4-BE49-F238E27FC236}">
                <a16:creationId xmlns:a16="http://schemas.microsoft.com/office/drawing/2014/main" id="{0CA89C2D-4C71-4187-9063-388032DEF7DB}"/>
              </a:ext>
            </a:extLst>
          </p:cNvPr>
          <p:cNvPicPr>
            <a:picLocks noChangeAspect="1"/>
          </p:cNvPicPr>
          <p:nvPr/>
        </p:nvPicPr>
        <p:blipFill>
          <a:blip r:embed="rId3"/>
          <a:stretch>
            <a:fillRect/>
          </a:stretch>
        </p:blipFill>
        <p:spPr>
          <a:xfrm>
            <a:off x="1" y="2212848"/>
            <a:ext cx="3965118" cy="2432305"/>
          </a:xfrm>
          <a:prstGeom prst="rect">
            <a:avLst/>
          </a:prstGeom>
        </p:spPr>
      </p:pic>
    </p:spTree>
    <p:extLst>
      <p:ext uri="{BB962C8B-B14F-4D97-AF65-F5344CB8AC3E}">
        <p14:creationId xmlns:p14="http://schemas.microsoft.com/office/powerpoint/2010/main" val="422546458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EFE3-9EA5-431C-AA1A-3A72C434A331}"/>
              </a:ext>
            </a:extLst>
          </p:cNvPr>
          <p:cNvSpPr>
            <a:spLocks noGrp="1"/>
          </p:cNvSpPr>
          <p:nvPr>
            <p:ph type="title"/>
          </p:nvPr>
        </p:nvSpPr>
        <p:spPr/>
        <p:txBody>
          <a:bodyPr/>
          <a:lstStyle/>
          <a:p>
            <a:r>
              <a:rPr lang="en-US" sz="2800" b="1" dirty="0"/>
              <a:t>MICROECONOMICS 2019 Q1 Locating P &amp; Q</a:t>
            </a:r>
          </a:p>
        </p:txBody>
      </p:sp>
      <p:pic>
        <p:nvPicPr>
          <p:cNvPr id="9" name="Content Placeholder 8">
            <a:extLst>
              <a:ext uri="{FF2B5EF4-FFF2-40B4-BE49-F238E27FC236}">
                <a16:creationId xmlns:a16="http://schemas.microsoft.com/office/drawing/2014/main" id="{19F6D189-C7F2-4B49-88D0-14D20FCFB1A7}"/>
              </a:ext>
            </a:extLst>
          </p:cNvPr>
          <p:cNvPicPr>
            <a:picLocks noGrp="1" noChangeAspect="1"/>
          </p:cNvPicPr>
          <p:nvPr>
            <p:ph idx="1"/>
          </p:nvPr>
        </p:nvPicPr>
        <p:blipFill>
          <a:blip r:embed="rId2"/>
          <a:stretch>
            <a:fillRect/>
          </a:stretch>
        </p:blipFill>
        <p:spPr>
          <a:xfrm>
            <a:off x="1504336" y="2324614"/>
            <a:ext cx="6097688" cy="3625261"/>
          </a:xfrm>
        </p:spPr>
      </p:pic>
    </p:spTree>
    <p:extLst>
      <p:ext uri="{BB962C8B-B14F-4D97-AF65-F5344CB8AC3E}">
        <p14:creationId xmlns:p14="http://schemas.microsoft.com/office/powerpoint/2010/main" val="1733593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E1AB-5C40-4A27-B9EC-80DE326B7848}"/>
              </a:ext>
            </a:extLst>
          </p:cNvPr>
          <p:cNvSpPr>
            <a:spLocks noGrp="1"/>
          </p:cNvSpPr>
          <p:nvPr>
            <p:ph type="title"/>
          </p:nvPr>
        </p:nvSpPr>
        <p:spPr/>
        <p:txBody>
          <a:bodyPr/>
          <a:lstStyle/>
          <a:p>
            <a:r>
              <a:rPr lang="en-US" sz="3600" dirty="0"/>
              <a:t>Externality graphs  DWL vs Tax graph</a:t>
            </a:r>
          </a:p>
        </p:txBody>
      </p:sp>
      <p:pic>
        <p:nvPicPr>
          <p:cNvPr id="1026" name="Picture 2" descr="Negative Externalities - AP Microeconomics - YouTube">
            <a:extLst>
              <a:ext uri="{FF2B5EF4-FFF2-40B4-BE49-F238E27FC236}">
                <a16:creationId xmlns:a16="http://schemas.microsoft.com/office/drawing/2014/main" id="{4C24BBBE-2E50-4E6A-B159-BC808B847D9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2397" y="2253430"/>
            <a:ext cx="4009557" cy="2255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3978AF-2D4C-4EC0-B9BC-11CD0EC8F617}"/>
              </a:ext>
            </a:extLst>
          </p:cNvPr>
          <p:cNvSpPr txBox="1"/>
          <p:nvPr/>
        </p:nvSpPr>
        <p:spPr>
          <a:xfrm>
            <a:off x="372398" y="5532489"/>
            <a:ext cx="7886700" cy="646331"/>
          </a:xfrm>
          <a:prstGeom prst="rect">
            <a:avLst/>
          </a:prstGeom>
          <a:noFill/>
        </p:spPr>
        <p:txBody>
          <a:bodyPr wrap="square" rtlCol="0">
            <a:spAutoFit/>
          </a:bodyPr>
          <a:lstStyle/>
          <a:p>
            <a:r>
              <a:rPr lang="en-US" b="1" dirty="0"/>
              <a:t>This is a negative consumption externality. Note the DWL</a:t>
            </a:r>
            <a:r>
              <a:rPr lang="en-US" b="1" dirty="0">
                <a:sym typeface="Wingdings" panose="05000000000000000000" pitchFamily="2" charset="2"/>
              </a:rPr>
              <a:t> and its direction</a:t>
            </a:r>
            <a:r>
              <a:rPr lang="en-US" dirty="0">
                <a:sym typeface="Wingdings" panose="05000000000000000000" pitchFamily="2" charset="2"/>
              </a:rPr>
              <a:t>. </a:t>
            </a:r>
            <a:r>
              <a:rPr lang="en-US" b="1" dirty="0">
                <a:sym typeface="Wingdings" panose="05000000000000000000" pitchFamily="2" charset="2"/>
              </a:rPr>
              <a:t>Note the tax graph and its DWL position.</a:t>
            </a:r>
            <a:endParaRPr lang="en-US" b="1" dirty="0"/>
          </a:p>
        </p:txBody>
      </p:sp>
      <p:pic>
        <p:nvPicPr>
          <p:cNvPr id="5" name="Picture 4">
            <a:extLst>
              <a:ext uri="{FF2B5EF4-FFF2-40B4-BE49-F238E27FC236}">
                <a16:creationId xmlns:a16="http://schemas.microsoft.com/office/drawing/2014/main" id="{A81C8332-B139-4EF7-A5C1-8A07603F7B52}"/>
              </a:ext>
            </a:extLst>
          </p:cNvPr>
          <p:cNvPicPr>
            <a:picLocks noChangeAspect="1"/>
          </p:cNvPicPr>
          <p:nvPr/>
        </p:nvPicPr>
        <p:blipFill>
          <a:blip r:embed="rId3"/>
          <a:stretch>
            <a:fillRect/>
          </a:stretch>
        </p:blipFill>
        <p:spPr>
          <a:xfrm>
            <a:off x="4752659" y="2057400"/>
            <a:ext cx="2678611" cy="2451408"/>
          </a:xfrm>
          <a:prstGeom prst="rect">
            <a:avLst/>
          </a:prstGeom>
        </p:spPr>
      </p:pic>
    </p:spTree>
    <p:extLst>
      <p:ext uri="{BB962C8B-B14F-4D97-AF65-F5344CB8AC3E}">
        <p14:creationId xmlns:p14="http://schemas.microsoft.com/office/powerpoint/2010/main" val="710245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DAE4-33C3-4107-9809-C5ADB284C51F}"/>
              </a:ext>
            </a:extLst>
          </p:cNvPr>
          <p:cNvSpPr>
            <a:spLocks noGrp="1"/>
          </p:cNvSpPr>
          <p:nvPr>
            <p:ph type="title"/>
          </p:nvPr>
        </p:nvSpPr>
        <p:spPr/>
        <p:txBody>
          <a:bodyPr/>
          <a:lstStyle/>
          <a:p>
            <a:r>
              <a:rPr lang="en-US" sz="2800" dirty="0"/>
              <a:t>Macroeconomics Question 1 2018</a:t>
            </a:r>
          </a:p>
        </p:txBody>
      </p:sp>
      <p:pic>
        <p:nvPicPr>
          <p:cNvPr id="13" name="Picture 12">
            <a:extLst>
              <a:ext uri="{FF2B5EF4-FFF2-40B4-BE49-F238E27FC236}">
                <a16:creationId xmlns:a16="http://schemas.microsoft.com/office/drawing/2014/main" id="{987F8CD8-961B-4E9A-A3B5-3113E29FB94C}"/>
              </a:ext>
            </a:extLst>
          </p:cNvPr>
          <p:cNvPicPr>
            <a:picLocks noChangeAspect="1"/>
          </p:cNvPicPr>
          <p:nvPr/>
        </p:nvPicPr>
        <p:blipFill>
          <a:blip r:embed="rId2"/>
          <a:stretch>
            <a:fillRect/>
          </a:stretch>
        </p:blipFill>
        <p:spPr>
          <a:xfrm>
            <a:off x="511627" y="2907562"/>
            <a:ext cx="7828586" cy="735770"/>
          </a:xfrm>
          <a:prstGeom prst="rect">
            <a:avLst/>
          </a:prstGeom>
        </p:spPr>
      </p:pic>
      <p:pic>
        <p:nvPicPr>
          <p:cNvPr id="15" name="Picture 14">
            <a:extLst>
              <a:ext uri="{FF2B5EF4-FFF2-40B4-BE49-F238E27FC236}">
                <a16:creationId xmlns:a16="http://schemas.microsoft.com/office/drawing/2014/main" id="{7403658B-C725-42AB-B559-00159F643F32}"/>
              </a:ext>
            </a:extLst>
          </p:cNvPr>
          <p:cNvPicPr>
            <a:picLocks noChangeAspect="1"/>
          </p:cNvPicPr>
          <p:nvPr/>
        </p:nvPicPr>
        <p:blipFill>
          <a:blip r:embed="rId3"/>
          <a:stretch>
            <a:fillRect/>
          </a:stretch>
        </p:blipFill>
        <p:spPr>
          <a:xfrm>
            <a:off x="219248" y="3739437"/>
            <a:ext cx="3086368" cy="1760372"/>
          </a:xfrm>
          <a:prstGeom prst="rect">
            <a:avLst/>
          </a:prstGeom>
        </p:spPr>
      </p:pic>
      <p:sp>
        <p:nvSpPr>
          <p:cNvPr id="16" name="TextBox 15">
            <a:extLst>
              <a:ext uri="{FF2B5EF4-FFF2-40B4-BE49-F238E27FC236}">
                <a16:creationId xmlns:a16="http://schemas.microsoft.com/office/drawing/2014/main" id="{B11313F3-FFE3-4A47-86F4-CF6ADD7B3EEE}"/>
              </a:ext>
            </a:extLst>
          </p:cNvPr>
          <p:cNvSpPr txBox="1"/>
          <p:nvPr/>
        </p:nvSpPr>
        <p:spPr>
          <a:xfrm>
            <a:off x="3547054" y="3739436"/>
            <a:ext cx="4889024" cy="2462213"/>
          </a:xfrm>
          <a:prstGeom prst="rect">
            <a:avLst/>
          </a:prstGeom>
          <a:noFill/>
        </p:spPr>
        <p:txBody>
          <a:bodyPr wrap="square" rtlCol="0">
            <a:spAutoFit/>
          </a:bodyPr>
          <a:lstStyle/>
          <a:p>
            <a:r>
              <a:rPr lang="en-US" sz="1400" dirty="0">
                <a:solidFill>
                  <a:srgbClr val="FF0000"/>
                </a:solidFill>
              </a:rPr>
              <a:t>The question is asking about the United States Dollar therefore the x axis </a:t>
            </a:r>
            <a:r>
              <a:rPr lang="en-US" sz="1400" u="sng" dirty="0">
                <a:solidFill>
                  <a:srgbClr val="FF0000"/>
                </a:solidFill>
              </a:rPr>
              <a:t>has to </a:t>
            </a:r>
            <a:r>
              <a:rPr lang="en-US" sz="1400" dirty="0">
                <a:solidFill>
                  <a:srgbClr val="FF0000"/>
                </a:solidFill>
              </a:rPr>
              <a:t>be the United States dollar. The y axis is Euro/US dollar. Whatever the graph represents, then the y axis denominator will be the same.  This is a good clue for the student. Once again. Underline the important parts of the qt. </a:t>
            </a:r>
          </a:p>
          <a:p>
            <a:endParaRPr lang="en-US" sz="1400" dirty="0">
              <a:solidFill>
                <a:srgbClr val="FF0000"/>
              </a:solidFill>
            </a:endParaRPr>
          </a:p>
          <a:p>
            <a:r>
              <a:rPr lang="en-US" sz="1400" dirty="0">
                <a:solidFill>
                  <a:srgbClr val="FF0000"/>
                </a:solidFill>
              </a:rPr>
              <a:t>Student never need to know what the currency name of the countries. But they need to know how to draw this graph and understand that due to the recession, these countries will demand less US goods and therefore less US dollars. </a:t>
            </a:r>
          </a:p>
        </p:txBody>
      </p:sp>
      <p:pic>
        <p:nvPicPr>
          <p:cNvPr id="6" name="Content Placeholder 5">
            <a:extLst>
              <a:ext uri="{FF2B5EF4-FFF2-40B4-BE49-F238E27FC236}">
                <a16:creationId xmlns:a16="http://schemas.microsoft.com/office/drawing/2014/main" id="{356C70AC-9D59-45A2-98F8-33813F022940}"/>
              </a:ext>
            </a:extLst>
          </p:cNvPr>
          <p:cNvPicPr>
            <a:picLocks noGrp="1" noChangeAspect="1"/>
          </p:cNvPicPr>
          <p:nvPr>
            <p:ph idx="1"/>
          </p:nvPr>
        </p:nvPicPr>
        <p:blipFill>
          <a:blip r:embed="rId4"/>
          <a:stretch>
            <a:fillRect/>
          </a:stretch>
        </p:blipFill>
        <p:spPr>
          <a:xfrm>
            <a:off x="605478" y="2475471"/>
            <a:ext cx="7734735" cy="335985"/>
          </a:xfrm>
        </p:spPr>
      </p:pic>
    </p:spTree>
    <p:extLst>
      <p:ext uri="{BB962C8B-B14F-4D97-AF65-F5344CB8AC3E}">
        <p14:creationId xmlns:p14="http://schemas.microsoft.com/office/powerpoint/2010/main" val="294485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B6BA-4206-40DB-8FA1-4306A6B818D1}"/>
              </a:ext>
            </a:extLst>
          </p:cNvPr>
          <p:cNvSpPr>
            <a:spLocks noGrp="1"/>
          </p:cNvSpPr>
          <p:nvPr>
            <p:ph type="title"/>
          </p:nvPr>
        </p:nvSpPr>
        <p:spPr/>
        <p:txBody>
          <a:bodyPr/>
          <a:lstStyle/>
          <a:p>
            <a:r>
              <a:rPr lang="en-US" sz="2800" dirty="0"/>
              <a:t>Frequent Macro </a:t>
            </a:r>
            <a:r>
              <a:rPr lang="en-US" sz="2800" dirty="0" err="1"/>
              <a:t>Qts</a:t>
            </a:r>
            <a:r>
              <a:rPr lang="en-US" sz="2800" dirty="0"/>
              <a:t> that Challenge the Students</a:t>
            </a:r>
          </a:p>
        </p:txBody>
      </p:sp>
      <p:sp>
        <p:nvSpPr>
          <p:cNvPr id="3" name="Content Placeholder 2">
            <a:extLst>
              <a:ext uri="{FF2B5EF4-FFF2-40B4-BE49-F238E27FC236}">
                <a16:creationId xmlns:a16="http://schemas.microsoft.com/office/drawing/2014/main" id="{69BC4BA4-B48C-4306-A751-8316282A967A}"/>
              </a:ext>
            </a:extLst>
          </p:cNvPr>
          <p:cNvSpPr>
            <a:spLocks noGrp="1"/>
          </p:cNvSpPr>
          <p:nvPr>
            <p:ph idx="1"/>
          </p:nvPr>
        </p:nvSpPr>
        <p:spPr/>
        <p:txBody>
          <a:bodyPr/>
          <a:lstStyle/>
          <a:p>
            <a:pPr marL="0" indent="0">
              <a:buNone/>
            </a:pPr>
            <a:r>
              <a:rPr lang="en-US" dirty="0"/>
              <a:t>----When the government conducts Expansionary Fiscal policy what happens to</a:t>
            </a:r>
          </a:p>
          <a:p>
            <a:r>
              <a:rPr lang="en-US" dirty="0"/>
              <a:t>(</a:t>
            </a:r>
            <a:r>
              <a:rPr lang="en-US" dirty="0" err="1"/>
              <a:t>i</a:t>
            </a:r>
            <a:r>
              <a:rPr lang="en-US" dirty="0"/>
              <a:t>) LRAS Explain</a:t>
            </a:r>
          </a:p>
          <a:p>
            <a:r>
              <a:rPr lang="en-US" dirty="0"/>
              <a:t>(ii) The Natural Rate of Unemployment</a:t>
            </a:r>
          </a:p>
          <a:p>
            <a:pPr marL="0" indent="0">
              <a:buNone/>
            </a:pPr>
            <a:r>
              <a:rPr lang="en-US" sz="2800" dirty="0"/>
              <a:t>----No action taken what will happen to the SRAS in the LR? Explain</a:t>
            </a:r>
            <a:endParaRPr lang="en-US" dirty="0"/>
          </a:p>
        </p:txBody>
      </p:sp>
    </p:spTree>
    <p:extLst>
      <p:ext uri="{BB962C8B-B14F-4D97-AF65-F5344CB8AC3E}">
        <p14:creationId xmlns:p14="http://schemas.microsoft.com/office/powerpoint/2010/main" val="326480899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7C4-F8C5-4170-A45D-F95CB2033CC1}"/>
              </a:ext>
            </a:extLst>
          </p:cNvPr>
          <p:cNvSpPr>
            <a:spLocks noGrp="1"/>
          </p:cNvSpPr>
          <p:nvPr>
            <p:ph type="title"/>
          </p:nvPr>
        </p:nvSpPr>
        <p:spPr/>
        <p:txBody>
          <a:bodyPr/>
          <a:lstStyle/>
          <a:p>
            <a:r>
              <a:rPr lang="en-US" sz="3200" dirty="0"/>
              <a:t>Frequent Micro </a:t>
            </a:r>
            <a:r>
              <a:rPr lang="en-US" sz="3200" dirty="0" err="1"/>
              <a:t>Qts</a:t>
            </a:r>
            <a:r>
              <a:rPr lang="en-US" sz="3200" dirty="0"/>
              <a:t> that Challenge students</a:t>
            </a:r>
          </a:p>
        </p:txBody>
      </p:sp>
      <p:sp>
        <p:nvSpPr>
          <p:cNvPr id="3" name="Content Placeholder 2">
            <a:extLst>
              <a:ext uri="{FF2B5EF4-FFF2-40B4-BE49-F238E27FC236}">
                <a16:creationId xmlns:a16="http://schemas.microsoft.com/office/drawing/2014/main" id="{209EBBE6-0A6B-4A5E-A0B5-95D7DEEAEB81}"/>
              </a:ext>
            </a:extLst>
          </p:cNvPr>
          <p:cNvSpPr>
            <a:spLocks noGrp="1"/>
          </p:cNvSpPr>
          <p:nvPr>
            <p:ph idx="1"/>
          </p:nvPr>
        </p:nvSpPr>
        <p:spPr/>
        <p:txBody>
          <a:bodyPr/>
          <a:lstStyle/>
          <a:p>
            <a:r>
              <a:rPr lang="en-US" dirty="0"/>
              <a:t>If there is a tax or subsidy per unit or lump sum- what happens to Price and Quantity. Explain</a:t>
            </a:r>
          </a:p>
          <a:p>
            <a:r>
              <a:rPr lang="en-US" dirty="0"/>
              <a:t>Max quantity when there is zero economic profit.</a:t>
            </a:r>
          </a:p>
          <a:p>
            <a:r>
              <a:rPr lang="en-US" dirty="0"/>
              <a:t>Numerous graphs SR and LR</a:t>
            </a:r>
          </a:p>
          <a:p>
            <a:r>
              <a:rPr lang="en-US" dirty="0"/>
              <a:t>Explanations regarding Elasticity and Externalities</a:t>
            </a:r>
          </a:p>
          <a:p>
            <a:endParaRPr lang="en-US" dirty="0"/>
          </a:p>
        </p:txBody>
      </p:sp>
    </p:spTree>
    <p:extLst>
      <p:ext uri="{BB962C8B-B14F-4D97-AF65-F5344CB8AC3E}">
        <p14:creationId xmlns:p14="http://schemas.microsoft.com/office/powerpoint/2010/main" val="2598416598"/>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7D08-1C75-44F4-8697-27AD4100DE8C}"/>
              </a:ext>
            </a:extLst>
          </p:cNvPr>
          <p:cNvSpPr>
            <a:spLocks noGrp="1"/>
          </p:cNvSpPr>
          <p:nvPr>
            <p:ph type="title"/>
          </p:nvPr>
        </p:nvSpPr>
        <p:spPr/>
        <p:txBody>
          <a:bodyPr/>
          <a:lstStyle/>
          <a:p>
            <a:r>
              <a:rPr lang="en-US" sz="4400" dirty="0"/>
              <a:t>Last words for Review</a:t>
            </a:r>
          </a:p>
        </p:txBody>
      </p:sp>
      <p:sp>
        <p:nvSpPr>
          <p:cNvPr id="3" name="Content Placeholder 2">
            <a:extLst>
              <a:ext uri="{FF2B5EF4-FFF2-40B4-BE49-F238E27FC236}">
                <a16:creationId xmlns:a16="http://schemas.microsoft.com/office/drawing/2014/main" id="{FA79DACF-2D26-46F8-A863-3FBD32C198FB}"/>
              </a:ext>
            </a:extLst>
          </p:cNvPr>
          <p:cNvSpPr>
            <a:spLocks noGrp="1"/>
          </p:cNvSpPr>
          <p:nvPr>
            <p:ph idx="1"/>
          </p:nvPr>
        </p:nvSpPr>
        <p:spPr>
          <a:xfrm>
            <a:off x="457200" y="2057400"/>
            <a:ext cx="8229600" cy="4099560"/>
          </a:xfrm>
        </p:spPr>
        <p:txBody>
          <a:bodyPr>
            <a:normAutofit fontScale="32500" lnSpcReduction="20000"/>
          </a:bodyPr>
          <a:lstStyle/>
          <a:p>
            <a:r>
              <a:rPr lang="en-US" sz="3000" dirty="0"/>
              <a:t>Build up the confidence for the students. –Taper the students. </a:t>
            </a:r>
            <a:r>
              <a:rPr lang="en-US" sz="3000" b="1" dirty="0"/>
              <a:t>Do not </a:t>
            </a:r>
            <a:r>
              <a:rPr lang="en-US" sz="3000" dirty="0"/>
              <a:t>give them tons of work</a:t>
            </a:r>
          </a:p>
          <a:p>
            <a:r>
              <a:rPr lang="en-US" sz="3000" dirty="0"/>
              <a:t>Have the students work in pairs and share their work.</a:t>
            </a:r>
          </a:p>
          <a:p>
            <a:r>
              <a:rPr lang="en-US" sz="3000" dirty="0"/>
              <a:t>Do lots of board work so that the students see the answers. Let them find the mistakes!</a:t>
            </a:r>
          </a:p>
          <a:p>
            <a:r>
              <a:rPr lang="en-US" sz="3000" dirty="0"/>
              <a:t>Make the review fun! Use white Board with fun markers to help students practice.</a:t>
            </a:r>
          </a:p>
          <a:p>
            <a:r>
              <a:rPr lang="en-US" sz="3000" dirty="0"/>
              <a:t>Create camaraderie among the students  so that they feel that they are taking this test as a team.</a:t>
            </a:r>
          </a:p>
          <a:p>
            <a:r>
              <a:rPr lang="en-US" sz="3000" dirty="0"/>
              <a:t>Show them A movie clip to inspire them  Braveheart scene before the attack!</a:t>
            </a:r>
          </a:p>
          <a:p>
            <a:r>
              <a:rPr lang="en-US" sz="3000" dirty="0"/>
              <a:t>The rewards are great at the end of the tunnel for many of them!</a:t>
            </a:r>
          </a:p>
          <a:p>
            <a:r>
              <a:rPr lang="en-US" sz="3000" dirty="0"/>
              <a:t>Use  the videos from MYAPCLASSROOM and create an individual program for the students.</a:t>
            </a:r>
          </a:p>
          <a:p>
            <a:r>
              <a:rPr lang="en-US" sz="3000" dirty="0"/>
              <a:t>Encourage the students to go to the various online video programs  that help review. For those visual learners</a:t>
            </a:r>
          </a:p>
          <a:p>
            <a:r>
              <a:rPr lang="en-US" sz="3000" dirty="0"/>
              <a:t>ACDC, Reviewecon.com. Reffonomics.com, Khan Academy, Jason Welker (</a:t>
            </a:r>
            <a:r>
              <a:rPr lang="en-US" sz="3000" dirty="0">
                <a:hlinkClick r:id="rId2"/>
              </a:rPr>
              <a:t>https://www.youtube.com/watch?v=gl9dIJ1n9D8</a:t>
            </a:r>
            <a:r>
              <a:rPr lang="en-US" sz="3000" dirty="0"/>
              <a:t>)</a:t>
            </a:r>
          </a:p>
          <a:p>
            <a:r>
              <a:rPr lang="en-US" sz="3000" dirty="0"/>
              <a:t>Have students help students on the topics that need some extra help.</a:t>
            </a:r>
          </a:p>
          <a:p>
            <a:endParaRPr lang="en-US" sz="3000" dirty="0"/>
          </a:p>
          <a:p>
            <a:endParaRPr lang="en-US" dirty="0"/>
          </a:p>
        </p:txBody>
      </p:sp>
      <p:pic>
        <p:nvPicPr>
          <p:cNvPr id="5" name="Picture 4">
            <a:extLst>
              <a:ext uri="{FF2B5EF4-FFF2-40B4-BE49-F238E27FC236}">
                <a16:creationId xmlns:a16="http://schemas.microsoft.com/office/drawing/2014/main" id="{26947ED2-8518-44DA-B118-140B5B79BE1A}"/>
              </a:ext>
            </a:extLst>
          </p:cNvPr>
          <p:cNvPicPr>
            <a:picLocks noChangeAspect="1"/>
          </p:cNvPicPr>
          <p:nvPr/>
        </p:nvPicPr>
        <p:blipFill>
          <a:blip r:embed="rId3"/>
          <a:stretch>
            <a:fillRect/>
          </a:stretch>
        </p:blipFill>
        <p:spPr>
          <a:xfrm>
            <a:off x="6842561" y="1891556"/>
            <a:ext cx="2301439" cy="1737511"/>
          </a:xfrm>
          <a:prstGeom prst="rect">
            <a:avLst/>
          </a:prstGeom>
        </p:spPr>
      </p:pic>
      <p:pic>
        <p:nvPicPr>
          <p:cNvPr id="7" name="Picture 6">
            <a:extLst>
              <a:ext uri="{FF2B5EF4-FFF2-40B4-BE49-F238E27FC236}">
                <a16:creationId xmlns:a16="http://schemas.microsoft.com/office/drawing/2014/main" id="{3B79F919-3303-4719-A1EB-B8A0565EC514}"/>
              </a:ext>
            </a:extLst>
          </p:cNvPr>
          <p:cNvPicPr>
            <a:picLocks noChangeAspect="1"/>
          </p:cNvPicPr>
          <p:nvPr/>
        </p:nvPicPr>
        <p:blipFill>
          <a:blip r:embed="rId4"/>
          <a:stretch>
            <a:fillRect/>
          </a:stretch>
        </p:blipFill>
        <p:spPr>
          <a:xfrm>
            <a:off x="7298420" y="4829284"/>
            <a:ext cx="1983193" cy="1660006"/>
          </a:xfrm>
          <a:prstGeom prst="rect">
            <a:avLst/>
          </a:prstGeom>
        </p:spPr>
      </p:pic>
    </p:spTree>
    <p:extLst>
      <p:ext uri="{BB962C8B-B14F-4D97-AF65-F5344CB8AC3E}">
        <p14:creationId xmlns:p14="http://schemas.microsoft.com/office/powerpoint/2010/main" val="365185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Assessment Questions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2750" dirty="0"/>
              <a:t>1 What is the value for students to review past FRQs?</a:t>
            </a:r>
          </a:p>
          <a:p>
            <a:pPr marL="0" indent="0" defTabSz="905255">
              <a:buNone/>
              <a:defRPr sz="3168"/>
            </a:pPr>
            <a:r>
              <a:rPr lang="en-US" sz="2750" dirty="0"/>
              <a:t>2. Does the Chief Reader share information about the exams? When and Where?</a:t>
            </a:r>
          </a:p>
          <a:p>
            <a:pPr marL="0" indent="0" defTabSz="905255">
              <a:buNone/>
              <a:defRPr sz="3168"/>
            </a:pPr>
            <a:r>
              <a:rPr lang="en-US" sz="2750" dirty="0"/>
              <a:t>3. How best to teach graphing to a High School student?</a:t>
            </a:r>
          </a:p>
          <a:p>
            <a:pPr marL="0" indent="0" defTabSz="905255">
              <a:buNone/>
              <a:defRPr sz="3168"/>
            </a:pPr>
            <a:r>
              <a:rPr lang="en-US" sz="2750" dirty="0"/>
              <a:t>4. Explain the  key words used in AP Economics FRQs</a:t>
            </a:r>
          </a:p>
          <a:p>
            <a:pPr marL="0" indent="0" defTabSz="905255">
              <a:buNone/>
              <a:defRPr sz="3168"/>
            </a:pPr>
            <a:r>
              <a:rPr lang="en-US" sz="2750" dirty="0"/>
              <a:t>5. Are the skills of economic concepts and models the same in Macro as in Micro? Explain.</a:t>
            </a:r>
          </a:p>
          <a:p>
            <a:pPr marL="0" indent="0" defTabSz="905255">
              <a:buNone/>
              <a:defRPr sz="3168"/>
            </a:pPr>
            <a:endParaRPr lang="en-US" sz="2750" dirty="0"/>
          </a:p>
          <a:p>
            <a:pPr marL="0" indent="0" defTabSz="905255">
              <a:buNone/>
              <a:defRPr sz="3168"/>
            </a:pPr>
            <a:endParaRPr lang="en-US" sz="275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8274-FF46-440C-A690-9B3964D2FFC1}"/>
              </a:ext>
            </a:extLst>
          </p:cNvPr>
          <p:cNvSpPr>
            <a:spLocks noGrp="1"/>
          </p:cNvSpPr>
          <p:nvPr>
            <p:ph type="title"/>
          </p:nvPr>
        </p:nvSpPr>
        <p:spPr/>
        <p:txBody>
          <a:bodyPr/>
          <a:lstStyle/>
          <a:p>
            <a:r>
              <a:rPr lang="en-US" sz="4400" dirty="0"/>
              <a:t>Parting Words</a:t>
            </a:r>
          </a:p>
        </p:txBody>
      </p:sp>
      <p:sp>
        <p:nvSpPr>
          <p:cNvPr id="3" name="Content Placeholder 2">
            <a:extLst>
              <a:ext uri="{FF2B5EF4-FFF2-40B4-BE49-F238E27FC236}">
                <a16:creationId xmlns:a16="http://schemas.microsoft.com/office/drawing/2014/main" id="{0DB18164-8F63-4B66-8F80-4BABD96ADB68}"/>
              </a:ext>
            </a:extLst>
          </p:cNvPr>
          <p:cNvSpPr>
            <a:spLocks noGrp="1"/>
          </p:cNvSpPr>
          <p:nvPr>
            <p:ph idx="1"/>
          </p:nvPr>
        </p:nvSpPr>
        <p:spPr/>
        <p:txBody>
          <a:bodyPr/>
          <a:lstStyle/>
          <a:p>
            <a:r>
              <a:rPr lang="en-US" sz="2800" b="0" i="1" dirty="0">
                <a:solidFill>
                  <a:srgbClr val="474747"/>
                </a:solidFill>
                <a:effectLst/>
                <a:latin typeface="le-monde-livre-std"/>
              </a:rPr>
              <a:t>"You gain strength, courage and confidence by every experience in which you really stop to look fear in the face. You can say to yourself, 'I have lived through this horror. I can take the next thing that comes along.' You must do the thing you think you cannot do."</a:t>
            </a:r>
            <a:br>
              <a:rPr lang="en-US" sz="2800" b="0" i="1" dirty="0">
                <a:solidFill>
                  <a:srgbClr val="474747"/>
                </a:solidFill>
                <a:effectLst/>
                <a:latin typeface="le-monde-livre-std"/>
              </a:rPr>
            </a:br>
            <a:r>
              <a:rPr lang="en-US" sz="2800" b="0" i="1" dirty="0">
                <a:solidFill>
                  <a:srgbClr val="474747"/>
                </a:solidFill>
                <a:effectLst/>
                <a:latin typeface="le-monde-livre-std"/>
              </a:rPr>
              <a:t>--Eleanor Roosevelt</a:t>
            </a:r>
          </a:p>
          <a:p>
            <a:endParaRPr lang="en-US" dirty="0"/>
          </a:p>
        </p:txBody>
      </p:sp>
    </p:spTree>
    <p:extLst>
      <p:ext uri="{BB962C8B-B14F-4D97-AF65-F5344CB8AC3E}">
        <p14:creationId xmlns:p14="http://schemas.microsoft.com/office/powerpoint/2010/main" val="3213463257"/>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ACFA-40ED-4CF5-939E-377009294B0C}"/>
              </a:ext>
            </a:extLst>
          </p:cNvPr>
          <p:cNvSpPr>
            <a:spLocks noGrp="1"/>
          </p:cNvSpPr>
          <p:nvPr>
            <p:ph type="title"/>
          </p:nvPr>
        </p:nvSpPr>
        <p:spPr/>
        <p:txBody>
          <a:bodyPr/>
          <a:lstStyle/>
          <a:p>
            <a:r>
              <a:rPr lang="en-US" dirty="0"/>
              <a:t>KAHOOT</a:t>
            </a:r>
          </a:p>
        </p:txBody>
      </p:sp>
    </p:spTree>
    <p:extLst>
      <p:ext uri="{BB962C8B-B14F-4D97-AF65-F5344CB8AC3E}">
        <p14:creationId xmlns:p14="http://schemas.microsoft.com/office/powerpoint/2010/main" val="4188037387"/>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EFDC3-F737-4438-9958-8F24E8A97607}"/>
              </a:ext>
            </a:extLst>
          </p:cNvPr>
          <p:cNvSpPr txBox="1"/>
          <p:nvPr/>
        </p:nvSpPr>
        <p:spPr>
          <a:xfrm>
            <a:off x="1278194" y="2084439"/>
            <a:ext cx="7403690" cy="1754326"/>
          </a:xfrm>
          <a:prstGeom prst="rect">
            <a:avLst/>
          </a:prstGeom>
          <a:noFill/>
        </p:spPr>
        <p:txBody>
          <a:bodyPr wrap="square" rtlCol="0">
            <a:spAutoFit/>
          </a:bodyPr>
          <a:lstStyle/>
          <a:p>
            <a:endParaRPr lang="en-US" dirty="0"/>
          </a:p>
          <a:p>
            <a:endParaRPr lang="en-US" dirty="0"/>
          </a:p>
          <a:p>
            <a:pPr algn="ctr"/>
            <a:r>
              <a:rPr lang="en-US" sz="3600" b="1" dirty="0"/>
              <a:t>Thank you and Good Luck to Your Fine Students</a:t>
            </a:r>
          </a:p>
        </p:txBody>
      </p:sp>
    </p:spTree>
    <p:extLst>
      <p:ext uri="{BB962C8B-B14F-4D97-AF65-F5344CB8AC3E}">
        <p14:creationId xmlns:p14="http://schemas.microsoft.com/office/powerpoint/2010/main" val="353681030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r>
              <a:rPr lang="en-US" sz="1600" dirty="0"/>
              <a:t>The CED from the College Board Macroeconomics</a:t>
            </a:r>
          </a:p>
          <a:p>
            <a:r>
              <a:rPr lang="en-US" sz="1600" dirty="0">
                <a:hlinkClick r:id="rId3"/>
              </a:rPr>
              <a:t>https://apcentral.collegeboard.org/pdf/ap-macroeconomics-course-and-exam-description.pdf</a:t>
            </a:r>
            <a:endParaRPr lang="en-US" sz="1600" dirty="0"/>
          </a:p>
          <a:p>
            <a:r>
              <a:rPr lang="en-US" sz="1600" dirty="0"/>
              <a:t>The CED from the College Board Microeconomics</a:t>
            </a:r>
          </a:p>
          <a:p>
            <a:r>
              <a:rPr lang="en-US" sz="1600" dirty="0">
                <a:hlinkClick r:id="rId4"/>
              </a:rPr>
              <a:t>https://apcentral.collegeboard.org/pdf/ap-microeconomics-course-and-exam-description.pdf</a:t>
            </a:r>
            <a:endParaRPr lang="en-US" sz="1600" dirty="0"/>
          </a:p>
          <a:p>
            <a:r>
              <a:rPr lang="en-US" sz="1600" dirty="0"/>
              <a:t>FRQs for Macroeconomics</a:t>
            </a:r>
          </a:p>
          <a:p>
            <a:r>
              <a:rPr lang="en-US" sz="1600" dirty="0">
                <a:hlinkClick r:id="rId5"/>
              </a:rPr>
              <a:t>https://apcentral.collegeboard.org/courses/ap-macroeconomics/exam/past-exam-questions</a:t>
            </a:r>
            <a:endParaRPr lang="en-US" sz="1600" dirty="0"/>
          </a:p>
          <a:p>
            <a:r>
              <a:rPr lang="en-US" sz="1600" dirty="0"/>
              <a:t>FRQs for Microeconomics</a:t>
            </a:r>
          </a:p>
          <a:p>
            <a:r>
              <a:rPr lang="en-US" sz="1600" dirty="0">
                <a:hlinkClick r:id="rId6"/>
              </a:rPr>
              <a:t>https://apcentral.collegeboard.org/courses/ap-microeconomics/exam/past-exam-questions</a:t>
            </a:r>
            <a:endParaRPr lang="en-US" sz="1600" dirty="0"/>
          </a:p>
          <a:p>
            <a:endParaRPr lang="en-US" sz="1600"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C5A1-B979-41FC-9DF4-7D280C79F2F3}"/>
              </a:ext>
            </a:extLst>
          </p:cNvPr>
          <p:cNvSpPr>
            <a:spLocks noGrp="1"/>
          </p:cNvSpPr>
          <p:nvPr>
            <p:ph type="title"/>
          </p:nvPr>
        </p:nvSpPr>
        <p:spPr/>
        <p:txBody>
          <a:bodyPr/>
          <a:lstStyle/>
          <a:p>
            <a:r>
              <a:rPr lang="en-US" sz="3600" dirty="0"/>
              <a:t>Alternate Sources for Review</a:t>
            </a:r>
          </a:p>
        </p:txBody>
      </p:sp>
      <p:pic>
        <p:nvPicPr>
          <p:cNvPr id="5" name="Content Placeholder 4">
            <a:extLst>
              <a:ext uri="{FF2B5EF4-FFF2-40B4-BE49-F238E27FC236}">
                <a16:creationId xmlns:a16="http://schemas.microsoft.com/office/drawing/2014/main" id="{28E994F1-9D7E-4086-A4AD-2BD0967C5739}"/>
              </a:ext>
            </a:extLst>
          </p:cNvPr>
          <p:cNvPicPr>
            <a:picLocks noGrp="1" noChangeAspect="1"/>
          </p:cNvPicPr>
          <p:nvPr>
            <p:ph idx="1"/>
          </p:nvPr>
        </p:nvPicPr>
        <p:blipFill>
          <a:blip r:embed="rId2"/>
          <a:stretch>
            <a:fillRect/>
          </a:stretch>
        </p:blipFill>
        <p:spPr>
          <a:xfrm>
            <a:off x="796524" y="2378075"/>
            <a:ext cx="3284225" cy="1643319"/>
          </a:xfrm>
        </p:spPr>
      </p:pic>
      <p:pic>
        <p:nvPicPr>
          <p:cNvPr id="7" name="Picture 6">
            <a:extLst>
              <a:ext uri="{FF2B5EF4-FFF2-40B4-BE49-F238E27FC236}">
                <a16:creationId xmlns:a16="http://schemas.microsoft.com/office/drawing/2014/main" id="{33E583D1-C9F9-4D29-9551-F1CDB7038650}"/>
              </a:ext>
            </a:extLst>
          </p:cNvPr>
          <p:cNvPicPr>
            <a:picLocks noChangeAspect="1"/>
          </p:cNvPicPr>
          <p:nvPr/>
        </p:nvPicPr>
        <p:blipFill>
          <a:blip r:embed="rId3"/>
          <a:stretch>
            <a:fillRect/>
          </a:stretch>
        </p:blipFill>
        <p:spPr>
          <a:xfrm>
            <a:off x="245806" y="4342069"/>
            <a:ext cx="4351227" cy="928021"/>
          </a:xfrm>
          <a:prstGeom prst="rect">
            <a:avLst/>
          </a:prstGeom>
        </p:spPr>
      </p:pic>
      <p:pic>
        <p:nvPicPr>
          <p:cNvPr id="9" name="Picture 8">
            <a:extLst>
              <a:ext uri="{FF2B5EF4-FFF2-40B4-BE49-F238E27FC236}">
                <a16:creationId xmlns:a16="http://schemas.microsoft.com/office/drawing/2014/main" id="{E0D20E56-6175-43F0-82B0-39C0EC2FC167}"/>
              </a:ext>
            </a:extLst>
          </p:cNvPr>
          <p:cNvPicPr>
            <a:picLocks noChangeAspect="1"/>
          </p:cNvPicPr>
          <p:nvPr/>
        </p:nvPicPr>
        <p:blipFill>
          <a:blip r:embed="rId4"/>
          <a:stretch>
            <a:fillRect/>
          </a:stretch>
        </p:blipFill>
        <p:spPr>
          <a:xfrm>
            <a:off x="4732238" y="2265071"/>
            <a:ext cx="3892929" cy="2167077"/>
          </a:xfrm>
          <a:prstGeom prst="rect">
            <a:avLst/>
          </a:prstGeom>
        </p:spPr>
      </p:pic>
      <p:pic>
        <p:nvPicPr>
          <p:cNvPr id="11" name="Picture 10">
            <a:extLst>
              <a:ext uri="{FF2B5EF4-FFF2-40B4-BE49-F238E27FC236}">
                <a16:creationId xmlns:a16="http://schemas.microsoft.com/office/drawing/2014/main" id="{8DECA391-C008-4ED8-BDD5-6BA8C0A1742C}"/>
              </a:ext>
            </a:extLst>
          </p:cNvPr>
          <p:cNvPicPr>
            <a:picLocks noChangeAspect="1"/>
          </p:cNvPicPr>
          <p:nvPr/>
        </p:nvPicPr>
        <p:blipFill>
          <a:blip r:embed="rId5"/>
          <a:stretch>
            <a:fillRect/>
          </a:stretch>
        </p:blipFill>
        <p:spPr>
          <a:xfrm>
            <a:off x="2863464" y="5481694"/>
            <a:ext cx="5761703" cy="1235123"/>
          </a:xfrm>
          <a:prstGeom prst="rect">
            <a:avLst/>
          </a:prstGeom>
        </p:spPr>
      </p:pic>
    </p:spTree>
    <p:extLst>
      <p:ext uri="{BB962C8B-B14F-4D97-AF65-F5344CB8AC3E}">
        <p14:creationId xmlns:p14="http://schemas.microsoft.com/office/powerpoint/2010/main" val="31492656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3" ma:contentTypeDescription="Create a new document." ma:contentTypeScope="" ma:versionID="bface3663821a4bea11a07619aab7d31">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f324df564070710bc42fc03fd6d0e875"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schemas.microsoft.com/office/infopath/2007/PartnerControls"/>
    <ds:schemaRef ds:uri="http://purl.org/dc/terms/"/>
    <ds:schemaRef ds:uri="http://schemas.microsoft.com/office/2006/documentManagement/types"/>
    <ds:schemaRef ds:uri="http://purl.org/dc/elements/1.1/"/>
    <ds:schemaRef ds:uri="9cd82c5b-74c9-4827-94f1-5bf219ae6b20"/>
    <ds:schemaRef ds:uri="bfa4db11-c700-41fb-b639-f7e6b4e680b5"/>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FB7F943-1977-4202-A431-926EA8B74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699</TotalTime>
  <Words>3350</Words>
  <Application>Microsoft Macintosh PowerPoint</Application>
  <PresentationFormat>On-screen Show (4:3)</PresentationFormat>
  <Paragraphs>278</Paragraphs>
  <Slides>62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Arial,Sans-Serif</vt:lpstr>
      <vt:lpstr>Calibri</vt:lpstr>
      <vt:lpstr>Calibri Light</vt:lpstr>
      <vt:lpstr>Cambria</vt:lpstr>
      <vt:lpstr>le-monde-livre-std</vt:lpstr>
      <vt:lpstr>Roboto Slab Bold</vt:lpstr>
      <vt:lpstr>Times New Roman</vt:lpstr>
      <vt:lpstr>Office Theme</vt:lpstr>
      <vt:lpstr>"Tips and Strategies to Pass the AP Economics Exam: FRQ's and Graphing</vt:lpstr>
      <vt:lpstr>EconEdLink Membership</vt:lpstr>
      <vt:lpstr>Professional Development Certificate</vt:lpstr>
      <vt:lpstr>Agenda</vt:lpstr>
      <vt:lpstr>Objectives</vt:lpstr>
      <vt:lpstr>Assessment Questions</vt:lpstr>
      <vt:lpstr>References</vt:lpstr>
      <vt:lpstr>Alternate Sources for Review</vt:lpstr>
      <vt:lpstr>CEE Affiliates</vt:lpstr>
      <vt:lpstr>Thank You to Our Sponsors!</vt:lpstr>
      <vt:lpstr>PowerPoint Presentation</vt:lpstr>
      <vt:lpstr>MATERIALS</vt:lpstr>
      <vt:lpstr>PowerPoint Presentation</vt:lpstr>
      <vt:lpstr>PowerPoint Presentation</vt:lpstr>
      <vt:lpstr>PowerPoint Presentation</vt:lpstr>
      <vt:lpstr>FRQs will Test Students on ALL These 4 Skills</vt:lpstr>
      <vt:lpstr>KEY WORDS FOR AP Macro/Micro FRQS </vt:lpstr>
      <vt:lpstr>All four skill categories will be assessed in the THREE free-response questions, through four distinct types of tasks:</vt:lpstr>
      <vt:lpstr>Microeconomics 2018 Qt 2</vt:lpstr>
      <vt:lpstr>ANSWER 2018 Qt 2 </vt:lpstr>
      <vt:lpstr>Skill #2 - Interpretation</vt:lpstr>
      <vt:lpstr>Microeconomics 2017 Qt 3 &amp; Answer</vt:lpstr>
      <vt:lpstr>Skill #3 Manipulation</vt:lpstr>
      <vt:lpstr>Microeconomics 2019 Qt 1</vt:lpstr>
      <vt:lpstr>Microeconomics 2019 Qt 1- Answer</vt:lpstr>
      <vt:lpstr>Macroeconomics 2019 Question 1c</vt:lpstr>
      <vt:lpstr>AP Macroeconomics 2018 Qt 3</vt:lpstr>
      <vt:lpstr>Skill #4 Create Graphs and Visual Representation</vt:lpstr>
      <vt:lpstr>Macroeconomics 2019 Qt 1</vt:lpstr>
      <vt:lpstr>PowerPoint Presentation</vt:lpstr>
      <vt:lpstr>AP Macroeconomics Question 2019 1 b</vt:lpstr>
      <vt:lpstr>Student SAMPLE</vt:lpstr>
      <vt:lpstr>Microeconomics 2016 Qt 3</vt:lpstr>
      <vt:lpstr>PowerPoint Presentation</vt:lpstr>
      <vt:lpstr>PowerPoint Presentation</vt:lpstr>
      <vt:lpstr>Macro 2019 Qt 2</vt:lpstr>
      <vt:lpstr>PowerPoint Presentation</vt:lpstr>
      <vt:lpstr>PowerPoint Presentation</vt:lpstr>
      <vt:lpstr>PowerPoint Presentation</vt:lpstr>
      <vt:lpstr>COMMON ERROR ON AN EXAM CAN BE FOUND in the Chief Reader’s Comments?</vt:lpstr>
      <vt:lpstr>Chief Reader’s Report on Student Responses https://apcentral.collegeboard.org/pdf/ap21-chief-reader-report-macroeconomics.pdf - 2021</vt:lpstr>
      <vt:lpstr>PowerPoint Presentation</vt:lpstr>
      <vt:lpstr>How do I teach my students to  Earn the Most Points on their FRQs? </vt:lpstr>
      <vt:lpstr>How can I teach my students to Earn the Most Points on their FRQs?</vt:lpstr>
      <vt:lpstr>Readable Graphs</vt:lpstr>
      <vt:lpstr>PowerPoint Presentation</vt:lpstr>
      <vt:lpstr>FLIP/FLOPPING</vt:lpstr>
      <vt:lpstr>No Flip/Flopping and Stay the Course</vt:lpstr>
      <vt:lpstr>MICROECONOMICS – 2018 Qt 1</vt:lpstr>
      <vt:lpstr>Macroeconomics 2014 Qt 1</vt:lpstr>
      <vt:lpstr>Challenge and Problem for many Students!!</vt:lpstr>
      <vt:lpstr>Challenges in the FRQs in Graphing.</vt:lpstr>
      <vt:lpstr>MICROECONOMCIS 2019 Qt</vt:lpstr>
      <vt:lpstr>MICROECONOMICS 2019 Q1 Locating P &amp; Q</vt:lpstr>
      <vt:lpstr>Externality graphs  DWL vs Tax graph</vt:lpstr>
      <vt:lpstr>Macroeconomics Question 1 2018</vt:lpstr>
      <vt:lpstr>Frequent Macro Qts that Challenge the Students</vt:lpstr>
      <vt:lpstr>Frequent Micro Qts that Challenge students</vt:lpstr>
      <vt:lpstr>Last words for Review</vt:lpstr>
      <vt:lpstr>Parting Words</vt:lpstr>
      <vt:lpstr>KAHOOT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Ruben Rivera</cp:lastModifiedBy>
  <cp:revision>141</cp:revision>
  <dcterms:created xsi:type="dcterms:W3CDTF">2012-09-11T15:07:18Z</dcterms:created>
  <dcterms:modified xsi:type="dcterms:W3CDTF">2022-04-12T22:51:11Z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