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78" r:id="rId6"/>
    <p:sldId id="279" r:id="rId7"/>
    <p:sldId id="282" r:id="rId8"/>
    <p:sldId id="280" r:id="rId9"/>
    <p:sldId id="277" r:id="rId10"/>
    <p:sldId id="283" r:id="rId11"/>
    <p:sldId id="281" r:id="rId12"/>
    <p:sldId id="284" r:id="rId13"/>
    <p:sldId id="285" r:id="rId14"/>
    <p:sldId id="286" r:id="rId15"/>
    <p:sldId id="287" r:id="rId16"/>
    <p:sldId id="288" r:id="rId17"/>
    <p:sldId id="289" r:id="rId18"/>
    <p:sldId id="290"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1pPr>
    <a:lvl2pPr marL="4572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2pPr>
    <a:lvl3pPr marL="9144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3pPr>
    <a:lvl4pPr marL="13716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4pPr>
    <a:lvl5pPr marL="1828800" algn="l" rtl="0" fontAlgn="base">
      <a:spcBef>
        <a:spcPct val="0"/>
      </a:spcBef>
      <a:spcAft>
        <a:spcPct val="0"/>
      </a:spcAft>
      <a:defRPr kern="1200">
        <a:solidFill>
          <a:schemeClr val="tx1"/>
        </a:solidFill>
        <a:latin typeface="Arial" pitchFamily="-108" charset="0"/>
        <a:ea typeface="ＭＳ Ｐゴシック" pitchFamily="-108" charset="-128"/>
        <a:cs typeface="ＭＳ Ｐゴシック" pitchFamily="-108" charset="-128"/>
      </a:defRPr>
    </a:lvl5pPr>
    <a:lvl6pPr marL="22860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6pPr>
    <a:lvl7pPr marL="27432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7pPr>
    <a:lvl8pPr marL="32004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8pPr>
    <a:lvl9pPr marL="3657600" algn="l" defTabSz="457200" rtl="0" eaLnBrk="1" latinLnBrk="0" hangingPunct="1">
      <a:defRPr kern="1200">
        <a:solidFill>
          <a:schemeClr val="tx1"/>
        </a:solidFill>
        <a:latin typeface="Arial" pitchFamily="-108" charset="0"/>
        <a:ea typeface="ＭＳ Ｐゴシック" pitchFamily="-108" charset="-128"/>
        <a:cs typeface="ＭＳ Ｐゴシック" pitchFamily="-108" charset="-128"/>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B8"/>
    <a:srgbClr val="8BAF00"/>
    <a:srgbClr val="7A9900"/>
    <a:srgbClr val="C7C6F8"/>
    <a:srgbClr val="004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2827A6-F0D5-4BBD-9D9C-0A9FE49D6DB4}" v="16" dt="2022-10-24T23:23:05.1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803"/>
    <p:restoredTop sz="83061"/>
  </p:normalViewPr>
  <p:slideViewPr>
    <p:cSldViewPr>
      <p:cViewPr varScale="1">
        <p:scale>
          <a:sx n="92" d="100"/>
          <a:sy n="92" d="100"/>
        </p:scale>
        <p:origin x="266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cs typeface="+mn-cs"/>
              </a:defRPr>
            </a:lvl1pPr>
          </a:lstStyle>
          <a:p>
            <a:pPr>
              <a:defRPr/>
            </a:pPr>
            <a:fld id="{C7AA5DFF-1E16-7F4C-8980-AB1611AD8891}" type="datetime1">
              <a:rPr lang="en-US"/>
              <a:pPr>
                <a:defRPr/>
              </a:pPr>
              <a:t>6/24/2026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cs typeface="+mn-cs"/>
              </a:defRPr>
            </a:lvl1pPr>
          </a:lstStyle>
          <a:p>
            <a:pPr>
              <a:defRPr/>
            </a:pPr>
            <a:fld id="{D483F68B-FDA9-C243-94A1-26FE62BE822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7200" rtl="0" fontAlgn="base">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fontAlgn="base">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fontAlgn="base">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fontAlgn="base">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fontAlgn="base">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tiaa.org/public/pdf/q/quick_tax_reference_guide.pdf" TargetMode="External"/><Relationship Id="rId2" Type="http://schemas.openxmlformats.org/officeDocument/2006/relationships/slide" Target="../slides/slide5.xml"/><Relationship Id="rId1" Type="http://schemas.openxmlformats.org/officeDocument/2006/relationships/notesMaster" Target="../notesMasters/notesMaster1.xml"/><Relationship Id="rId5" Type="http://schemas.openxmlformats.org/officeDocument/2006/relationships/hyperlink" Target="https://www.irs.gov/individuals/check-if-you-need-to-file-a-tax-return" TargetMode="External"/><Relationship Id="rId4" Type="http://schemas.openxmlformats.org/officeDocument/2006/relationships/hyperlink" Target="https://www.taxact.com/support/1156/irs-filing-requirements"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a:pPr>
                <a:defRPr/>
              </a:pPr>
              <a:t>1</a:t>
            </a:fld>
            <a:endParaRPr lang="en-US"/>
          </a:p>
        </p:txBody>
      </p:sp>
    </p:spTree>
    <p:extLst>
      <p:ext uri="{BB962C8B-B14F-4D97-AF65-F5344CB8AC3E}">
        <p14:creationId xmlns:p14="http://schemas.microsoft.com/office/powerpoint/2010/main" val="444367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Tell students this slide helps explain the differences between taxable wages and social security/</a:t>
            </a:r>
            <a:r>
              <a:rPr lang="en-US" dirty="0" err="1"/>
              <a:t>medicare</a:t>
            </a:r>
            <a:r>
              <a:rPr lang="en-US" dirty="0"/>
              <a:t> wages.  The deductions for taxable wages is more extensive than the deductions for social security/</a:t>
            </a:r>
            <a:r>
              <a:rPr lang="en-US" dirty="0" err="1"/>
              <a:t>medicare</a:t>
            </a:r>
            <a:r>
              <a:rPr lang="en-US" dirty="0"/>
              <a:t> wages, which accounts for the lower taxable wages.  This difference is beneficial to employees for several reasons.  For one, reducing the amount of social security wages reduces the employee’s future social security payments.  Second, allowing additional deductions for taxable wages decreases the employee’s annual tax liability while providing an incentive to invest in employer-sponsored retirement programs.</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10</a:t>
            </a:fld>
            <a:endParaRPr lang="en-US"/>
          </a:p>
        </p:txBody>
      </p:sp>
    </p:spTree>
    <p:extLst>
      <p:ext uri="{BB962C8B-B14F-4D97-AF65-F5344CB8AC3E}">
        <p14:creationId xmlns:p14="http://schemas.microsoft.com/office/powerpoint/2010/main" val="25426858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a:defRPr/>
            </a:pPr>
            <a:r>
              <a:rPr lang="en-US" dirty="0"/>
              <a:t>Focus on the highlighted areas to explain the different parts of the form in detail.   See file “IRS 1040 Instructions” in lesson plan for more information</a:t>
            </a:r>
          </a:p>
          <a:p>
            <a:pPr>
              <a:defRPr/>
            </a:pPr>
            <a:endParaRPr lang="en-US" dirty="0"/>
          </a:p>
          <a:p>
            <a:pPr>
              <a:defRPr/>
            </a:pPr>
            <a:r>
              <a:rPr lang="en-US" sz="1200" kern="1200" dirty="0">
                <a:solidFill>
                  <a:schemeClr val="tx1"/>
                </a:solidFill>
                <a:effectLst/>
                <a:latin typeface="+mn-lt"/>
                <a:ea typeface="ＭＳ Ｐゴシック" pitchFamily="-108" charset="-128"/>
                <a:cs typeface="ＭＳ Ｐゴシック" pitchFamily="-108" charset="-128"/>
              </a:rPr>
              <a:t>Explain that Form 1040 is the official report of your taxes submitted to the IRS.</a:t>
            </a:r>
            <a:r>
              <a:rPr lang="en-US" dirty="0"/>
              <a:t> </a:t>
            </a:r>
            <a:r>
              <a:rPr lang="en-US" sz="1200" kern="1200" dirty="0">
                <a:solidFill>
                  <a:schemeClr val="tx1"/>
                </a:solidFill>
                <a:effectLst/>
                <a:latin typeface="+mn-lt"/>
                <a:ea typeface="ＭＳ Ｐゴシック" pitchFamily="-108" charset="-128"/>
                <a:cs typeface="ＭＳ Ｐゴシック" pitchFamily="-108" charset="-128"/>
              </a:rPr>
              <a:t> The form is divided into different sections for income and deductions to help them calculate the total amount of taxes they owe.</a:t>
            </a:r>
            <a:r>
              <a:rPr lang="en-US" dirty="0"/>
              <a:t> </a:t>
            </a:r>
            <a:r>
              <a:rPr lang="en-US" sz="1200" kern="1200" dirty="0">
                <a:solidFill>
                  <a:schemeClr val="tx1"/>
                </a:solidFill>
                <a:effectLst/>
                <a:latin typeface="+mn-lt"/>
                <a:ea typeface="ＭＳ Ｐゴシック" pitchFamily="-108" charset="-128"/>
                <a:cs typeface="ＭＳ Ｐゴシック" pitchFamily="-108" charset="-128"/>
              </a:rPr>
              <a:t> Depending upon the type of income and deductions they have, they may need to complete additional forms (called schedules) as well.</a:t>
            </a:r>
            <a:r>
              <a:rPr lang="en-US" dirty="0"/>
              <a:t> </a:t>
            </a:r>
            <a:r>
              <a:rPr lang="en-US" sz="1200" kern="1200" dirty="0">
                <a:solidFill>
                  <a:schemeClr val="tx1"/>
                </a:solidFill>
                <a:effectLst/>
                <a:latin typeface="+mn-lt"/>
                <a:ea typeface="ＭＳ Ｐゴシック" pitchFamily="-108" charset="-128"/>
                <a:cs typeface="ＭＳ Ｐゴシック" pitchFamily="-108" charset="-128"/>
              </a:rPr>
              <a:t> Tell students they will be using the information on Billie Does’ W2 to complete a 1040 and calculate the taxes that Billie owes.</a:t>
            </a:r>
            <a:r>
              <a:rPr lang="en-US" dirty="0"/>
              <a:t>  </a:t>
            </a:r>
            <a:endParaRPr lang="en-US" dirty="0">
              <a:cs typeface="Calibri" panose="020F0502020204030204"/>
            </a:endParaRPr>
          </a:p>
          <a:p>
            <a:pPr>
              <a:defRPr/>
            </a:pPr>
            <a:endParaRPr lang="en-US" dirty="0">
              <a:cs typeface="Calibri" panose="020F0502020204030204"/>
            </a:endParaRP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11</a:t>
            </a:fld>
            <a:endParaRPr lang="en-US"/>
          </a:p>
        </p:txBody>
      </p:sp>
    </p:spTree>
    <p:extLst>
      <p:ext uri="{BB962C8B-B14F-4D97-AF65-F5344CB8AC3E}">
        <p14:creationId xmlns:p14="http://schemas.microsoft.com/office/powerpoint/2010/main" val="250591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Remind students that paying federal income tax is required of almost all workers in the U.S.  Most people have taxes deducted regularly from their paychecks, and the W2 shows the total amount paid during the tax year (which is a calendar year).  The IRS provides various forms and regulations to help complete the tax filing process.  For example, these regulations provide each taxpayer with the option of taking a standard deduction or an itemized deduction.  Also, there are several options and software packages available to help them file their taxes.  In addition, they may opt to pay someone to complete the forms for them.  It generally costs a minimum of $150 for these services.</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12</a:t>
            </a:fld>
            <a:endParaRPr lang="en-US"/>
          </a:p>
        </p:txBody>
      </p:sp>
    </p:spTree>
    <p:extLst>
      <p:ext uri="{BB962C8B-B14F-4D97-AF65-F5344CB8AC3E}">
        <p14:creationId xmlns:p14="http://schemas.microsoft.com/office/powerpoint/2010/main" val="26403755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Remind students that paying federal income tax is required of almost all workers in the U.S.  Most people have taxes deducted regularly from their paychecks, and the W2 shows the total amount paid during the tax year (which is a calendar year).  The IRS provides various forms and regulations to help complete the tax filing process.  For example, these regulations provide each taxpayer with the option of taking a standard deduction or an itemized deduction.  Also, there are several options and software packages available to help them file their taxes.  In addition, they may opt to pay someone to complete the forms for them.  It generally costs a minimum of $150 for these services.</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13</a:t>
            </a:fld>
            <a:endParaRPr lang="en-US"/>
          </a:p>
        </p:txBody>
      </p:sp>
    </p:spTree>
    <p:extLst>
      <p:ext uri="{BB962C8B-B14F-4D97-AF65-F5344CB8AC3E}">
        <p14:creationId xmlns:p14="http://schemas.microsoft.com/office/powerpoint/2010/main" val="673559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Put students in groups of two or three.  Distribute copies of the completed W2 and the blank 1040.  Tell them to use the information from the W2 to complete the 1040 for Billie Does.  Additional information about Billie is provided to assist them in completing the form.  Tax tables for this activity are found on pages 65-76 of this year’s instructions:  https://www.irs.gov/pub/irs-pdf/i1040gi.pdf.   If students have internet access, you may want to send them to the instructions to find the correct income and tax liability.  Otherwise, you may want to give students a copy of page 68 showing the contents of the tax table needed to complete this lesson.  Review their answers after they have completed the activity.</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14</a:t>
            </a:fld>
            <a:endParaRPr lang="en-US"/>
          </a:p>
        </p:txBody>
      </p:sp>
    </p:spTree>
    <p:extLst>
      <p:ext uri="{BB962C8B-B14F-4D97-AF65-F5344CB8AC3E}">
        <p14:creationId xmlns:p14="http://schemas.microsoft.com/office/powerpoint/2010/main" val="18912348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Have students write four things to remember when filing federal income tax.  </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15</a:t>
            </a:fld>
            <a:endParaRPr lang="en-US"/>
          </a:p>
        </p:txBody>
      </p:sp>
    </p:spTree>
    <p:extLst>
      <p:ext uri="{BB962C8B-B14F-4D97-AF65-F5344CB8AC3E}">
        <p14:creationId xmlns:p14="http://schemas.microsoft.com/office/powerpoint/2010/main" val="40819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2</a:t>
            </a:fld>
            <a:endParaRPr lang="en-US"/>
          </a:p>
        </p:txBody>
      </p:sp>
    </p:spTree>
    <p:extLst>
      <p:ext uri="{BB962C8B-B14F-4D97-AF65-F5344CB8AC3E}">
        <p14:creationId xmlns:p14="http://schemas.microsoft.com/office/powerpoint/2010/main" val="1009142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3</a:t>
            </a:fld>
            <a:endParaRPr lang="en-US"/>
          </a:p>
        </p:txBody>
      </p:sp>
    </p:spTree>
    <p:extLst>
      <p:ext uri="{BB962C8B-B14F-4D97-AF65-F5344CB8AC3E}">
        <p14:creationId xmlns:p14="http://schemas.microsoft.com/office/powerpoint/2010/main" val="12448435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pPr marL="0" marR="0" lvl="0" indent="0" algn="l" defTabSz="457200" rtl="0" eaLnBrk="1" fontAlgn="base" latinLnBrk="0" hangingPunct="1">
              <a:lnSpc>
                <a:spcPct val="100000"/>
              </a:lnSpc>
              <a:spcBef>
                <a:spcPct val="30000"/>
              </a:spcBef>
              <a:spcAft>
                <a:spcPct val="0"/>
              </a:spcAft>
              <a:buClrTx/>
              <a:buSzTx/>
              <a:buFontTx/>
              <a:buNone/>
              <a:tabLst/>
              <a:defRPr/>
            </a:pPr>
            <a:r>
              <a:rPr lang="en-US" sz="1200" kern="1200" dirty="0">
                <a:solidFill>
                  <a:schemeClr val="tx1"/>
                </a:solidFill>
                <a:effectLst/>
                <a:latin typeface="+mn-lt"/>
                <a:ea typeface="ＭＳ Ｐゴシック" pitchFamily="-108" charset="-128"/>
                <a:cs typeface="ＭＳ Ｐゴシック" pitchFamily="-108" charset="-128"/>
              </a:rPr>
              <a:t>Many students today have part-time or summer jobs.  Remind them they probably received a W2 from their employer and may have completed a Form 1040 to file their taxes.  Explain that this lesson will help them better understand the information provided by their employers and the steps involved in filing their taxes. Explain that employees or others with various types of income are required to submit the Form 1040 to their designated IRS Office on or before April 15 each year unless they meet specific criteria.  </a:t>
            </a:r>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4</a:t>
            </a:fld>
            <a:endParaRPr lang="en-US"/>
          </a:p>
        </p:txBody>
      </p:sp>
    </p:spTree>
    <p:extLst>
      <p:ext uri="{BB962C8B-B14F-4D97-AF65-F5344CB8AC3E}">
        <p14:creationId xmlns:p14="http://schemas.microsoft.com/office/powerpoint/2010/main" val="28468023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pPr marL="228600" indent="-228600">
              <a:buAutoNum type="arabicPlain" startAt="2026"/>
            </a:pPr>
            <a:endParaRPr lang="en-US" dirty="0"/>
          </a:p>
          <a:p>
            <a:pPr rtl="0"/>
            <a:r>
              <a:rPr lang="en-US" dirty="0"/>
              <a:t>    So, what is the criteria for those who don’t have to file a Form 1040?  This table shows the five different categories established by the IRS and the gross income limitations that exempt individuals of various ages from filing a tax return.  Anyone who earns more than the gross for their age and filing status are required to file a Form 1040. </a:t>
            </a:r>
            <a:r>
              <a:rPr lang="en-US" sz="1200" b="1" u="none" strike="noStrike" kern="1200" dirty="0">
                <a:solidFill>
                  <a:schemeClr val="tx1"/>
                </a:solidFill>
                <a:effectLst/>
                <a:latin typeface="+mn-lt"/>
                <a:ea typeface="ＭＳ Ｐゴシック" pitchFamily="-108" charset="-128"/>
                <a:cs typeface="ＭＳ Ｐゴシック" pitchFamily="-108" charset="-128"/>
              </a:rPr>
              <a:t>Exceptions and Special Rules</a:t>
            </a:r>
          </a:p>
          <a:p>
            <a:pPr rtl="0"/>
            <a:r>
              <a:rPr lang="en-US" sz="1200" b="0" u="none" strike="noStrike" kern="1200" dirty="0">
                <a:solidFill>
                  <a:schemeClr val="tx1"/>
                </a:solidFill>
                <a:effectLst/>
                <a:latin typeface="+mn-lt"/>
                <a:ea typeface="ＭＳ Ｐゴシック" pitchFamily="-108" charset="-128"/>
                <a:cs typeface="ＭＳ Ｐゴシック" pitchFamily="-108" charset="-128"/>
              </a:rPr>
              <a:t>You are also required to file a tax return if any of the following apply to you:</a:t>
            </a:r>
          </a:p>
          <a:p>
            <a:pPr rtl="0"/>
            <a:r>
              <a:rPr lang="en-US" sz="1200" b="1" u="none" strike="noStrike" kern="1200" dirty="0">
                <a:solidFill>
                  <a:schemeClr val="tx1"/>
                </a:solidFill>
                <a:effectLst/>
                <a:latin typeface="+mn-lt"/>
                <a:ea typeface="ＭＳ Ｐゴシック" pitchFamily="-108" charset="-128"/>
                <a:cs typeface="ＭＳ Ｐゴシック" pitchFamily="-108" charset="-128"/>
              </a:rPr>
              <a:t>Self-Employment:</a:t>
            </a:r>
            <a:r>
              <a:rPr lang="en-US" sz="1200" b="0" u="none" strike="noStrike" kern="1200" dirty="0">
                <a:solidFill>
                  <a:schemeClr val="tx1"/>
                </a:solidFill>
                <a:effectLst/>
                <a:latin typeface="+mn-lt"/>
                <a:ea typeface="ＭＳ Ｐゴシック" pitchFamily="-108" charset="-128"/>
                <a:cs typeface="ＭＳ Ｐゴシック" pitchFamily="-108" charset="-128"/>
              </a:rPr>
              <a:t> You had net earnings from self-employment of at least $400. [</a:t>
            </a:r>
            <a:r>
              <a:rPr lang="en-US" sz="1200" b="0" u="none" strike="noStrike" kern="1200" dirty="0">
                <a:solidFill>
                  <a:schemeClr val="tx1"/>
                </a:solidFill>
                <a:effectLst/>
                <a:latin typeface="+mn-lt"/>
                <a:ea typeface="ＭＳ Ｐゴシック" pitchFamily="-108" charset="-128"/>
                <a:cs typeface="ＭＳ Ｐゴシック" pitchFamily="-108" charset="-128"/>
                <a:hlinkClick r:id="rId3"/>
              </a:rPr>
              <a:t>1</a:t>
            </a:r>
            <a:r>
              <a:rPr lang="en-US" sz="1200" b="0" u="none" strike="noStrike" kern="1200" dirty="0">
                <a:solidFill>
                  <a:schemeClr val="tx1"/>
                </a:solidFill>
                <a:effectLst/>
                <a:latin typeface="+mn-lt"/>
                <a:ea typeface="ＭＳ Ｐゴシック" pitchFamily="-108" charset="-128"/>
                <a:cs typeface="ＭＳ Ｐゴシック" pitchFamily="-108" charset="-128"/>
              </a:rPr>
              <a:t>]</a:t>
            </a:r>
          </a:p>
          <a:p>
            <a:pPr rtl="0"/>
            <a:r>
              <a:rPr lang="en-US" sz="1200" b="1" u="none" strike="noStrike" kern="1200" dirty="0">
                <a:solidFill>
                  <a:schemeClr val="tx1"/>
                </a:solidFill>
                <a:effectLst/>
                <a:latin typeface="+mn-lt"/>
                <a:ea typeface="ＭＳ Ｐゴシック" pitchFamily="-108" charset="-128"/>
                <a:cs typeface="ＭＳ Ｐゴシック" pitchFamily="-108" charset="-128"/>
              </a:rPr>
              <a:t>Dependents:</a:t>
            </a:r>
            <a:r>
              <a:rPr lang="en-US" sz="1200" b="0" u="none" strike="noStrike" kern="1200" dirty="0">
                <a:solidFill>
                  <a:schemeClr val="tx1"/>
                </a:solidFill>
                <a:effectLst/>
                <a:latin typeface="+mn-lt"/>
                <a:ea typeface="ＭＳ Ｐゴシック" pitchFamily="-108" charset="-128"/>
                <a:cs typeface="ＭＳ Ｐゴシック" pitchFamily="-108" charset="-128"/>
              </a:rPr>
              <a:t> You are claimed as a dependent on another person’s tax return and your unearned income was more than $1,350 (or earned income was over $16,100). [</a:t>
            </a:r>
            <a:r>
              <a:rPr lang="en-US" sz="1200" b="0" u="none" strike="noStrike" kern="1200" dirty="0">
                <a:solidFill>
                  <a:schemeClr val="tx1"/>
                </a:solidFill>
                <a:effectLst/>
                <a:latin typeface="+mn-lt"/>
                <a:ea typeface="ＭＳ Ｐゴシック" pitchFamily="-108" charset="-128"/>
                <a:cs typeface="ＭＳ Ｐゴシック" pitchFamily="-108" charset="-128"/>
                <a:hlinkClick r:id="rId3"/>
              </a:rPr>
              <a:t>1</a:t>
            </a:r>
            <a:r>
              <a:rPr lang="en-US" sz="1200" b="0" u="none" strike="noStrike" kern="1200" dirty="0">
                <a:solidFill>
                  <a:schemeClr val="tx1"/>
                </a:solidFill>
                <a:effectLst/>
                <a:latin typeface="+mn-lt"/>
                <a:ea typeface="ＭＳ Ｐゴシック" pitchFamily="-108" charset="-128"/>
                <a:cs typeface="ＭＳ Ｐゴシック" pitchFamily="-108" charset="-128"/>
              </a:rPr>
              <a:t>, </a:t>
            </a:r>
            <a:r>
              <a:rPr lang="en-US" sz="1200" b="0" u="none" strike="noStrike" kern="1200" dirty="0">
                <a:solidFill>
                  <a:schemeClr val="tx1"/>
                </a:solidFill>
                <a:effectLst/>
                <a:latin typeface="+mn-lt"/>
                <a:ea typeface="ＭＳ Ｐゴシック" pitchFamily="-108" charset="-128"/>
                <a:cs typeface="ＭＳ Ｐゴシック" pitchFamily="-108" charset="-128"/>
                <a:hlinkClick r:id="rId4"/>
              </a:rPr>
              <a:t>2</a:t>
            </a:r>
            <a:r>
              <a:rPr lang="en-US" sz="1200" b="0" u="none" strike="noStrike" kern="1200" dirty="0">
                <a:solidFill>
                  <a:schemeClr val="tx1"/>
                </a:solidFill>
                <a:effectLst/>
                <a:latin typeface="+mn-lt"/>
                <a:ea typeface="ＭＳ Ｐゴシック" pitchFamily="-108" charset="-128"/>
                <a:cs typeface="ＭＳ Ｐゴシック" pitchFamily="-108" charset="-128"/>
              </a:rPr>
              <a:t>]</a:t>
            </a:r>
          </a:p>
          <a:p>
            <a:pPr rtl="0"/>
            <a:r>
              <a:rPr lang="en-US" sz="1200" b="1" u="none" strike="noStrike" kern="1200" dirty="0">
                <a:solidFill>
                  <a:schemeClr val="tx1"/>
                </a:solidFill>
                <a:effectLst/>
                <a:latin typeface="+mn-lt"/>
                <a:ea typeface="ＭＳ Ｐゴシック" pitchFamily="-108" charset="-128"/>
                <a:cs typeface="ＭＳ Ｐゴシック" pitchFamily="-108" charset="-128"/>
              </a:rPr>
              <a:t>Specific Credits &amp; Taxes:</a:t>
            </a:r>
            <a:r>
              <a:rPr lang="en-US" sz="1200" b="0" u="none" strike="noStrike" kern="1200" dirty="0">
                <a:solidFill>
                  <a:schemeClr val="tx1"/>
                </a:solidFill>
                <a:effectLst/>
                <a:latin typeface="+mn-lt"/>
                <a:ea typeface="ＭＳ Ｐゴシック" pitchFamily="-108" charset="-128"/>
                <a:cs typeface="ＭＳ Ｐゴシック" pitchFamily="-108" charset="-128"/>
              </a:rPr>
              <a:t> You owe special taxes (such as the Alternative Minimum Tax or household employment taxes) or received distributions from specific accounts like a Health Savings Account (HSA).</a:t>
            </a:r>
          </a:p>
          <a:p>
            <a:pPr rtl="0"/>
            <a:r>
              <a:rPr lang="en-US" sz="1200" b="1" u="none" strike="noStrike" kern="1200" dirty="0">
                <a:solidFill>
                  <a:schemeClr val="tx1"/>
                </a:solidFill>
                <a:effectLst/>
                <a:latin typeface="+mn-lt"/>
                <a:ea typeface="ＭＳ Ｐゴシック" pitchFamily="-108" charset="-128"/>
                <a:cs typeface="ＭＳ Ｐゴシック" pitchFamily="-108" charset="-128"/>
              </a:rPr>
              <a:t>Advanced Payments:</a:t>
            </a:r>
            <a:r>
              <a:rPr lang="en-US" sz="1200" b="0" u="none" strike="noStrike" kern="1200" dirty="0">
                <a:solidFill>
                  <a:schemeClr val="tx1"/>
                </a:solidFill>
                <a:effectLst/>
                <a:latin typeface="+mn-lt"/>
                <a:ea typeface="ＭＳ Ｐゴシック" pitchFamily="-108" charset="-128"/>
                <a:cs typeface="ＭＳ Ｐゴシック" pitchFamily="-108" charset="-128"/>
              </a:rPr>
              <a:t> You owe taxes because you received advanced payments of the Premium Tax Credit.</a:t>
            </a:r>
          </a:p>
          <a:p>
            <a:pPr rtl="0"/>
            <a:r>
              <a:rPr lang="en-US" sz="1200" b="0" u="none" strike="noStrike" kern="1200" dirty="0">
                <a:solidFill>
                  <a:schemeClr val="tx1"/>
                </a:solidFill>
                <a:effectLst/>
                <a:latin typeface="+mn-lt"/>
                <a:ea typeface="ＭＳ Ｐゴシック" pitchFamily="-108" charset="-128"/>
                <a:cs typeface="ＭＳ Ｐゴシック" pitchFamily="-108" charset="-128"/>
              </a:rPr>
              <a:t>If you are unsure whether your specific combination of income, deductions, or age triggers a requirement, you can use the </a:t>
            </a:r>
            <a:r>
              <a:rPr lang="en-US" sz="1200" b="0" u="none" strike="noStrike" kern="1200" dirty="0">
                <a:solidFill>
                  <a:schemeClr val="tx1"/>
                </a:solidFill>
                <a:effectLst/>
                <a:latin typeface="+mn-lt"/>
                <a:ea typeface="ＭＳ Ｐゴシック" pitchFamily="-108" charset="-128"/>
                <a:cs typeface="ＭＳ Ｐゴシック" pitchFamily="-108" charset="-128"/>
                <a:hlinkClick r:id="rId5"/>
              </a:rPr>
              <a:t>IRS Interactive Tax Assistant</a:t>
            </a:r>
            <a:r>
              <a:rPr lang="en-US" sz="1200" b="0" u="none" strike="noStrike" kern="1200" dirty="0">
                <a:solidFill>
                  <a:schemeClr val="tx1"/>
                </a:solidFill>
                <a:effectLst/>
                <a:latin typeface="+mn-lt"/>
                <a:ea typeface="ＭＳ Ｐゴシック" pitchFamily="-108" charset="-128"/>
                <a:cs typeface="ＭＳ Ｐゴシック" pitchFamily="-108" charset="-128"/>
              </a:rPr>
              <a:t> to determine your exact filing status.</a:t>
            </a:r>
          </a:p>
          <a:p>
            <a:pPr marL="228600" indent="-228600">
              <a:buAutoNum type="arabicPlain" startAt="2026"/>
            </a:pPr>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5</a:t>
            </a:fld>
            <a:endParaRPr lang="en-US"/>
          </a:p>
        </p:txBody>
      </p:sp>
    </p:spTree>
    <p:extLst>
      <p:ext uri="{BB962C8B-B14F-4D97-AF65-F5344CB8AC3E}">
        <p14:creationId xmlns:p14="http://schemas.microsoft.com/office/powerpoint/2010/main" val="3903592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This slide shows some of the basic information about personal income tax.  Ask students if they ever looked at a pay stub.  Tell them the pay stub shows how much money is deducted from their gross income (the total amount earned for that pay period) and the net income (the amount they are actually paid after the deductions).  Remind them their pay stub will probably show several types of deductions, including federal income tax, state and local income taxes (depending upon their location), social security payments, </a:t>
            </a:r>
            <a:r>
              <a:rPr lang="en-US" dirty="0" err="1"/>
              <a:t>medicare</a:t>
            </a:r>
            <a:r>
              <a:rPr lang="en-US" dirty="0"/>
              <a:t> payments, and various employee benefits.  These deductions are important and treated differently by the IRS when it comes to calculating your total tax liability for the year.</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6</a:t>
            </a:fld>
            <a:endParaRPr lang="en-US"/>
          </a:p>
        </p:txBody>
      </p:sp>
    </p:spTree>
    <p:extLst>
      <p:ext uri="{BB962C8B-B14F-4D97-AF65-F5344CB8AC3E}">
        <p14:creationId xmlns:p14="http://schemas.microsoft.com/office/powerpoint/2010/main" val="21523200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Tell students the rest of this lesson will focus on the forms provided by the IRS to determine their total tax liability.  Remind students that two IRS forms are the basis for calculating taxes for most taxpayers:  Form W2 and Form 1040.  The W2 is a report of their earnings and deductions.  Employers are required by law to provide every employee a Form W2 by the end of January following the tax year.  The information on that form is needed to complete the Form 1040, which is the form used to calculate personal income tax.  1040 Forms can be completed online and submitted electronically or mailed to the IRS, but must be submitted or postmarked on or before April 15.  While it is possible to file an extension for submitting the1040, the IRS requires anyone seeking an extension to estimate the amount of taxes owed and make payment at that time.  Payments submitted after April 15 are subject to penalties or additional fees.</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7</a:t>
            </a:fld>
            <a:endParaRPr lang="en-US"/>
          </a:p>
        </p:txBody>
      </p:sp>
    </p:spTree>
    <p:extLst>
      <p:ext uri="{BB962C8B-B14F-4D97-AF65-F5344CB8AC3E}">
        <p14:creationId xmlns:p14="http://schemas.microsoft.com/office/powerpoint/2010/main" val="3246807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This link connects to a web site showing additional information about the W2.  It includes a series of questions and answers and an infographic explaining the different boxes on the form. (Note:  The next slide depicts an “actual” W2 which has data added; this information will be used to complete the group activity.)  Ask students if they have any questions about the W2.</a:t>
            </a:r>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8</a:t>
            </a:fld>
            <a:endParaRPr lang="en-US"/>
          </a:p>
        </p:txBody>
      </p:sp>
    </p:spTree>
    <p:extLst>
      <p:ext uri="{BB962C8B-B14F-4D97-AF65-F5344CB8AC3E}">
        <p14:creationId xmlns:p14="http://schemas.microsoft.com/office/powerpoint/2010/main" val="29649956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r>
              <a:rPr lang="en-US" dirty="0"/>
              <a:t>This Sample W2 shows the income and tax information for Billie Does, who lives in Belton, Missouri and teaches at Happy Days Public Schools.  Point out and explain the boxes with Billie’s information:  Billie’s Social Security Number – which has become a personal ID number for the IRS and other government agencies; the federal EIN – an Employer’s Identification Number –below the SSN is unique to this employer; states also have ID numbers for each employer, shown at the bottom of the form.   The columns on the righthand side show different amounts of income and taxes paid for Billie:  wages, federal income tax withheld, social security and </a:t>
            </a:r>
            <a:r>
              <a:rPr lang="en-US" dirty="0" err="1"/>
              <a:t>medicare</a:t>
            </a:r>
            <a:r>
              <a:rPr lang="en-US" dirty="0"/>
              <a:t> wages and the amount of tax withheld for each of them.  Ask students why there is a difference between total wages in Box 1 and wages shown in Boxes 3 and 5.  Remind them the wages in Box 1 represent taxable wages and Boxes 3 and 5 is total wages.  Tell them the next slide will better explain the difference.  Tell students the information in Boxes 12 and 13 shows Billie has an eligible retirement plan, and the information in Boxes 15-17 shows the required information for the state in which Billie lives.  If Missouri didn’t have a state income tax, those boxes would be empty.</a:t>
            </a:r>
          </a:p>
          <a:p>
            <a:endParaRPr lang="en-US" dirty="0"/>
          </a:p>
          <a:p>
            <a:r>
              <a:rPr lang="en-US" dirty="0"/>
              <a:t>Box 12  (an actual W2 would have numbers in these boxes, but are not in this sample to avoid confusion) </a:t>
            </a:r>
          </a:p>
          <a:p>
            <a:pPr marL="0" marR="0" lvl="0" indent="0" algn="l" defTabSz="457200" rtl="0" eaLnBrk="1" fontAlgn="base" latinLnBrk="0" hangingPunct="1">
              <a:lnSpc>
                <a:spcPct val="100000"/>
              </a:lnSpc>
              <a:spcBef>
                <a:spcPct val="30000"/>
              </a:spcBef>
              <a:spcAft>
                <a:spcPct val="0"/>
              </a:spcAft>
              <a:buClrTx/>
              <a:buSzTx/>
              <a:buFontTx/>
              <a:buNone/>
              <a:tabLst/>
              <a:defRPr/>
            </a:pPr>
            <a:r>
              <a:rPr lang="en-US" b="1" i="0" dirty="0">
                <a:solidFill>
                  <a:srgbClr val="393A3D"/>
                </a:solidFill>
                <a:effectLst/>
                <a:latin typeface="Avenir Next forINTUIT"/>
              </a:rPr>
              <a:t>D :</a:t>
            </a:r>
            <a:r>
              <a:rPr lang="en-US" b="0" i="0" dirty="0">
                <a:solidFill>
                  <a:srgbClr val="393A3D"/>
                </a:solidFill>
                <a:effectLst/>
                <a:latin typeface="Avenir Next forINTUIT"/>
              </a:rPr>
              <a:t> Contributions to your 401(k) plan</a:t>
            </a:r>
          </a:p>
          <a:p>
            <a:pPr marL="0" marR="0" lvl="0" indent="0" algn="l" defTabSz="457200" rtl="0" eaLnBrk="1" fontAlgn="base" latinLnBrk="0" hangingPunct="1">
              <a:lnSpc>
                <a:spcPct val="100000"/>
              </a:lnSpc>
              <a:spcBef>
                <a:spcPct val="30000"/>
              </a:spcBef>
              <a:spcAft>
                <a:spcPct val="0"/>
              </a:spcAft>
              <a:buClrTx/>
              <a:buSzTx/>
              <a:buFontTx/>
              <a:buNone/>
              <a:tabLst/>
              <a:defRPr/>
            </a:pPr>
            <a:r>
              <a:rPr lang="en-US" b="1" i="0" dirty="0">
                <a:solidFill>
                  <a:srgbClr val="393A3D"/>
                </a:solidFill>
                <a:effectLst/>
                <a:latin typeface="Avenir Next forINTUIT"/>
              </a:rPr>
              <a:t>DD:</a:t>
            </a:r>
            <a:r>
              <a:rPr lang="en-US" b="0" i="0" dirty="0">
                <a:solidFill>
                  <a:srgbClr val="393A3D"/>
                </a:solidFill>
                <a:effectLst/>
                <a:latin typeface="Avenir Next forINTUIT"/>
              </a:rPr>
              <a:t> Cost of employer-sponsored health coverage</a:t>
            </a:r>
          </a:p>
          <a:p>
            <a:endParaRPr lang="en-US" dirty="0"/>
          </a:p>
        </p:txBody>
      </p:sp>
      <p:sp>
        <p:nvSpPr>
          <p:cNvPr id="4" name="Slide Number Placeholder 3"/>
          <p:cNvSpPr>
            <a:spLocks noGrp="1"/>
          </p:cNvSpPr>
          <p:nvPr>
            <p:ph type="sldNum" sz="quarter" idx="5"/>
          </p:nvPr>
        </p:nvSpPr>
        <p:spPr/>
        <p:txBody>
          <a:bodyPr/>
          <a:lstStyle/>
          <a:p>
            <a:pPr>
              <a:defRPr/>
            </a:pPr>
            <a:fld id="{D483F68B-FDA9-C243-94A1-26FE62BE8226}" type="slidenum">
              <a:rPr lang="en-US" smtClean="0"/>
              <a:pPr>
                <a:defRPr/>
              </a:pPr>
              <a:t>9</a:t>
            </a:fld>
            <a:endParaRPr lang="en-US"/>
          </a:p>
        </p:txBody>
      </p:sp>
    </p:spTree>
    <p:extLst>
      <p:ext uri="{BB962C8B-B14F-4D97-AF65-F5344CB8AC3E}">
        <p14:creationId xmlns:p14="http://schemas.microsoft.com/office/powerpoint/2010/main" val="37499003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lvl1pPr>
              <a:defRPr sz="6600" b="1" i="0">
                <a:solidFill>
                  <a:srgbClr val="005CB8"/>
                </a:solidFill>
                <a:effectLst>
                  <a:outerShdw blurRad="50800" dist="50800" dir="5400000" algn="ctr" rotWithShape="0">
                    <a:srgbClr val="000000">
                      <a:alpha val="0"/>
                    </a:srgbClr>
                  </a:outerShdw>
                </a:effectLst>
                <a:latin typeface="Calibri" panose="020F0502020204030204" pitchFamily="34" charset="0"/>
                <a:cs typeface="Calibri" panose="020F0502020204030204" pitchFamily="34" charset="0"/>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1143000"/>
          </a:xfrm>
        </p:spPr>
        <p:txBody>
          <a:bodyPr/>
          <a:lstStyle/>
          <a:p>
            <a:r>
              <a:rPr lang="en-US" dirty="0"/>
              <a:t>Click to edit Master title style</a:t>
            </a:r>
          </a:p>
        </p:txBody>
      </p:sp>
      <p:sp>
        <p:nvSpPr>
          <p:cNvPr id="3" name="Content Placeholder 2"/>
          <p:cNvSpPr>
            <a:spLocks noGrp="1"/>
          </p:cNvSpPr>
          <p:nvPr>
            <p:ph idx="1"/>
          </p:nvPr>
        </p:nvSpPr>
        <p:spPr>
          <a:xfrm>
            <a:off x="457200" y="2529840"/>
            <a:ext cx="8229600" cy="3779520"/>
          </a:xfrm>
        </p:spPr>
        <p:txBody>
          <a:bodyPr/>
          <a:lstStyle>
            <a:lvl1pPr>
              <a:spcBef>
                <a:spcPts val="1200"/>
              </a:spcBef>
              <a:spcAft>
                <a:spcPts val="0"/>
              </a:spcAft>
              <a:defRPr sz="2200" b="0" i="0">
                <a:latin typeface="Calibri" panose="020F0502020204030204" pitchFamily="34" charset="0"/>
                <a:cs typeface="Calibri" panose="020F0502020204030204" pitchFamily="34" charset="0"/>
              </a:defRPr>
            </a:lvl1pPr>
            <a:lvl2pPr>
              <a:spcBef>
                <a:spcPts val="0"/>
              </a:spcBef>
              <a:spcAft>
                <a:spcPts val="0"/>
              </a:spcAft>
              <a:defRPr sz="2000" b="0" i="0">
                <a:latin typeface="Calibri Light" panose="020F0302020204030204" pitchFamily="34" charset="0"/>
                <a:cs typeface="Calibri Light" panose="020F0302020204030204" pitchFamily="34" charset="0"/>
              </a:defRPr>
            </a:lvl2pPr>
            <a:lvl3pPr>
              <a:spcBef>
                <a:spcPts val="0"/>
              </a:spcBef>
              <a:spcAft>
                <a:spcPts val="0"/>
              </a:spcAft>
              <a:defRPr sz="2000" b="0" i="0">
                <a:latin typeface="Calibri Light" panose="020F0302020204030204" pitchFamily="34" charset="0"/>
                <a:cs typeface="Calibri Light" panose="020F0302020204030204" pitchFamily="34" charset="0"/>
              </a:defRPr>
            </a:lvl3pPr>
            <a:lvl4pPr>
              <a:spcBef>
                <a:spcPts val="0"/>
              </a:spcBef>
              <a:spcAft>
                <a:spcPts val="0"/>
              </a:spcAft>
              <a:defRPr sz="2000" b="0" i="0">
                <a:latin typeface="Calibri Light" panose="020F0302020204030204" pitchFamily="34" charset="0"/>
                <a:cs typeface="Calibri Light" panose="020F0302020204030204" pitchFamily="34" charset="0"/>
              </a:defRPr>
            </a:lvl4pPr>
            <a:lvl5pPr>
              <a:spcBef>
                <a:spcPts val="0"/>
              </a:spcBef>
              <a:spcAft>
                <a:spcPts val="0"/>
              </a:spcAft>
              <a:defRPr sz="2000" b="0" i="0">
                <a:latin typeface="Calibri Light" panose="020F0302020204030204" pitchFamily="34" charset="0"/>
                <a:cs typeface="Calibri Light" panose="020F03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06984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cene3d>
              <a:camera prst="orthographicFront">
                <a:rot lat="0" lon="0" rev="0"/>
              </a:camera>
              <a:lightRig rig="threePt" dir="t"/>
            </a:scene3d>
            <a:sp3d>
              <a:bevelT w="0"/>
            </a:sp3d>
          </a:bodyPr>
          <a:lstStyle/>
          <a:p>
            <a:pPr lvl="0"/>
            <a:r>
              <a:rPr lang="en-US" dirty="0"/>
              <a:t>Click to edit Master title style</a:t>
            </a:r>
          </a:p>
        </p:txBody>
      </p:sp>
      <p:sp>
        <p:nvSpPr>
          <p:cNvPr id="1027" name="Text Placeholder 2"/>
          <p:cNvSpPr>
            <a:spLocks noGrp="1"/>
          </p:cNvSpPr>
          <p:nvPr>
            <p:ph type="body" idx="1"/>
          </p:nvPr>
        </p:nvSpPr>
        <p:spPr bwMode="auto">
          <a:xfrm>
            <a:off x="457200" y="2468882"/>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Box 6">
            <a:extLst>
              <a:ext uri="{FF2B5EF4-FFF2-40B4-BE49-F238E27FC236}">
                <a16:creationId xmlns:a16="http://schemas.microsoft.com/office/drawing/2014/main" id="{D5AAC16F-5B5D-3841-922A-C14EF88DDBC3}"/>
              </a:ext>
            </a:extLst>
          </p:cNvPr>
          <p:cNvSpPr txBox="1"/>
          <p:nvPr userDrawn="1"/>
        </p:nvSpPr>
        <p:spPr>
          <a:xfrm>
            <a:off x="457200" y="6574538"/>
            <a:ext cx="8229600" cy="276999"/>
          </a:xfrm>
          <a:prstGeom prst="rect">
            <a:avLst/>
          </a:prstGeom>
          <a:noFill/>
        </p:spPr>
        <p:txBody>
          <a:bodyPr wrap="square" rtlCol="0">
            <a:spAutoFit/>
          </a:bodyPr>
          <a:lstStyle/>
          <a:p>
            <a:pPr algn="ctr"/>
            <a:r>
              <a:rPr lang="en-US" sz="1200" dirty="0">
                <a:solidFill>
                  <a:schemeClr val="bg1"/>
                </a:solidFill>
              </a:rPr>
              <a:t>Preparing Your Form 1040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txStyles>
    <p:titleStyle>
      <a:lvl1pPr algn="ctr" rtl="0" fontAlgn="base">
        <a:spcBef>
          <a:spcPct val="0"/>
        </a:spcBef>
        <a:spcAft>
          <a:spcPct val="0"/>
        </a:spcAft>
        <a:defRPr sz="6600" b="1" i="0" kern="1200">
          <a:solidFill>
            <a:srgbClr val="005CB8"/>
          </a:solidFill>
          <a:effectLst>
            <a:glow>
              <a:schemeClr val="accent1">
                <a:alpha val="0"/>
              </a:schemeClr>
            </a:glow>
            <a:outerShdw blurRad="50800" dist="50800" dir="5400000" algn="ctr" rotWithShape="0">
              <a:srgbClr val="000000">
                <a:alpha val="0"/>
              </a:srgbClr>
            </a:outerShdw>
            <a:reflection stA="0" endPos="65000" dist="50800" dir="5400000" sy="-100000" algn="bl" rotWithShape="0"/>
          </a:effectLst>
          <a:latin typeface="Calibri" panose="020F0502020204030204" pitchFamily="34" charset="0"/>
          <a:ea typeface="ＭＳ Ｐゴシック" pitchFamily="-108" charset="-128"/>
          <a:cs typeface="Calibri" panose="020F0502020204030204" pitchFamily="34" charset="0"/>
        </a:defRPr>
      </a:lvl1pPr>
      <a:lvl2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2pPr>
      <a:lvl3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3pPr>
      <a:lvl4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4pPr>
      <a:lvl5pPr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5pPr>
      <a:lvl6pPr marL="4572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6pPr>
      <a:lvl7pPr marL="9144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7pPr>
      <a:lvl8pPr marL="13716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8pPr>
      <a:lvl9pPr marL="1828800" algn="ctr" rtl="0" fontAlgn="base">
        <a:spcBef>
          <a:spcPct val="0"/>
        </a:spcBef>
        <a:spcAft>
          <a:spcPct val="0"/>
        </a:spcAft>
        <a:defRPr sz="4400">
          <a:solidFill>
            <a:schemeClr val="tx1"/>
          </a:solidFill>
          <a:latin typeface="Calibri" pitchFamily="-108" charset="0"/>
          <a:ea typeface="ＭＳ Ｐゴシック" pitchFamily="-108" charset="-128"/>
          <a:cs typeface="ＭＳ Ｐゴシック" pitchFamily="-108" charset="-128"/>
        </a:defRPr>
      </a:lvl9pPr>
    </p:titleStyle>
    <p:bodyStyle>
      <a:lvl1pPr marL="342900" indent="-342900" algn="l" rtl="0" fontAlgn="base">
        <a:spcBef>
          <a:spcPts val="1200"/>
        </a:spcBef>
        <a:spcAft>
          <a:spcPts val="0"/>
        </a:spcAft>
        <a:buFont typeface="Arial" pitchFamily="-108" charset="0"/>
        <a:buChar char="•"/>
        <a:defRPr sz="2200" b="0" i="0" kern="1200">
          <a:solidFill>
            <a:schemeClr val="tx1"/>
          </a:solidFill>
          <a:latin typeface="Calibri" panose="020F0502020204030204" pitchFamily="34" charset="0"/>
          <a:ea typeface="ＭＳ Ｐゴシック" pitchFamily="-108" charset="-128"/>
          <a:cs typeface="Calibri" panose="020F0502020204030204" pitchFamily="34" charset="0"/>
        </a:defRPr>
      </a:lvl1pPr>
      <a:lvl2pPr marL="742950" indent="-285750" algn="l" rtl="0" fontAlgn="base">
        <a:spcBef>
          <a:spcPts val="0"/>
        </a:spcBef>
        <a:spcAft>
          <a:spcPts val="0"/>
        </a:spcAft>
        <a:buFont typeface="Arial" panose="020B0604020202020204" pitchFamily="34" charset="0"/>
        <a:buChar char="•"/>
        <a:defRPr sz="20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2pPr>
      <a:lvl3pPr marL="1143000" indent="-228600" algn="l" rtl="0" fontAlgn="base">
        <a:spcBef>
          <a:spcPts val="0"/>
        </a:spcBef>
        <a:spcAft>
          <a:spcPts val="0"/>
        </a:spcAft>
        <a:buFont typeface="Arial" pitchFamily="-108" charset="0"/>
        <a:buChar char="•"/>
        <a:defRPr sz="20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3pPr>
      <a:lvl4pPr marL="1600200" indent="-228600" algn="l" rtl="0" fontAlgn="base">
        <a:spcBef>
          <a:spcPts val="0"/>
        </a:spcBef>
        <a:spcAft>
          <a:spcPts val="0"/>
        </a:spcAft>
        <a:buFont typeface="Arial" pitchFamily="-108" charset="0"/>
        <a:buChar char="–"/>
        <a:defRPr sz="20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4pPr>
      <a:lvl5pPr marL="2057400" indent="-228600" algn="l" rtl="0" fontAlgn="base">
        <a:spcBef>
          <a:spcPts val="0"/>
        </a:spcBef>
        <a:spcAft>
          <a:spcPts val="0"/>
        </a:spcAft>
        <a:buFont typeface="Arial" pitchFamily="-108" charset="0"/>
        <a:buChar char="»"/>
        <a:defRPr sz="2000" b="0" i="0" kern="1200">
          <a:solidFill>
            <a:schemeClr val="tx1"/>
          </a:solidFill>
          <a:latin typeface="Calibri Light" panose="020F0302020204030204" pitchFamily="34" charset="0"/>
          <a:ea typeface="ＭＳ Ｐゴシック" pitchFamily="-108" charset="-128"/>
          <a:cs typeface="Calibri Light" panose="020F030202020403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www.flickr.com/photos/68751915@N05/6757856139/"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hrblock.com/tax-center/irs/forms/how-to-read-a-w2-for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2"/>
            <a:ext cx="7772400" cy="4434839"/>
          </a:xfrm>
        </p:spPr>
        <p:txBody>
          <a:bodyPr rtlCol="0">
            <a:normAutofit/>
            <a:scene3d>
              <a:camera prst="orthographicFront"/>
              <a:lightRig rig="glow" dir="tl">
                <a:rot lat="0" lon="0" rev="5400000"/>
              </a:lightRig>
            </a:scene3d>
            <a:sp3d>
              <a:bevelT w="0" h="0"/>
              <a:contourClr>
                <a:schemeClr val="accent6">
                  <a:shade val="73000"/>
                </a:schemeClr>
              </a:contourClr>
            </a:sp3d>
          </a:bodyPr>
          <a:lstStyle/>
          <a:p>
            <a:pPr fontAlgn="auto">
              <a:spcBef>
                <a:spcPts val="1200"/>
              </a:spcBef>
              <a:spcAft>
                <a:spcPts val="1200"/>
              </a:spcAft>
              <a:defRPr/>
            </a:pPr>
            <a:r>
              <a:rPr lang="en-US" sz="6000" dirty="0"/>
              <a:t>Preparing Taxes</a:t>
            </a:r>
            <a:endParaRPr lang="en-US" sz="5000" b="0" dirty="0">
              <a:ln w="11430"/>
              <a:solidFill>
                <a:schemeClr val="tx1"/>
              </a:solidFill>
              <a:effectLst>
                <a:outerShdw blurRad="80000" dist="40000" dir="5040000" algn="tl">
                  <a:srgbClr val="000000">
                    <a:alpha val="0"/>
                  </a:srgbClr>
                </a:outerShdw>
              </a:effectLst>
              <a:ea typeface="+mj-ea"/>
            </a:endParaRP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3870" dirty="0"/>
              <a:t>Taxable Wages vs Social Security Wages</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t>Taxable wages (Box 1) do not include deductions exempt from federal income tax such as:</a:t>
            </a:r>
          </a:p>
          <a:p>
            <a:pPr lvl="1"/>
            <a:r>
              <a:rPr lang="en-US" dirty="0"/>
              <a:t>Employer-sponsored retirement contributions</a:t>
            </a:r>
          </a:p>
          <a:p>
            <a:pPr lvl="1"/>
            <a:r>
              <a:rPr lang="en-US" dirty="0"/>
              <a:t>Health insurance payments</a:t>
            </a:r>
          </a:p>
          <a:p>
            <a:pPr lvl="1"/>
            <a:r>
              <a:rPr lang="en-US" dirty="0"/>
              <a:t>Flexible spending account contributions</a:t>
            </a:r>
          </a:p>
          <a:p>
            <a:pPr lvl="1"/>
            <a:r>
              <a:rPr lang="en-US" dirty="0"/>
              <a:t>Other miscellaneous payments/contributions</a:t>
            </a:r>
          </a:p>
          <a:p>
            <a:r>
              <a:rPr lang="en-US" dirty="0"/>
              <a:t>Social Security and Medicare wages (Boxes 3 and 5) may include some deductions as specified by the IRS such as:</a:t>
            </a:r>
          </a:p>
          <a:p>
            <a:pPr lvl="1"/>
            <a:r>
              <a:rPr lang="en-US" dirty="0"/>
              <a:t>Flexible spending account contributions</a:t>
            </a:r>
          </a:p>
          <a:p>
            <a:pPr lvl="1"/>
            <a:r>
              <a:rPr lang="en-US" dirty="0"/>
              <a:t>Health insurance payments</a:t>
            </a:r>
          </a:p>
        </p:txBody>
      </p:sp>
    </p:spTree>
    <p:extLst>
      <p:ext uri="{BB962C8B-B14F-4D97-AF65-F5344CB8AC3E}">
        <p14:creationId xmlns:p14="http://schemas.microsoft.com/office/powerpoint/2010/main" val="200822308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24059" y="838200"/>
            <a:ext cx="8229600" cy="1143000"/>
          </a:xfrm>
        </p:spPr>
        <p:txBody>
          <a:bodyPr wrap="square" anchor="ctr">
            <a:normAutofit/>
          </a:bodyPr>
          <a:lstStyle/>
          <a:p>
            <a:r>
              <a:rPr lang="en-US" dirty="0"/>
              <a:t>Sample</a:t>
            </a:r>
          </a:p>
        </p:txBody>
      </p:sp>
      <p:pic>
        <p:nvPicPr>
          <p:cNvPr id="4" name="Picture 3">
            <a:extLst>
              <a:ext uri="{FF2B5EF4-FFF2-40B4-BE49-F238E27FC236}">
                <a16:creationId xmlns:a16="http://schemas.microsoft.com/office/drawing/2014/main" id="{6FCD5A49-7269-3AB8-A2AF-AD6F4270801F}"/>
              </a:ext>
            </a:extLst>
          </p:cNvPr>
          <p:cNvPicPr>
            <a:picLocks noChangeAspect="1"/>
          </p:cNvPicPr>
          <p:nvPr/>
        </p:nvPicPr>
        <p:blipFill>
          <a:blip r:embed="rId3"/>
          <a:stretch>
            <a:fillRect/>
          </a:stretch>
        </p:blipFill>
        <p:spPr>
          <a:xfrm>
            <a:off x="724748" y="1981200"/>
            <a:ext cx="7694504" cy="4328160"/>
          </a:xfrm>
          <a:prstGeom prst="rect">
            <a:avLst/>
          </a:prstGeom>
          <a:noFill/>
        </p:spPr>
      </p:pic>
      <p:sp>
        <p:nvSpPr>
          <p:cNvPr id="6" name="TextBox 5">
            <a:extLst>
              <a:ext uri="{FF2B5EF4-FFF2-40B4-BE49-F238E27FC236}">
                <a16:creationId xmlns:a16="http://schemas.microsoft.com/office/drawing/2014/main" id="{A6679BC6-FD8E-6445-A7F3-C0A141F67A4B}"/>
              </a:ext>
            </a:extLst>
          </p:cNvPr>
          <p:cNvSpPr txBox="1"/>
          <p:nvPr/>
        </p:nvSpPr>
        <p:spPr>
          <a:xfrm>
            <a:off x="331694" y="3370729"/>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032765682"/>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Conclusion</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t>Federal income taxes are deducted from most employee’s gross income in each paycheck.</a:t>
            </a:r>
          </a:p>
          <a:p>
            <a:r>
              <a:rPr lang="en-US" dirty="0"/>
              <a:t>Employers are required to provide employees with a W2 showing information on income, taxes and deductions needed to complete their tax returns (Form 1040).</a:t>
            </a:r>
          </a:p>
          <a:p>
            <a:r>
              <a:rPr lang="en-US" dirty="0"/>
              <a:t>Taxpayers may choose to use standard deductions or itemized deductions, whichever provides the largest reduction in taxable income.</a:t>
            </a:r>
          </a:p>
          <a:p>
            <a:pPr marL="0" indent="0">
              <a:buNone/>
            </a:pPr>
            <a:endParaRPr lang="en-US" dirty="0"/>
          </a:p>
          <a:p>
            <a:endParaRPr lang="en-US" dirty="0"/>
          </a:p>
        </p:txBody>
      </p:sp>
    </p:spTree>
    <p:extLst>
      <p:ext uri="{BB962C8B-B14F-4D97-AF65-F5344CB8AC3E}">
        <p14:creationId xmlns:p14="http://schemas.microsoft.com/office/powerpoint/2010/main" val="45676756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Conclusion</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t>The deadline for filing a Form 1040 is April 15.</a:t>
            </a:r>
          </a:p>
          <a:p>
            <a:r>
              <a:rPr lang="en-US" dirty="0"/>
              <a:t>Tax forms and instructions for completing them are available from various tax software packages and from the Internal Revenue Service web site. Another option is paying someone who specializes in taxes to complete the forms and submit them.</a:t>
            </a:r>
          </a:p>
        </p:txBody>
      </p:sp>
    </p:spTree>
    <p:extLst>
      <p:ext uri="{BB962C8B-B14F-4D97-AF65-F5344CB8AC3E}">
        <p14:creationId xmlns:p14="http://schemas.microsoft.com/office/powerpoint/2010/main" val="290676764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Group Activity</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t>Work in small groups to prepare a Form 1040 for Billie Does</a:t>
            </a:r>
          </a:p>
          <a:p>
            <a:r>
              <a:rPr lang="en-US" dirty="0"/>
              <a:t>Billie is a teacher</a:t>
            </a:r>
            <a:r>
              <a:rPr lang="en-US"/>
              <a:t>, is single</a:t>
            </a:r>
            <a:r>
              <a:rPr lang="en-US" dirty="0"/>
              <a:t>, 28 years old and has no dependents.  Billie rents a nice apartment not far from school.  Also, Billie’s employer provides a qualified retirement plan as well as pays health insurance for all employees.</a:t>
            </a:r>
          </a:p>
        </p:txBody>
      </p:sp>
    </p:spTree>
    <p:extLst>
      <p:ext uri="{BB962C8B-B14F-4D97-AF65-F5344CB8AC3E}">
        <p14:creationId xmlns:p14="http://schemas.microsoft.com/office/powerpoint/2010/main" val="261031630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Individual Activity</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pPr marL="0" indent="0" algn="ctr">
              <a:buNone/>
            </a:pPr>
            <a:r>
              <a:rPr lang="en-US" sz="4400" dirty="0"/>
              <a:t>Tax Time</a:t>
            </a:r>
          </a:p>
          <a:p>
            <a:pPr marL="0" indent="0" algn="ctr">
              <a:buNone/>
            </a:pPr>
            <a:r>
              <a:rPr lang="en-US" sz="2000" dirty="0"/>
              <a:t>Directions: Write four things to remember when filing federal income tax.</a:t>
            </a:r>
          </a:p>
          <a:p>
            <a:pPr marL="0" indent="0" algn="ctr">
              <a:buNone/>
            </a:pPr>
            <a:endParaRPr lang="en-US" sz="2000" dirty="0"/>
          </a:p>
          <a:p>
            <a:pPr marL="0" indent="0" algn="ctr">
              <a:buNone/>
            </a:pPr>
            <a:r>
              <a:rPr lang="en-US" sz="2400" dirty="0"/>
              <a:t>1._____________________________________</a:t>
            </a:r>
          </a:p>
          <a:p>
            <a:pPr marL="0" indent="0" algn="ctr">
              <a:buNone/>
            </a:pPr>
            <a:r>
              <a:rPr lang="en-US" sz="2400" dirty="0"/>
              <a:t>2. _____________________________________</a:t>
            </a:r>
          </a:p>
          <a:p>
            <a:pPr marL="0" indent="0" algn="ctr">
              <a:buNone/>
            </a:pPr>
            <a:r>
              <a:rPr lang="en-US" sz="2400" dirty="0"/>
              <a:t>3. _____________________________________</a:t>
            </a:r>
          </a:p>
          <a:p>
            <a:pPr marL="0" indent="0" algn="ctr">
              <a:buNone/>
            </a:pPr>
            <a:r>
              <a:rPr lang="en-US" sz="2400" dirty="0"/>
              <a:t>4. _____________________________________</a:t>
            </a:r>
          </a:p>
        </p:txBody>
      </p:sp>
    </p:spTree>
    <p:extLst>
      <p:ext uri="{BB962C8B-B14F-4D97-AF65-F5344CB8AC3E}">
        <p14:creationId xmlns:p14="http://schemas.microsoft.com/office/powerpoint/2010/main" val="1796875825"/>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Personal Income Facts in the U.S.</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pPr lvl="0">
              <a:lnSpc>
                <a:spcPct val="120000"/>
              </a:lnSpc>
            </a:pPr>
            <a:r>
              <a:rPr lang="en-US" dirty="0"/>
              <a:t>The U.S. tax code contains more than 3.7 million words and is more than 70,000 pages in length.</a:t>
            </a:r>
          </a:p>
          <a:p>
            <a:pPr lvl="0">
              <a:lnSpc>
                <a:spcPct val="120000"/>
              </a:lnSpc>
            </a:pPr>
            <a:r>
              <a:rPr lang="en-US" dirty="0"/>
              <a:t>Americans spend 7.6 billion hours every year preparing taxes – an average of about 25 hours per person.</a:t>
            </a:r>
          </a:p>
          <a:p>
            <a:pPr lvl="0">
              <a:lnSpc>
                <a:spcPct val="120000"/>
              </a:lnSpc>
            </a:pPr>
            <a:r>
              <a:rPr lang="en-US" dirty="0"/>
              <a:t>In addition, U.S. taxpayers spend over $27 billion every year on tax preparation services – an average of about $89 per person. </a:t>
            </a:r>
          </a:p>
        </p:txBody>
      </p:sp>
    </p:spTree>
    <p:extLst>
      <p:ext uri="{BB962C8B-B14F-4D97-AF65-F5344CB8AC3E}">
        <p14:creationId xmlns:p14="http://schemas.microsoft.com/office/powerpoint/2010/main" val="269610389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Personal Income Facts in the U.S.</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pPr lvl="0">
              <a:lnSpc>
                <a:spcPct val="120000"/>
              </a:lnSpc>
            </a:pPr>
            <a:r>
              <a:rPr lang="en-US" dirty="0"/>
              <a:t>The Internal Revenue Service has a budget over $11 million and employs about 80,000 people.</a:t>
            </a:r>
          </a:p>
          <a:p>
            <a:pPr lvl="0">
              <a:lnSpc>
                <a:spcPct val="120000"/>
              </a:lnSpc>
            </a:pPr>
            <a:r>
              <a:rPr lang="en-US" dirty="0"/>
              <a:t>The word “tax” means “I estimate” in Latin.</a:t>
            </a:r>
          </a:p>
          <a:p>
            <a:pPr lvl="0">
              <a:lnSpc>
                <a:spcPct val="120000"/>
              </a:lnSpc>
            </a:pPr>
            <a:r>
              <a:rPr lang="en-US" dirty="0"/>
              <a:t>Albert Einstein once said, “The hardest thing in the world to understand is income tax.”</a:t>
            </a:r>
          </a:p>
          <a:p>
            <a:endParaRPr lang="en-US" dirty="0"/>
          </a:p>
          <a:p>
            <a:pPr marL="0" indent="0">
              <a:buNone/>
            </a:pPr>
            <a:r>
              <a:rPr lang="en-US" b="1" i="1" dirty="0"/>
              <a:t>Question:  </a:t>
            </a:r>
            <a:r>
              <a:rPr lang="en-US" dirty="0"/>
              <a:t>How might these facts affect people’s understanding of personal income tax and their willingness to pay?</a:t>
            </a:r>
          </a:p>
        </p:txBody>
      </p:sp>
    </p:spTree>
    <p:extLst>
      <p:ext uri="{BB962C8B-B14F-4D97-AF65-F5344CB8AC3E}">
        <p14:creationId xmlns:p14="http://schemas.microsoft.com/office/powerpoint/2010/main" val="162106292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4" descr="A close up of text on a black background&#10;&#10;Description automatically generated">
            <a:extLst>
              <a:ext uri="{FF2B5EF4-FFF2-40B4-BE49-F238E27FC236}">
                <a16:creationId xmlns:a16="http://schemas.microsoft.com/office/drawing/2014/main" id="{2DAA3150-61D1-0A4A-AD0C-53CEF56EF01A}"/>
              </a:ext>
            </a:extLst>
          </p:cNvPr>
          <p:cNvPicPr>
            <a:picLocks noGrp="1" noChangeAspect="1"/>
          </p:cNvPicPr>
          <p:nvPr>
            <p:ph idx="1"/>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9419" b="15581"/>
          <a:stretch/>
        </p:blipFill>
        <p:spPr>
          <a:xfrm>
            <a:off x="457200" y="1447800"/>
            <a:ext cx="8229600" cy="4629150"/>
          </a:xfrm>
          <a:prstGeom prst="rect">
            <a:avLst/>
          </a:prstGeom>
        </p:spPr>
      </p:pic>
    </p:spTree>
    <p:extLst>
      <p:ext uri="{BB962C8B-B14F-4D97-AF65-F5344CB8AC3E}">
        <p14:creationId xmlns:p14="http://schemas.microsoft.com/office/powerpoint/2010/main" val="393364836"/>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E6751686-D174-5234-A160-9E64B80BD8E4}"/>
              </a:ext>
            </a:extLst>
          </p:cNvPr>
          <p:cNvSpPr txBox="1"/>
          <p:nvPr/>
        </p:nvSpPr>
        <p:spPr>
          <a:xfrm>
            <a:off x="381000" y="1143000"/>
            <a:ext cx="7883568" cy="369332"/>
          </a:xfrm>
          <a:prstGeom prst="rect">
            <a:avLst/>
          </a:prstGeom>
          <a:noFill/>
        </p:spPr>
        <p:txBody>
          <a:bodyPr wrap="none" rtlCol="0">
            <a:spAutoFit/>
          </a:bodyPr>
          <a:lstStyle/>
          <a:p>
            <a:r>
              <a:rPr lang="en-US" dirty="0"/>
              <a:t>You need to file income taxes if you make over the following (gross income).</a:t>
            </a:r>
          </a:p>
        </p:txBody>
      </p:sp>
      <p:pic>
        <p:nvPicPr>
          <p:cNvPr id="8" name="Picture 7">
            <a:extLst>
              <a:ext uri="{FF2B5EF4-FFF2-40B4-BE49-F238E27FC236}">
                <a16:creationId xmlns:a16="http://schemas.microsoft.com/office/drawing/2014/main" id="{941BDD9F-C954-9DAA-D573-CF92DD0068DB}"/>
              </a:ext>
            </a:extLst>
          </p:cNvPr>
          <p:cNvPicPr>
            <a:picLocks noChangeAspect="1"/>
          </p:cNvPicPr>
          <p:nvPr/>
        </p:nvPicPr>
        <p:blipFill>
          <a:blip r:embed="rId3"/>
          <a:stretch>
            <a:fillRect/>
          </a:stretch>
        </p:blipFill>
        <p:spPr>
          <a:xfrm>
            <a:off x="609600" y="1699379"/>
            <a:ext cx="7437408" cy="4008694"/>
          </a:xfrm>
          <a:prstGeom prst="rect">
            <a:avLst/>
          </a:prstGeom>
        </p:spPr>
      </p:pic>
    </p:spTree>
    <p:extLst>
      <p:ext uri="{BB962C8B-B14F-4D97-AF65-F5344CB8AC3E}">
        <p14:creationId xmlns:p14="http://schemas.microsoft.com/office/powerpoint/2010/main" val="1966559638"/>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Personal Income Tax</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t>Employers (in most situations) are required to deduct federal income tax from an employee’s paycheck</a:t>
            </a:r>
          </a:p>
          <a:p>
            <a:pPr lvl="1"/>
            <a:r>
              <a:rPr lang="en-US" dirty="0"/>
              <a:t>Gross income is the amount of earned income before deductions</a:t>
            </a:r>
          </a:p>
          <a:p>
            <a:pPr lvl="1"/>
            <a:r>
              <a:rPr lang="en-US" dirty="0"/>
              <a:t>Net income is the amount of “take home” pay in an employee’s paycheck</a:t>
            </a:r>
          </a:p>
          <a:p>
            <a:pPr lvl="1"/>
            <a:r>
              <a:rPr lang="en-US" dirty="0"/>
              <a:t>Federal income tax is only one example of a deduction</a:t>
            </a:r>
          </a:p>
          <a:p>
            <a:pPr lvl="1"/>
            <a:r>
              <a:rPr lang="en-US" dirty="0"/>
              <a:t>Other possible types of deductions</a:t>
            </a:r>
          </a:p>
          <a:p>
            <a:pPr lvl="2"/>
            <a:r>
              <a:rPr lang="en-US" dirty="0"/>
              <a:t>State and local income tax, if required</a:t>
            </a:r>
          </a:p>
          <a:p>
            <a:pPr lvl="2"/>
            <a:r>
              <a:rPr lang="en-US" dirty="0"/>
              <a:t>Social Security and Medicare payments (called FICA)</a:t>
            </a:r>
          </a:p>
          <a:p>
            <a:pPr lvl="2"/>
            <a:r>
              <a:rPr lang="en-US" dirty="0"/>
              <a:t>Retirement contributions, health care payments, etc.</a:t>
            </a:r>
          </a:p>
        </p:txBody>
      </p:sp>
    </p:spTree>
    <p:extLst>
      <p:ext uri="{BB962C8B-B14F-4D97-AF65-F5344CB8AC3E}">
        <p14:creationId xmlns:p14="http://schemas.microsoft.com/office/powerpoint/2010/main" val="1508495459"/>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Paying Personal Income Tax</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t>Employers are required to provide employees with IRS Form W2 on or before January 31 of each year</a:t>
            </a:r>
          </a:p>
          <a:p>
            <a:r>
              <a:rPr lang="en-US" dirty="0"/>
              <a:t>W2 forms include income and tax information needed about the past tax year (the preceding calendar year)</a:t>
            </a:r>
          </a:p>
          <a:p>
            <a:r>
              <a:rPr lang="en-US" dirty="0"/>
              <a:t>Information on the W2 is used to complete IRS Form 1040 to indicate potential refunds (overpayment of taxes) or additional money owed (underpayment of taxes during the tax year)</a:t>
            </a:r>
          </a:p>
          <a:p>
            <a:r>
              <a:rPr lang="en-US" dirty="0"/>
              <a:t>Form 1040 must be submitted to the appropriate IRS Office on or before April 15 of each year </a:t>
            </a:r>
          </a:p>
        </p:txBody>
      </p:sp>
    </p:spTree>
    <p:extLst>
      <p:ext uri="{BB962C8B-B14F-4D97-AF65-F5344CB8AC3E}">
        <p14:creationId xmlns:p14="http://schemas.microsoft.com/office/powerpoint/2010/main" val="3920178942"/>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W2 Information</a:t>
            </a:r>
          </a:p>
        </p:txBody>
      </p:sp>
      <p:sp>
        <p:nvSpPr>
          <p:cNvPr id="3" name="Content Placeholder 2">
            <a:extLst>
              <a:ext uri="{FF2B5EF4-FFF2-40B4-BE49-F238E27FC236}">
                <a16:creationId xmlns:a16="http://schemas.microsoft.com/office/drawing/2014/main" id="{C687AE50-0B8A-E743-A9F2-4056808E97D3}"/>
              </a:ext>
            </a:extLst>
          </p:cNvPr>
          <p:cNvSpPr>
            <a:spLocks noGrp="1"/>
          </p:cNvSpPr>
          <p:nvPr>
            <p:ph idx="1"/>
          </p:nvPr>
        </p:nvSpPr>
        <p:spPr>
          <a:xfrm>
            <a:off x="457200" y="2133600"/>
            <a:ext cx="8229600" cy="3779520"/>
          </a:xfrm>
        </p:spPr>
        <p:txBody>
          <a:bodyPr/>
          <a:lstStyle/>
          <a:p>
            <a:r>
              <a:rPr lang="en-US" dirty="0">
                <a:hlinkClick r:id="rId3"/>
              </a:rPr>
              <a:t>https://www.hrblock.com/tax-center/irs/forms/how-to-read-a-w2-form/</a:t>
            </a:r>
            <a:r>
              <a:rPr lang="en-US" dirty="0"/>
              <a:t> </a:t>
            </a:r>
          </a:p>
        </p:txBody>
      </p:sp>
    </p:spTree>
    <p:extLst>
      <p:ext uri="{BB962C8B-B14F-4D97-AF65-F5344CB8AC3E}">
        <p14:creationId xmlns:p14="http://schemas.microsoft.com/office/powerpoint/2010/main" val="2747069464"/>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27830-CFE1-B145-9F01-2511806104CF}"/>
              </a:ext>
            </a:extLst>
          </p:cNvPr>
          <p:cNvSpPr>
            <a:spLocks noGrp="1"/>
          </p:cNvSpPr>
          <p:nvPr>
            <p:ph type="title"/>
          </p:nvPr>
        </p:nvSpPr>
        <p:spPr>
          <a:xfrm>
            <a:off x="457200" y="990600"/>
            <a:ext cx="8229600" cy="1143000"/>
          </a:xfrm>
        </p:spPr>
        <p:txBody>
          <a:bodyPr/>
          <a:lstStyle/>
          <a:p>
            <a:r>
              <a:rPr lang="en-US" sz="4400" dirty="0"/>
              <a:t>Sample W2</a:t>
            </a:r>
          </a:p>
        </p:txBody>
      </p:sp>
      <p:sp>
        <p:nvSpPr>
          <p:cNvPr id="6" name="TextBox 5">
            <a:extLst>
              <a:ext uri="{FF2B5EF4-FFF2-40B4-BE49-F238E27FC236}">
                <a16:creationId xmlns:a16="http://schemas.microsoft.com/office/drawing/2014/main" id="{A6679BC6-FD8E-6445-A7F3-C0A141F67A4B}"/>
              </a:ext>
            </a:extLst>
          </p:cNvPr>
          <p:cNvSpPr txBox="1"/>
          <p:nvPr/>
        </p:nvSpPr>
        <p:spPr>
          <a:xfrm>
            <a:off x="331694" y="3370729"/>
            <a:ext cx="184731" cy="369332"/>
          </a:xfrm>
          <a:prstGeom prst="rect">
            <a:avLst/>
          </a:prstGeom>
          <a:noFill/>
        </p:spPr>
        <p:txBody>
          <a:bodyPr wrap="none" rtlCol="0">
            <a:spAutoFit/>
          </a:bodyPr>
          <a:lstStyle/>
          <a:p>
            <a:endParaRPr lang="en-US" dirty="0"/>
          </a:p>
        </p:txBody>
      </p:sp>
      <p:graphicFrame>
        <p:nvGraphicFramePr>
          <p:cNvPr id="7" name="Table 6">
            <a:extLst>
              <a:ext uri="{FF2B5EF4-FFF2-40B4-BE49-F238E27FC236}">
                <a16:creationId xmlns:a16="http://schemas.microsoft.com/office/drawing/2014/main" id="{1073F64B-3B12-374E-9719-147B9A4DD00E}"/>
              </a:ext>
            </a:extLst>
          </p:cNvPr>
          <p:cNvGraphicFramePr>
            <a:graphicFrameLocks noGrp="1"/>
          </p:cNvGraphicFramePr>
          <p:nvPr>
            <p:extLst>
              <p:ext uri="{D42A27DB-BD31-4B8C-83A1-F6EECF244321}">
                <p14:modId xmlns:p14="http://schemas.microsoft.com/office/powerpoint/2010/main" val="3687298067"/>
              </p:ext>
            </p:extLst>
          </p:nvPr>
        </p:nvGraphicFramePr>
        <p:xfrm>
          <a:off x="909306" y="2057400"/>
          <a:ext cx="7325388" cy="4372738"/>
        </p:xfrm>
        <a:graphic>
          <a:graphicData uri="http://schemas.openxmlformats.org/drawingml/2006/table">
            <a:tbl>
              <a:tblPr firstRow="1" firstCol="1" bandRow="1"/>
              <a:tblGrid>
                <a:gridCol w="1684372">
                  <a:extLst>
                    <a:ext uri="{9D8B030D-6E8A-4147-A177-3AD203B41FA5}">
                      <a16:colId xmlns:a16="http://schemas.microsoft.com/office/drawing/2014/main" val="4090678543"/>
                    </a:ext>
                  </a:extLst>
                </a:gridCol>
                <a:gridCol w="107433">
                  <a:extLst>
                    <a:ext uri="{9D8B030D-6E8A-4147-A177-3AD203B41FA5}">
                      <a16:colId xmlns:a16="http://schemas.microsoft.com/office/drawing/2014/main" val="367086761"/>
                    </a:ext>
                  </a:extLst>
                </a:gridCol>
                <a:gridCol w="1276016">
                  <a:extLst>
                    <a:ext uri="{9D8B030D-6E8A-4147-A177-3AD203B41FA5}">
                      <a16:colId xmlns:a16="http://schemas.microsoft.com/office/drawing/2014/main" val="655576259"/>
                    </a:ext>
                  </a:extLst>
                </a:gridCol>
                <a:gridCol w="741427">
                  <a:extLst>
                    <a:ext uri="{9D8B030D-6E8A-4147-A177-3AD203B41FA5}">
                      <a16:colId xmlns:a16="http://schemas.microsoft.com/office/drawing/2014/main" val="2509967615"/>
                    </a:ext>
                  </a:extLst>
                </a:gridCol>
                <a:gridCol w="545994">
                  <a:extLst>
                    <a:ext uri="{9D8B030D-6E8A-4147-A177-3AD203B41FA5}">
                      <a16:colId xmlns:a16="http://schemas.microsoft.com/office/drawing/2014/main" val="61889096"/>
                    </a:ext>
                  </a:extLst>
                </a:gridCol>
                <a:gridCol w="371855">
                  <a:extLst>
                    <a:ext uri="{9D8B030D-6E8A-4147-A177-3AD203B41FA5}">
                      <a16:colId xmlns:a16="http://schemas.microsoft.com/office/drawing/2014/main" val="15506722"/>
                    </a:ext>
                  </a:extLst>
                </a:gridCol>
                <a:gridCol w="146764">
                  <a:extLst>
                    <a:ext uri="{9D8B030D-6E8A-4147-A177-3AD203B41FA5}">
                      <a16:colId xmlns:a16="http://schemas.microsoft.com/office/drawing/2014/main" val="1262790016"/>
                    </a:ext>
                  </a:extLst>
                </a:gridCol>
                <a:gridCol w="383261">
                  <a:extLst>
                    <a:ext uri="{9D8B030D-6E8A-4147-A177-3AD203B41FA5}">
                      <a16:colId xmlns:a16="http://schemas.microsoft.com/office/drawing/2014/main" val="3353732142"/>
                    </a:ext>
                  </a:extLst>
                </a:gridCol>
                <a:gridCol w="152088">
                  <a:extLst>
                    <a:ext uri="{9D8B030D-6E8A-4147-A177-3AD203B41FA5}">
                      <a16:colId xmlns:a16="http://schemas.microsoft.com/office/drawing/2014/main" val="4081777041"/>
                    </a:ext>
                  </a:extLst>
                </a:gridCol>
                <a:gridCol w="50950">
                  <a:extLst>
                    <a:ext uri="{9D8B030D-6E8A-4147-A177-3AD203B41FA5}">
                      <a16:colId xmlns:a16="http://schemas.microsoft.com/office/drawing/2014/main" val="3817707285"/>
                    </a:ext>
                  </a:extLst>
                </a:gridCol>
                <a:gridCol w="107433">
                  <a:extLst>
                    <a:ext uri="{9D8B030D-6E8A-4147-A177-3AD203B41FA5}">
                      <a16:colId xmlns:a16="http://schemas.microsoft.com/office/drawing/2014/main" val="2147680110"/>
                    </a:ext>
                  </a:extLst>
                </a:gridCol>
                <a:gridCol w="107433">
                  <a:extLst>
                    <a:ext uri="{9D8B030D-6E8A-4147-A177-3AD203B41FA5}">
                      <a16:colId xmlns:a16="http://schemas.microsoft.com/office/drawing/2014/main" val="1984794845"/>
                    </a:ext>
                  </a:extLst>
                </a:gridCol>
                <a:gridCol w="545994">
                  <a:extLst>
                    <a:ext uri="{9D8B030D-6E8A-4147-A177-3AD203B41FA5}">
                      <a16:colId xmlns:a16="http://schemas.microsoft.com/office/drawing/2014/main" val="206767255"/>
                    </a:ext>
                  </a:extLst>
                </a:gridCol>
                <a:gridCol w="107433">
                  <a:extLst>
                    <a:ext uri="{9D8B030D-6E8A-4147-A177-3AD203B41FA5}">
                      <a16:colId xmlns:a16="http://schemas.microsoft.com/office/drawing/2014/main" val="1937527418"/>
                    </a:ext>
                  </a:extLst>
                </a:gridCol>
                <a:gridCol w="996935">
                  <a:extLst>
                    <a:ext uri="{9D8B030D-6E8A-4147-A177-3AD203B41FA5}">
                      <a16:colId xmlns:a16="http://schemas.microsoft.com/office/drawing/2014/main" val="3968638758"/>
                    </a:ext>
                  </a:extLst>
                </a:gridCol>
              </a:tblGrid>
              <a:tr h="336119">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635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a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Employee’s social security number</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3500" marR="0">
                        <a:lnSpc>
                          <a:spcPct val="106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123-45-6789</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gridSpan="12">
                  <a:txBody>
                    <a:bodyPr/>
                    <a:lstStyle/>
                    <a:p>
                      <a:pPr marL="63500" marR="0" indent="94234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Safe, accurate,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Visit the IRS website at OMB No. 1545-0008	</a:t>
                      </a: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FAST! Use</a:t>
                      </a:r>
                      <a:r>
                        <a:rPr lang="en-US" sz="600" i="1">
                          <a:solidFill>
                            <a:srgbClr val="000000"/>
                          </a:solidFill>
                          <a:effectLst/>
                          <a:latin typeface="Arial" panose="020B0604020202020204" pitchFamily="34" charset="0"/>
                          <a:ea typeface="Arial" panose="020B0604020202020204" pitchFamily="34" charset="0"/>
                          <a:cs typeface="Times New Roman" panose="02020603050405020304" pitchFamily="18" charset="0"/>
                        </a:rPr>
                        <a:t>www.irs.gov/efile</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09885839"/>
                  </a:ext>
                </a:extLst>
              </a:tr>
              <a:tr h="248746">
                <a:tc gridSpan="3">
                  <a:txBody>
                    <a:bodyPr/>
                    <a:lstStyle/>
                    <a:p>
                      <a:pPr marL="635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b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Employer identification number (EIN)</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3500" marR="0">
                        <a:lnSpc>
                          <a:spcPct val="106000"/>
                        </a:lnSpc>
                        <a:spcBef>
                          <a:spcPts val="0"/>
                        </a:spcBef>
                        <a:spcAft>
                          <a:spcPts val="0"/>
                        </a:spcAft>
                      </a:pPr>
                      <a:r>
                        <a:rPr lang="en-US" sz="11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46-0997139</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a:noFill/>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Wages, tips, other compensation</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95250" marR="0">
                        <a:lnSpc>
                          <a:spcPct val="106000"/>
                        </a:lnSpc>
                        <a:spcBef>
                          <a:spcPts val="0"/>
                        </a:spcBef>
                        <a:spcAft>
                          <a:spcPts val="0"/>
                        </a:spcAft>
                      </a:pPr>
                      <a:r>
                        <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$39,027</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2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Federal income tax withheld</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95250" marR="0">
                        <a:lnSpc>
                          <a:spcPct val="106000"/>
                        </a:lnSpc>
                        <a:spcBef>
                          <a:spcPts val="0"/>
                        </a:spcBef>
                        <a:spcAft>
                          <a:spcPts val="0"/>
                        </a:spcAft>
                      </a:pPr>
                      <a:r>
                        <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$3,125</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65806929"/>
                  </a:ext>
                </a:extLst>
              </a:tr>
              <a:tr h="247710">
                <a:tc rowSpan="3" gridSpan="3">
                  <a:txBody>
                    <a:bodyPr/>
                    <a:lstStyle/>
                    <a:p>
                      <a:pPr marL="635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c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Employer’s name, address, and ZIP code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3500" marR="0">
                        <a:lnSpc>
                          <a:spcPct val="106000"/>
                        </a:lnSpc>
                        <a:spcBef>
                          <a:spcPts val="0"/>
                        </a:spcBef>
                        <a:spcAft>
                          <a:spcPts val="0"/>
                        </a:spcAft>
                      </a:pPr>
                      <a:r>
                        <a:rPr lang="en-US" sz="1100">
                          <a:solidFill>
                            <a:srgbClr val="000000"/>
                          </a:solidFill>
                          <a:effectLst/>
                          <a:latin typeface="Arial" panose="020B0604020202020204" pitchFamily="34" charset="0"/>
                          <a:ea typeface="Arial" panose="020B0604020202020204" pitchFamily="34" charset="0"/>
                          <a:cs typeface="Times New Roman" panose="02020603050405020304" pitchFamily="18" charset="0"/>
                        </a:rPr>
                        <a:t>Billie J. Does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3500" marR="0">
                        <a:lnSpc>
                          <a:spcPct val="106000"/>
                        </a:lnSpc>
                        <a:spcBef>
                          <a:spcPts val="0"/>
                        </a:spcBef>
                        <a:spcAft>
                          <a:spcPts val="0"/>
                        </a:spcAft>
                      </a:pPr>
                      <a:r>
                        <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6101 N. American Avenue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63500" marR="0">
                        <a:lnSpc>
                          <a:spcPct val="106000"/>
                        </a:lnSpc>
                        <a:spcBef>
                          <a:spcPts val="0"/>
                        </a:spcBef>
                        <a:spcAft>
                          <a:spcPts val="0"/>
                        </a:spcAft>
                      </a:pPr>
                      <a:r>
                        <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Belton, MO  64012</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en-US"/>
                    </a:p>
                  </a:txBody>
                  <a:tcPr/>
                </a:tc>
                <a:tc rowSpan="3" hMerge="1">
                  <a:txBody>
                    <a:bodyPr/>
                    <a:lstStyle/>
                    <a:p>
                      <a:endParaRPr lang="en-US"/>
                    </a:p>
                  </a:txBody>
                  <a:tcPr/>
                </a:tc>
                <a:tc rowSpan="3">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3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Social security wages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95250" marR="0">
                        <a:lnSpc>
                          <a:spcPct val="106000"/>
                        </a:lnSpc>
                        <a:spcBef>
                          <a:spcPts val="0"/>
                        </a:spcBef>
                        <a:spcAft>
                          <a:spcPts val="0"/>
                        </a:spcAft>
                      </a:pPr>
                      <a:r>
                        <a:rPr lang="en-US" sz="1100">
                          <a:solidFill>
                            <a:srgbClr val="000000"/>
                          </a:solidFill>
                          <a:effectLst/>
                          <a:latin typeface="Arial" panose="020B0604020202020204" pitchFamily="34" charset="0"/>
                          <a:ea typeface="Arial" panose="020B0604020202020204" pitchFamily="34" charset="0"/>
                          <a:cs typeface="Times New Roman" panose="02020603050405020304" pitchFamily="18" charset="0"/>
                        </a:rPr>
                        <a:t>$40,254</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4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Social security tax withheld</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95250" marR="0">
                        <a:lnSpc>
                          <a:spcPct val="106000"/>
                        </a:lnSpc>
                        <a:spcBef>
                          <a:spcPts val="0"/>
                        </a:spcBef>
                        <a:spcAft>
                          <a:spcPts val="0"/>
                        </a:spcAft>
                      </a:pPr>
                      <a:r>
                        <a:rPr lang="en-US" sz="1100">
                          <a:solidFill>
                            <a:srgbClr val="000000"/>
                          </a:solidFill>
                          <a:effectLst/>
                          <a:latin typeface="Arial" panose="020B0604020202020204" pitchFamily="34" charset="0"/>
                          <a:ea typeface="Arial" panose="020B0604020202020204" pitchFamily="34" charset="0"/>
                          <a:cs typeface="Times New Roman" panose="02020603050405020304" pitchFamily="18" charset="0"/>
                        </a:rPr>
                        <a:t>$2,691</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76698007"/>
                  </a:ext>
                </a:extLst>
              </a:tr>
              <a:tr h="248746">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8">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5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Medicare wages and tips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95250" marR="0">
                        <a:lnSpc>
                          <a:spcPct val="106000"/>
                        </a:lnSpc>
                        <a:spcBef>
                          <a:spcPts val="0"/>
                        </a:spcBef>
                        <a:spcAft>
                          <a:spcPts val="0"/>
                        </a:spcAft>
                      </a:pPr>
                      <a:r>
                        <a:rPr lang="en-US" sz="1100">
                          <a:solidFill>
                            <a:srgbClr val="000000"/>
                          </a:solidFill>
                          <a:effectLst/>
                          <a:latin typeface="Arial" panose="020B0604020202020204" pitchFamily="34" charset="0"/>
                          <a:ea typeface="Arial" panose="020B0604020202020204" pitchFamily="34" charset="0"/>
                          <a:cs typeface="Times New Roman" panose="02020603050405020304" pitchFamily="18" charset="0"/>
                        </a:rPr>
                        <a:t>$40,254</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6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Medicare tax withheld</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95250" marR="0">
                        <a:lnSpc>
                          <a:spcPct val="106000"/>
                        </a:lnSpc>
                        <a:spcBef>
                          <a:spcPts val="0"/>
                        </a:spcBef>
                        <a:spcAft>
                          <a:spcPts val="0"/>
                        </a:spcAft>
                      </a:pPr>
                      <a:r>
                        <a:rPr lang="en-US" sz="1100">
                          <a:solidFill>
                            <a:srgbClr val="000000"/>
                          </a:solidFill>
                          <a:effectLst/>
                          <a:latin typeface="Arial" panose="020B0604020202020204" pitchFamily="34" charset="0"/>
                          <a:ea typeface="Arial" panose="020B0604020202020204" pitchFamily="34" charset="0"/>
                          <a:cs typeface="Times New Roman" panose="02020603050405020304" pitchFamily="18" charset="0"/>
                        </a:rPr>
                        <a:t>$584</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336591788"/>
                  </a:ext>
                </a:extLst>
              </a:tr>
              <a:tr h="248746">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8">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7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Social security tips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8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Allocated tips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500014641"/>
                  </a:ext>
                </a:extLst>
              </a:tr>
              <a:tr h="248746">
                <a:tc gridSpan="3">
                  <a:txBody>
                    <a:bodyPr/>
                    <a:lstStyle/>
                    <a:p>
                      <a:pPr marL="63500" marR="0">
                        <a:lnSpc>
                          <a:spcPct val="106000"/>
                        </a:lnSpc>
                        <a:spcBef>
                          <a:spcPts val="0"/>
                        </a:spcBef>
                        <a:spcAft>
                          <a:spcPts val="0"/>
                        </a:spcAft>
                      </a:pPr>
                      <a:r>
                        <a:rPr lang="en-US" sz="6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d  </a:t>
                      </a:r>
                      <a:r>
                        <a:rPr lang="en-US" sz="6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Control number</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marL="9525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9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Verification code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508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10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Dependent care benefits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20985644"/>
                  </a:ext>
                </a:extLst>
              </a:tr>
              <a:tr h="337408">
                <a:tc rowSpan="6" gridSpan="3">
                  <a:txBody>
                    <a:bodyPr/>
                    <a:lstStyle/>
                    <a:p>
                      <a:pPr marL="342900" marR="0" lvl="0" indent="-342900" fontAlgn="base">
                        <a:lnSpc>
                          <a:spcPct val="106000"/>
                        </a:lnSpc>
                        <a:spcBef>
                          <a:spcPts val="0"/>
                        </a:spcBef>
                        <a:spcAft>
                          <a:spcPts val="8765"/>
                        </a:spcAft>
                        <a:buClr>
                          <a:srgbClr val="000000"/>
                        </a:buClr>
                        <a:buSzPts val="700"/>
                        <a:buFont typeface="+mj-lt"/>
                        <a:buAutoNum type="alphaLcPeriod" startAt="5"/>
                      </a:pPr>
                      <a:endParaRPr lang="en-US" sz="10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0" marR="0">
                        <a:lnSpc>
                          <a:spcPct val="106000"/>
                        </a:lnSpc>
                        <a:spcBef>
                          <a:spcPts val="0"/>
                        </a:spcBef>
                        <a:spcAft>
                          <a:spcPts val="0"/>
                        </a:spcAft>
                      </a:pPr>
                      <a:r>
                        <a:rPr lang="en-US" sz="1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Happy Days Public Schools</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en-US" sz="1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100 N. Pleasant Run Blvd.</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en-US" sz="11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Belton, MO  64012</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pPr>
                      <a:r>
                        <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marR="0" lvl="0" indent="-342900" fontAlgn="base">
                        <a:lnSpc>
                          <a:spcPct val="106000"/>
                        </a:lnSpc>
                        <a:spcBef>
                          <a:spcPts val="0"/>
                        </a:spcBef>
                        <a:spcAft>
                          <a:spcPts val="0"/>
                        </a:spcAft>
                        <a:buClr>
                          <a:srgbClr val="000000"/>
                        </a:buClr>
                        <a:buSzPts val="700"/>
                        <a:buFont typeface="+mj-lt"/>
                        <a:buAutoNum type="alphaLcPeriod" startAt="5"/>
                      </a:pPr>
                      <a:r>
                        <a:rPr lang="en-US" sz="600" dirty="0">
                          <a:effectLst/>
                          <a:latin typeface="Arial" panose="020B0604020202020204" pitchFamily="34" charset="0"/>
                          <a:ea typeface="Arial" panose="020B0604020202020204" pitchFamily="34" charset="0"/>
                          <a:cs typeface="Times New Roman" panose="02020603050405020304" pitchFamily="18" charset="0"/>
                        </a:rPr>
                        <a:t>Employee’s first name and initial	Last name</a:t>
                      </a:r>
                      <a:r>
                        <a:rPr lang="en-US" sz="1000" dirty="0">
                          <a:effectLst/>
                          <a:latin typeface="Calibri" panose="020F0502020204030204" pitchFamily="34" charset="0"/>
                          <a:ea typeface="Times New Roman" panose="02020603050405020304" pitchFamily="18" charset="0"/>
                          <a:cs typeface="Times New Roman" panose="02020603050405020304" pitchFamily="18" charset="0"/>
                        </a:rPr>
                        <a:t> </a:t>
                      </a:r>
                      <a:r>
                        <a:rPr lang="en-US" sz="6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rPr>
                        <a:t>Employee’s address and ZIP code</a:t>
                      </a:r>
                      <a:endParaRPr lang="en-US" sz="1000" u="none" strike="noStrike" dirty="0">
                        <a:solidFill>
                          <a:srgbClr val="000000"/>
                        </a:solidFill>
                        <a:effectLst/>
                        <a:uFill>
                          <a:solidFill>
                            <a:srgbClr val="000000"/>
                          </a:solidFill>
                        </a:uFill>
                        <a:latin typeface="Arial" panose="020B0604020202020204" pitchFamily="34" charset="0"/>
                        <a:ea typeface="Arial" panose="020B0604020202020204" pitchFamily="34" charset="0"/>
                        <a:cs typeface="Arial" panose="020B0604020202020204" pitchFamily="34"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hMerge="1">
                  <a:txBody>
                    <a:bodyPr/>
                    <a:lstStyle/>
                    <a:p>
                      <a:endParaRPr lang="en-US"/>
                    </a:p>
                  </a:txBody>
                  <a:tcPr/>
                </a:tc>
                <a:tc rowSpan="6" hMerge="1">
                  <a:txBody>
                    <a:bodyPr/>
                    <a:lstStyle/>
                    <a:p>
                      <a:endParaRPr lang="en-US"/>
                    </a:p>
                  </a:txBody>
                  <a:tcPr/>
                </a:tc>
                <a:tc rowSpan="6">
                  <a:txBody>
                    <a:bodyPr/>
                    <a:lstStyle/>
                    <a:p>
                      <a:pPr marL="0" marR="8890" algn="r">
                        <a:lnSpc>
                          <a:spcPct val="106000"/>
                        </a:lnSpc>
                        <a:spcBef>
                          <a:spcPts val="0"/>
                        </a:spcBef>
                        <a:spcAft>
                          <a:spcPts val="0"/>
                        </a:spcAft>
                      </a:pP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Suff</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8">
                  <a:txBody>
                    <a:bodyPr/>
                    <a:lstStyle/>
                    <a:p>
                      <a:pPr marL="508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11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Nonqualified plans</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508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12a  </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C   </a:t>
                      </a:r>
                      <a:r>
                        <a:rPr lang="en-US"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DD</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31115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o d 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218440" algn="ctr">
                        <a:lnSpc>
                          <a:spcPct val="106000"/>
                        </a:lnSpc>
                        <a:spcBef>
                          <a:spcPts val="0"/>
                        </a:spcBef>
                        <a:spcAft>
                          <a:spcPts val="0"/>
                        </a:spcAft>
                      </a:pPr>
                      <a:r>
                        <a:rPr lang="en-US" sz="6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See instructions for box 12</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563226790"/>
                  </a:ext>
                </a:extLst>
              </a:tr>
              <a:tr h="155001">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8">
                  <a:txBody>
                    <a:bodyPr/>
                    <a:lstStyle/>
                    <a:p>
                      <a:pPr marL="220980" marR="0" indent="-170180" algn="just">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13 </a:t>
                      </a: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Statutory Retirement Third-party employee plan sick pay</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rowSpan="2">
                  <a:txBody>
                    <a:bodyPr/>
                    <a:lstStyle/>
                    <a:p>
                      <a:pPr marL="508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12b</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C  </a:t>
                      </a:r>
                      <a:r>
                        <a:rPr lang="en-US" sz="900">
                          <a:solidFill>
                            <a:srgbClr val="000000"/>
                          </a:solidFill>
                          <a:effectLst/>
                          <a:latin typeface="Arial" panose="020B0604020202020204" pitchFamily="34" charset="0"/>
                          <a:ea typeface="Arial" panose="020B0604020202020204" pitchFamily="34" charset="0"/>
                          <a:cs typeface="Times New Roman" panose="02020603050405020304" pitchFamily="18" charset="0"/>
                        </a:rPr>
                        <a:t>D</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31115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o  d   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gridSpan="2">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extLst>
                  <a:ext uri="{0D108BD9-81ED-4DB2-BD59-A6C34878D82A}">
                    <a16:rowId xmlns:a16="http://schemas.microsoft.com/office/drawing/2014/main" val="2097452954"/>
                  </a:ext>
                </a:extLst>
              </a:tr>
              <a:tr h="182407">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nSpc>
                          <a:spcPct val="106000"/>
                        </a:lnSpc>
                        <a:spcBef>
                          <a:spcPts val="0"/>
                        </a:spcBef>
                        <a:spcAft>
                          <a:spcPts val="0"/>
                        </a:spcAft>
                      </a:pP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9050" cap="flat" cmpd="dbl" algn="ctr">
                      <a:solidFill>
                        <a:srgbClr val="000000"/>
                      </a:solidFill>
                      <a:prstDash val="solid"/>
                      <a:round/>
                      <a:headEnd type="none" w="med" len="med"/>
                      <a:tailEnd type="none" w="med" len="med"/>
                    </a:lnB>
                  </a:tcPr>
                </a:tc>
                <a:tc gridSpan="2">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extLst>
                  <a:ext uri="{0D108BD9-81ED-4DB2-BD59-A6C34878D82A}">
                    <a16:rowId xmlns:a16="http://schemas.microsoft.com/office/drawing/2014/main" val="2702473978"/>
                  </a:ext>
                </a:extLst>
              </a:tr>
              <a:tr h="26345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rowSpan="3" gridSpan="8">
                  <a:txBody>
                    <a:bodyPr/>
                    <a:lstStyle/>
                    <a:p>
                      <a:pPr marL="50800" marR="0">
                        <a:lnSpc>
                          <a:spcPct val="106000"/>
                        </a:lnSpc>
                        <a:spcBef>
                          <a:spcPts val="0"/>
                        </a:spcBef>
                        <a:spcAft>
                          <a:spcPts val="0"/>
                        </a:spcAft>
                      </a:pPr>
                      <a:r>
                        <a:rPr lang="en-US" sz="6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14  </a:t>
                      </a:r>
                      <a:r>
                        <a:rPr lang="en-US" sz="6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Other</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rowSpan="3" hMerge="1">
                  <a:txBody>
                    <a:bodyPr/>
                    <a:lstStyle/>
                    <a:p>
                      <a:endParaRPr lang="en-US"/>
                    </a:p>
                  </a:txBody>
                  <a:tcPr/>
                </a:tc>
                <a:tc>
                  <a:txBody>
                    <a:bodyPr/>
                    <a:lstStyle/>
                    <a:p>
                      <a:pPr marL="508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12c</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C</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31115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o d 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560901343"/>
                  </a:ext>
                </a:extLst>
              </a:tr>
              <a:tr h="263450">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8"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marL="508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12d</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C</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57150" marR="311150">
                        <a:lnSpc>
                          <a:spcPct val="106000"/>
                        </a:lnSpc>
                        <a:spcBef>
                          <a:spcPts val="0"/>
                        </a:spcBef>
                        <a:spcAft>
                          <a:spcPts val="0"/>
                        </a:spcAft>
                      </a:pPr>
                      <a:r>
                        <a:rPr lang="en-US" sz="400">
                          <a:solidFill>
                            <a:srgbClr val="000000"/>
                          </a:solidFill>
                          <a:effectLst/>
                          <a:latin typeface="Arial" panose="020B0604020202020204" pitchFamily="34" charset="0"/>
                          <a:ea typeface="Arial" panose="020B0604020202020204" pitchFamily="34" charset="0"/>
                          <a:cs typeface="Times New Roman" panose="02020603050405020304" pitchFamily="18" charset="0"/>
                        </a:rPr>
                        <a:t>o d 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494190789"/>
                  </a:ext>
                </a:extLst>
              </a:tr>
              <a:tr h="835873">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vMerge="1">
                  <a:txBody>
                    <a:bodyPr/>
                    <a:lstStyle/>
                    <a:p>
                      <a:endParaRPr lang="en-US"/>
                    </a:p>
                  </a:txBody>
                  <a:tcPr/>
                </a:tc>
                <a:tc gridSpan="8"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hMerge="1" vMerge="1">
                  <a:txBody>
                    <a:bodyPr/>
                    <a:lstStyle/>
                    <a:p>
                      <a:endParaRPr lang="en-US"/>
                    </a:p>
                  </a:txBody>
                  <a:tcPr/>
                </a:tc>
                <a:tc gridSpan="3">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0C0C0"/>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5520974"/>
                  </a:ext>
                </a:extLst>
              </a:tr>
              <a:tr h="249265">
                <a:tc gridSpan="2">
                  <a:txBody>
                    <a:bodyPr/>
                    <a:lstStyle/>
                    <a:p>
                      <a:pPr marL="0" marR="0">
                        <a:lnSpc>
                          <a:spcPct val="106000"/>
                        </a:lnSpc>
                        <a:spcBef>
                          <a:spcPts val="0"/>
                        </a:spcBef>
                        <a:spcAft>
                          <a:spcPts val="0"/>
                        </a:spcAft>
                        <a:tabLst>
                          <a:tab pos="1045210" algn="ctr"/>
                        </a:tabLs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15  </a:t>
                      </a:r>
                      <a:r>
                        <a:rPr lang="en-US" sz="5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State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Employer’s state ID number</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6000"/>
                        </a:lnSpc>
                        <a:spcBef>
                          <a:spcPts val="0"/>
                        </a:spcBef>
                        <a:spcAft>
                          <a:spcPts val="0"/>
                        </a:spcAft>
                        <a:tabLst>
                          <a:tab pos="1045210" algn="ctr"/>
                        </a:tabLst>
                      </a:pPr>
                      <a:r>
                        <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MO      2166973</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hMerge="1">
                  <a:txBody>
                    <a:bodyPr/>
                    <a:lstStyle/>
                    <a:p>
                      <a:endParaRPr lang="en-US"/>
                    </a:p>
                  </a:txBody>
                  <a:tcPr/>
                </a:tc>
                <a:tc>
                  <a:txBody>
                    <a:bodyPr/>
                    <a:lstStyle/>
                    <a:p>
                      <a:pPr marL="38100" marR="0">
                        <a:lnSpc>
                          <a:spcPct val="106000"/>
                        </a:lnSpc>
                        <a:spcBef>
                          <a:spcPts val="0"/>
                        </a:spcBef>
                        <a:spcAft>
                          <a:spcPts val="0"/>
                        </a:spcAft>
                      </a:pPr>
                      <a:r>
                        <a:rPr lang="en-US" sz="6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16  State wages, tips, etc.</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8100" marR="0">
                        <a:lnSpc>
                          <a:spcPct val="106000"/>
                        </a:lnSpc>
                        <a:spcBef>
                          <a:spcPts val="0"/>
                        </a:spcBef>
                        <a:spcAft>
                          <a:spcPts val="0"/>
                        </a:spcAft>
                      </a:pPr>
                      <a:r>
                        <a:rPr lang="en-US" sz="11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$39,027</a:t>
                      </a:r>
                      <a:endPar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gridSpan="3">
                  <a:txBody>
                    <a:bodyPr/>
                    <a:lstStyle/>
                    <a:p>
                      <a:pPr marL="381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17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State income tax</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8100" marR="0">
                        <a:lnSpc>
                          <a:spcPct val="106000"/>
                        </a:lnSpc>
                        <a:spcBef>
                          <a:spcPts val="0"/>
                        </a:spcBef>
                        <a:spcAft>
                          <a:spcPts val="0"/>
                        </a:spcAft>
                      </a:pPr>
                      <a:r>
                        <a:rPr lang="en-US" sz="11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$1,597</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marL="48895"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18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Local wages, tips, etc.</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381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19  </a:t>
                      </a:r>
                      <a:r>
                        <a:rPr lang="en-US" sz="600">
                          <a:solidFill>
                            <a:srgbClr val="000000"/>
                          </a:solidFill>
                          <a:effectLst/>
                          <a:latin typeface="Arial" panose="020B0604020202020204" pitchFamily="34" charset="0"/>
                          <a:ea typeface="Arial" panose="020B0604020202020204" pitchFamily="34" charset="0"/>
                          <a:cs typeface="Times New Roman" panose="02020603050405020304" pitchFamily="18" charset="0"/>
                        </a:rPr>
                        <a:t>Local income tax</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38100" marR="0">
                        <a:lnSpc>
                          <a:spcPct val="106000"/>
                        </a:lnSpc>
                        <a:spcBef>
                          <a:spcPts val="0"/>
                        </a:spcBef>
                        <a:spcAft>
                          <a:spcPts val="0"/>
                        </a:spcAft>
                      </a:pPr>
                      <a:r>
                        <a:rPr lang="en-US" sz="600" b="1">
                          <a:solidFill>
                            <a:srgbClr val="000000"/>
                          </a:solidFill>
                          <a:effectLst/>
                          <a:latin typeface="Arial" panose="020B0604020202020204" pitchFamily="34" charset="0"/>
                          <a:ea typeface="Arial" panose="020B0604020202020204" pitchFamily="34" charset="0"/>
                          <a:cs typeface="Times New Roman" panose="02020603050405020304" pitchFamily="18" charset="0"/>
                        </a:rPr>
                        <a:t>20  </a:t>
                      </a:r>
                      <a:r>
                        <a:rPr lang="en-US" sz="500">
                          <a:solidFill>
                            <a:srgbClr val="000000"/>
                          </a:solidFill>
                          <a:effectLst/>
                          <a:latin typeface="Arial" panose="020B0604020202020204" pitchFamily="34" charset="0"/>
                          <a:ea typeface="Arial" panose="020B0604020202020204" pitchFamily="34" charset="0"/>
                          <a:cs typeface="Times New Roman" panose="02020603050405020304" pitchFamily="18" charset="0"/>
                        </a:rPr>
                        <a:t>Locality name</a:t>
                      </a:r>
                      <a:endPar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ash"/>
                      <a:round/>
                      <a:headEnd type="none" w="med" len="med"/>
                      <a:tailEnd type="none" w="med" len="med"/>
                    </a:lnB>
                  </a:tcPr>
                </a:tc>
                <a:extLst>
                  <a:ext uri="{0D108BD9-81ED-4DB2-BD59-A6C34878D82A}">
                    <a16:rowId xmlns:a16="http://schemas.microsoft.com/office/drawing/2014/main" val="4005494101"/>
                  </a:ext>
                </a:extLst>
              </a:tr>
              <a:tr h="248746">
                <a:tc gridSpan="2">
                  <a:txBody>
                    <a:bodyPr/>
                    <a:lstStyle/>
                    <a:p>
                      <a:pPr marL="0" marR="0">
                        <a:lnSpc>
                          <a:spcPct val="106000"/>
                        </a:lnSpc>
                        <a:spcBef>
                          <a:spcPts val="0"/>
                        </a:spcBef>
                        <a:spcAft>
                          <a:spcPts val="0"/>
                        </a:spcAft>
                      </a:pPr>
                      <a:r>
                        <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5">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nSpc>
                          <a:spcPct val="106000"/>
                        </a:lnSpc>
                        <a:spcBef>
                          <a:spcPts val="0"/>
                        </a:spcBef>
                        <a:spcAft>
                          <a:spcPts val="0"/>
                        </a:spcAft>
                      </a:pPr>
                      <a:r>
                        <a:rPr lang="en-US" sz="100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marL="0" marR="0">
                        <a:lnSpc>
                          <a:spcPct val="106000"/>
                        </a:lnSpc>
                        <a:spcBef>
                          <a:spcPts val="0"/>
                        </a:spcBef>
                        <a:spcAft>
                          <a:spcPts val="0"/>
                        </a:spcAft>
                      </a:pPr>
                      <a:r>
                        <a:rPr lang="en-US" sz="1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txBody>
                  <a:tcPr marL="0" marR="1528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6670100"/>
                  </a:ext>
                </a:extLst>
              </a:tr>
            </a:tbl>
          </a:graphicData>
        </a:graphic>
      </p:graphicFrame>
      <p:pic>
        <p:nvPicPr>
          <p:cNvPr id="8" name="Picture 1">
            <a:extLst>
              <a:ext uri="{FF2B5EF4-FFF2-40B4-BE49-F238E27FC236}">
                <a16:creationId xmlns:a16="http://schemas.microsoft.com/office/drawing/2014/main" id="{CD9E2755-CD65-3343-B61E-4BDDE5C679A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2286000"/>
            <a:ext cx="1004887" cy="250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841262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DFC4E6640BF8E4684BB0AD888238BAB" ma:contentTypeVersion="10" ma:contentTypeDescription="Create a new document." ma:contentTypeScope="" ma:versionID="dfcaf296b1bd588bd73adb08cf7d47ca">
  <xsd:schema xmlns:xsd="http://www.w3.org/2001/XMLSchema" xmlns:xs="http://www.w3.org/2001/XMLSchema" xmlns:p="http://schemas.microsoft.com/office/2006/metadata/properties" xmlns:ns2="aa0c1190-56bd-4797-9cf7-4990489609e0" xmlns:ns3="e475455f-c69b-4ff8-acf7-75612f4dc189" targetNamespace="http://schemas.microsoft.com/office/2006/metadata/properties" ma:root="true" ma:fieldsID="b9b2f643d7d147ab63e5deb48b696c83" ns2:_="" ns3:_="">
    <xsd:import namespace="aa0c1190-56bd-4797-9cf7-4990489609e0"/>
    <xsd:import namespace="e475455f-c69b-4ff8-acf7-75612f4dc18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EventHashCode" minOccurs="0"/>
                <xsd:element ref="ns2:MediaServiceGenerationTim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0c1190-56bd-4797-9cf7-4990489609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475455f-c69b-4ff8-acf7-75612f4dc18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e475455f-c69b-4ff8-acf7-75612f4dc189">
      <UserInfo>
        <DisplayName/>
        <AccountId xsi:nil="true"/>
        <AccountType/>
      </UserInfo>
    </SharedWithUsers>
  </documentManagement>
</p:properties>
</file>

<file path=customXml/itemProps1.xml><?xml version="1.0" encoding="utf-8"?>
<ds:datastoreItem xmlns:ds="http://schemas.openxmlformats.org/officeDocument/2006/customXml" ds:itemID="{0F85DF1F-BC57-4156-92DD-D8D43BF52544}">
  <ds:schemaRefs>
    <ds:schemaRef ds:uri="http://schemas.microsoft.com/sharepoint/v3/contenttype/forms"/>
  </ds:schemaRefs>
</ds:datastoreItem>
</file>

<file path=customXml/itemProps2.xml><?xml version="1.0" encoding="utf-8"?>
<ds:datastoreItem xmlns:ds="http://schemas.openxmlformats.org/officeDocument/2006/customXml" ds:itemID="{3D573403-C109-4615-9D0F-BC23C8B90B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0c1190-56bd-4797-9cf7-4990489609e0"/>
    <ds:schemaRef ds:uri="e475455f-c69b-4ff8-acf7-75612f4dc1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F8332A4-542C-494D-8506-1C720B46413C}">
  <ds:schemaRefs>
    <ds:schemaRef ds:uri="http://schemas.microsoft.com/office/2006/metadata/properties"/>
    <ds:schemaRef ds:uri="http://schemas.microsoft.com/office/infopath/2007/PartnerControls"/>
    <ds:schemaRef ds:uri="e475455f-c69b-4ff8-acf7-75612f4dc189"/>
  </ds:schemaRefs>
</ds:datastoreItem>
</file>

<file path=docProps/app.xml><?xml version="1.0" encoding="utf-8"?>
<Properties xmlns="http://schemas.openxmlformats.org/officeDocument/2006/extended-properties" xmlns:vt="http://schemas.openxmlformats.org/officeDocument/2006/docPropsVTypes">
  <Template/>
  <TotalTime>1295</TotalTime>
  <Words>2503</Words>
  <Application>Microsoft Office PowerPoint</Application>
  <PresentationFormat>On-screen Show (4:3)</PresentationFormat>
  <Paragraphs>175</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Avenir Next forINTUIT</vt:lpstr>
      <vt:lpstr>Calibri</vt:lpstr>
      <vt:lpstr>Calibri Light</vt:lpstr>
      <vt:lpstr>Office Theme</vt:lpstr>
      <vt:lpstr>Preparing Taxes</vt:lpstr>
      <vt:lpstr>Personal Income Facts in the U.S.</vt:lpstr>
      <vt:lpstr>Personal Income Facts in the U.S.</vt:lpstr>
      <vt:lpstr>PowerPoint Presentation</vt:lpstr>
      <vt:lpstr>PowerPoint Presentation</vt:lpstr>
      <vt:lpstr>Personal Income Tax</vt:lpstr>
      <vt:lpstr>Paying Personal Income Tax</vt:lpstr>
      <vt:lpstr>W2 Information</vt:lpstr>
      <vt:lpstr>Sample W2</vt:lpstr>
      <vt:lpstr>Taxable Wages vs Social Security Wages</vt:lpstr>
      <vt:lpstr>Sample</vt:lpstr>
      <vt:lpstr>Conclusion</vt:lpstr>
      <vt:lpstr>Conclusion</vt:lpstr>
      <vt:lpstr>Group Activity</vt:lpstr>
      <vt:lpstr>Individual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Business of….?</dc:title>
  <dc:creator>Marsha Masters</dc:creator>
  <cp:lastModifiedBy>Ruth Cookson</cp:lastModifiedBy>
  <cp:revision>191</cp:revision>
  <dcterms:created xsi:type="dcterms:W3CDTF">2012-09-11T15:07:18Z</dcterms:created>
  <dcterms:modified xsi:type="dcterms:W3CDTF">2026-06-24T22:35:40Z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0x0101006DFC4E6640BF8E4684BB0AD888238BAB</vt:lpwstr>
  </property>
  <property fmtid="{D5CDD505-2E9C-101B-9397-08002B2CF9AE}" pid="3" name="Order">
    <vt:r8>2199100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ies>
</file>