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688" r:id="rId3"/>
    <p:sldMasterId id="214748369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434" r:id="rId16"/>
    <p:sldId id="267" r:id="rId17"/>
    <p:sldId id="287" r:id="rId18"/>
    <p:sldId id="449" r:id="rId19"/>
    <p:sldId id="622" r:id="rId20"/>
    <p:sldId id="436" r:id="rId21"/>
    <p:sldId id="621" r:id="rId22"/>
    <p:sldId id="623" r:id="rId23"/>
    <p:sldId id="438" r:id="rId24"/>
    <p:sldId id="451" r:id="rId25"/>
    <p:sldId id="424" r:id="rId26"/>
    <p:sldId id="440" r:id="rId27"/>
    <p:sldId id="368" r:id="rId28"/>
    <p:sldId id="412" r:id="rId29"/>
    <p:sldId id="446" r:id="rId30"/>
    <p:sldId id="278" r:id="rId31"/>
    <p:sldId id="279" r:id="rId32"/>
    <p:sldId id="443" r:id="rId33"/>
    <p:sldId id="444" r:id="rId34"/>
    <p:sldId id="445" r:id="rId35"/>
    <p:sldId id="280" r:id="rId36"/>
    <p:sldId id="281" r:id="rId37"/>
    <p:sldId id="282" r:id="rId38"/>
    <p:sldId id="283" r:id="rId39"/>
    <p:sldId id="284" r:id="rId40"/>
    <p:sldId id="450" r:id="rId41"/>
    <p:sldId id="286" r:id="rId42"/>
    <p:sldId id="289" r:id="rId43"/>
    <p:sldId id="291" r:id="rId44"/>
    <p:sldId id="293" r:id="rId45"/>
    <p:sldId id="294" r:id="rId46"/>
    <p:sldId id="295" r:id="rId47"/>
    <p:sldId id="296" r:id="rId48"/>
    <p:sldId id="297" r:id="rId49"/>
    <p:sldId id="292" r:id="rId50"/>
  </p:sldIdLst>
  <p:sldSz cx="9144000" cy="6858000" type="screen4x3"/>
  <p:notesSz cx="6858000" cy="9313863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Lucida Calligraphy" panose="03010101010101010101" pitchFamily="66" charset="0"/>
      <p:regular r:id="rId58"/>
    </p:embeddedFont>
    <p:embeddedFont>
      <p:font typeface="Quattrocento Sans" panose="020B0502050000020003" pitchFamily="34" charset="0"/>
      <p:regular r:id="rId59"/>
      <p:bold r:id="rId60"/>
      <p:italic r:id="rId61"/>
      <p:boldItalic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Times" panose="02020603050405020304" pitchFamily="18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hdYPZok9fFWnpGz0BY1epRzrK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0C61D2-14A4-4622-A3A0-5CBEF92C1513}">
  <a:tblStyle styleId="{CB0C61D2-14A4-4622-A3A0-5CBEF92C151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7" autoAdjust="0"/>
  </p:normalViewPr>
  <p:slideViewPr>
    <p:cSldViewPr snapToGrid="0"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458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7" Type="http://schemas.openxmlformats.org/officeDocument/2006/relationships/slide" Target="slides/slide3.xml"/><Relationship Id="rId7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1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424" name="Google Shape;424;p1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434" name="Google Shape;434;p1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474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46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9196c56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9196c56f7_0_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Federal is $7.25</a:t>
            </a:r>
            <a:endParaRPr dirty="0"/>
          </a:p>
        </p:txBody>
      </p:sp>
      <p:sp>
        <p:nvSpPr>
          <p:cNvPr id="475" name="Google Shape;475;g219196c56f7_0_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239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9196c56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9196c56f7_0_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Federal is $7.25</a:t>
            </a:r>
            <a:endParaRPr dirty="0"/>
          </a:p>
        </p:txBody>
      </p:sp>
      <p:sp>
        <p:nvSpPr>
          <p:cNvPr id="475" name="Google Shape;475;g219196c56f7_0_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798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D9E40-35BF-4141-B019-2E6B5C2F02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443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D9E40-35BF-4141-B019-2E6B5C2F02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1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997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319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use a “0” to evaluate when using weights </a:t>
            </a:r>
            <a:r>
              <a:rPr lang="en-US"/>
              <a:t>b/c automatically</a:t>
            </a:r>
            <a:r>
              <a:rPr lang="en-US" baseline="0"/>
              <a:t> </a:t>
            </a:r>
            <a:r>
              <a:rPr lang="en-US"/>
              <a:t>negates </a:t>
            </a:r>
            <a:r>
              <a:rPr lang="en-US" dirty="0"/>
              <a:t>weight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924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842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2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790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921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230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2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2281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Research-related backstory on using economics as an objective lens to discuss controversial issue</a:t>
            </a:r>
            <a:endParaRPr/>
          </a:p>
        </p:txBody>
      </p:sp>
      <p:sp>
        <p:nvSpPr>
          <p:cNvPr id="365" name="Google Shape;365;p4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3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0" name="Google Shape;770;p4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3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Quotes from teachers</a:t>
            </a:r>
            <a:endParaRPr/>
          </a:p>
        </p:txBody>
      </p:sp>
      <p:sp>
        <p:nvSpPr>
          <p:cNvPr id="729" name="Google Shape;729;p3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Ayers, C. A. (2019). Teaching students to ‘think like economists’ as democratic citizenship preparation. Journal of Social Studies Research, 43(4), 405-419.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Byford, Jeff, et al. ”Teaching Controversial Issues in the Social Studies: A Research Study of High School Teachers, The Clearing House: A Journal of Educational Strategies, Issues and Ideas”, 2009, 82:4, 165-170, DOI: 10.3200/TCHS.82.4.165-170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Journell, W., Ayers, C. A., &amp; Beeson, M. W. (2014). Tweeting in the classroom. Phi Delta Kappan, 95(5), 63-67.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“Managing Controversy.” Diversity in the Classroom | Center for Teaching and Learning, Yale University, 5 Jan. 2018, poorvucenter.yale.edu/teaching/teaching-how/chapter-2-teaching-successful-section/managing-controversy.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Philpott, Sarah, et al. “Controversial Issues: To  Teach  or  Not  To  Teach?  That  Is  The  Question! .” The Georgia Social Studies Journal, The University of Tennessee, Georgia Council for the Social Studies, 2011, coe.uga.edu/assets/downloads/misc/gssj/S-Philpott-et-al-2011.pdf.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“Teaching Controversial Topics.” Center for Teaching and Learning, Yale University, 5 Jan. 2018, poorvucenter.yale.edu/teaching/ideas-teaching/teaching-controversial-topics.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“Difficult Dialogues.” Center for Teaching, Vanderbilt University, https://cft.vanderbilt.edu/guides-sub-pages/difficult-dialogues/#tools.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Kawashima-Ginsberg &amp; Junco (2018). Teaching Controversial Issues in a Time of Polarization. Social Education 82(6), pp. 323-329.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Revolution of One (@revolutionof1) tweeted at 9:06 PM on Fri, Apr 15, 2022: How to develop intellectual integrity.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70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7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2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7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7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7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5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6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07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0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80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3"/>
          <p:cNvSpPr txBox="1"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8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4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5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5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1" name="Google Shape;151;p85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2" name="Google Shape;152;p8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055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9" name="Google Shape;159;p86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0" name="Google Shape;160;p86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1" name="Google Shape;161;p86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6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349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7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7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7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4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143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9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8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8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2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4" name="Google Shape;184;p9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67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9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48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2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9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055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04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4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647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8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14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3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246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7"/>
          <p:cNvSpPr txBox="1"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77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7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7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100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8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7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78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8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78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402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9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79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9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249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80"/>
          <p:cNvSpPr txBox="1">
            <a:spLocks noGrp="1"/>
          </p:cNvSpPr>
          <p:nvPr>
            <p:ph type="body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1" name="Google Shape;311;p8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2" name="Google Shape;312;p80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80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0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20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8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81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1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1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44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2"/>
          <p:cNvSpPr txBox="1">
            <a:spLocks noGrp="1"/>
          </p:cNvSpPr>
          <p:nvPr>
            <p:ph type="title"/>
          </p:nvPr>
        </p:nvSpPr>
        <p:spPr>
          <a:xfrm rot="5400000">
            <a:off x="4623594" y="2285211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8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6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82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2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2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906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D456-6FF0-FFC3-D852-786D25B0C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002E8-BBC0-DFF7-A7F9-B6FD04FF9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352A0-2C33-97C4-609C-0B0995CA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EC314-389F-143B-6A7B-AEE795D0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C21C-A4A7-3BAA-3159-AA379C39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91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B294-8B6A-D360-BEA2-12CE7269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E52A-5D6F-EDC9-47BE-E09262C34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E6C3-BC34-8B61-97CD-B2661D16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1C3E-A202-0662-B39A-0D595F1A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322B-F3EF-C254-2C01-9C0C07BE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28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1441-EA90-57CF-5B68-75332AFD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05F20-7FCE-8B6E-D860-38CD2D05E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6B72-ABA1-25A0-3F30-914FD3F6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9185-A2AE-A1E9-8FB2-949A3CF2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9467-F149-6275-68A6-BBE69498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68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95D4-FA60-EC86-5091-3D67B8C8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2D6E5-0209-1DA6-FD97-7D12E36B9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20E1D-238B-EFD1-3AE6-C51000E89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D1FFB-61AA-4531-9414-6ADD0C34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21917-4B47-2BC5-052B-B081E498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FD0D-8AD9-9FDB-C973-65D707F2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4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3574-7287-77B6-5958-51CB2671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25FE4-0EA8-1704-9AE5-8E1A21EE0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E1CDF-D1D9-D429-2CD6-DD9B777A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3B0AA-E4CA-BCE4-ECCE-A46DCF284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B3982-7523-C746-BF47-E820F8FE8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5A002-5107-D21B-6F34-3BAD88DB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1BFD6-1B69-EF5A-FA88-9422BB91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46108-D138-9977-6A50-9545CF87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6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2D50-FEA6-620C-0D91-8C651A28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73A38-3BEF-E08A-617D-3D17D670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826A1-5153-EE93-E3FF-74BA0340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00439-FFDE-8110-112C-436DA3D0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21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BE0A5-2B3A-94F6-5CBB-5F40B4F6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F04D3-60FB-8D8B-18AB-D94EA943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7C36F-093C-3667-8042-2F77008B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92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21C2-0837-AA6B-825C-8B356CBF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EDB17-7506-A735-FF4E-41C84326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3683-E163-46F4-3E48-B764B9F4F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E2CE0-4FFB-F3DD-39FD-2423743A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9FE0-31FE-B3C2-76B1-DA0981F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AA2A5-CEF4-486E-7B7E-7D691798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83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91B6-20A9-2660-F035-DE3A4194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47BEF9-872E-E33C-A1FA-CE76A0EB2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6D39E-4DCD-B782-1289-67EB8311A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292C6-D9D6-75B7-C6C6-310A0C72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17DD8-3C7F-D94F-73A3-E1492EDD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2FDDC-0404-8CC0-EA56-E43CFF5B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2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ADE1-DD3B-8C5E-ED22-3E1C5C4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EFC7-92EA-DF37-9AEF-8E107701C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298E2-A179-70C7-2F21-D1053B7D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95D28-ADC3-2998-3BA3-6072C628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ED2EA-2FAD-B754-CA45-34A9CB0F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25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8F369-3615-C81B-12C3-23814C6AC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0A0F6-683C-0728-5132-33BED33D5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04F0F-AC4A-D98F-FD76-7F5A477E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8CBC4-1D52-B57D-24F1-B35E3798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F85A-BC48-F1C5-FC38-50F6E479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1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41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1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1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41" descr="VT_white_cmyk_invt®.eps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9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4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49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49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9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9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9" descr="VT_white_cmyk_invt®.ep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52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56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56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56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01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91901-8F50-0879-B822-6B785631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D4AA-2791-FF3A-126F-63619212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92582-B34D-EC98-F77A-99F3C1257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A13C-FC89-F343-81E5-DF2B1F7CDCB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7014-55DD-24BD-A3B4-C7D02C13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3979-0261-54E2-6F63-8E3DA9C47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pharrell+williams+happy&amp;view=detail&amp;mid=72F3116E5DDE96F6508872F3116E5DDE96F65088&amp;FORM=VIRE0&amp;ru=/search?q%3dpharrell%2bwilliams%2bhappy%26form%3dEDGNB2%26mkt%3den-us%26httpsmsn%3d1%26msnews%3d1%26rec_search%3d1%26plvar%3d0%26refig%3deb8fea2d5644425a945f1128c5363a6e%26sp%3d2%26ghc%3d1%26qs%3dLS%26pq%3dpharr%26sk%3dPRES1LS1%26sc%3d8-5%26cvid%3deb8fea2d5644425a945f1128c5363a6e%26cc%3dUS%26setlang%3den-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ol.gov/agencies/whd/minimum-wage/stat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usafacts.org/articles/minimum-wage-america-how-many-people-are-earning-725-hour/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cato.org/commentary/case-against-15-federal-minimum-wage-qa?utm_campaign=Regulation%20Roundup%20Newsletter&amp;utm_medium=email&amp;_hsmi=1178...%201/19%20tnemyolpme%20ni%20eb%20lliw%20srekrow%20rewef%20noillim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minnpost.com/metro/2023/05/fed-researchers-15-minimum-wage-in-minneapolis-and-st-paul-boosted-pay-but-cost-jobs/" TargetMode="External"/><Relationship Id="rId10" Type="http://schemas.openxmlformats.org/officeDocument/2006/relationships/image" Target="../media/image19.jpg"/><Relationship Id="rId4" Type="http://schemas.openxmlformats.org/officeDocument/2006/relationships/hyperlink" Target="https://minimum-wage.procon.org/" TargetMode="External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www.cnbc.com/2021/02/24/minimum-wage-15-dollars-per-hour-brings-benefits-consequences.html" TargetMode="External"/><Relationship Id="rId7" Type="http://schemas.openxmlformats.org/officeDocument/2006/relationships/hyperlink" Target="https://www.investopedia.com/articles/markets-economy/090516/what-are-pros-and-cons-raising-minimum-wage.asp" TargetMode="External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bls.gov/opub/mlr/2021/beyond-bls/a-15-minimum-wage-changes-more-than-just-take-home-pay.htm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minimum-wage.procon.org/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marketwatch.com/story/a-15-minimum-wage-could-cut-government-spending-on-welfare-programs-by-up-to-30-billion-study-finds-11612290567" TargetMode="External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good+decision&amp;view=detailv2&amp;&amp;id=E6239E57D523841F83CF1FC5BD8E707F41C949FB&amp;selectedIndex=25&amp;ccid=kq%2bpgwYb&amp;simid=608019992788143450&amp;thid=OIP.M92afa983061b6bf01bacdec3fe70a4f0o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ru.org/courses/principles-economics-microeconomics/opportunity-cost-and-tradeoffs" TargetMode="Externa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good+decision&amp;view=detailv2&amp;&amp;id=84C9BC6A80737211E138A99616261ECCB4A6F189&amp;selectedIndex=28&amp;ccid=mcIRxudU&amp;simid=608049202870748783&amp;thid=OIP.M99c211c6e7541eaf0b27fa6f7c194f7ao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ru.org/courses/principles-economics-microeconomics/marginal-thinking-and-sunk-cost-fallacy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choice+clipart&amp;view=detailv2&amp;&amp;id=5431C02E6F0CD9D7CDD1B00F3D5805876F74265A&amp;selectedIndex=46&amp;ccid=hgIBqudh&amp;simid=608037013756971990&amp;thid=OIP.M860201aae7617fd35977c223fc335b97o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hyperlink" Target="https://www.bing.com/images/search?q=2nd+Place+Clip+Art&amp;view=detailv2&amp;&amp;id=F38BE91BFF971549751D7E509F2B6E76FA12E1B7&amp;selectedIndex=46&amp;ccid=o4ewqu/y&amp;simid=608023965636101257&amp;thid=OIP.Ma387b0aaeff2bd2e0a75ea6bc5cb6573H0" TargetMode="Externa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trophy+Clip+Art&amp;view=detailv2&amp;&amp;id=2D0112D7CDB8A7B3A56D47D38B86B441CA939D30&amp;selectedIndex=77&amp;ccid=5yVfewWJ&amp;simid=608030635728767885&amp;thid=OIP.Me7255f7b0589b1fc38f72f778df02ecco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s://www.bing.com/images/search?q=dollar+sign+Clip+Art&amp;view=detailv2&amp;&amp;id=61311F838AB9F3BC90BF17CE730144BBA16E5CAF&amp;selectedIndex=6&amp;ccid=wzUcJYrB&amp;simid=607987226497058213&amp;thid=OIP.Mc3351c258ac1c9b09c3a1190e12fcf83H0" TargetMode="Externa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future+Clip+Art&amp;view=detailv2&amp;&amp;id=5D07257EE1DE8B2A255ACE9227AB2E1DE044A57C&amp;selectedIndex=4&amp;ccid=OJWemd5y&amp;simid=608052011781586995&amp;thid=OIP.M38959e99de72f5be165d6893f1a48bd3o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hyperlink" Target="https://www.bing.com/images/search?q=handshake+Clip+Art&amp;view=detailv2&amp;&amp;id=C963A4EA7E850CFE5B499A7DB6CC3EAF0C872D25&amp;selectedIndex=14&amp;ccid=pZRbAMuQ&amp;simid=608037666586364081&amp;thid=OIP.Ma5945b00cb905e7c46da8b5b83b410a4o0" TargetMode="Externa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kx9iF_BEv_CUMi7rN9dcpceI3BOhR4xL?usp=sharin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drmortensen@vcu.edu" TargetMode="External"/><Relationship Id="rId5" Type="http://schemas.openxmlformats.org/officeDocument/2006/relationships/image" Target="../media/image45.jpg"/><Relationship Id="rId4" Type="http://schemas.openxmlformats.org/officeDocument/2006/relationships/hyperlink" Target="mailto:cheryl42@vt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nedlink.org/" TargetMode="External"/><Relationship Id="rId3" Type="http://schemas.openxmlformats.org/officeDocument/2006/relationships/hyperlink" Target="http://www.youtube.com/watch?v=yoVc_S_gd_0" TargetMode="External"/><Relationship Id="rId7" Type="http://schemas.openxmlformats.org/officeDocument/2006/relationships/hyperlink" Target="https://freakonomics.com/category/podcasts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pr.org/podcasts/510289/planet-money" TargetMode="External"/><Relationship Id="rId5" Type="http://schemas.openxmlformats.org/officeDocument/2006/relationships/hyperlink" Target="https://podcasts.apple.com/us/podcast/think-like-an-economist/id1523898793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youtube.com/watch?v=3ez10ADR_gM&amp;t=5s" TargetMode="External"/><Relationship Id="rId9" Type="http://schemas.openxmlformats.org/officeDocument/2006/relationships/hyperlink" Target="https://www.econinbox.com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here-ed.org/" TargetMode="External"/><Relationship Id="rId3" Type="http://schemas.openxmlformats.org/officeDocument/2006/relationships/hyperlink" Target="https://cft.vanderbilt.edu/guides-sub-pages/difficult-dialogues/#tools" TargetMode="External"/><Relationship Id="rId7" Type="http://schemas.openxmlformats.org/officeDocument/2006/relationships/hyperlink" Target="http://www.educationworld.com/a_lesson/lesson/lesson304.s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louisfed.org/education/structured-minimum-wage-debate?s=03" TargetMode="External"/><Relationship Id="rId5" Type="http://schemas.openxmlformats.org/officeDocument/2006/relationships/hyperlink" Target="http://www.teachingfordemocracy.org/" TargetMode="External"/><Relationship Id="rId4" Type="http://schemas.openxmlformats.org/officeDocument/2006/relationships/hyperlink" Target="https://www.icivics.org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"/>
          <p:cNvSpPr txBox="1"/>
          <p:nvPr/>
        </p:nvSpPr>
        <p:spPr>
          <a:xfrm>
            <a:off x="0" y="8"/>
            <a:ext cx="9144000" cy="290844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Economics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While Cultivating Civil Dialogue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Series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2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2" name="Google Shape;332;p1">
            <a:hlinkClick r:id="rId3"/>
          </p:cNvPr>
          <p:cNvSpPr txBox="1"/>
          <p:nvPr/>
        </p:nvSpPr>
        <p:spPr>
          <a:xfrm>
            <a:off x="834442" y="5719267"/>
            <a:ext cx="76656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Webinar 1 Lecture-Based</a:t>
            </a:r>
            <a:endParaRPr sz="28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October 4, 202</a:t>
            </a:r>
            <a:r>
              <a:rPr lang="en-US" sz="20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sz="2000" b="1" i="0" u="none" strike="noStrike" cap="none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Quattrocento Sans"/>
                <a:sym typeface="Quattrocento Sans"/>
              </a:rPr>
              <a:t>6:00-7:00pm ET</a:t>
            </a:r>
            <a:endParaRPr sz="2000" b="1" dirty="0"/>
          </a:p>
        </p:txBody>
      </p:sp>
      <p:pic>
        <p:nvPicPr>
          <p:cNvPr id="333" name="Google Shape;333;p1" descr="Image result for discuss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4643" y="2997610"/>
            <a:ext cx="4465219" cy="263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2A112E-17A7-0D4E-3545-E32C93114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 txBox="1">
            <a:spLocks noGrp="1"/>
          </p:cNvSpPr>
          <p:nvPr>
            <p:ph type="body" idx="1"/>
          </p:nvPr>
        </p:nvSpPr>
        <p:spPr>
          <a:xfrm>
            <a:off x="571500" y="1325881"/>
            <a:ext cx="8115300" cy="5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200"/>
              <a:buNone/>
            </a:pPr>
            <a:r>
              <a:rPr lang="en-US" sz="2200" b="1" dirty="0">
                <a:solidFill>
                  <a:srgbClr val="0033CC"/>
                </a:solidFill>
              </a:rPr>
              <a:t>Co-Create and Post Clear Ground Rules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What will and will not be permitted and consequences for violating the rules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Model appropriate thinking and behaviors for students 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Explicitly and proactively invite unique and differing experiences and perspectives as valuable parts of social discourse  and decision-making in a democracy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None/>
            </a:pPr>
            <a:br>
              <a:rPr lang="en-US" sz="1800" dirty="0">
                <a:solidFill>
                  <a:srgbClr val="0033CC"/>
                </a:solidFill>
              </a:rPr>
            </a:b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</p:txBody>
      </p:sp>
      <p:cxnSp>
        <p:nvCxnSpPr>
          <p:cNvPr id="428" name="Google Shape;428;p1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29" name="Google Shape;429;p10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Best-Practices</a:t>
            </a:r>
            <a:endParaRPr sz="3600" b="1" i="0" u="none" strike="noStrike" cap="none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0" name="Google Shape;430;p10"/>
          <p:cNvSpPr/>
          <p:nvPr/>
        </p:nvSpPr>
        <p:spPr>
          <a:xfrm>
            <a:off x="1864495" y="3797559"/>
            <a:ext cx="5415009" cy="2349392"/>
          </a:xfrm>
          <a:prstGeom prst="rect">
            <a:avLst/>
          </a:prstGeom>
          <a:solidFill>
            <a:srgbClr val="C5D8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 dirty="0">
                <a:solidFill>
                  <a:srgbClr val="0033CC"/>
                </a:solidFill>
                <a:sym typeface="Arial"/>
              </a:rPr>
              <a:t>EXAMPLES OF GROUND RULES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Argue ideas rather than attacking people 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D</a:t>
            </a:r>
            <a:r>
              <a:rPr lang="en-US" sz="1500" b="0" i="0" dirty="0">
                <a:solidFill>
                  <a:srgbClr val="0033CC"/>
                </a:solidFill>
                <a:sym typeface="Arial"/>
              </a:rPr>
              <a:t>evelop empathy for other viewpoints by actively listening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Paraphrase others’ ideas before responding (don’t assume)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Value insight above being right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Be curious about the gaps in your own arguments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D</a:t>
            </a:r>
            <a:r>
              <a:rPr lang="en-US" sz="1500" b="0" i="0" dirty="0">
                <a:solidFill>
                  <a:srgbClr val="0033CC"/>
                </a:solidFill>
                <a:sym typeface="Arial"/>
              </a:rPr>
              <a:t>iscover points of connection to reach a compromise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571500" y="1325881"/>
            <a:ext cx="8115300" cy="5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None/>
            </a:pPr>
            <a:r>
              <a:rPr lang="en-US" sz="2400" b="1" dirty="0">
                <a:solidFill>
                  <a:srgbClr val="0033CC"/>
                </a:solidFill>
              </a:rPr>
              <a:t>Prepare “Intervention” Activities In Advance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Take a break after “hot button” moments and have students write out what they’re feeling or thinking about the conversation before resuming in a more respectful and constructive way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Ask students to write a paper in which they argue for the position with which they most disagree before the debate to help desensitize strong emotions  </a:t>
            </a:r>
            <a:endParaRPr dirty="0"/>
          </a:p>
        </p:txBody>
      </p:sp>
      <p:cxnSp>
        <p:nvCxnSpPr>
          <p:cNvPr id="438" name="Google Shape;438;p1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39" name="Google Shape;439;p11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Best-Practices</a:t>
            </a:r>
            <a:endParaRPr sz="3600" b="1" i="0" u="none" strike="noStrike" cap="none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40" name="Google Shape;440;p11" descr="See the source image"/>
          <p:cNvPicPr preferRelativeResize="0"/>
          <p:nvPr/>
        </p:nvPicPr>
        <p:blipFill rotWithShape="1">
          <a:blip r:embed="rId3">
            <a:alphaModFix/>
          </a:blip>
          <a:srcRect t="243" r="28371" b="10988"/>
          <a:stretch/>
        </p:blipFill>
        <p:spPr>
          <a:xfrm>
            <a:off x="3331978" y="3827921"/>
            <a:ext cx="2594344" cy="189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90ACA3-FB3C-38C4-DB35-9C5DA5AD0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Scaffolded Economics Instructional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</a:b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  <a:t>CONTENT + PEDAGOGY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 panose="020B05020500000200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3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5" name="Google Shape;445;p1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46" name="Google Shape;446;p12"/>
          <p:cNvSpPr/>
          <p:nvPr/>
        </p:nvSpPr>
        <p:spPr>
          <a:xfrm>
            <a:off x="128668" y="347155"/>
            <a:ext cx="89129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Scaffolded Economics Instructional Strategy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346198" y="1327261"/>
            <a:ext cx="869544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(Pre-Test)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#1 Cost-Benefit Analysis Chart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#2 PACED Decision Making Model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#3 Economic Way of Thinking 6 Principles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Debate or Essay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(Post-Test)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48" name="Google Shape;448;p1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954" y="4999454"/>
            <a:ext cx="1830805" cy="160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875988-54CA-50D6-938A-379C45A03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15286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0"/>
          <p:cNvSpPr txBox="1"/>
          <p:nvPr/>
        </p:nvSpPr>
        <p:spPr>
          <a:xfrm>
            <a:off x="1769541" y="5601253"/>
            <a:ext cx="574908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Source:  US News &amp; World Report - Political Cartoons on the Economy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https://www.usnews.com/cartoons/economy-cartoons?slide=27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79" name="Google Shape;679;p30" descr="Editorial cartoon on the economy and wa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380" y="1495350"/>
            <a:ext cx="5349240" cy="4105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438;p11">
            <a:extLst>
              <a:ext uri="{FF2B5EF4-FFF2-40B4-BE49-F238E27FC236}">
                <a16:creationId xmlns:a16="http://schemas.microsoft.com/office/drawing/2014/main" id="{35BA94F3-D46F-6D34-2286-45A9C1BBB9FC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" name="Google Shape;439;p11">
            <a:extLst>
              <a:ext uri="{FF2B5EF4-FFF2-40B4-BE49-F238E27FC236}">
                <a16:creationId xmlns:a16="http://schemas.microsoft.com/office/drawing/2014/main" id="{7BCA2372-3BBE-701A-5310-EAD3D401FCB0}"/>
              </a:ext>
            </a:extLst>
          </p:cNvPr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Minimum Wage Topic 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4C90CE-69FD-E959-CDD3-DC3C06C4B3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4FEE4-F508-AADE-4F60-70EA44A9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6" t="27420" r="61660" b="13321"/>
          <a:stretch/>
        </p:blipFill>
        <p:spPr>
          <a:xfrm>
            <a:off x="915253" y="1587062"/>
            <a:ext cx="7313493" cy="44143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AB971-1AAB-E739-7200-4838E8F94315}"/>
              </a:ext>
            </a:extLst>
          </p:cNvPr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141AA6D-3002-C104-8B64-3C3D1D3E79B9}"/>
              </a:ext>
            </a:extLst>
          </p:cNvPr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 Corners (Pre-Test)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776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19196c56f7_0_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19196c56f7_0_1"/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9" name="Google Shape;479;g219196c56f7_0_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2027A15-FAC8-4F89-FFA1-12ED72E51FF9}"/>
              </a:ext>
            </a:extLst>
          </p:cNvPr>
          <p:cNvSpPr txBox="1"/>
          <p:nvPr/>
        </p:nvSpPr>
        <p:spPr>
          <a:xfrm>
            <a:off x="200287" y="1551130"/>
            <a:ext cx="8743425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5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a minimum wage?</a:t>
            </a:r>
          </a:p>
          <a:p>
            <a:pPr algn="ctr" defTabSz="342900">
              <a:defRPr/>
            </a:pPr>
            <a:r>
              <a:rPr lang="en-US" sz="1700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minimum wage is the lowest hourly rate that eligible workers can be paid, by law.</a:t>
            </a:r>
          </a:p>
          <a:p>
            <a:pPr algn="ctr" defTabSz="342900">
              <a:defRPr/>
            </a:pPr>
            <a:endParaRPr lang="en-US" sz="2000" b="1" dirty="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342900">
              <a:defRPr/>
            </a:pPr>
            <a:r>
              <a:rPr lang="en-US" sz="25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determines the minimum wage?</a:t>
            </a:r>
          </a:p>
          <a:p>
            <a:pPr algn="ctr" defTabSz="342900">
              <a:defRPr/>
            </a:pPr>
            <a:r>
              <a:rPr lang="en-US" sz="1700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wage laws have been enacted at the federal, state, and local level.</a:t>
            </a:r>
          </a:p>
          <a:p>
            <a:pPr algn="ctr" defTabSz="342900">
              <a:defRPr/>
            </a:pPr>
            <a:r>
              <a:rPr lang="en-US" sz="1700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1938, the Fair Labor Standards Act established the first federal minimum wage, and it has been updated periodically since then, currently standing at $7.25 per hour. </a:t>
            </a:r>
          </a:p>
          <a:p>
            <a:pPr algn="ctr" defTabSz="342900">
              <a:defRPr/>
            </a:pPr>
            <a:r>
              <a:rPr lang="en-US" sz="1700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number of states, cities, and localities have passed minimum wage laws which establish higher minimum wages than the federal rate. </a:t>
            </a:r>
          </a:p>
          <a:p>
            <a:pPr algn="ctr" defTabSz="342900">
              <a:defRPr/>
            </a:pPr>
            <a:endParaRPr lang="en-US" sz="1700" dirty="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342900">
              <a:defRPr/>
            </a:pPr>
            <a:r>
              <a:rPr lang="en-US" sz="2500" b="1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is the minimum wage determined?</a:t>
            </a:r>
          </a:p>
          <a:p>
            <a:pPr algn="ctr" defTabSz="342900">
              <a:defRPr/>
            </a:pPr>
            <a:r>
              <a:rPr lang="en-US" sz="1700" dirty="0">
                <a:solidFill>
                  <a:srgbClr val="0033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 and political factors influence lawmakers as they determine the minimum wage hourly rate.</a:t>
            </a:r>
          </a:p>
          <a:p>
            <a:pPr algn="ctr" defTabSz="342900">
              <a:defRPr/>
            </a:pPr>
            <a:endParaRPr lang="en-US" sz="1500" dirty="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19196c56f7_0_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19196c56f7_0_1"/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9" name="Google Shape;479;g219196c56f7_0_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544F91-8048-488A-DF06-9282AFAD1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21" t="13333" r="21250" b="13333"/>
          <a:stretch/>
        </p:blipFill>
        <p:spPr>
          <a:xfrm>
            <a:off x="2257542" y="1264018"/>
            <a:ext cx="4876683" cy="4329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772124-A6CA-A77F-06EF-7A05ACF93828}"/>
              </a:ext>
            </a:extLst>
          </p:cNvPr>
          <p:cNvSpPr txBox="1"/>
          <p:nvPr/>
        </p:nvSpPr>
        <p:spPr>
          <a:xfrm>
            <a:off x="2015786" y="6000052"/>
            <a:ext cx="5360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State Minimum Wage Laws | U.S. Department of Labor (dol.gov)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179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C6FA76-7F5C-2914-8D6C-11EBB0921200}"/>
              </a:ext>
            </a:extLst>
          </p:cNvPr>
          <p:cNvSpPr txBox="1"/>
          <p:nvPr/>
        </p:nvSpPr>
        <p:spPr>
          <a:xfrm>
            <a:off x="1020412" y="1690295"/>
            <a:ext cx="7811515" cy="482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people earning minimum wage are not a family’s primary source of income                     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“Minimum wage in America: how many people are earning $7.25 an hour?”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 Facts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March 28, 2023    </a:t>
            </a:r>
            <a:r>
              <a:rPr lang="en-US" sz="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https://usafacts.org/articles/minimum-wage-america-how-many-people-are-earning-725-hour/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costs for a company with no corresponding increase in productivity                   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“Should the Federal Minimum Wage Be Increased?”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ProCon.org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January 12, 2023                                                                                   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https://minimum-wage.procon.org/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shows that minimum wage increases result in reductions in hours and jobs                        </a:t>
            </a:r>
          </a:p>
          <a:p>
            <a:pPr marL="128588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Stokes, “Fed researchers: $15 minimum wage in Minneapolis and St. Paul boosted pay – but cost jobs” </a:t>
            </a:r>
            <a:r>
              <a:rPr lang="en-US" sz="1350" i="1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MinnPost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May 9, 2023      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https://www.minnpost.com/metro/2023/05/fed-researchers-15-minimum-wage-in-minneapolis-and-st-paul-boosted-pay-but-cost-jobs/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the price of consumer goods as businesses pass along additional costs                   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“Should the Federal Minimum Wage Be Increased?” 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ProCon.org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January 12, 2023                                                                                   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https://minimum-wage.procon.org/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Price floors disrupt markets (supply and demand), resulting in inefficiencies                                                </a:t>
            </a:r>
          </a:p>
          <a:p>
            <a:pPr marL="128588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Bourne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“The Case Against a $15 Federal Minimum Wage: Q&amp;A”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 Institute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February 25, 2021                                          </a:t>
            </a:r>
          </a:p>
          <a:p>
            <a:pPr marL="128588" defTabSz="685800">
              <a:buClrTx/>
            </a:pPr>
            <a:r>
              <a:rPr lang="en-US" sz="1000" kern="1200" dirty="0">
                <a:solidFill>
                  <a:srgbClr val="0000FF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  <a:hlinkClick r:id="rId6"/>
              </a:rPr>
              <a:t>https://www.cato.org/commentary/case-against-15-federal-minimum-wage-qa?utm_campaign=Regulation%20Roundup%20Newsletter&amp;utm_medium=email&amp;_hsmi=1178...%201/19%20tnemyolpme%20ni%20eb%20lliw%20srekrow%20rewef%20noillim</a:t>
            </a:r>
            <a:r>
              <a:rPr lang="en-US" sz="1000" kern="1200" dirty="0">
                <a:solidFill>
                  <a:prstClr val="black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</a:p>
          <a:p>
            <a:pPr marL="128588" defTabSz="685800">
              <a:buClrTx/>
            </a:pPr>
            <a:endParaRPr lang="en-US" sz="1125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9636615F-A2A6-3154-F14F-204AE5DD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1" y="4537175"/>
            <a:ext cx="759809" cy="6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387B7B8D-4194-F6F3-62C4-C4F86811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0" y="5484440"/>
            <a:ext cx="663790" cy="6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71DDF038-F6FE-712E-90C0-455B9B53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3" y="1759258"/>
            <a:ext cx="655315" cy="65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98A21-9937-4614-B324-0F1849EF6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666" y="2700899"/>
            <a:ext cx="726484" cy="493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4341F-1D3B-4126-A12E-D9ACF519E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19" y="3604460"/>
            <a:ext cx="690577" cy="578997"/>
          </a:xfrm>
          <a:prstGeom prst="rect">
            <a:avLst/>
          </a:prstGeom>
        </p:spPr>
      </p:pic>
      <p:sp>
        <p:nvSpPr>
          <p:cNvPr id="2" name="Google Shape;478;g219196c56f7_0_1">
            <a:extLst>
              <a:ext uri="{FF2B5EF4-FFF2-40B4-BE49-F238E27FC236}">
                <a16:creationId xmlns:a16="http://schemas.microsoft.com/office/drawing/2014/main" id="{610A9578-AE26-D781-87E9-D9DCFB38AECD}"/>
              </a:ext>
            </a:extLst>
          </p:cNvPr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Google Shape;479;g219196c56f7_0_1">
            <a:extLst>
              <a:ext uri="{FF2B5EF4-FFF2-40B4-BE49-F238E27FC236}">
                <a16:creationId xmlns:a16="http://schemas.microsoft.com/office/drawing/2014/main" id="{8BC2148A-E14F-CD12-6550-A81EA6EDB245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A2A650-9B65-B4A0-5A0E-92886AE8A9AB}"/>
              </a:ext>
            </a:extLst>
          </p:cNvPr>
          <p:cNvSpPr txBox="1"/>
          <p:nvPr/>
        </p:nvSpPr>
        <p:spPr>
          <a:xfrm>
            <a:off x="2979833" y="1188232"/>
            <a:ext cx="306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00" b="1" kern="1200" dirty="0">
                <a:solidFill>
                  <a:srgbClr val="3333FF"/>
                </a:solidFill>
                <a:latin typeface="Calibri (heading)"/>
                <a:ea typeface="+mn-ea"/>
                <a:cs typeface="+mn-cs"/>
              </a:rPr>
              <a:t>$15 Minimum Wage COSTS</a:t>
            </a:r>
          </a:p>
        </p:txBody>
      </p:sp>
    </p:spTree>
    <p:extLst>
      <p:ext uri="{BB962C8B-B14F-4D97-AF65-F5344CB8AC3E}">
        <p14:creationId xmlns:p14="http://schemas.microsoft.com/office/powerpoint/2010/main" val="1315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613B-68DA-D898-195F-5EB56C93657F}"/>
              </a:ext>
            </a:extLst>
          </p:cNvPr>
          <p:cNvSpPr txBox="1"/>
          <p:nvPr/>
        </p:nvSpPr>
        <p:spPr>
          <a:xfrm>
            <a:off x="2979833" y="1188232"/>
            <a:ext cx="3383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2000" b="1" kern="1200" dirty="0">
                <a:solidFill>
                  <a:srgbClr val="3333FF"/>
                </a:solidFill>
                <a:latin typeface="Calibri (heading)"/>
                <a:ea typeface="+mn-ea"/>
                <a:cs typeface="+mn-cs"/>
              </a:rPr>
              <a:t>$15 Minimum Wage BENEFITS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42C72-0A0D-67DE-F472-6D52CCC10654}"/>
              </a:ext>
            </a:extLst>
          </p:cNvPr>
          <p:cNvSpPr txBox="1"/>
          <p:nvPr/>
        </p:nvSpPr>
        <p:spPr>
          <a:xfrm>
            <a:off x="1070543" y="1715671"/>
            <a:ext cx="7606925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a “living wage” for families and reduces poverty                                                           </a:t>
            </a:r>
          </a:p>
          <a:p>
            <a:pPr marL="128588" defTabSz="685800">
              <a:buClrTx/>
            </a:pPr>
            <a:r>
              <a:rPr lang="en-US" sz="1350" kern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Leonhardt, “How raising minimum wage to $15 per hour could affect workers and small businesses”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50" i="1" kern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CNBC.com</a:t>
            </a:r>
            <a:r>
              <a:rPr lang="en-US" sz="1350" kern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February 24, 2021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https://www.cnbc.com/2021/02/24/minimum-wage-15-dollars-per-hour-brings-benefits-consequences.html</a:t>
            </a:r>
            <a:r>
              <a:rPr lang="en-US" sz="1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28588" defTabSz="685800">
              <a:buClrTx/>
            </a:pPr>
            <a:endParaRPr lang="en-US" sz="1350" kern="1200" dirty="0"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government welfare spending                        </a:t>
            </a:r>
          </a:p>
          <a:p>
            <a:pPr marL="128588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Buchwald, “A $15 minimum wage could cut government spending on welfare programs by up to $30 billion, study finds”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MarketWatch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February 2, 2021                                   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https://www.marketwatch.com/story/a-15-minimum-wage-could-cut-government-spending-on-welfare-programs-by-up-to-30-billion-study-finds-11612290567</a:t>
            </a:r>
            <a:r>
              <a:rPr lang="en-US" sz="1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28588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consumer spending and grows the economy                                                                            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“Should the Federal Minimum Wage Be Increased?”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ProCon.org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January 12, 2023                                                                                  </a:t>
            </a: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https://minimum-wage.procon.org/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Incentivizes more people to enter the workforce                                                                           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$15 minimum wage changes more than just take-home pay U.S. Bureau of Labor Statistics”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Labor Report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September 2021     </a:t>
            </a:r>
          </a:p>
          <a:p>
            <a:pPr marL="128588" defTabSz="685800">
              <a:buClrTx/>
            </a:pPr>
            <a:r>
              <a:rPr lang="en-US" sz="1000" u="sng" kern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https://www.bls.gov/opub/mlr/2021/beyond-bls/a-15-minimum-wage-changes-more-than-just-take-home-pay.htm</a:t>
            </a:r>
            <a:endParaRPr lang="en-US" sz="1000" u="sng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588" defTabSz="685800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income inequality                                            </a:t>
            </a:r>
          </a:p>
          <a:p>
            <a:pPr marL="128588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Maverick, “What Are the Pros and Cons of Raising the Minimum Wage” 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Investopedia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August 26, 2023                          </a:t>
            </a:r>
            <a:r>
              <a:rPr lang="en-US" sz="1000" u="sng" kern="1200" dirty="0">
                <a:solidFill>
                  <a:srgbClr val="1155CC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https://www.investopedia.com/articles/markets-economy/090516/what-are-pros-and-cons-raising-minimum-wage.asp</a:t>
            </a:r>
            <a:endParaRPr lang="en-US" sz="1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28588" defTabSz="685800">
              <a:buClrTx/>
            </a:pPr>
            <a:endParaRPr lang="en-US" sz="1350" kern="1200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28588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57BF5149-BD7B-6C27-34A2-D824B82E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49" y="3955586"/>
            <a:ext cx="770600" cy="7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F38B901B-F4CF-F207-4631-646621D4A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"/>
          <a:stretch/>
        </p:blipFill>
        <p:spPr bwMode="auto">
          <a:xfrm>
            <a:off x="192612" y="4898590"/>
            <a:ext cx="877931" cy="6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41C3322F-1939-45C0-B00B-FF3EEDE99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-527" r="13033" b="527"/>
          <a:stretch/>
        </p:blipFill>
        <p:spPr bwMode="auto">
          <a:xfrm>
            <a:off x="267971" y="5847088"/>
            <a:ext cx="814133" cy="6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A3480-61AA-4705-AB9A-79C26C55F7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181" y="1941913"/>
            <a:ext cx="758133" cy="648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A8B002-AD07-41DA-8E73-1A560C260B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02" y="2970404"/>
            <a:ext cx="786493" cy="648180"/>
          </a:xfrm>
          <a:prstGeom prst="rect">
            <a:avLst/>
          </a:prstGeom>
        </p:spPr>
      </p:pic>
      <p:sp>
        <p:nvSpPr>
          <p:cNvPr id="2" name="Google Shape;478;g219196c56f7_0_1">
            <a:extLst>
              <a:ext uri="{FF2B5EF4-FFF2-40B4-BE49-F238E27FC236}">
                <a16:creationId xmlns:a16="http://schemas.microsoft.com/office/drawing/2014/main" id="{610A9578-AE26-D781-87E9-D9DCFB38AECD}"/>
              </a:ext>
            </a:extLst>
          </p:cNvPr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Google Shape;479;g219196c56f7_0_1">
            <a:extLst>
              <a:ext uri="{FF2B5EF4-FFF2-40B4-BE49-F238E27FC236}">
                <a16:creationId xmlns:a16="http://schemas.microsoft.com/office/drawing/2014/main" id="{8BC2148A-E14F-CD12-6550-A81EA6EDB245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977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Introductions 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42" name="Google Shape;342;p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3" name="Google Shape;343;p2"/>
          <p:cNvSpPr/>
          <p:nvPr/>
        </p:nvSpPr>
        <p:spPr>
          <a:xfrm>
            <a:off x="1965327" y="1777686"/>
            <a:ext cx="5213350" cy="33026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2" descr="C:\Users\Cheryl.Gary-Travel-PC.000\Documents\2 VIRGINIA TECH\Flyers\virginia-tech new 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9581" y="4839668"/>
            <a:ext cx="2331720" cy="9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"/>
          <p:cNvSpPr txBox="1"/>
          <p:nvPr/>
        </p:nvSpPr>
        <p:spPr>
          <a:xfrm>
            <a:off x="4375875" y="5839125"/>
            <a:ext cx="4717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Center for Economic Education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Empowerment Project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66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Dr. Cheryl Ayers, Director</a:t>
            </a:r>
            <a:endParaRPr sz="1600" b="1" dirty="0">
              <a:solidFill>
                <a:srgbClr val="FF66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6" name="Google Shape;346;p2"/>
          <p:cNvSpPr txBox="1"/>
          <p:nvPr/>
        </p:nvSpPr>
        <p:spPr>
          <a:xfrm>
            <a:off x="443949" y="5910112"/>
            <a:ext cx="39319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Mr. Dan Mortensen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President &amp; CEO</a:t>
            </a:r>
            <a:endParaRPr dirty="0"/>
          </a:p>
        </p:txBody>
      </p:sp>
      <p:pic>
        <p:nvPicPr>
          <p:cNvPr id="347" name="Google Shape;347;p2"/>
          <p:cNvPicPr preferRelativeResize="0"/>
          <p:nvPr/>
        </p:nvPicPr>
        <p:blipFill rotWithShape="1">
          <a:blip r:embed="rId4">
            <a:alphaModFix/>
          </a:blip>
          <a:srcRect t="14486"/>
          <a:stretch/>
        </p:blipFill>
        <p:spPr>
          <a:xfrm>
            <a:off x="1177373" y="1536972"/>
            <a:ext cx="2542373" cy="289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"/>
          <p:cNvPicPr preferRelativeResize="0"/>
          <p:nvPr/>
        </p:nvPicPr>
        <p:blipFill rotWithShape="1">
          <a:blip r:embed="rId5">
            <a:alphaModFix/>
          </a:blip>
          <a:srcRect l="28524" t="-410" r="17429" b="409"/>
          <a:stretch/>
        </p:blipFill>
        <p:spPr>
          <a:xfrm>
            <a:off x="5286918" y="1425848"/>
            <a:ext cx="2448696" cy="302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476" y="4931041"/>
            <a:ext cx="2568978" cy="97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5614" y="4177068"/>
            <a:ext cx="1281975" cy="13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36649-71A1-96B8-0333-E805C337F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03670D-50DD-1CBF-54D2-551B7437882C}"/>
              </a:ext>
            </a:extLst>
          </p:cNvPr>
          <p:cNvSpPr txBox="1"/>
          <p:nvPr/>
        </p:nvSpPr>
        <p:spPr>
          <a:xfrm>
            <a:off x="128666" y="1190311"/>
            <a:ext cx="8516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Instructional Tips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In-depth analysis of a single alternative/choice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 do or not to do something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Consider short-term and long-term costs and benefits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Incorporate multiple perspectives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Use weights to identify what is more/less important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Apply to past, present, and future choices</a:t>
            </a:r>
          </a:p>
        </p:txBody>
      </p:sp>
      <p:pic>
        <p:nvPicPr>
          <p:cNvPr id="7" name="Picture 4" descr="https://tse1.mm.bing.net/th?&amp;id=OIP.M92afa983061b6bf01bacdec3fe70a4f0o0&amp;w=297&amp;h=297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2B2F0C24-88F2-3A65-5FA0-D81195D8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15" y="1298846"/>
            <a:ext cx="1721922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24DC1D-BD56-CAA7-EA67-435112EC2EA0}"/>
              </a:ext>
            </a:extLst>
          </p:cNvPr>
          <p:cNvCxnSpPr/>
          <p:nvPr/>
        </p:nvCxnSpPr>
        <p:spPr>
          <a:xfrm>
            <a:off x="2387600" y="4013200"/>
            <a:ext cx="3739067" cy="0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D62E6-AFD1-A2A6-30DF-A3F01AAA2704}"/>
              </a:ext>
            </a:extLst>
          </p:cNvPr>
          <p:cNvCxnSpPr/>
          <p:nvPr/>
        </p:nvCxnSpPr>
        <p:spPr>
          <a:xfrm>
            <a:off x="4267200" y="3594100"/>
            <a:ext cx="0" cy="2222500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138FB1-6A14-E0C1-8775-F827023D4D0E}"/>
              </a:ext>
            </a:extLst>
          </p:cNvPr>
          <p:cNvSpPr txBox="1"/>
          <p:nvPr/>
        </p:nvSpPr>
        <p:spPr>
          <a:xfrm>
            <a:off x="2387600" y="35941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92DB1-B166-07F6-FACA-4329C61048C3}"/>
              </a:ext>
            </a:extLst>
          </p:cNvPr>
          <p:cNvSpPr txBox="1"/>
          <p:nvPr/>
        </p:nvSpPr>
        <p:spPr>
          <a:xfrm>
            <a:off x="4386767" y="35941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145C9-45D7-A927-EB5C-2545152D3D53}"/>
              </a:ext>
            </a:extLst>
          </p:cNvPr>
          <p:cNvSpPr txBox="1"/>
          <p:nvPr/>
        </p:nvSpPr>
        <p:spPr>
          <a:xfrm>
            <a:off x="1175796" y="6019787"/>
            <a:ext cx="6162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Opportunity Cost and Tradeoffs by MRU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Video 4:38</a:t>
            </a:r>
          </a:p>
        </p:txBody>
      </p:sp>
    </p:spTree>
    <p:extLst>
      <p:ext uri="{BB962C8B-B14F-4D97-AF65-F5344CB8AC3E}">
        <p14:creationId xmlns:p14="http://schemas.microsoft.com/office/powerpoint/2010/main" val="3106111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1274006"/>
            <a:ext cx="8136869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CHOICE: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 Be a Teacher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7999" y="2468644"/>
          <a:ext cx="8136870" cy="32534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7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(disadvantages/given up)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BENEFITS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(advantages/gained)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DECISION:</a:t>
                      </a:r>
                      <a:r>
                        <a:rPr lang="en-US" sz="16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OPPORTUNITY COST: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666" y="1854200"/>
            <a:ext cx="8929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1=not at all important		3=average importance		5=very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1700" y="2247900"/>
            <a:ext cx="7378700" cy="127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8BAC41-8142-937A-02BE-E70FB760C90B}"/>
              </a:ext>
            </a:extLst>
          </p:cNvPr>
          <p:cNvSpPr txBox="1"/>
          <p:nvPr/>
        </p:nvSpPr>
        <p:spPr>
          <a:xfrm>
            <a:off x="630621" y="305851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Give up free time on weekends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56F7E-F09E-4E2B-DB9E-0327DBF4B9C8}"/>
              </a:ext>
            </a:extLst>
          </p:cNvPr>
          <p:cNvSpPr txBox="1"/>
          <p:nvPr/>
        </p:nvSpPr>
        <p:spPr>
          <a:xfrm>
            <a:off x="630620" y="3507030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Dealing with disciplinary 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2DCF-5EF2-A1CE-F9FC-1C10F88E422F}"/>
              </a:ext>
            </a:extLst>
          </p:cNvPr>
          <p:cNvSpPr txBox="1"/>
          <p:nvPr/>
        </p:nvSpPr>
        <p:spPr>
          <a:xfrm>
            <a:off x="630620" y="3970867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Not a high salary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A13E7-894D-1FDA-F4C9-634F1089C161}"/>
              </a:ext>
            </a:extLst>
          </p:cNvPr>
          <p:cNvSpPr txBox="1"/>
          <p:nvPr/>
        </p:nvSpPr>
        <p:spPr>
          <a:xfrm>
            <a:off x="4637744" y="3507030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Summers 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0C361-BB99-7EBF-0BD9-5BCF0CB55027}"/>
              </a:ext>
            </a:extLst>
          </p:cNvPr>
          <p:cNvSpPr txBox="1"/>
          <p:nvPr/>
        </p:nvSpPr>
        <p:spPr>
          <a:xfrm>
            <a:off x="4648145" y="3058062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Developing young minds for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4C448-CD3E-1B5F-9EB5-CDA21D707B6F}"/>
              </a:ext>
            </a:extLst>
          </p:cNvPr>
          <p:cNvSpPr txBox="1"/>
          <p:nvPr/>
        </p:nvSpPr>
        <p:spPr>
          <a:xfrm>
            <a:off x="4056993" y="305806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6F659-5525-1237-2FC9-334378B8CE9D}"/>
              </a:ext>
            </a:extLst>
          </p:cNvPr>
          <p:cNvSpPr txBox="1"/>
          <p:nvPr/>
        </p:nvSpPr>
        <p:spPr>
          <a:xfrm>
            <a:off x="4050498" y="440699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C375B-C9CF-55BF-D200-707445045BC4}"/>
              </a:ext>
            </a:extLst>
          </p:cNvPr>
          <p:cNvSpPr txBox="1"/>
          <p:nvPr/>
        </p:nvSpPr>
        <p:spPr>
          <a:xfrm>
            <a:off x="4066806" y="351630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6F1B1-60FA-E078-79BE-CE71D6F3E2A5}"/>
              </a:ext>
            </a:extLst>
          </p:cNvPr>
          <p:cNvSpPr txBox="1"/>
          <p:nvPr/>
        </p:nvSpPr>
        <p:spPr>
          <a:xfrm>
            <a:off x="4056992" y="3970867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EF7FE-F0F1-F42E-7A0B-7DD1B566CCFE}"/>
              </a:ext>
            </a:extLst>
          </p:cNvPr>
          <p:cNvSpPr txBox="1"/>
          <p:nvPr/>
        </p:nvSpPr>
        <p:spPr>
          <a:xfrm>
            <a:off x="8052317" y="351526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592BD1-6841-7A7E-ECB6-C0CFCF07ED3E}"/>
              </a:ext>
            </a:extLst>
          </p:cNvPr>
          <p:cNvSpPr txBox="1"/>
          <p:nvPr/>
        </p:nvSpPr>
        <p:spPr>
          <a:xfrm>
            <a:off x="8044850" y="305508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0ECA8F-4038-A0C0-6EAA-D843E42D55F7}"/>
              </a:ext>
            </a:extLst>
          </p:cNvPr>
          <p:cNvSpPr txBox="1"/>
          <p:nvPr/>
        </p:nvSpPr>
        <p:spPr>
          <a:xfrm>
            <a:off x="8052316" y="441861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2B0B75-A9EB-51AD-14F4-93357E38530A}"/>
              </a:ext>
            </a:extLst>
          </p:cNvPr>
          <p:cNvSpPr txBox="1"/>
          <p:nvPr/>
        </p:nvSpPr>
        <p:spPr>
          <a:xfrm>
            <a:off x="1660005" y="491340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Become a teacher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D5C59C-5378-419D-8498-5C7E7DE2EAC7}"/>
              </a:ext>
            </a:extLst>
          </p:cNvPr>
          <p:cNvSpPr txBox="1"/>
          <p:nvPr/>
        </p:nvSpPr>
        <p:spPr>
          <a:xfrm>
            <a:off x="2787970" y="539950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Give up free time on weekends</a:t>
            </a:r>
          </a:p>
        </p:txBody>
      </p:sp>
    </p:spTree>
    <p:extLst>
      <p:ext uri="{BB962C8B-B14F-4D97-AF65-F5344CB8AC3E}">
        <p14:creationId xmlns:p14="http://schemas.microsoft.com/office/powerpoint/2010/main" val="10505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1274006"/>
            <a:ext cx="8136869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CHOICE: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Raise the minimum wage to $15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7999" y="2468644"/>
          <a:ext cx="8136870" cy="32534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7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(disadvantages/given up)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BENEFITS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(advantages/gained)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DECISION:</a:t>
                      </a:r>
                      <a:r>
                        <a:rPr lang="en-US" sz="16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OPPORTUNITY COST: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666" y="1854200"/>
            <a:ext cx="8929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1=not at all important		3=average importance		5=very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1700" y="2247900"/>
            <a:ext cx="7378700" cy="127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E9770D0-74C0-013F-8C80-7769F915AE22}"/>
              </a:ext>
            </a:extLst>
          </p:cNvPr>
          <p:cNvSpPr/>
          <p:nvPr/>
        </p:nvSpPr>
        <p:spPr>
          <a:xfrm>
            <a:off x="507999" y="5820237"/>
            <a:ext cx="4600246" cy="939604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1. Complete individually (add your own costs and benefits)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2. Compare scores and discuss decision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3. Add classmates’ new costs and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4. Rescore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5. If applicable, discuss new decision (If it changed, why?)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0B05B-BDA3-E324-D98A-3FBE62002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52" t="4074" r="6897" b="8901"/>
          <a:stretch/>
        </p:blipFill>
        <p:spPr>
          <a:xfrm>
            <a:off x="5302580" y="4521783"/>
            <a:ext cx="3342289" cy="22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D94A558D-2351-D2F6-2615-F0587E69E6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 PACED Decision-Making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6D3B4A-5F00-DCDA-251B-17EAECF79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DDF22D-9A08-F662-B34E-DA02FB4C4F1D}"/>
              </a:ext>
            </a:extLst>
          </p:cNvPr>
          <p:cNvSpPr txBox="1"/>
          <p:nvPr/>
        </p:nvSpPr>
        <p:spPr>
          <a:xfrm>
            <a:off x="128666" y="1325768"/>
            <a:ext cx="8516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Instructional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Choosing among multiple alternatives/choices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Important criteria to consider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Past, present, and future choices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EE683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5" name="Picture 4" descr="https://tse1.mm.bing.net/th?&amp;id=OIP.M99c211c6e7541eaf0b27fa6f7c194f7ao0&amp;w=300&amp;h=238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4F51BC2C-DC4E-05B0-46BE-8BF2785F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09" y="1089855"/>
            <a:ext cx="2115260" cy="167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C4E694-2D61-8099-FA6B-46CE46A9C25A}"/>
              </a:ext>
            </a:extLst>
          </p:cNvPr>
          <p:cNvSpPr txBox="1"/>
          <p:nvPr/>
        </p:nvSpPr>
        <p:spPr>
          <a:xfrm>
            <a:off x="2747847" y="3362325"/>
            <a:ext cx="3277840" cy="2000548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State 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List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lternatives.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Determine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riteria.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valuate the alternatives.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Make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ecision.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9C1A6-9347-AB13-A898-AA3E6F7B46AB}"/>
              </a:ext>
            </a:extLst>
          </p:cNvPr>
          <p:cNvSpPr txBox="1"/>
          <p:nvPr/>
        </p:nvSpPr>
        <p:spPr>
          <a:xfrm>
            <a:off x="1866900" y="6114105"/>
            <a:ext cx="482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Marginal Thinking and the Sunk Cost Fallacy by MRU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Video 6:19</a:t>
            </a:r>
          </a:p>
        </p:txBody>
      </p:sp>
    </p:spTree>
    <p:extLst>
      <p:ext uri="{BB962C8B-B14F-4D97-AF65-F5344CB8AC3E}">
        <p14:creationId xmlns:p14="http://schemas.microsoft.com/office/powerpoint/2010/main" val="90346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5;p31">
            <a:extLst>
              <a:ext uri="{FF2B5EF4-FFF2-40B4-BE49-F238E27FC236}">
                <a16:creationId xmlns:a16="http://schemas.microsoft.com/office/drawing/2014/main" id="{1BEDEE84-7894-69A4-7E9A-9700650001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People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</a:rPr>
                        <a:t>Make</a:t>
                      </a:r>
                      <a:r>
                        <a:rPr lang="en-US" sz="1100" baseline="0" dirty="0">
                          <a:solidFill>
                            <a:srgbClr val="00B050"/>
                          </a:solidFill>
                        </a:rPr>
                        <a:t> over $100K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Requires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BS only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Enjoy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Nurse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Dentist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Police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Which profession should I choose?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666" y="5118264"/>
            <a:ext cx="8372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Opportunity Cost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(second highest scoring alternative):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2512" y="5118264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Police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0335" y="5354815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Dentist</a:t>
            </a:r>
          </a:p>
        </p:txBody>
      </p:sp>
    </p:spTree>
    <p:extLst>
      <p:ext uri="{BB962C8B-B14F-4D97-AF65-F5344CB8AC3E}">
        <p14:creationId xmlns:p14="http://schemas.microsoft.com/office/powerpoint/2010/main" val="38221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6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5;p31">
            <a:extLst>
              <a:ext uri="{FF2B5EF4-FFF2-40B4-BE49-F238E27FC236}">
                <a16:creationId xmlns:a16="http://schemas.microsoft.com/office/drawing/2014/main" id="{DDBDEC31-F7C9-E013-FE21-66EE3244DD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People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</a:rPr>
                        <a:t>Make</a:t>
                      </a:r>
                      <a:r>
                        <a:rPr lang="en-US" sz="1100" baseline="0" dirty="0">
                          <a:solidFill>
                            <a:srgbClr val="00B050"/>
                          </a:solidFill>
                        </a:rPr>
                        <a:t> over $100K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Requires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BS only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Enjoy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Nurse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Dentist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Police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Which profession should I choose?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666" y="5118264"/>
            <a:ext cx="8372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Opportunity Cost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(second highest scoring alternative):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3846" y="21980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4021" y="222975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23931" y="21980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3391" y="22099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03228" y="25946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6233" y="25946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47684" y="2567773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9416" y="2578405"/>
            <a:ext cx="523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36212" y="2578404"/>
            <a:ext cx="58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4163" y="5107633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Dentist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72986" y="5372084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Police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26959" y="322048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06232" y="3213207"/>
            <a:ext cx="52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47684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55705" y="3220483"/>
            <a:ext cx="56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03228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03228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908399" y="38813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938313" y="3871858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47684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55705" y="3891401"/>
            <a:ext cx="51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41372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6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D94A558D-2351-D2F6-2615-F0587E69E6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 PACED Decision-Making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68854"/>
              </p:ext>
            </p:extLst>
          </p:nvPr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200" b="1" baseline="0" dirty="0">
                          <a:solidFill>
                            <a:srgbClr val="00B050"/>
                          </a:solidFill>
                        </a:rPr>
                        <a:t> Employees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200" baseline="0" dirty="0">
                          <a:solidFill>
                            <a:srgbClr val="00B050"/>
                          </a:solidFill>
                        </a:rPr>
                        <a:t> Employers</a:t>
                      </a:r>
                      <a:endParaRPr lang="en-US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Incentivize</a:t>
                      </a:r>
                      <a:r>
                        <a:rPr lang="en-US" sz="1200" b="1" baseline="0" dirty="0">
                          <a:solidFill>
                            <a:srgbClr val="00B050"/>
                          </a:solidFill>
                        </a:rPr>
                        <a:t> Higher Ed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Reduce</a:t>
                      </a:r>
                      <a:r>
                        <a:rPr lang="en-US" sz="1200" b="1" baseline="0" dirty="0">
                          <a:solidFill>
                            <a:srgbClr val="00B050"/>
                          </a:solidFill>
                        </a:rPr>
                        <a:t> Unemployment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Leave at $7.25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$15.00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Raise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$50.00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What should be done with minimum wage </a:t>
            </a:r>
            <a:r>
              <a:rPr lang="en-US" b="1" u="sng" dirty="0">
                <a:solidFill>
                  <a:srgbClr val="3333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(assume currently at $7.25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)?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666" y="5313886"/>
            <a:ext cx="8372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Google Shape;574;p20">
            <a:extLst>
              <a:ext uri="{FF2B5EF4-FFF2-40B4-BE49-F238E27FC236}">
                <a16:creationId xmlns:a16="http://schemas.microsoft.com/office/drawing/2014/main" id="{4FB4E156-58C5-01F6-99B1-E6F7E5360B85}"/>
              </a:ext>
            </a:extLst>
          </p:cNvPr>
          <p:cNvSpPr txBox="1"/>
          <p:nvPr/>
        </p:nvSpPr>
        <p:spPr>
          <a:xfrm>
            <a:off x="1608651" y="2456892"/>
            <a:ext cx="425302" cy="30777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85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575;p20">
            <a:extLst>
              <a:ext uri="{FF2B5EF4-FFF2-40B4-BE49-F238E27FC236}">
                <a16:creationId xmlns:a16="http://schemas.microsoft.com/office/drawing/2014/main" id="{8E784CB2-78BA-EEDD-E77A-6B47CC59CBBF}"/>
              </a:ext>
            </a:extLst>
          </p:cNvPr>
          <p:cNvSpPr txBox="1"/>
          <p:nvPr/>
        </p:nvSpPr>
        <p:spPr>
          <a:xfrm>
            <a:off x="2620009" y="2456893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576;p20">
            <a:extLst>
              <a:ext uri="{FF2B5EF4-FFF2-40B4-BE49-F238E27FC236}">
                <a16:creationId xmlns:a16="http://schemas.microsoft.com/office/drawing/2014/main" id="{43914105-6C98-D645-7478-04AF7B5E1E10}"/>
              </a:ext>
            </a:extLst>
          </p:cNvPr>
          <p:cNvSpPr txBox="1"/>
          <p:nvPr/>
        </p:nvSpPr>
        <p:spPr>
          <a:xfrm>
            <a:off x="3631367" y="2456894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577;p20">
            <a:extLst>
              <a:ext uri="{FF2B5EF4-FFF2-40B4-BE49-F238E27FC236}">
                <a16:creationId xmlns:a16="http://schemas.microsoft.com/office/drawing/2014/main" id="{CCD79A94-08E6-9EFB-C81B-61E21BBE2701}"/>
              </a:ext>
            </a:extLst>
          </p:cNvPr>
          <p:cNvSpPr txBox="1"/>
          <p:nvPr/>
        </p:nvSpPr>
        <p:spPr>
          <a:xfrm>
            <a:off x="4642725" y="2456895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5F56A5-5366-2C34-F65C-1DFFCCFA2230}"/>
              </a:ext>
            </a:extLst>
          </p:cNvPr>
          <p:cNvSpPr/>
          <p:nvPr/>
        </p:nvSpPr>
        <p:spPr>
          <a:xfrm>
            <a:off x="1821302" y="6063702"/>
            <a:ext cx="5368265" cy="36889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Complete as a group and reach consensus on evaluation numbers </a:t>
            </a:r>
          </a:p>
        </p:txBody>
      </p:sp>
    </p:spTree>
    <p:extLst>
      <p:ext uri="{BB962C8B-B14F-4D97-AF65-F5344CB8AC3E}">
        <p14:creationId xmlns:p14="http://schemas.microsoft.com/office/powerpoint/2010/main" val="24009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"/>
          <p:cNvSpPr/>
          <p:nvPr/>
        </p:nvSpPr>
        <p:spPr>
          <a:xfrm>
            <a:off x="128668" y="904924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Tool #1 Cost-Benefit Analysis Chart </a:t>
            </a:r>
            <a:endParaRPr kumimoji="0" sz="3200" b="1" i="0" u="none" strike="noStrike" kern="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4" name="Google Shape;594;p21"/>
          <p:cNvSpPr/>
          <p:nvPr/>
        </p:nvSpPr>
        <p:spPr>
          <a:xfrm>
            <a:off x="1658987" y="2995018"/>
            <a:ext cx="2738417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Whole Class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Application on Google Docs!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" name="Google Shape;595;p21"/>
          <p:cNvSpPr/>
          <p:nvPr/>
        </p:nvSpPr>
        <p:spPr>
          <a:xfrm>
            <a:off x="4908527" y="2995018"/>
            <a:ext cx="2738417" cy="2665670"/>
          </a:xfrm>
          <a:prstGeom prst="irregularSeal1">
            <a:avLst/>
          </a:prstGeom>
          <a:solidFill>
            <a:srgbClr val="0070C0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Graphic Organizer for Primary and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Secondary Sources!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" name="Google Shape;596;p21"/>
          <p:cNvSpPr/>
          <p:nvPr/>
        </p:nvSpPr>
        <p:spPr>
          <a:xfrm>
            <a:off x="128668" y="1644249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Tool #2 PACED Decision-Making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FE121-9390-5A5C-4815-0F6089E48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2" name="Google Shape;602;p2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03" name="Google Shape;603;p22"/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604" name="Google Shape;604;p22"/>
          <p:cNvSpPr txBox="1"/>
          <p:nvPr/>
        </p:nvSpPr>
        <p:spPr>
          <a:xfrm>
            <a:off x="381000" y="1041665"/>
            <a:ext cx="8077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22"/>
          <p:cNvPicPr preferRelativeResize="0"/>
          <p:nvPr/>
        </p:nvPicPr>
        <p:blipFill rotWithShape="1">
          <a:blip r:embed="rId3">
            <a:alphaModFix/>
          </a:blip>
          <a:srcRect l="25402" t="13281" r="23645" b="10157"/>
          <a:stretch/>
        </p:blipFill>
        <p:spPr>
          <a:xfrm>
            <a:off x="1655667" y="1543360"/>
            <a:ext cx="5232814" cy="4420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06" name="Google Shape;606;p22" descr="Image result for A must read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86104">
            <a:off x="751301" y="1362410"/>
            <a:ext cx="1095375" cy="15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2"/>
          <p:cNvPicPr preferRelativeResize="0"/>
          <p:nvPr/>
        </p:nvPicPr>
        <p:blipFill rotWithShape="1">
          <a:blip r:embed="rId5">
            <a:alphaModFix/>
          </a:blip>
          <a:srcRect l="24172" t="25937" r="24874" b="10936"/>
          <a:stretch/>
        </p:blipFill>
        <p:spPr>
          <a:xfrm>
            <a:off x="2600550" y="2124401"/>
            <a:ext cx="5911032" cy="41173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Google Shape;615;p23">
            <a:extLst>
              <a:ext uri="{FF2B5EF4-FFF2-40B4-BE49-F238E27FC236}">
                <a16:creationId xmlns:a16="http://schemas.microsoft.com/office/drawing/2014/main" id="{65DC4257-0A9C-7222-FAE4-02CD7D186DF9}"/>
              </a:ext>
            </a:extLst>
          </p:cNvPr>
          <p:cNvSpPr/>
          <p:nvPr/>
        </p:nvSpPr>
        <p:spPr>
          <a:xfrm rot="995247">
            <a:off x="6297873" y="690123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Inquiry-based Learning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615;p23">
            <a:extLst>
              <a:ext uri="{FF2B5EF4-FFF2-40B4-BE49-F238E27FC236}">
                <a16:creationId xmlns:a16="http://schemas.microsoft.com/office/drawing/2014/main" id="{49AB2242-BB7A-A455-38C9-C87981302C91}"/>
              </a:ext>
            </a:extLst>
          </p:cNvPr>
          <p:cNvSpPr/>
          <p:nvPr/>
        </p:nvSpPr>
        <p:spPr>
          <a:xfrm rot="995247">
            <a:off x="5916872" y="3233102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Qualitative framework for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cost-benefit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&amp; PACED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A17394-81CE-A2D3-6D42-36BB65F1837B}"/>
              </a:ext>
            </a:extLst>
          </p:cNvPr>
          <p:cNvSpPr txBox="1">
            <a:spLocks/>
          </p:cNvSpPr>
          <p:nvPr/>
        </p:nvSpPr>
        <p:spPr>
          <a:xfrm>
            <a:off x="177625" y="1315399"/>
            <a:ext cx="8686800" cy="464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-Scarcity (limited resources meet unlimited wants)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-Benefits outweigh costs (rational decision-making)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People’s choices involve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costs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Opportunity cost (second favorite alternative forgone)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-Often nonmonetary – using a resource one way prohibits using it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 another way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-Always!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</a:p>
        </p:txBody>
      </p:sp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4" name="Picture 6" descr="https://tse1.mm.bing.net/th?&amp;id=OIP.M860201aae7617fd35977c223fc335b97o0&amp;w=297&amp;h=300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88B2B525-1070-076A-E885-7C3772526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87" y="1085813"/>
            <a:ext cx="1941244" cy="19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tse1.mm.bing.net/th?&amp;id=OIP.Ma387b0aaeff2bd2e0a75ea6bc5cb6573H0&amp;w=277&amp;h=287&amp;c=0&amp;pid=1.9&amp;rs=0&amp;p=0&amp;r=0">
            <a:hlinkClick r:id="rId5" tooltip="View image details"/>
            <a:extLst>
              <a:ext uri="{FF2B5EF4-FFF2-40B4-BE49-F238E27FC236}">
                <a16:creationId xmlns:a16="http://schemas.microsoft.com/office/drawing/2014/main" id="{9B7B84EB-CCCF-1762-BB04-5214D647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65" y="4603897"/>
            <a:ext cx="1576520" cy="16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Session Objectives (Lecture-Based)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7" name="Google Shape;357;p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59" name="Google Shape;359;p3" descr="C:\Users\Cheryl.Gary-Travel-PC.000\Documents\2 VIRGINIA TECH\Flyers\Think Like an Economist.png"/>
          <p:cNvPicPr preferRelativeResize="0"/>
          <p:nvPr/>
        </p:nvPicPr>
        <p:blipFill rotWithShape="1">
          <a:blip r:embed="rId3">
            <a:alphaModFix/>
          </a:blip>
          <a:srcRect t="3348" b="8156"/>
          <a:stretch/>
        </p:blipFill>
        <p:spPr>
          <a:xfrm>
            <a:off x="3297653" y="3926563"/>
            <a:ext cx="2401507" cy="21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2A754-C566-24B9-6AA1-525119CEE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45B51-4D27-5218-38F1-8EE0E94163B3}"/>
              </a:ext>
            </a:extLst>
          </p:cNvPr>
          <p:cNvSpPr txBox="1"/>
          <p:nvPr/>
        </p:nvSpPr>
        <p:spPr>
          <a:xfrm>
            <a:off x="300489" y="1278012"/>
            <a:ext cx="83958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buClr>
                <a:srgbClr val="3366FF"/>
              </a:buClr>
              <a:buFont typeface="+mj-lt"/>
              <a:buAutoNum type="arabicParenR"/>
            </a:pPr>
            <a:r>
              <a:rPr lang="en-US" sz="2000" b="0" i="0" dirty="0">
                <a:solidFill>
                  <a:srgbClr val="3333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Identify controversial issues and culturally responsive teaching best-practices that cultivate civility toward opposing economic viewpoints while increasing student engagement.</a:t>
            </a:r>
          </a:p>
          <a:p>
            <a:pPr fontAlgn="base">
              <a:buClr>
                <a:srgbClr val="3366FF"/>
              </a:buClr>
            </a:pPr>
            <a:endParaRPr lang="en-US" sz="2000" b="0" i="0" dirty="0">
              <a:solidFill>
                <a:srgbClr val="3333FF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l" fontAlgn="base" latinLnBrk="0">
              <a:buClr>
                <a:srgbClr val="3366FF"/>
              </a:buClr>
              <a:buFont typeface="+mj-lt"/>
              <a:buAutoNum type="arabicParenR" startAt="2"/>
            </a:pPr>
            <a:r>
              <a:rPr lang="en-US" sz="2000" b="0" i="0" dirty="0">
                <a:solidFill>
                  <a:srgbClr val="3333F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Understand how to use research-based economic reasoning skills to critically inquire, analyze, discuss, and debate economic topics to develop evidence-based opinions and arguments.</a:t>
            </a:r>
          </a:p>
          <a:p>
            <a:pPr marL="457200" indent="-457200" algn="l" fontAlgn="base" latinLnBrk="0">
              <a:buClr>
                <a:srgbClr val="3366FF"/>
              </a:buClr>
              <a:buFont typeface="+mj-lt"/>
              <a:buAutoNum type="arabicParenR" startAt="2"/>
            </a:pPr>
            <a:endParaRPr lang="en-US" sz="2000" b="0" i="0" dirty="0">
              <a:solidFill>
                <a:srgbClr val="3366FF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4" name="Picture 4" descr="https://tse1.mm.bing.net/th?&amp;id=OIP.Me7255f7b0589b1fc38f72f778df02ecco0&amp;w=163&amp;h=183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73D13B85-D6F4-A378-F2E9-B0307790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42" y="1611451"/>
            <a:ext cx="1244231" cy="13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94F9CA-6988-1299-65A4-095BE71999A2}"/>
              </a:ext>
            </a:extLst>
          </p:cNvPr>
          <p:cNvSpPr txBox="1">
            <a:spLocks/>
          </p:cNvSpPr>
          <p:nvPr/>
        </p:nvSpPr>
        <p:spPr>
          <a:xfrm>
            <a:off x="95250" y="1166830"/>
            <a:ext cx="8458200" cy="464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 respond to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incentives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in predictable ways.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-Incentives motivate certain behaviors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-Positive (rewards) or negative (punishments)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-Trophies, coupons, profits, and not being re/elected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 create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economic systems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that influence individual choices and incentives.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-Formal and informal “rules of the game” determine 			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 incentives thus behaviors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-Traditional, command, market, and mixed economies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-Characteristics of a market economy (competition, profit motive, etc.)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8" descr="https://tse1.mm.bing.net/th?&amp;id=OIP.Mc3351c258ac1c9b09c3a1190e12fcf83H0&amp;w=200&amp;h=300&amp;c=0&amp;pid=1.9&amp;rs=0&amp;p=0&amp;r=0">
            <a:hlinkClick r:id="rId5" tooltip="View image details"/>
            <a:extLst>
              <a:ext uri="{FF2B5EF4-FFF2-40B4-BE49-F238E27FC236}">
                <a16:creationId xmlns:a16="http://schemas.microsoft.com/office/drawing/2014/main" id="{DB70C6ED-F7D5-7740-084E-ABA9C530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65" y="3755974"/>
            <a:ext cx="1089169" cy="16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4" name="Picture 4" descr="https://tse1.mm.bing.net/th?&amp;id=OIP.M38959e99de72f5be165d6893f1a48bd3o0&amp;w=147&amp;h=106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E246B6D2-E331-2335-6D4E-835A6717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37" y="5088895"/>
            <a:ext cx="1825153" cy="12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DFC3DA-DCC3-D5D6-D617-085889177C3E}"/>
              </a:ext>
            </a:extLst>
          </p:cNvPr>
          <p:cNvSpPr txBox="1">
            <a:spLocks/>
          </p:cNvSpPr>
          <p:nvPr/>
        </p:nvSpPr>
        <p:spPr>
          <a:xfrm>
            <a:off x="380999" y="1252846"/>
            <a:ext cx="8430491" cy="5334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 gain when they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voluntarily.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-Voluntarily get something that is more valuable than what is given up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-Comparative advantage – produce what incurs lowest opportunity cost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 (specialization) and then trade (interdependence)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-Win-Win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 startAt="6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People’s choices have consequences that lie in the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future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-Unintended and intended consequences – future costs and benefits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-Long-run perspective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2" descr="https://tse1.mm.bing.net/th?&amp;id=OIP.Ma5945b00cb905e7c46da8b5b83b410a4o0&amp;w=300&amp;h=225&amp;c=0&amp;pid=1.9&amp;rs=0&amp;p=0&amp;r=0">
            <a:hlinkClick r:id="rId5" tooltip="View image details"/>
            <a:extLst>
              <a:ext uri="{FF2B5EF4-FFF2-40B4-BE49-F238E27FC236}">
                <a16:creationId xmlns:a16="http://schemas.microsoft.com/office/drawing/2014/main" id="{841D2A16-43E6-FC69-11F7-8149CD47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29" y="2421016"/>
            <a:ext cx="1568861" cy="11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2CD63-C4D7-C5CC-8FAC-64D060AFCBA6}"/>
              </a:ext>
            </a:extLst>
          </p:cNvPr>
          <p:cNvSpPr txBox="1"/>
          <p:nvPr/>
        </p:nvSpPr>
        <p:spPr>
          <a:xfrm>
            <a:off x="459064" y="1202847"/>
            <a:ext cx="8225871" cy="2200602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choose.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involve costs.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respond to incentives in predictable ways.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create rules and economic systems that influence individual choices and incentives.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gain when they trade voluntarily.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have consequences that lie in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D4CEA-EA98-6D63-24BD-9AA29E9A25AE}"/>
              </a:ext>
            </a:extLst>
          </p:cNvPr>
          <p:cNvSpPr txBox="1"/>
          <p:nvPr/>
        </p:nvSpPr>
        <p:spPr>
          <a:xfrm>
            <a:off x="459064" y="3657600"/>
            <a:ext cx="84802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692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692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Teaches students to “think like an economist” using inquiry-based learning and a set of time/culture-tested assumptions about human behaviors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Framework utilizes accessible, basic economic concepts as a starting point from which to make sense of everyday “mysteries” that seem at odds with ordinary experience and judgment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Avoids trivializing less obvious causes and invoking premature ideas that act as thought-stoppers yet is a streamlined approach to sifting through useless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Develops critical thinking skills in academics, workplace, and life – ECONOMICS IS A LIFE SKILL!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Explosion 1 6">
            <a:extLst>
              <a:ext uri="{FF2B5EF4-FFF2-40B4-BE49-F238E27FC236}">
                <a16:creationId xmlns:a16="http://schemas.microsoft.com/office/drawing/2014/main" id="{6954845C-120B-4797-346E-4C91DA023DA5}"/>
              </a:ext>
            </a:extLst>
          </p:cNvPr>
          <p:cNvSpPr/>
          <p:nvPr/>
        </p:nvSpPr>
        <p:spPr>
          <a:xfrm rot="995247">
            <a:off x="5934987" y="970312"/>
            <a:ext cx="2791348" cy="266567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Qualitative framework for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cost-benefit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&amp; PACED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1" name="Google Shape;621;p2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84E34EF-820A-1A07-F18D-AB92E7BC4F0A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DFC49-0C53-E66B-9883-0637B8D27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1" t="20852" r="18720" b="7210"/>
          <a:stretch/>
        </p:blipFill>
        <p:spPr>
          <a:xfrm>
            <a:off x="1626783" y="1290378"/>
            <a:ext cx="6060558" cy="5220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175B9-E4C0-52BF-6D98-B08976BC5068}"/>
              </a:ext>
            </a:extLst>
          </p:cNvPr>
          <p:cNvSpPr/>
          <p:nvPr/>
        </p:nvSpPr>
        <p:spPr>
          <a:xfrm>
            <a:off x="3964921" y="6253655"/>
            <a:ext cx="1752706" cy="382670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Complete as a group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A5D3D-6364-B996-6EFF-D0C0CF78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07" t="19612" r="17441" b="6383"/>
          <a:stretch/>
        </p:blipFill>
        <p:spPr>
          <a:xfrm>
            <a:off x="1165662" y="1105787"/>
            <a:ext cx="6812675" cy="5752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049278-E33F-0294-4461-68ED149AB0B9}"/>
              </a:ext>
            </a:extLst>
          </p:cNvPr>
          <p:cNvSpPr/>
          <p:nvPr/>
        </p:nvSpPr>
        <p:spPr>
          <a:xfrm rot="1195369">
            <a:off x="6035764" y="1684774"/>
            <a:ext cx="2456090" cy="838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Topic = Raise MW to $15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 1 = Employees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Group 2 = Employers</a:t>
            </a:r>
          </a:p>
        </p:txBody>
      </p:sp>
      <p:cxnSp>
        <p:nvCxnSpPr>
          <p:cNvPr id="3" name="Google Shape;621;p24">
            <a:extLst>
              <a:ext uri="{FF2B5EF4-FFF2-40B4-BE49-F238E27FC236}">
                <a16:creationId xmlns:a16="http://schemas.microsoft.com/office/drawing/2014/main" id="{CDC65586-F2CC-12E2-2669-0BC96E0F10B8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" name="Google Shape;603;p22">
            <a:extLst>
              <a:ext uri="{FF2B5EF4-FFF2-40B4-BE49-F238E27FC236}">
                <a16:creationId xmlns:a16="http://schemas.microsoft.com/office/drawing/2014/main" id="{9C993EB2-9661-D4B3-4A03-E5F968606E7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2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36" name="Google Shape;636;p26"/>
          <p:cNvPicPr preferRelativeResize="0"/>
          <p:nvPr/>
        </p:nvPicPr>
        <p:blipFill rotWithShape="1">
          <a:blip r:embed="rId3">
            <a:alphaModFix/>
          </a:blip>
          <a:srcRect l="25256" t="26823" r="24378" b="11718"/>
          <a:stretch/>
        </p:blipFill>
        <p:spPr>
          <a:xfrm>
            <a:off x="1794219" y="1587500"/>
            <a:ext cx="5479512" cy="37592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37" name="Google Shape;637;p26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Self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Debate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6AC191D6-D528-814C-50C5-337D173BC920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DEBATE – Opening Arguments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645" name="Google Shape;645;p2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47" name="Google Shape;647;p27"/>
          <p:cNvSpPr txBox="1"/>
          <p:nvPr/>
        </p:nvSpPr>
        <p:spPr>
          <a:xfrm>
            <a:off x="177325" y="4433394"/>
            <a:ext cx="4135240" cy="17081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endParaRPr kumimoji="0" sz="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State FOR or AGAINST raising minimum wage to $15/hour.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+mj-lt"/>
              <a:buAutoNum type="arabicParenR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Share one brief argument through the lens of an Economic Reasoning Tool.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BDE85-1F7D-753E-9DCD-800C88C95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3" t="4516" r="14778" b="14741"/>
          <a:stretch/>
        </p:blipFill>
        <p:spPr>
          <a:xfrm>
            <a:off x="128668" y="1154608"/>
            <a:ext cx="4135240" cy="2645263"/>
          </a:xfrm>
          <a:prstGeom prst="rect">
            <a:avLst/>
          </a:prstGeom>
        </p:spPr>
      </p:pic>
      <p:sp>
        <p:nvSpPr>
          <p:cNvPr id="6" name="Google Shape;646;p27">
            <a:extLst>
              <a:ext uri="{FF2B5EF4-FFF2-40B4-BE49-F238E27FC236}">
                <a16:creationId xmlns:a16="http://schemas.microsoft.com/office/drawing/2014/main" id="{5E41FCEB-51FE-E4AC-B2E1-559CB305F564}"/>
              </a:ext>
            </a:extLst>
          </p:cNvPr>
          <p:cNvSpPr txBox="1"/>
          <p:nvPr/>
        </p:nvSpPr>
        <p:spPr>
          <a:xfrm>
            <a:off x="4533976" y="4433394"/>
            <a:ext cx="4432699" cy="207745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choose.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People’s choices involve costs.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respond to incentives in predictable ways.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create rules and economic systems that influence individual choices and incentives.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 gain when they trade voluntarily.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People’s choices have consequences that lie in the future.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189D8-891E-1F3C-BF7D-26D59919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37" t="4153" r="6437" b="16395"/>
          <a:stretch/>
        </p:blipFill>
        <p:spPr>
          <a:xfrm>
            <a:off x="4533977" y="1137860"/>
            <a:ext cx="4394968" cy="2645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AFA11-0E59-2B00-4437-43F3214D9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52" t="4126" r="6781" b="83882"/>
          <a:stretch/>
        </p:blipFill>
        <p:spPr>
          <a:xfrm>
            <a:off x="4533976" y="3914802"/>
            <a:ext cx="4432699" cy="407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4C90CE-69FD-E959-CDD3-DC3C06C4B3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4FEE4-F508-AADE-4F60-70EA44A9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6" t="27420" r="61660" b="13321"/>
          <a:stretch/>
        </p:blipFill>
        <p:spPr>
          <a:xfrm>
            <a:off x="915253" y="1587062"/>
            <a:ext cx="7313493" cy="44143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AB971-1AAB-E739-7200-4838E8F94315}"/>
              </a:ext>
            </a:extLst>
          </p:cNvPr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141AA6D-3002-C104-8B64-3C3D1D3E79B9}"/>
              </a:ext>
            </a:extLst>
          </p:cNvPr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 Corners (Post-Test)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004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9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68" name="Google Shape;668;p2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69" name="Google Shape;669;p29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70" name="Google Shape;670;p29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WRAP-UP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lt1"/>
              </a:solidFill>
              <a:latin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 dirty="0">
                <a:solidFill>
                  <a:schemeClr val="bg1"/>
                </a:solidFill>
              </a:rPr>
              <a:t>“I want my students to learn how to really listen to one another and understand the perspectives of their classmates.  I want to encourage my students to come to class with an open mind, willingness to learn from their peers, and respect for differences.”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2"/>
          <p:cNvSpPr txBox="1"/>
          <p:nvPr/>
        </p:nvSpPr>
        <p:spPr>
          <a:xfrm>
            <a:off x="490886" y="5030512"/>
            <a:ext cx="8280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Google Drive Folder - Content &amp; Pedagogy Resources</a:t>
            </a:r>
            <a:endParaRPr sz="2000" b="1" dirty="0">
              <a:solidFill>
                <a:srgbClr val="3333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 dirty="0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https://drive.google.com/drive/folders/1kx9iF_BEv_CUMi7rN9dcpceI3BOhR4xL?usp=sharing</a:t>
            </a: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6" name="Google Shape;706;p32"/>
          <p:cNvSpPr txBox="1"/>
          <p:nvPr/>
        </p:nvSpPr>
        <p:spPr>
          <a:xfrm>
            <a:off x="4474864" y="3938892"/>
            <a:ext cx="429259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Cheryl Ayers</a:t>
            </a:r>
            <a:endParaRPr sz="25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cheryl42@vt.edu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07" name="Google Shape;707;p32" descr="Image result for patriotic thank you clipart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1185" y="556112"/>
            <a:ext cx="328353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2"/>
          <p:cNvSpPr txBox="1"/>
          <p:nvPr/>
        </p:nvSpPr>
        <p:spPr>
          <a:xfrm>
            <a:off x="338437" y="3938892"/>
            <a:ext cx="429259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Dan Mortensen</a:t>
            </a:r>
            <a:endParaRPr sz="25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drmortensen@vcu.edu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A4422-6BC7-EC62-D350-DF671C1F8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7A7CA-EE30-C5CA-CB74-741DC82E8EC2}"/>
              </a:ext>
            </a:extLst>
          </p:cNvPr>
          <p:cNvSpPr txBox="1"/>
          <p:nvPr/>
        </p:nvSpPr>
        <p:spPr>
          <a:xfrm>
            <a:off x="2266950" y="59325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3333FF"/>
                </a:solidFill>
                <a:latin typeface="Quattrocento Sans"/>
                <a:sym typeface="Quattrocento Sans"/>
              </a:rPr>
              <a:t>(additional resources on subsequent slides)</a:t>
            </a:r>
            <a:endParaRPr lang="en-US" sz="1800" i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 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8" name="Google Shape;368;p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9" name="Google Shape;369;p4"/>
          <p:cNvSpPr/>
          <p:nvPr/>
        </p:nvSpPr>
        <p:spPr>
          <a:xfrm>
            <a:off x="18415" y="5595257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(2018). A first step toward a practice-based theory of pedagogical content 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knowledge in secondary economics. </a:t>
            </a:r>
            <a:r>
              <a:rPr lang="en-US" sz="12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42</a:t>
            </a: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61-79.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(2019). Teaching students to ‘think like economists’ as democratic 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citizenship preparation. </a:t>
            </a:r>
            <a:r>
              <a:rPr lang="en-US" sz="12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43</a:t>
            </a:r>
            <a:r>
              <a:rPr lang="en-US" sz="12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(4), 405-419.</a:t>
            </a:r>
            <a:endParaRPr sz="1200" dirty="0"/>
          </a:p>
        </p:txBody>
      </p:sp>
      <p:grpSp>
        <p:nvGrpSpPr>
          <p:cNvPr id="370" name="Google Shape;370;p4"/>
          <p:cNvGrpSpPr/>
          <p:nvPr/>
        </p:nvGrpSpPr>
        <p:grpSpPr>
          <a:xfrm>
            <a:off x="2488850" y="1594543"/>
            <a:ext cx="3891744" cy="3648982"/>
            <a:chOff x="880575" y="55295"/>
            <a:chExt cx="3891744" cy="3648982"/>
          </a:xfrm>
        </p:grpSpPr>
        <p:sp>
          <p:nvSpPr>
            <p:cNvPr id="371" name="Google Shape;371;p4"/>
            <p:cNvSpPr/>
            <p:nvPr/>
          </p:nvSpPr>
          <p:spPr>
            <a:xfrm>
              <a:off x="1619192" y="55295"/>
              <a:ext cx="2304625" cy="2304625"/>
            </a:xfrm>
            <a:prstGeom prst="ellipse">
              <a:avLst/>
            </a:prstGeom>
            <a:solidFill>
              <a:srgbClr val="4674A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 txBox="1"/>
            <p:nvPr/>
          </p:nvSpPr>
          <p:spPr>
            <a:xfrm>
              <a:off x="1788981" y="482639"/>
              <a:ext cx="2019300" cy="103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Quattrocento Sans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Social Studies, </a:t>
              </a:r>
              <a:b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4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English, Science, Math, Personal Finance, Entrepreneurship, Controversial Issues,</a:t>
              </a:r>
              <a:b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Life</a:t>
              </a:r>
              <a:br>
                <a:rPr lang="en-US" sz="12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467694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 txBox="1"/>
            <p:nvPr/>
          </p:nvSpPr>
          <p:spPr>
            <a:xfrm>
              <a:off x="3172525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Quattrocento Sans"/>
                <a:buNone/>
              </a:pPr>
              <a:r>
                <a:rPr lang="en-US" sz="17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Economics</a:t>
              </a: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0575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 txBox="1"/>
            <p:nvPr/>
          </p:nvSpPr>
          <p:spPr>
            <a:xfrm>
              <a:off x="1097594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Real-world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Critical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Thinking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Skills</a:t>
              </a:r>
              <a:endParaRPr/>
            </a:p>
          </p:txBody>
        </p:sp>
      </p:grpSp>
      <p:sp>
        <p:nvSpPr>
          <p:cNvPr id="377" name="Google Shape;377;p4"/>
          <p:cNvSpPr/>
          <p:nvPr/>
        </p:nvSpPr>
        <p:spPr>
          <a:xfrm>
            <a:off x="5723069" y="1724044"/>
            <a:ext cx="3420932" cy="117686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2551" y="64211"/>
                </a:moveTo>
                <a:lnTo>
                  <a:pt x="-44002" y="195643"/>
                </a:lnTo>
              </a:path>
            </a:pathLst>
          </a:custGeom>
          <a:solidFill>
            <a:srgbClr val="0033CC"/>
          </a:solidFill>
          <a:ln w="127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&amp; Tools</a:t>
            </a:r>
            <a:br>
              <a:rPr lang="en-US" sz="1300" b="1" u="sng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#1 Cost-benefit analysis chart</a:t>
            </a:r>
            <a:b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#2 PACED decision making model</a:t>
            </a:r>
            <a:b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#3 Economic way of thinking 6 principles</a:t>
            </a:r>
            <a:endParaRPr sz="13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4257040" y="3386666"/>
            <a:ext cx="396240" cy="42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4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22" name="Google Shape;722;p3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723" name="Google Shape;723;p34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24" name="Google Shape;724;p34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725" name="Google Shape;725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MORE SLIDES &amp; RESOURCES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6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36"/>
          <p:cNvPicPr preferRelativeResize="0"/>
          <p:nvPr/>
        </p:nvPicPr>
        <p:blipFill rotWithShape="1">
          <a:blip r:embed="rId3">
            <a:alphaModFix/>
          </a:blip>
          <a:srcRect l="13104" r="14333" b="10311"/>
          <a:stretch/>
        </p:blipFill>
        <p:spPr>
          <a:xfrm>
            <a:off x="893474" y="1539240"/>
            <a:ext cx="7281003" cy="5059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3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2" name="Google Shape;742;p36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3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8" name="Google Shape;748;p3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9" name="Google Shape;749;p37"/>
          <p:cNvSpPr txBox="1"/>
          <p:nvPr/>
        </p:nvSpPr>
        <p:spPr>
          <a:xfrm>
            <a:off x="320043" y="1266304"/>
            <a:ext cx="861924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Economics 101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Scarcity and Choice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(4:35)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http://www.youtube.com/watch?v=yoVc_S_gd_0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 to Economics: Crash Course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(12:08)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https://www.youtube.com/watch?v=3ez10ADR_gM&amp;t=5s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Education Podcasts</a:t>
            </a:r>
            <a:endParaRPr sz="2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 Like an Economist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https://podcasts.apple.com/us/podcast/think-like-an-economist/id1523898793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Planet Money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https://www.npr.org/podcasts/510289/planet-money</a:t>
            </a:r>
            <a:endParaRPr sz="14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Freakanomics</a:t>
            </a:r>
            <a:endParaRPr sz="2000" b="1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https://freakonomics.com/category/podcasts/</a:t>
            </a:r>
            <a:endParaRPr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EconEdLink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https://www.econedlink.org/</a:t>
            </a:r>
            <a:endParaRPr sz="12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MRU </a:t>
            </a:r>
            <a:r>
              <a:rPr lang="en-US" sz="2400" b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EconInBox</a:t>
            </a: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Current Events Subscription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https://www.econinbox.com/</a:t>
            </a:r>
            <a:endParaRPr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50" name="Google Shape;750;p37"/>
          <p:cNvPicPr preferRelativeResize="0"/>
          <p:nvPr/>
        </p:nvPicPr>
        <p:blipFill rotWithShape="1">
          <a:blip r:embed="rId10">
            <a:alphaModFix/>
          </a:blip>
          <a:srcRect l="4671" t="28438" r="67042" b="22188"/>
          <a:stretch/>
        </p:blipFill>
        <p:spPr>
          <a:xfrm>
            <a:off x="7068766" y="-24805"/>
            <a:ext cx="2075234" cy="203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/>
          <p:nvPr/>
        </p:nvSpPr>
        <p:spPr>
          <a:xfrm>
            <a:off x="929640" y="777240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292895" y="1041665"/>
            <a:ext cx="8558210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Vanderbilt University, Center for Teaching, Difficult Dialogues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https://cft.vanderbilt.edu/guides-sub-pages/difficult-dialogues/#tools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iCivics</a:t>
            </a:r>
            <a:endParaRPr sz="2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https://www.icivics.org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for Democracy Alliance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http://www.teachingfordemocracy.org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St. Louis Fed Minimum Wage Debate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https://www.stlouisfed.org/education/structured-minimum-wage-debate?s=03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 World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1400"/>
              <a:buFont typeface="Noto Sans Symbols"/>
              <a:buNone/>
            </a:pPr>
            <a:r>
              <a:rPr lang="en-US" sz="1400" u="sng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http://www.educationworld.com/a_lesson/lesson/lesson304.shtml</a:t>
            </a: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Sphere: Teaching Civic Culture Together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8"/>
              </a:rPr>
              <a:t>https://www.sphere-ed.org</a:t>
            </a:r>
            <a:endParaRPr lang="en-US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Technology Tools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Nearpod, </a:t>
            </a:r>
            <a:r>
              <a:rPr lang="en-US" sz="1400" i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GoSoapBox</a:t>
            </a:r>
            <a:r>
              <a:rPr lang="en-US" sz="1400" i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Padlet, Pear Deck, Google </a:t>
            </a:r>
            <a:r>
              <a:rPr lang="en-US" sz="1400" i="1" dirty="0" err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Jamboard</a:t>
            </a:r>
            <a:endParaRPr sz="1400" i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58" name="Google Shape;758;p3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59" name="Google Shape;759;p3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9"/>
          <p:cNvSpPr txBox="1"/>
          <p:nvPr/>
        </p:nvSpPr>
        <p:spPr>
          <a:xfrm>
            <a:off x="252248" y="1447800"/>
            <a:ext cx="8686800" cy="5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(no specifics) – For 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(no specifics) 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endParaRPr sz="27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5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</p:txBody>
      </p:sp>
      <p:sp>
        <p:nvSpPr>
          <p:cNvPr id="766" name="Google Shape;766;p39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Format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3" name="Google Shape;773;p40"/>
          <p:cNvGraphicFramePr/>
          <p:nvPr/>
        </p:nvGraphicFramePr>
        <p:xfrm>
          <a:off x="685804" y="1508760"/>
          <a:ext cx="7924800" cy="2595950"/>
        </p:xfrm>
        <a:graphic>
          <a:graphicData uri="http://schemas.openxmlformats.org/drawingml/2006/table">
            <a:tbl>
              <a:tblPr firstRow="1" bandRow="1">
                <a:noFill/>
                <a:tableStyleId>{CB0C61D2-14A4-4622-A3A0-5CBEF92C1513}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Debate Performance Criteria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Score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Uses one or more of the 3 Economic Way of Thinking Tools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Stays on topic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Supports arguments with evidence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Delivers persuasiveness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Demonstrates teamwork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Shows responsiveness to opposing team’s arguments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4" name="Google Shape;774;p40"/>
          <p:cNvSpPr txBox="1"/>
          <p:nvPr/>
        </p:nvSpPr>
        <p:spPr>
          <a:xfrm>
            <a:off x="262380" y="4892040"/>
            <a:ext cx="8619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1=Needs More Practice     5=Join the Debate Club       10=Debate Stage Ready</a:t>
            </a:r>
            <a:endParaRPr dirty="0"/>
          </a:p>
        </p:txBody>
      </p:sp>
      <p:sp>
        <p:nvSpPr>
          <p:cNvPr id="775" name="Google Shape;775;p40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Rubric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76" name="Google Shape;776;p4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7" name="Google Shape;777;p40"/>
          <p:cNvCxnSpPr/>
          <p:nvPr/>
        </p:nvCxnSpPr>
        <p:spPr>
          <a:xfrm>
            <a:off x="262378" y="4739640"/>
            <a:ext cx="859536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2" name="Google Shape;732;p3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33" name="Google Shape;733;p35"/>
          <p:cNvSpPr txBox="1"/>
          <p:nvPr/>
        </p:nvSpPr>
        <p:spPr>
          <a:xfrm>
            <a:off x="320040" y="1265067"/>
            <a:ext cx="8503920" cy="573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Why is it important to teach students to </a:t>
            </a:r>
            <a:b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discuss/deliberate/debate controversial issues?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TEACHER REFLECTIONS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“I want my students to learn how to really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listen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one another and </a:t>
            </a:r>
            <a:r>
              <a:rPr lang="en-US" sz="1900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understand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the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perspectives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of their classmates.  I want to encourage my students to come to class with an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open mind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willingness to learn from their peers, and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respect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differences.”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US" sz="19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“My goals for student learning include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introspection, reflection, and critical thinking 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skills, all of which are fostered in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dialogue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with peers about topics that make them step outside their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comfort zones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US" sz="19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“The appeal of ‘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hard stuff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’ is that it encourages students to think critically about social life, that is,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what they learn and make meaning from what they learn,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synthesize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information from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various sources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and to </a:t>
            </a:r>
            <a:r>
              <a:rPr lang="en-US" sz="19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evaluate</a:t>
            </a:r>
            <a:r>
              <a:rPr lang="en-US" sz="19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ideas.”</a:t>
            </a:r>
            <a:endParaRPr lang="en-US" sz="19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4" name="Google Shape;734;p3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5" name="Google Shape;385;p5"/>
          <p:cNvSpPr/>
          <p:nvPr/>
        </p:nvSpPr>
        <p:spPr>
          <a:xfrm>
            <a:off x="204716" y="1219349"/>
            <a:ext cx="8688913" cy="54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 Learning Outcomes 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sharpening critical thinking and critical literacy skills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entertaining multiple perspectives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gaining a deeper, nuanced understanding of subject-specific content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students’ thinking explicit for assessment purposes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achieving a inter/multidisciplinary understanding of current events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using evidence to draw conclusions and make generalizations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articulating and defending positions using content vocabulary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laying the groundwork for authentic discussions and civil debates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casting informed votes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analyzing and synthesizing primary and secondary sources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comparing and contrasting historical, cultural, and political perspectives 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explaining cause-and-effect relationships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practicing citizenship skills such as collaborating, compromising, and reaching consensus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thinking like an economist for authentic disciplinary learning (like historical thinking)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more productive and prosperous workplace and everyday life decisions</a:t>
            </a: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5336112" y="1150522"/>
            <a:ext cx="3603172" cy="1985906"/>
          </a:xfrm>
          <a:prstGeom prst="cloudCallout">
            <a:avLst>
              <a:gd name="adj1" fmla="val -72270"/>
              <a:gd name="adj2" fmla="val -64538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Simple yet powerful </a:t>
            </a:r>
            <a:b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“game-changing” tools!</a:t>
            </a: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</a:t>
            </a:r>
            <a:r>
              <a:rPr lang="en-US" sz="18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(Ayers, 2019)</a:t>
            </a: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"/>
          <p:cNvSpPr txBox="1"/>
          <p:nvPr/>
        </p:nvSpPr>
        <p:spPr>
          <a:xfrm>
            <a:off x="168274" y="1263326"/>
            <a:ext cx="8747126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CIVICS &amp; ECONOMICS (CE.1) SKILL (8th grade)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student will demonstrate skills for historical thinking, geographical analysis, economic decision making, and responsible citizenship by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analyzing and interpreting evidence from primary and secondary sources, including charts, graphs, and political cartoons;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analyzing how political and economic trends influence public policy, using demographic information and other data sources;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analyzing information to create diagrams, tables, charts, graphs, and spreadsheets;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determining the accuracy and validity of information by separating fact and opinion and recognizing bias;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 constructing informed, evidence-based arguments from multiple sources;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 determining multiple cause-and-effect relationships that impact political and economic events;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 taking informed action to address school, community, local, state, national, and global issues;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h) using a decision-making model to analyze and explain the costs and benefits of a specific choice;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applying civic virtue and democratic principles to make collaborative decisions;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j) defending conclusions orally and in writing to a wide range of audiences, using evidence from sources.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GOVERNMENT (GOVT.1) SKILL (12th grade)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student will demonstrate skills for historical thinking, geographical analysis, economic decision making, and responsible citizenship by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planning inquiries by synthesizing information from diverse primary and secondary sources;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analyzing how political and economic trends influence public policy, using demographic information and other data sources;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comparing and contrasting historical, cultural, economic, and political perspectives;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evaluating critically the quality, accuracy, and validity of information to determine misconceptions, fact and opinion, and bias;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 constructing informed, analytic arguments, using evidence from multiple sources to introduce and support substantive and significant claims;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 explaining how cause-and-effect relationships impact political and economic events;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 taking knowledgeable, constructive action, individually and collaboratively, to address school, community, local, state, national, and global issues;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h) using a decision-making model to analyze the costs and benefits of a specific choice, considering incentives and possible consequences;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applying civic virtues and democratic principles to make collaborative decisions;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j) communicating conclusions orally and in writing to a wide range of audiences, using evidence from multiple sources and citing specific sources.</a:t>
            </a:r>
            <a:endParaRPr/>
          </a:p>
        </p:txBody>
      </p:sp>
      <p:sp>
        <p:nvSpPr>
          <p:cNvPr id="394" name="Google Shape;394;p6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Virginia Standards of Learning 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95" name="Google Shape;395;p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&amp; Civil Dialogue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3CB90-0F1A-5BDB-3D91-E392477A9957}"/>
              </a:ext>
            </a:extLst>
          </p:cNvPr>
          <p:cNvSpPr txBox="1"/>
          <p:nvPr/>
        </p:nvSpPr>
        <p:spPr>
          <a:xfrm>
            <a:off x="2418907" y="5178339"/>
            <a:ext cx="45826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2500" b="1" dirty="0">
                <a:solidFill>
                  <a:srgbClr val="FFFFFF"/>
                </a:solidFill>
                <a:latin typeface="Quattrocento Sans"/>
                <a:sym typeface="Quattrocento Sans"/>
              </a:rPr>
              <a:t>(references in notes section)</a:t>
            </a:r>
            <a:endParaRPr lang="en-US" sz="2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/>
          <p:nvPr/>
        </p:nvSpPr>
        <p:spPr>
          <a:xfrm>
            <a:off x="0" y="0"/>
            <a:ext cx="9144000" cy="685800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8" name="Google Shape;408;p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09" name="Google Shape;409;p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0" y="1410362"/>
            <a:ext cx="9144000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What’s the </a:t>
            </a:r>
            <a:r>
              <a:rPr lang="en-US" sz="24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challenge</a:t>
            </a: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endParaRPr sz="5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 is Politically Polarized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Americans less likely to hear diverse opinions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(self-selection into like-minded physical and virtual communities)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Media Echo Chambers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Liberals become more liberal and conservatives become more conservative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(scarcity of moderate viewpoints)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Youth Impact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Social media and habits of consuming news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Scarcity of instruction prior to political identities formed then closed off to alternative perspectives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(further polarization toward dominant community narrative)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A2FC7-6C9B-9866-92A5-14636160F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9"/>
          <p:cNvSpPr txBox="1">
            <a:spLocks noGrp="1"/>
          </p:cNvSpPr>
          <p:nvPr>
            <p:ph type="body" idx="1"/>
          </p:nvPr>
        </p:nvSpPr>
        <p:spPr>
          <a:xfrm>
            <a:off x="514350" y="1371606"/>
            <a:ext cx="8115300" cy="444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200"/>
              <a:buNone/>
            </a:pPr>
            <a:r>
              <a:rPr lang="en-US" sz="2200" b="1" dirty="0">
                <a:solidFill>
                  <a:srgbClr val="0033CC"/>
                </a:solidFill>
              </a:rPr>
              <a:t>Carefully Align Difficult Topics with Subject Area Learning Goals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Anticipate what “hot button” topics may become controversial to your unique group of students BEFORE the lesson/course begins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Reflect on how such conversations might actually contribute to – rather than detract from – your overall learning objectives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Clearly define course goals in the course syllabus for students and parents; perhaps ask your principal to approve</a:t>
            </a:r>
            <a:endParaRPr dirty="0"/>
          </a:p>
        </p:txBody>
      </p:sp>
      <p:cxnSp>
        <p:nvCxnSpPr>
          <p:cNvPr id="418" name="Google Shape;418;p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19" name="Google Shape;419;p9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Best-Practices</a:t>
            </a:r>
            <a:endParaRPr sz="3600" b="1" i="0" u="none" strike="noStrike" cap="none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20" name="Google Shape;420;p9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39" y="4215657"/>
            <a:ext cx="3185869" cy="160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A0961-7C7F-3FD1-23BC-65DC7013B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4207</Words>
  <Application>Microsoft Office PowerPoint</Application>
  <PresentationFormat>On-screen Show (4:3)</PresentationFormat>
  <Paragraphs>671</Paragraphs>
  <Slides>46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Wingdings</vt:lpstr>
      <vt:lpstr>Noto Sans Symbols</vt:lpstr>
      <vt:lpstr>Calibri Light</vt:lpstr>
      <vt:lpstr>Calibri (heading)</vt:lpstr>
      <vt:lpstr>Quattrocento Sans</vt:lpstr>
      <vt:lpstr>Arial</vt:lpstr>
      <vt:lpstr>Segoe UI</vt:lpstr>
      <vt:lpstr>Lucida Calligraphy</vt:lpstr>
      <vt:lpstr>Calibri</vt:lpstr>
      <vt:lpstr>Times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Cisneros</dc:creator>
  <cp:lastModifiedBy>Cheryl Ayers</cp:lastModifiedBy>
  <cp:revision>36</cp:revision>
  <dcterms:created xsi:type="dcterms:W3CDTF">2014-10-27T16:28:22Z</dcterms:created>
  <dcterms:modified xsi:type="dcterms:W3CDTF">2023-10-02T18:44:55Z</dcterms:modified>
</cp:coreProperties>
</file>