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3" r:id="rId2"/>
    <p:sldMasterId id="2147483688" r:id="rId3"/>
    <p:sldMasterId id="2147483698" r:id="rId4"/>
  </p:sldMasterIdLst>
  <p:notesMasterIdLst>
    <p:notesMasterId r:id="rId38"/>
  </p:notes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434" r:id="rId12"/>
    <p:sldId id="267" r:id="rId13"/>
    <p:sldId id="449" r:id="rId14"/>
    <p:sldId id="622" r:id="rId15"/>
    <p:sldId id="621" r:id="rId16"/>
    <p:sldId id="623" r:id="rId17"/>
    <p:sldId id="424" r:id="rId18"/>
    <p:sldId id="626" r:id="rId19"/>
    <p:sldId id="624" r:id="rId20"/>
    <p:sldId id="625" r:id="rId21"/>
    <p:sldId id="280" r:id="rId22"/>
    <p:sldId id="281" r:id="rId23"/>
    <p:sldId id="627" r:id="rId24"/>
    <p:sldId id="628" r:id="rId25"/>
    <p:sldId id="282" r:id="rId26"/>
    <p:sldId id="284" r:id="rId27"/>
    <p:sldId id="450" r:id="rId28"/>
    <p:sldId id="286" r:id="rId29"/>
    <p:sldId id="289" r:id="rId30"/>
    <p:sldId id="291" r:id="rId31"/>
    <p:sldId id="293" r:id="rId32"/>
    <p:sldId id="294" r:id="rId33"/>
    <p:sldId id="295" r:id="rId34"/>
    <p:sldId id="296" r:id="rId35"/>
    <p:sldId id="297" r:id="rId36"/>
    <p:sldId id="292" r:id="rId37"/>
  </p:sldIdLst>
  <p:sldSz cx="9144000" cy="6858000" type="screen4x3"/>
  <p:notesSz cx="6858000" cy="9313863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Quattrocento Sans" panose="020B0502050000020003" pitchFamily="34" charset="0"/>
      <p:regular r:id="rId45"/>
      <p:bold r:id="rId46"/>
      <p:italic r:id="rId47"/>
      <p:boldItalic r:id="rId48"/>
    </p:embeddedFont>
    <p:embeddedFont>
      <p:font typeface="Segoe UI" panose="020B0502040204020203" pitchFamily="34" charset="0"/>
      <p:regular r:id="rId49"/>
      <p:bold r:id="rId50"/>
      <p:italic r:id="rId51"/>
      <p:boldItalic r:id="rId52"/>
    </p:embeddedFont>
    <p:embeddedFont>
      <p:font typeface="Times" panose="02020603050405020304" pitchFamily="18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1" roundtripDataSignature="AMtx7mhdYPZok9fFWnpGz0BY1epRzrK8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0C61D2-14A4-4622-A3A0-5CBEF92C1513}">
  <a:tblStyle styleId="{CB0C61D2-14A4-4622-A3A0-5CBEF92C151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63" autoAdjust="0"/>
  </p:normalViewPr>
  <p:slideViewPr>
    <p:cSldViewPr snapToGrid="0">
      <p:cViewPr varScale="1">
        <p:scale>
          <a:sx n="102" d="100"/>
          <a:sy n="102" d="100"/>
        </p:scale>
        <p:origin x="18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2458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3.xml"/><Relationship Id="rId71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4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19196c56f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19196c56f7_0_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Federal is $7.25</a:t>
            </a:r>
            <a:endParaRPr dirty="0"/>
          </a:p>
        </p:txBody>
      </p:sp>
      <p:sp>
        <p:nvSpPr>
          <p:cNvPr id="475" name="Google Shape;475;g219196c56f7_0_1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239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D9E40-35BF-4141-B019-2E6B5C2F02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443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D9E40-35BF-4141-B019-2E6B5C2F02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618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319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https://docs.google.com/document/d/16jbncTspakz0W_RqcvLPnqrvwEMylc4E/edit?usp=sharing&amp;ouid=106711205687622442230&amp;rtpof=true&amp;sd=true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277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AD9E40-35BF-4141-B019-2E6B5C2F02D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145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AD9E40-35BF-4141-B019-2E6B5C2F02D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686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2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9696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152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2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228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3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0" name="Google Shape;770;p40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0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3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Quotes from teachers</a:t>
            </a:r>
            <a:endParaRPr/>
          </a:p>
        </p:txBody>
      </p:sp>
      <p:sp>
        <p:nvSpPr>
          <p:cNvPr id="729" name="Google Shape;729;p35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Research-related backstory on using economics as an objective lens to discuss controversial issue</a:t>
            </a:r>
            <a:endParaRPr/>
          </a:p>
        </p:txBody>
      </p:sp>
      <p:sp>
        <p:nvSpPr>
          <p:cNvPr id="365" name="Google Shape;365;p4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Ayers, C. A. (2019). Teaching students to ‘think like economists’ as democratic citizenship preparation. Journal of Social Studies Research, 43(4), 405-419.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Byford, Jeff, et al. ”Teaching Controversial Issues in the Social Studies: A Research Study of High School Teachers, The Clearing House: A Journal of Educational Strategies, Issues and Ideas”, 2009, 82:4, 165-170, DOI: 10.3200/TCHS.82.4.165-170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Journell, W., Ayers, C. A., &amp; Beeson, M. W. (2014). Tweeting in the classroom. Phi Delta Kappan, 95(5), 63-67. 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“Managing Controversy.” Diversity in the Classroom | Center for Teaching and Learning, Yale University, 5 Jan. 2018, poorvucenter.yale.edu/teaching/teaching-how/chapter-2-teaching-successful-section/managing-controversy.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Philpott, Sarah, et al. “Controversial Issues: To  Teach  or  Not  To  Teach?  That  Is  The  Question! .” The Georgia Social Studies Journal, The University of Tennessee, Georgia Council for the Social Studies, 2011, coe.uga.edu/assets/downloads/misc/gssj/S-Philpott-et-al-2011.pdf.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“Teaching Controversial Topics.” Center for Teaching and Learning, Yale University, 5 Jan. 2018, poorvucenter.yale.edu/teaching/ideas-teaching/teaching-controversial-topics.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“Difficult Dialogues.” Center for Teaching, Vanderbilt University, https://cft.vanderbilt.edu/guides-sub-pages/difficult-dialogues/#tools.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Kawashima-Ginsberg &amp; Junco (2018). Teaching Controversial Issues in a Time of Polarization. Social Education 82(6), pp. 323-329.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Revolution of One (@revolutionof1) tweeted at 9:06 PM on Fri, Apr 15, 2022: How to develop intellectual integrity.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8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8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474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69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7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7" name="Google Shape;77;p70"/>
          <p:cNvSpPr txBox="1">
            <a:spLocks noGrp="1"/>
          </p:cNvSpPr>
          <p:nvPr>
            <p:ph type="body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70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" name="Google Shape;79;p70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0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2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2"/>
          <p:cNvSpPr txBox="1">
            <a:spLocks noGrp="1"/>
          </p:cNvSpPr>
          <p:nvPr>
            <p:ph type="body" idx="1"/>
          </p:nvPr>
        </p:nvSpPr>
        <p:spPr>
          <a:xfrm>
            <a:off x="3575050" y="27306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72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72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2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2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7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8" name="Google Shape;98;p73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3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3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74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4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4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5"/>
          <p:cNvSpPr txBox="1">
            <a:spLocks noGrp="1"/>
          </p:cNvSpPr>
          <p:nvPr>
            <p:ph type="title"/>
          </p:nvPr>
        </p:nvSpPr>
        <p:spPr>
          <a:xfrm rot="5400000">
            <a:off x="4732338" y="217171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1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75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5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5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6"/>
          <p:cNvSpPr/>
          <p:nvPr/>
        </p:nvSpPr>
        <p:spPr>
          <a:xfrm>
            <a:off x="-25400" y="0"/>
            <a:ext cx="9188450" cy="32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07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0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80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3"/>
          <p:cNvSpPr txBox="1"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8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83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3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3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4"/>
          <p:cNvSpPr txBox="1"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8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84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4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84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951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85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1" name="Google Shape;151;p85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2" name="Google Shape;152;p85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85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85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055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8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p8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9" name="Google Shape;159;p86"/>
          <p:cNvSpPr txBox="1">
            <a:spLocks noGrp="1"/>
          </p:cNvSpPr>
          <p:nvPr>
            <p:ph type="body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0" name="Google Shape;160;p86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1" name="Google Shape;161;p86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6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6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349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7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7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7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4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143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89"/>
          <p:cNvSpPr txBox="1">
            <a:spLocks noGrp="1"/>
          </p:cNvSpPr>
          <p:nvPr>
            <p:ph type="body" idx="1"/>
          </p:nvPr>
        </p:nvSpPr>
        <p:spPr>
          <a:xfrm>
            <a:off x="3575050" y="27306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6" name="Google Shape;176;p8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8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8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8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23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9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4" name="Google Shape;184;p90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0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90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675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9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48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4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2"/>
          <p:cNvSpPr txBox="1">
            <a:spLocks noGrp="1"/>
          </p:cNvSpPr>
          <p:nvPr>
            <p:ph type="title"/>
          </p:nvPr>
        </p:nvSpPr>
        <p:spPr>
          <a:xfrm rot="5400000">
            <a:off x="4732338" y="217171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1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92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2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2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055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3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04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4"/>
          <p:cNvSpPr/>
          <p:nvPr/>
        </p:nvSpPr>
        <p:spPr>
          <a:xfrm>
            <a:off x="-25400" y="0"/>
            <a:ext cx="9188450" cy="32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647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8"/>
          <p:cNvSpPr/>
          <p:nvPr/>
        </p:nvSpPr>
        <p:spPr>
          <a:xfrm>
            <a:off x="924448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714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3"/>
          <p:cNvSpPr/>
          <p:nvPr/>
        </p:nvSpPr>
        <p:spPr>
          <a:xfrm>
            <a:off x="924448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246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7"/>
          <p:cNvSpPr txBox="1"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7"/>
          <p:cNvSpPr txBox="1"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77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77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77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100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8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7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7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78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8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78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402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9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79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79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79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249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8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80"/>
          <p:cNvSpPr txBox="1">
            <a:spLocks noGrp="1"/>
          </p:cNvSpPr>
          <p:nvPr>
            <p:ph type="body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1" name="Google Shape;311;p8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2" name="Google Shape;312;p80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80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80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20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8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81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81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81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44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5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2"/>
          <p:cNvSpPr txBox="1">
            <a:spLocks noGrp="1"/>
          </p:cNvSpPr>
          <p:nvPr>
            <p:ph type="title"/>
          </p:nvPr>
        </p:nvSpPr>
        <p:spPr>
          <a:xfrm rot="5400000">
            <a:off x="4623594" y="2285211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8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6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82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82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82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906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D456-6FF0-FFC3-D852-786D25B0C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002E8-BBC0-DFF7-A7F9-B6FD04FF9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352A0-2C33-97C4-609C-0B0995CA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EC314-389F-143B-6A7B-AEE795D0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C21C-A4A7-3BAA-3159-AA379C39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14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B294-8B6A-D360-BEA2-12CE7269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9E52A-5D6F-EDC9-47BE-E09262C34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BE6C3-BC34-8B61-97CD-B2661D16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A1C3E-A202-0662-B39A-0D595F1A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7322B-F3EF-C254-2C01-9C0C07BE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61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1441-EA90-57CF-5B68-75332AFD4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05F20-7FCE-8B6E-D860-38CD2D05E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6B72-ABA1-25A0-3F30-914FD3F6C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19185-A2AE-A1E9-8FB2-949A3CF2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39467-F149-6275-68A6-BBE69498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05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95D4-FA60-EC86-5091-3D67B8C8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2D6E5-0209-1DA6-FD97-7D12E36B9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20E1D-238B-EFD1-3AE6-C51000E89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D1FFB-61AA-4531-9414-6ADD0C34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21917-4B47-2BC5-052B-B081E4985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4FD0D-8AD9-9FDB-C973-65D707F2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03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3574-7287-77B6-5958-51CB2671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25FE4-0EA8-1704-9AE5-8E1A21EE0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E1CDF-D1D9-D429-2CD6-DD9B777A3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3B0AA-E4CA-BCE4-ECCE-A46DCF284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B3982-7523-C746-BF47-E820F8FE8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5A002-5107-D21B-6F34-3BAD88DB7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1BFD6-1B69-EF5A-FA88-9422BB91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C46108-D138-9977-6A50-9545CF87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01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B2D50-FEA6-620C-0D91-8C651A28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73A38-3BEF-E08A-617D-3D17D670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826A1-5153-EE93-E3FF-74BA0340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00439-FFDE-8110-112C-436DA3D0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9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BE0A5-2B3A-94F6-5CBB-5F40B4F6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F04D3-60FB-8D8B-18AB-D94EA943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7C36F-093C-3667-8042-2F77008B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88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21C2-0837-AA6B-825C-8B356CBFF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EDB17-7506-A735-FF4E-41C84326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03683-E163-46F4-3E48-B764B9F4F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E2CE0-4FFB-F3DD-39FD-2423743A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9FE0-31FE-B3C2-76B1-DA0981F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AA2A5-CEF4-486E-7B7E-7D6917983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10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91B6-20A9-2660-F035-DE3A4194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47BEF9-872E-E33C-A1FA-CE76A0EB2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6D39E-4DCD-B782-1289-67EB8311A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292C6-D9D6-75B7-C6C6-310A0C72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17DD8-3C7F-D94F-73A3-E1492EDD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2FDDC-0404-8CC0-EA56-E43CFF5B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5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ADE1-DD3B-8C5E-ED22-3E1C5C4D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2EFC7-92EA-DF37-9AEF-8E107701C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298E2-A179-70C7-2F21-D1053B7D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95D28-ADC3-2998-3BA3-6072C628A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ED2EA-2FAD-B754-CA45-34A9CB0F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57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B8F369-3615-C81B-12C3-23814C6AC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0A0F6-683C-0728-5132-33BED33D5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04F0F-AC4A-D98F-FD76-7F5A477E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8CBC4-1D52-B57D-24F1-B35E37985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1F85A-BC48-F1C5-FC38-50F6E479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0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7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4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Title Slide">
  <p:cSld name="49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7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1"/>
          <p:cNvSpPr/>
          <p:nvPr/>
        </p:nvSpPr>
        <p:spPr>
          <a:xfrm>
            <a:off x="7003948" y="6239044"/>
            <a:ext cx="1625600" cy="3429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41"/>
          <p:cNvSpPr/>
          <p:nvPr/>
        </p:nvSpPr>
        <p:spPr>
          <a:xfrm>
            <a:off x="-6350" y="6096000"/>
            <a:ext cx="9150350" cy="590550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1"/>
          <p:cNvSpPr/>
          <p:nvPr/>
        </p:nvSpPr>
        <p:spPr>
          <a:xfrm>
            <a:off x="-6350" y="6686559"/>
            <a:ext cx="9150350" cy="67173"/>
          </a:xfrm>
          <a:prstGeom prst="rect">
            <a:avLst/>
          </a:prstGeom>
          <a:solidFill>
            <a:srgbClr val="EE6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41"/>
          <p:cNvSpPr/>
          <p:nvPr/>
        </p:nvSpPr>
        <p:spPr>
          <a:xfrm>
            <a:off x="-6350" y="99299"/>
            <a:ext cx="9150350" cy="174747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41" descr="VT_white_cmyk_invt®.eps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537452" y="6236672"/>
            <a:ext cx="1479448" cy="31988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9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4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4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4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4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49"/>
          <p:cNvSpPr/>
          <p:nvPr/>
        </p:nvSpPr>
        <p:spPr>
          <a:xfrm>
            <a:off x="7003948" y="6239044"/>
            <a:ext cx="1625600" cy="34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49"/>
          <p:cNvSpPr/>
          <p:nvPr/>
        </p:nvSpPr>
        <p:spPr>
          <a:xfrm>
            <a:off x="-6350" y="6096000"/>
            <a:ext cx="9150350" cy="590550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9"/>
          <p:cNvSpPr/>
          <p:nvPr/>
        </p:nvSpPr>
        <p:spPr>
          <a:xfrm>
            <a:off x="-6350" y="6686559"/>
            <a:ext cx="9150350" cy="67173"/>
          </a:xfrm>
          <a:prstGeom prst="rect">
            <a:avLst/>
          </a:prstGeom>
          <a:solidFill>
            <a:srgbClr val="EE6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9"/>
          <p:cNvSpPr/>
          <p:nvPr/>
        </p:nvSpPr>
        <p:spPr>
          <a:xfrm>
            <a:off x="-6350" y="99299"/>
            <a:ext cx="9150350" cy="174747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9" descr="VT_white_cmyk_invt®.ep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537452" y="6236672"/>
            <a:ext cx="1479448" cy="319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452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6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5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56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56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56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501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91901-8F50-0879-B822-6B785631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D4AA-2791-FF3A-126F-636192126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92582-B34D-EC98-F77A-99F3C1257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2A13C-FC89-F343-81E5-DF2B1F7CDCB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17014-55DD-24BD-A3B4-C7D02C133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03979-0261-54E2-6F63-8E3DA9C47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6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pharrell+williams+happy&amp;view=detail&amp;mid=72F3116E5DDE96F6508872F3116E5DDE96F65088&amp;FORM=VIRE0&amp;ru=/search?q%3dpharrell%2bwilliams%2bhappy%26form%3dEDGNB2%26mkt%3den-us%26httpsmsn%3d1%26msnews%3d1%26rec_search%3d1%26plvar%3d0%26refig%3deb8fea2d5644425a945f1128c5363a6e%26sp%3d2%26ghc%3d1%26qs%3dLS%26pq%3dpharr%26sk%3dPRES1LS1%26sc%3d8-5%26cvid%3deb8fea2d5644425a945f1128c5363a6e%26cc%3dUS%26setlang%3den-U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ol.gov/agencies/whd/minimum-wage/stat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usafacts.org/articles/minimum-wage-america-how-many-people-are-earning-725-hour/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cato.org/commentary/case-against-15-federal-minimum-wage-qa?utm_campaign=Regulation%20Roundup%20Newsletter&amp;utm_medium=email&amp;_hsmi=1178...%201/19%20tnemyolpme%20ni%20eb%20lliw%20srekrow%20rewef%20noillim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www.minnpost.com/metro/2023/05/fed-researchers-15-minimum-wage-in-minneapolis-and-st-paul-boosted-pay-but-cost-jobs/" TargetMode="External"/><Relationship Id="rId10" Type="http://schemas.openxmlformats.org/officeDocument/2006/relationships/image" Target="../media/image17.jpg"/><Relationship Id="rId4" Type="http://schemas.openxmlformats.org/officeDocument/2006/relationships/hyperlink" Target="https://minimum-wage.procon.org/" TargetMode="External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s://www.cnbc.com/2021/02/24/minimum-wage-15-dollars-per-hour-brings-benefits-consequences.html" TargetMode="External"/><Relationship Id="rId7" Type="http://schemas.openxmlformats.org/officeDocument/2006/relationships/hyperlink" Target="https://www.investopedia.com/articles/markets-economy/090516/what-are-pros-and-cons-raising-minimum-wage.asp" TargetMode="External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bls.gov/opub/mlr/2021/beyond-bls/a-15-minimum-wage-changes-more-than-just-take-home-pay.htm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minimum-wage.procon.org/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www.marketwatch.com/story/a-15-minimum-wage-could-cut-government-spending-on-welfare-programs-by-up-to-30-billion-study-finds-11612290567" TargetMode="Externa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6jbncTspakz0W_RqcvLPnqrvwEMylc4E/edit?usp=sharing&amp;ouid=106711205687622442230&amp;rtpof=true&amp;sd=tru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document/d/1dIRDAwDx6P_4qrceUqsJWCk55bqueMi7/edit?usp=sharing&amp;ouid=106711205687622442230&amp;rtpof=true&amp;sd=tru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kx9iF_BEv_CUMi7rN9dcpceI3BOhR4xL?usp=sharing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drmortensen@vcu.edu" TargetMode="External"/><Relationship Id="rId5" Type="http://schemas.openxmlformats.org/officeDocument/2006/relationships/image" Target="../media/image31.jpg"/><Relationship Id="rId4" Type="http://schemas.openxmlformats.org/officeDocument/2006/relationships/hyperlink" Target="mailto:cheryl42@vt.ed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onedlink.org/" TargetMode="External"/><Relationship Id="rId3" Type="http://schemas.openxmlformats.org/officeDocument/2006/relationships/hyperlink" Target="http://www.youtube.com/watch?v=yoVc_S_gd_0" TargetMode="External"/><Relationship Id="rId7" Type="http://schemas.openxmlformats.org/officeDocument/2006/relationships/hyperlink" Target="https://freakonomics.com/category/podcasts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pr.org/podcasts/510289/planet-money" TargetMode="External"/><Relationship Id="rId5" Type="http://schemas.openxmlformats.org/officeDocument/2006/relationships/hyperlink" Target="https://podcasts.apple.com/us/podcast/think-like-an-economist/id1523898793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www.youtube.com/watch?v=3ez10ADR_gM&amp;t=5s" TargetMode="External"/><Relationship Id="rId9" Type="http://schemas.openxmlformats.org/officeDocument/2006/relationships/hyperlink" Target="https://www.econinbox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here-ed.org/" TargetMode="External"/><Relationship Id="rId3" Type="http://schemas.openxmlformats.org/officeDocument/2006/relationships/hyperlink" Target="https://cft.vanderbilt.edu/guides-sub-pages/difficult-dialogues/#tools" TargetMode="External"/><Relationship Id="rId7" Type="http://schemas.openxmlformats.org/officeDocument/2006/relationships/hyperlink" Target="http://www.educationworld.com/a_lesson/lesson/lesson304.s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tlouisfed.org/education/structured-minimum-wage-debate?s=03" TargetMode="External"/><Relationship Id="rId5" Type="http://schemas.openxmlformats.org/officeDocument/2006/relationships/hyperlink" Target="http://www.teachingfordemocracy.org/" TargetMode="External"/><Relationship Id="rId4" Type="http://schemas.openxmlformats.org/officeDocument/2006/relationships/hyperlink" Target="https://www.icivics.org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"/>
          <p:cNvSpPr txBox="1"/>
          <p:nvPr/>
        </p:nvSpPr>
        <p:spPr>
          <a:xfrm>
            <a:off x="0" y="8"/>
            <a:ext cx="9144000" cy="2908448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Teaching Economics </a:t>
            </a:r>
            <a:br>
              <a:rPr lang="en-US" sz="48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48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While Cultivating Civil Dialogue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Series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3200" b="1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2" name="Google Shape;332;p1">
            <a:hlinkClick r:id="rId3"/>
          </p:cNvPr>
          <p:cNvSpPr txBox="1"/>
          <p:nvPr/>
        </p:nvSpPr>
        <p:spPr>
          <a:xfrm>
            <a:off x="834442" y="5719267"/>
            <a:ext cx="76656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Quattrocento Sans"/>
                <a:sym typeface="Quattrocento Sans"/>
              </a:rPr>
              <a:t>Webinar 2 Activity-Based</a:t>
            </a:r>
            <a:endParaRPr sz="28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October 11, 202</a:t>
            </a:r>
            <a:r>
              <a:rPr lang="en-US" sz="20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endParaRPr sz="2000" b="1" i="0" u="none" strike="noStrike" cap="none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Quattrocento Sans"/>
                <a:sym typeface="Quattrocento Sans"/>
              </a:rPr>
              <a:t>6:00-7:00pm ET</a:t>
            </a:r>
            <a:endParaRPr sz="2000" b="1" dirty="0"/>
          </a:p>
        </p:txBody>
      </p:sp>
      <p:pic>
        <p:nvPicPr>
          <p:cNvPr id="333" name="Google Shape;333;p1" descr="Image result for discuss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4643" y="2997610"/>
            <a:ext cx="4465219" cy="263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2A112E-17A7-0D4E-3545-E32C931143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4C90CE-69FD-E959-CDD3-DC3C06C4B3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4FEE4-F508-AADE-4F60-70EA44A94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6" t="27420" r="61660" b="13321"/>
          <a:stretch/>
        </p:blipFill>
        <p:spPr>
          <a:xfrm>
            <a:off x="915253" y="1587062"/>
            <a:ext cx="7313493" cy="44143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DAB971-1AAB-E739-7200-4838E8F94315}"/>
              </a:ext>
            </a:extLst>
          </p:cNvPr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141AA6D-3002-C104-8B64-3C3D1D3E79B9}"/>
              </a:ext>
            </a:extLst>
          </p:cNvPr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 Corners (Pre-Test)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776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19196c56f7_0_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219196c56f7_0_1"/>
          <p:cNvSpPr/>
          <p:nvPr/>
        </p:nvSpPr>
        <p:spPr>
          <a:xfrm>
            <a:off x="128668" y="347155"/>
            <a:ext cx="881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Background Knowledge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79" name="Google Shape;479;g219196c56f7_0_1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2027A15-FAC8-4F89-FFA1-12ED72E51FF9}"/>
              </a:ext>
            </a:extLst>
          </p:cNvPr>
          <p:cNvSpPr txBox="1"/>
          <p:nvPr/>
        </p:nvSpPr>
        <p:spPr>
          <a:xfrm>
            <a:off x="195943" y="1185759"/>
            <a:ext cx="87434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000" b="1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a minimum wage?</a:t>
            </a:r>
          </a:p>
          <a:p>
            <a:pPr algn="ctr" defTabSz="342900">
              <a:defRPr/>
            </a:pPr>
            <a:r>
              <a:rPr lang="en-US" sz="2000" b="1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determines the minimum wage?</a:t>
            </a:r>
          </a:p>
          <a:p>
            <a:pPr algn="ctr" defTabSz="342900">
              <a:defRPr/>
            </a:pPr>
            <a:r>
              <a:rPr lang="en-US" sz="2000" b="1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is the minimum wage determined?</a:t>
            </a:r>
          </a:p>
          <a:p>
            <a:pPr algn="ctr" defTabSz="342900">
              <a:defRPr/>
            </a:pPr>
            <a:endParaRPr lang="en-US" sz="1500" dirty="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AD011-B68E-27B7-61C6-ACF808453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21" t="13333" r="21250" b="13333"/>
          <a:stretch/>
        </p:blipFill>
        <p:spPr>
          <a:xfrm>
            <a:off x="2415578" y="2348373"/>
            <a:ext cx="4417404" cy="3922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04FDB-8A45-BA1E-0067-1AE041FBA891}"/>
              </a:ext>
            </a:extLst>
          </p:cNvPr>
          <p:cNvSpPr txBox="1"/>
          <p:nvPr/>
        </p:nvSpPr>
        <p:spPr>
          <a:xfrm>
            <a:off x="2015786" y="6394509"/>
            <a:ext cx="53601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State Minimum Wage Laws | U.S. Department of Labor (dol.gov)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756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C6FA76-7F5C-2914-8D6C-11EBB0921200}"/>
              </a:ext>
            </a:extLst>
          </p:cNvPr>
          <p:cNvSpPr txBox="1"/>
          <p:nvPr/>
        </p:nvSpPr>
        <p:spPr>
          <a:xfrm>
            <a:off x="1020412" y="1690295"/>
            <a:ext cx="7811515" cy="482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Many people earning minimum wage are not a family’s primary source of income                     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“Minimum wage in America: how many people are earning $7.25 an hour?”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USA Facts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March 28, 2023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                                             </a:t>
            </a: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  <a:hlinkClick r:id="rId3"/>
              </a:rPr>
              <a:t>https://usafacts.org/articles/minimum-wage-america-how-many-people-are-earning-725-hour/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Increases costs for a company with no corresponding increase in productivity                   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“Should the Federal Minimum Wage Be Increased?”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ProCon.org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January 12, 2023                                                                             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  <a:hlinkClick r:id="rId4"/>
              </a:rPr>
              <a:t>https://minimum-wage.procon.org/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History shows that minimum wage increases result in reductions in hours and jobs                 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Stokes, “Fed researchers: $15 minimum wage in Minneapolis and St. Paul boosted pay – but cost jobs”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MinnPost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May 9, 2023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  <a:hlinkClick r:id="rId5"/>
              </a:rPr>
              <a:t>https://www.minnpost.com/metro/2023/05/fed-researchers-15-minimum-wage-in-minneapolis-and-st-paul-boosted-pay-but-cost-jobs/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Increases the price of consumer goods as businesses pass along additional costs                   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“Should the Federal Minimum Wage Be Increased?” 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ProCon.org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January 12, 2023                                                                             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  <a:hlinkClick r:id="rId4"/>
              </a:rPr>
              <a:t>https://minimum-wage.procon.org/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Price floors disrupt markets (supply and demand), resulting in inefficiencies                                         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Bourne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“The Case Against a $15 Federal Minimum Wage: Q&amp;A”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Cato Institute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February 25, 2021                                   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sym typeface="Arial"/>
                <a:hlinkClick r:id="rId6"/>
              </a:rPr>
              <a:t>https://www.cato.org/commentary/case-against-15-federal-minimum-wage-qa?utm_campaign=Regulation%20Roundup%20Newsletter&amp;utm_medium=email&amp;_hsmi=1178...%201/19%20tnemyolpme%20ni%20eb%20lliw%20srekrow%20rewef%20noillim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Arial"/>
              </a:rPr>
              <a:t>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9636615F-A2A6-3154-F14F-204AE5DD6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1" y="4537175"/>
            <a:ext cx="759809" cy="63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387B7B8D-4194-F6F3-62C4-C4F86811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0" y="5484440"/>
            <a:ext cx="663790" cy="6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71DDF038-F6FE-712E-90C0-455B9B53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3" y="1759258"/>
            <a:ext cx="655315" cy="65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98A21-9937-4614-B324-0F1849EF6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666" y="2700899"/>
            <a:ext cx="726484" cy="493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54341F-1D3B-4126-A12E-D9ACF519E7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619" y="3604460"/>
            <a:ext cx="690577" cy="578997"/>
          </a:xfrm>
          <a:prstGeom prst="rect">
            <a:avLst/>
          </a:prstGeom>
        </p:spPr>
      </p:pic>
      <p:sp>
        <p:nvSpPr>
          <p:cNvPr id="2" name="Google Shape;478;g219196c56f7_0_1">
            <a:extLst>
              <a:ext uri="{FF2B5EF4-FFF2-40B4-BE49-F238E27FC236}">
                <a16:creationId xmlns:a16="http://schemas.microsoft.com/office/drawing/2014/main" id="{610A9578-AE26-D781-87E9-D9DCFB38AECD}"/>
              </a:ext>
            </a:extLst>
          </p:cNvPr>
          <p:cNvSpPr/>
          <p:nvPr/>
        </p:nvSpPr>
        <p:spPr>
          <a:xfrm>
            <a:off x="128668" y="347155"/>
            <a:ext cx="881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Content Knowledge Research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" name="Google Shape;479;g219196c56f7_0_1">
            <a:extLst>
              <a:ext uri="{FF2B5EF4-FFF2-40B4-BE49-F238E27FC236}">
                <a16:creationId xmlns:a16="http://schemas.microsoft.com/office/drawing/2014/main" id="{8BC2148A-E14F-CD12-6550-A81EA6EDB245}"/>
              </a:ext>
            </a:extLst>
          </p:cNvPr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A2A650-9B65-B4A0-5A0E-92886AE8A9AB}"/>
              </a:ext>
            </a:extLst>
          </p:cNvPr>
          <p:cNvSpPr txBox="1"/>
          <p:nvPr/>
        </p:nvSpPr>
        <p:spPr>
          <a:xfrm>
            <a:off x="2979833" y="1188232"/>
            <a:ext cx="3061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 (heading)"/>
                <a:ea typeface="+mn-ea"/>
                <a:cs typeface="Arial"/>
                <a:sym typeface="Arial"/>
              </a:rPr>
              <a:t>$15 Minimum Wage COSTS</a:t>
            </a:r>
          </a:p>
        </p:txBody>
      </p:sp>
    </p:spTree>
    <p:extLst>
      <p:ext uri="{BB962C8B-B14F-4D97-AF65-F5344CB8AC3E}">
        <p14:creationId xmlns:p14="http://schemas.microsoft.com/office/powerpoint/2010/main" val="1315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A0613B-68DA-D898-195F-5EB56C93657F}"/>
              </a:ext>
            </a:extLst>
          </p:cNvPr>
          <p:cNvSpPr txBox="1"/>
          <p:nvPr/>
        </p:nvSpPr>
        <p:spPr>
          <a:xfrm>
            <a:off x="2979833" y="1188232"/>
            <a:ext cx="3383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 (heading)"/>
                <a:ea typeface="+mn-ea"/>
                <a:cs typeface="Arial"/>
                <a:sym typeface="Arial"/>
              </a:rPr>
              <a:t>$15 Minimum Wage BENEFITS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42C72-0A0D-67DE-F472-6D52CCC10654}"/>
              </a:ext>
            </a:extLst>
          </p:cNvPr>
          <p:cNvSpPr txBox="1"/>
          <p:nvPr/>
        </p:nvSpPr>
        <p:spPr>
          <a:xfrm>
            <a:off x="1070543" y="1715671"/>
            <a:ext cx="7606925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Provides a “living wage” for families and reduces poverty                                                    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Leonhardt, “How raising minimum wage to $15 per hour could affect workers and small businesses”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CNBC.com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February 24, 2021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  <a:hlinkClick r:id="rId3"/>
              </a:rPr>
              <a:t>https://www.cnbc.com/2021/02/24/minimum-wage-15-dollars-per-hour-brings-benefits-consequences.html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Reduces government welfare spending                 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Buchwald, “A $15 minimum wage could cut government spending on welfare programs by up to $30 billion, study finds”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MarketWatch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February 2, 2021                             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  <a:hlinkClick r:id="rId4"/>
              </a:rPr>
              <a:t>https://www.marketwatch.com/story/a-15-minimum-wage-could-cut-government-spending-on-welfare-programs-by-up-to-30-billion-study-finds-11612290567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Increases consumer spending and grows the economy                                                                            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“Should the Federal Minimum Wage Be Increased?”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ProCon.org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January 12, 2023                                                                                  </a:t>
            </a: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  <a:hlinkClick r:id="rId5"/>
              </a:rPr>
              <a:t>https://minimum-wage.procon.org/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Incentivizes more people to enter the workforce                                                                           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“A $15 minimum wage changes more than just take-home pay U.S. Bureau of Labor Statistics”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Monthly Labor Report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September 2021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  <a:hlinkClick r:id="rId6"/>
              </a:rPr>
              <a:t>https://www.bls.gov/opub/mlr/2021/beyond-bls/a-15-minimum-wage-changes-more-than-just-take-home-pay.htm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Reduces income inequality                                            </a:t>
            </a:r>
          </a:p>
          <a:p>
            <a:pPr marL="128588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Maverick, “What Are the Pros and Cons of Raising the Minimum Wage”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Investopedia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August 26, 2023                          </a:t>
            </a: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  <a:hlinkClick r:id="rId7"/>
              </a:rPr>
              <a:t>https://www.investopedia.com/articles/markets-economy/090516/what-are-pros-and-cons-raising-minimum-wage.asp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57BF5149-BD7B-6C27-34A2-D824B82E0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49" y="3955586"/>
            <a:ext cx="770600" cy="72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F38B901B-F4CF-F207-4631-646621D4A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"/>
          <a:stretch/>
        </p:blipFill>
        <p:spPr bwMode="auto">
          <a:xfrm>
            <a:off x="192612" y="4898590"/>
            <a:ext cx="877931" cy="68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41C3322F-1939-45C0-B00B-FF3EEDE99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-527" r="13033" b="527"/>
          <a:stretch/>
        </p:blipFill>
        <p:spPr bwMode="auto">
          <a:xfrm>
            <a:off x="267971" y="5847088"/>
            <a:ext cx="814133" cy="6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A3480-61AA-4705-AB9A-79C26C55F7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181" y="1941913"/>
            <a:ext cx="758133" cy="648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A8B002-AD07-41DA-8E73-1A560C260B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002" y="2970404"/>
            <a:ext cx="786493" cy="648180"/>
          </a:xfrm>
          <a:prstGeom prst="rect">
            <a:avLst/>
          </a:prstGeom>
        </p:spPr>
      </p:pic>
      <p:sp>
        <p:nvSpPr>
          <p:cNvPr id="2" name="Google Shape;478;g219196c56f7_0_1">
            <a:extLst>
              <a:ext uri="{FF2B5EF4-FFF2-40B4-BE49-F238E27FC236}">
                <a16:creationId xmlns:a16="http://schemas.microsoft.com/office/drawing/2014/main" id="{610A9578-AE26-D781-87E9-D9DCFB38AECD}"/>
              </a:ext>
            </a:extLst>
          </p:cNvPr>
          <p:cNvSpPr/>
          <p:nvPr/>
        </p:nvSpPr>
        <p:spPr>
          <a:xfrm>
            <a:off x="128668" y="347155"/>
            <a:ext cx="881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Content Knowledge Research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" name="Google Shape;479;g219196c56f7_0_1">
            <a:extLst>
              <a:ext uri="{FF2B5EF4-FFF2-40B4-BE49-F238E27FC236}">
                <a16:creationId xmlns:a16="http://schemas.microsoft.com/office/drawing/2014/main" id="{8BC2148A-E14F-CD12-6550-A81EA6EDB245}"/>
              </a:ext>
            </a:extLst>
          </p:cNvPr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49774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70E7E44C-4E4B-B9D1-E075-03B1701EA4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#1 Cost-Benefit Analysis Chart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0" y="1274006"/>
            <a:ext cx="8136869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179045"/>
              </p:ext>
            </p:extLst>
          </p:nvPr>
        </p:nvGraphicFramePr>
        <p:xfrm>
          <a:off x="507999" y="2468644"/>
          <a:ext cx="8136870" cy="381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0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879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(disadvantages/given up)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BENEFITS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(advantages/gained)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6469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98307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89508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395625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DECISION:</a:t>
                      </a:r>
                      <a:r>
                        <a:rPr lang="en-US" sz="16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1600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8666" y="1854200"/>
            <a:ext cx="89296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1=not at all important		3=average importance		5=very important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1700" y="2247900"/>
            <a:ext cx="7378700" cy="127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8F0680-F9A4-44C8-7D77-E488361FE867}"/>
              </a:ext>
            </a:extLst>
          </p:cNvPr>
          <p:cNvSpPr txBox="1"/>
          <p:nvPr/>
        </p:nvSpPr>
        <p:spPr>
          <a:xfrm>
            <a:off x="4533975" y="2962670"/>
            <a:ext cx="3438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</a:rPr>
              <a:t>Provides a “living wage” for families and reduces poverty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06E07-FE20-D2B8-1E7F-2ABE67DCC0F8}"/>
              </a:ext>
            </a:extLst>
          </p:cNvPr>
          <p:cNvSpPr txBox="1"/>
          <p:nvPr/>
        </p:nvSpPr>
        <p:spPr>
          <a:xfrm>
            <a:off x="4533975" y="3429000"/>
            <a:ext cx="294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kern="12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Reduces government welfare spending</a:t>
            </a:r>
            <a:endParaRPr lang="en-US" sz="11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29A592-558F-86F7-48BF-2C394EDCEF01}"/>
              </a:ext>
            </a:extLst>
          </p:cNvPr>
          <p:cNvSpPr txBox="1"/>
          <p:nvPr/>
        </p:nvSpPr>
        <p:spPr>
          <a:xfrm>
            <a:off x="4533973" y="3682131"/>
            <a:ext cx="29461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consumer spending and grows the economy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C2C10C-4C13-4265-E759-A104101AC711}"/>
              </a:ext>
            </a:extLst>
          </p:cNvPr>
          <p:cNvSpPr txBox="1"/>
          <p:nvPr/>
        </p:nvSpPr>
        <p:spPr>
          <a:xfrm>
            <a:off x="4533973" y="4134881"/>
            <a:ext cx="33690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Incentivizes more people to enter the workforce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23784F-5956-3382-4DE1-11263D75B2EC}"/>
              </a:ext>
            </a:extLst>
          </p:cNvPr>
          <p:cNvSpPr txBox="1"/>
          <p:nvPr/>
        </p:nvSpPr>
        <p:spPr>
          <a:xfrm>
            <a:off x="4533973" y="4512984"/>
            <a:ext cx="294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income inequality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04BDB6-ADF2-4CDA-BC21-679CE86A8539}"/>
              </a:ext>
            </a:extLst>
          </p:cNvPr>
          <p:cNvSpPr txBox="1"/>
          <p:nvPr/>
        </p:nvSpPr>
        <p:spPr>
          <a:xfrm>
            <a:off x="499131" y="2962669"/>
            <a:ext cx="3438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</a:rPr>
              <a:t>Many people earning minimum wage are not a family’s primary source of income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6A57B-FF19-A74D-A571-17402C37AA37}"/>
              </a:ext>
            </a:extLst>
          </p:cNvPr>
          <p:cNvSpPr txBox="1"/>
          <p:nvPr/>
        </p:nvSpPr>
        <p:spPr>
          <a:xfrm>
            <a:off x="511030" y="3311375"/>
            <a:ext cx="3438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</a:rPr>
              <a:t>Increases costs for a company with no corresponding increase in productivity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E41D22-DEB4-54AB-9B89-2A1F5094CADE}"/>
              </a:ext>
            </a:extLst>
          </p:cNvPr>
          <p:cNvSpPr txBox="1"/>
          <p:nvPr/>
        </p:nvSpPr>
        <p:spPr>
          <a:xfrm>
            <a:off x="507997" y="3686293"/>
            <a:ext cx="3438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</a:rPr>
              <a:t>History shows minimum wage increases result in reductions in hours and jobs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44825B-26EF-B1EA-9E99-76AFE61CAB6A}"/>
              </a:ext>
            </a:extLst>
          </p:cNvPr>
          <p:cNvSpPr txBox="1"/>
          <p:nvPr/>
        </p:nvSpPr>
        <p:spPr>
          <a:xfrm>
            <a:off x="507999" y="4065062"/>
            <a:ext cx="3438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</a:rPr>
              <a:t>Increases the price of consumer goods as businesses pass along additional costs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CFC113-4A9F-ABE4-3A58-200985DA7BD8}"/>
              </a:ext>
            </a:extLst>
          </p:cNvPr>
          <p:cNvSpPr txBox="1"/>
          <p:nvPr/>
        </p:nvSpPr>
        <p:spPr>
          <a:xfrm>
            <a:off x="507999" y="4428345"/>
            <a:ext cx="3438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</a:rPr>
              <a:t>Price floors disrupt markets (supply and demand), resulting in inefficiencies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6969B-458F-4750-70BA-B45C8A017486}"/>
              </a:ext>
            </a:extLst>
          </p:cNvPr>
          <p:cNvSpPr txBox="1"/>
          <p:nvPr/>
        </p:nvSpPr>
        <p:spPr>
          <a:xfrm>
            <a:off x="4533973" y="4876205"/>
            <a:ext cx="294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ACF3D-2D9A-EFC0-F8CD-3A899BEC0A8E}"/>
              </a:ext>
            </a:extLst>
          </p:cNvPr>
          <p:cNvSpPr txBox="1"/>
          <p:nvPr/>
        </p:nvSpPr>
        <p:spPr>
          <a:xfrm>
            <a:off x="507997" y="4888175"/>
            <a:ext cx="294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9A33B-5036-AAFE-E36B-B3EA8A839E5F}"/>
              </a:ext>
            </a:extLst>
          </p:cNvPr>
          <p:cNvSpPr txBox="1"/>
          <p:nvPr/>
        </p:nvSpPr>
        <p:spPr>
          <a:xfrm>
            <a:off x="507997" y="1293004"/>
            <a:ext cx="6129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CHOICE: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Raise the minimum wage to $15 </a:t>
            </a:r>
          </a:p>
        </p:txBody>
      </p:sp>
    </p:spTree>
    <p:extLst>
      <p:ext uri="{BB962C8B-B14F-4D97-AF65-F5344CB8AC3E}">
        <p14:creationId xmlns:p14="http://schemas.microsoft.com/office/powerpoint/2010/main" val="183224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5;p31">
            <a:extLst>
              <a:ext uri="{FF2B5EF4-FFF2-40B4-BE49-F238E27FC236}">
                <a16:creationId xmlns:a16="http://schemas.microsoft.com/office/drawing/2014/main" id="{B70B04B4-994D-F096-BD1C-7229A6F95C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894C46-27F9-607A-3384-524E7F2CE821}"/>
              </a:ext>
            </a:extLst>
          </p:cNvPr>
          <p:cNvSpPr/>
          <p:nvPr/>
        </p:nvSpPr>
        <p:spPr>
          <a:xfrm>
            <a:off x="363895" y="1392417"/>
            <a:ext cx="8416212" cy="351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300" b="1" dirty="0">
                <a:solidFill>
                  <a:srgbClr val="3333FF"/>
                </a:solidFill>
                <a:latin typeface="Arial"/>
              </a:rPr>
              <a:t>Individual + Group Work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Individual</a:t>
            </a:r>
            <a:r>
              <a:rPr kumimoji="0" lang="en-US" sz="2000" b="1" i="0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Work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800" noProof="0" dirty="0">
                <a:solidFill>
                  <a:srgbClr val="3333FF"/>
                </a:solidFill>
                <a:latin typeface="Arial"/>
              </a:rPr>
              <a:t>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sym typeface="Arial"/>
              </a:rPr>
              <a:t>dd your own costs and benefits then add</a:t>
            </a:r>
            <a:r>
              <a:rPr lang="en-US" sz="1800" dirty="0">
                <a:solidFill>
                  <a:srgbClr val="3333FF"/>
                </a:solidFill>
                <a:latin typeface="Arial"/>
              </a:rPr>
              <a:t> weights and scores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sym typeface="Arial"/>
            </a:endParaRPr>
          </a:p>
          <a:p>
            <a:pPr lvl="0">
              <a:defRPr/>
            </a:pPr>
            <a:r>
              <a:rPr lang="en-US" sz="1800" dirty="0">
                <a:solidFill>
                  <a:srgbClr val="3333FF"/>
                </a:solidFill>
                <a:highlight>
                  <a:srgbClr val="FFFF00"/>
                </a:highlight>
              </a:rPr>
              <a:t>(File &gt; Download &gt; Microsoft Word &gt; Open file &gt; Enable Editing)</a:t>
            </a:r>
            <a:endParaRPr lang="en-US" sz="1200" dirty="0">
              <a:solidFill>
                <a:srgbClr val="3333FF"/>
              </a:solidFill>
            </a:endParaRPr>
          </a:p>
          <a:p>
            <a:pPr lvl="0">
              <a:defRPr/>
            </a:pPr>
            <a:r>
              <a:rPr lang="en-US" sz="1200" dirty="0">
                <a:solidFill>
                  <a:srgbClr val="3333FF"/>
                </a:solidFill>
                <a:hlinkClick r:id="rId3"/>
              </a:rPr>
              <a:t>https://docs.google.com/document/d/16jbncTspakz0W_RqcvLPnqrvwEMylc4E/edit?usp=sharing&amp;ouid=106711205687622442230&amp;rtpof=true&amp;sd=true</a:t>
            </a:r>
            <a:endParaRPr lang="en-US" sz="1200" dirty="0">
              <a:solidFill>
                <a:srgbClr val="3333FF"/>
              </a:solidFill>
            </a:endParaRPr>
          </a:p>
          <a:p>
            <a:pPr lvl="0">
              <a:defRPr/>
            </a:pPr>
            <a:endParaRPr lang="en-US" sz="1200" dirty="0">
              <a:solidFill>
                <a:srgbClr val="3333FF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en-US" sz="2000" b="1" dirty="0">
              <a:solidFill>
                <a:srgbClr val="3333FF"/>
              </a:solidFill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Group</a:t>
            </a:r>
            <a:r>
              <a:rPr kumimoji="0" lang="en-US" sz="2000" b="1" i="0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Work</a:t>
            </a:r>
            <a:endParaRPr kumimoji="0" lang="en-US" sz="2000" b="1" i="0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3333FF"/>
                </a:solidFill>
                <a:latin typeface="Arial"/>
              </a:rPr>
              <a:t>1. Compare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sym typeface="Arial"/>
              </a:rPr>
              <a:t>scores and discuss decisions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3333FF"/>
                </a:solidFill>
                <a:latin typeface="Arial"/>
              </a:rPr>
              <a:t>2.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sym typeface="Arial"/>
              </a:rPr>
              <a:t>Add classmates’ new costs and benefits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3333FF"/>
                </a:solidFill>
                <a:latin typeface="Arial"/>
              </a:rPr>
              <a:t>3.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sym typeface="Arial"/>
              </a:rPr>
              <a:t>Rescore and discuss new decisions, if applicable</a:t>
            </a:r>
            <a:endParaRPr lang="en-US" sz="1800" dirty="0">
              <a:solidFill>
                <a:srgbClr val="3333FF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noProof="0" dirty="0">
                <a:solidFill>
                  <a:srgbClr val="3333FF"/>
                </a:solidFill>
                <a:latin typeface="Arial"/>
              </a:rPr>
              <a:t>    (i.e., Why did your score change?)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F13C58-33E9-A299-10B6-EE80D9ED3C10}"/>
              </a:ext>
            </a:extLst>
          </p:cNvPr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0B5C817-6859-D32F-7D92-DC87F72B8058}"/>
              </a:ext>
            </a:extLst>
          </p:cNvPr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#1 Cost-Benefit Analysis Chart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83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85;p31">
            <a:extLst>
              <a:ext uri="{FF2B5EF4-FFF2-40B4-BE49-F238E27FC236}">
                <a16:creationId xmlns:a16="http://schemas.microsoft.com/office/drawing/2014/main" id="{DDBDEC31-F7C9-E013-FE21-66EE3244DD15}"/>
              </a:ext>
            </a:extLst>
          </p:cNvPr>
          <p:cNvSpPr/>
          <p:nvPr/>
        </p:nvSpPr>
        <p:spPr>
          <a:xfrm>
            <a:off x="8765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688439"/>
              </p:ext>
            </p:extLst>
          </p:nvPr>
        </p:nvGraphicFramePr>
        <p:xfrm>
          <a:off x="285008" y="1670692"/>
          <a:ext cx="6096000" cy="341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351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3. Criteria</a:t>
                      </a: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pPr algn="l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2.</a:t>
                      </a:r>
                      <a:r>
                        <a:rPr lang="en-US" sz="1050" baseline="0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Alternatives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Leave at $7.25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Raise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to $15.00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Raise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to $50.00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#2: PACED Decision Making Model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41665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8666" y="5118264"/>
            <a:ext cx="8372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5. Decision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(highest scoring alternative):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9554" y="2490830"/>
            <a:ext cx="2517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4. Evaluate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the Alternatives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very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 = alternative does not meet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criteria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7293" y="250146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9791" y="2517716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2735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11749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2289" y="379491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70298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7293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12289" y="2511361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11749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12289" y="3115527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9791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11749" y="249083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21842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1842" y="314354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1842" y="250335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BC8E9-0C02-EFD5-33D3-D0F3A62674B0}"/>
              </a:ext>
            </a:extLst>
          </p:cNvPr>
          <p:cNvSpPr txBox="1"/>
          <p:nvPr/>
        </p:nvSpPr>
        <p:spPr>
          <a:xfrm>
            <a:off x="128666" y="1155940"/>
            <a:ext cx="870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1. Question/Problem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:  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What should be done with minimum wage </a:t>
            </a:r>
            <a:r>
              <a:rPr lang="en-US" b="1" u="sng" dirty="0">
                <a:solidFill>
                  <a:srgbClr val="3333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(assume currently at $7.25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9FADD-F956-DD41-15BB-2C0F68D4C2E7}"/>
              </a:ext>
            </a:extLst>
          </p:cNvPr>
          <p:cNvSpPr txBox="1"/>
          <p:nvPr/>
        </p:nvSpPr>
        <p:spPr>
          <a:xfrm>
            <a:off x="1306286" y="1852491"/>
            <a:ext cx="989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Help Employees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B2FCD-1448-7A8B-F112-2765BE7129E2}"/>
              </a:ext>
            </a:extLst>
          </p:cNvPr>
          <p:cNvSpPr txBox="1"/>
          <p:nvPr/>
        </p:nvSpPr>
        <p:spPr>
          <a:xfrm>
            <a:off x="4341519" y="1767853"/>
            <a:ext cx="9890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Reduce </a:t>
            </a:r>
            <a:r>
              <a:rPr lang="en-US" sz="1100" b="1" dirty="0" err="1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Unemploy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/>
            <a:r>
              <a:rPr lang="en-US" sz="1100" b="1" dirty="0" err="1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ment</a:t>
            </a:r>
            <a:endParaRPr lang="en-US" sz="1100" b="1" dirty="0">
              <a:solidFill>
                <a:srgbClr val="00B05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474F3C-84A7-9F42-7F52-5A6A6DBEA360}"/>
              </a:ext>
            </a:extLst>
          </p:cNvPr>
          <p:cNvSpPr txBox="1"/>
          <p:nvPr/>
        </p:nvSpPr>
        <p:spPr>
          <a:xfrm>
            <a:off x="3352474" y="1825754"/>
            <a:ext cx="989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Incentivize Higher 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2D4368-3386-78CB-9E3B-49AC7757AD9F}"/>
              </a:ext>
            </a:extLst>
          </p:cNvPr>
          <p:cNvSpPr txBox="1"/>
          <p:nvPr/>
        </p:nvSpPr>
        <p:spPr>
          <a:xfrm>
            <a:off x="2295331" y="1844382"/>
            <a:ext cx="989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Help Employers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606A2-5496-2530-9557-0EDB50FD1FBB}"/>
              </a:ext>
            </a:extLst>
          </p:cNvPr>
          <p:cNvSpPr txBox="1"/>
          <p:nvPr/>
        </p:nvSpPr>
        <p:spPr>
          <a:xfrm>
            <a:off x="3512289" y="5118264"/>
            <a:ext cx="1563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Raise to $15.00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ABD1B-4A0E-61BA-1393-2CF88C9819FB}"/>
              </a:ext>
            </a:extLst>
          </p:cNvPr>
          <p:cNvSpPr/>
          <p:nvPr/>
        </p:nvSpPr>
        <p:spPr>
          <a:xfrm>
            <a:off x="1821302" y="6063702"/>
            <a:ext cx="5368265" cy="368899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Complete as a group and reach consensus on evaluation numbers </a:t>
            </a:r>
          </a:p>
        </p:txBody>
      </p:sp>
    </p:spTree>
    <p:extLst>
      <p:ext uri="{BB962C8B-B14F-4D97-AF65-F5344CB8AC3E}">
        <p14:creationId xmlns:p14="http://schemas.microsoft.com/office/powerpoint/2010/main" val="15933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6" grpId="0"/>
      <p:bldP spid="10" grpId="0"/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85;p31">
            <a:extLst>
              <a:ext uri="{FF2B5EF4-FFF2-40B4-BE49-F238E27FC236}">
                <a16:creationId xmlns:a16="http://schemas.microsoft.com/office/drawing/2014/main" id="{DDBDEC31-F7C9-E013-FE21-66EE3244DD15}"/>
              </a:ext>
            </a:extLst>
          </p:cNvPr>
          <p:cNvSpPr/>
          <p:nvPr/>
        </p:nvSpPr>
        <p:spPr>
          <a:xfrm>
            <a:off x="8765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5008" y="1670692"/>
          <a:ext cx="6096000" cy="341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351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3. Criteria</a:t>
                      </a: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pPr algn="l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2.</a:t>
                      </a:r>
                      <a:r>
                        <a:rPr lang="en-US" sz="1050" baseline="0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Alternatives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Leave at $7.25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Raise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to $15.00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Raise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to $50.00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#2: PACED Decision Making Model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41665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8666" y="5118264"/>
            <a:ext cx="8372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5. Decision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(highest scoring alternative):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9554" y="2490830"/>
            <a:ext cx="2517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4. Evaluate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the Alternatives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very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 = alternative does not meet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criteria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7293" y="250146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9791" y="2517716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2735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11749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2289" y="379491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70298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7293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12289" y="2511361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11749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12289" y="3115527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9791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11749" y="249083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21842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1842" y="314354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1842" y="250335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/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BC8E9-0C02-EFD5-33D3-D0F3A62674B0}"/>
              </a:ext>
            </a:extLst>
          </p:cNvPr>
          <p:cNvSpPr txBox="1"/>
          <p:nvPr/>
        </p:nvSpPr>
        <p:spPr>
          <a:xfrm>
            <a:off x="128666" y="1155940"/>
            <a:ext cx="870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1. Question/Problem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:  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What should be done with minimum wage </a:t>
            </a:r>
            <a:r>
              <a:rPr lang="en-US" b="1" u="sng" dirty="0">
                <a:solidFill>
                  <a:srgbClr val="3333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(assume currently at $7.25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9FADD-F956-DD41-15BB-2C0F68D4C2E7}"/>
              </a:ext>
            </a:extLst>
          </p:cNvPr>
          <p:cNvSpPr txBox="1"/>
          <p:nvPr/>
        </p:nvSpPr>
        <p:spPr>
          <a:xfrm>
            <a:off x="1306286" y="1852491"/>
            <a:ext cx="989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Help Employees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B2FCD-1448-7A8B-F112-2765BE7129E2}"/>
              </a:ext>
            </a:extLst>
          </p:cNvPr>
          <p:cNvSpPr txBox="1"/>
          <p:nvPr/>
        </p:nvSpPr>
        <p:spPr>
          <a:xfrm>
            <a:off x="4341519" y="1767853"/>
            <a:ext cx="9890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Reduce </a:t>
            </a:r>
            <a:r>
              <a:rPr lang="en-US" sz="1100" b="1" dirty="0" err="1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Unemploy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/>
            <a:r>
              <a:rPr lang="en-US" sz="1100" b="1" dirty="0" err="1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ment</a:t>
            </a:r>
            <a:endParaRPr lang="en-US" sz="1100" b="1" dirty="0">
              <a:solidFill>
                <a:srgbClr val="00B05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474F3C-84A7-9F42-7F52-5A6A6DBEA360}"/>
              </a:ext>
            </a:extLst>
          </p:cNvPr>
          <p:cNvSpPr txBox="1"/>
          <p:nvPr/>
        </p:nvSpPr>
        <p:spPr>
          <a:xfrm>
            <a:off x="3352474" y="1825754"/>
            <a:ext cx="989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Incentivize Higher 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2D4368-3386-78CB-9E3B-49AC7757AD9F}"/>
              </a:ext>
            </a:extLst>
          </p:cNvPr>
          <p:cNvSpPr txBox="1"/>
          <p:nvPr/>
        </p:nvSpPr>
        <p:spPr>
          <a:xfrm>
            <a:off x="2295331" y="1844382"/>
            <a:ext cx="989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Help Employers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606A2-5496-2530-9557-0EDB50FD1FBB}"/>
              </a:ext>
            </a:extLst>
          </p:cNvPr>
          <p:cNvSpPr txBox="1"/>
          <p:nvPr/>
        </p:nvSpPr>
        <p:spPr>
          <a:xfrm>
            <a:off x="3512289" y="5118264"/>
            <a:ext cx="1563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Leave at $7.25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842CC-6BAE-8508-69B9-7DBBB75A8F9D}"/>
              </a:ext>
            </a:extLst>
          </p:cNvPr>
          <p:cNvSpPr txBox="1"/>
          <p:nvPr/>
        </p:nvSpPr>
        <p:spPr>
          <a:xfrm>
            <a:off x="1595263" y="2207070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8D8912-A852-381B-A513-6ABDF2D4CCAD}"/>
              </a:ext>
            </a:extLst>
          </p:cNvPr>
          <p:cNvSpPr txBox="1"/>
          <p:nvPr/>
        </p:nvSpPr>
        <p:spPr>
          <a:xfrm>
            <a:off x="2614021" y="2229752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70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DF6C70-49E6-F6E7-5682-0CF7CD1B9AE3}"/>
              </a:ext>
            </a:extLst>
          </p:cNvPr>
          <p:cNvSpPr txBox="1"/>
          <p:nvPr/>
        </p:nvSpPr>
        <p:spPr>
          <a:xfrm>
            <a:off x="3676765" y="2225767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973A1-9C86-6894-4116-EC5ADC8EB99B}"/>
              </a:ext>
            </a:extLst>
          </p:cNvPr>
          <p:cNvSpPr txBox="1"/>
          <p:nvPr/>
        </p:nvSpPr>
        <p:spPr>
          <a:xfrm>
            <a:off x="4692393" y="2228914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FA4D0-9D4E-7507-1F36-0DA200D948A4}"/>
              </a:ext>
            </a:extLst>
          </p:cNvPr>
          <p:cNvSpPr txBox="1"/>
          <p:nvPr/>
        </p:nvSpPr>
        <p:spPr>
          <a:xfrm>
            <a:off x="1903228" y="259465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FA42B7-2A8D-3215-E4FF-7187273A625F}"/>
              </a:ext>
            </a:extLst>
          </p:cNvPr>
          <p:cNvSpPr txBox="1"/>
          <p:nvPr/>
        </p:nvSpPr>
        <p:spPr>
          <a:xfrm>
            <a:off x="2906232" y="2594659"/>
            <a:ext cx="490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210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CD1E44-F101-12EF-04A2-30CCFF931311}"/>
              </a:ext>
            </a:extLst>
          </p:cNvPr>
          <p:cNvSpPr txBox="1"/>
          <p:nvPr/>
        </p:nvSpPr>
        <p:spPr>
          <a:xfrm>
            <a:off x="4947684" y="2567773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F07769-F1F1-1273-66EB-F52829ED0FE7}"/>
              </a:ext>
            </a:extLst>
          </p:cNvPr>
          <p:cNvSpPr txBox="1"/>
          <p:nvPr/>
        </p:nvSpPr>
        <p:spPr>
          <a:xfrm>
            <a:off x="3889416" y="2578405"/>
            <a:ext cx="523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BBBBA0-D8D6-5258-EF3B-886A231244E0}"/>
              </a:ext>
            </a:extLst>
          </p:cNvPr>
          <p:cNvSpPr txBox="1"/>
          <p:nvPr/>
        </p:nvSpPr>
        <p:spPr>
          <a:xfrm>
            <a:off x="5936212" y="2578404"/>
            <a:ext cx="583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13C242-05EE-6B31-586B-1985762DBEBF}"/>
              </a:ext>
            </a:extLst>
          </p:cNvPr>
          <p:cNvSpPr txBox="1"/>
          <p:nvPr/>
        </p:nvSpPr>
        <p:spPr>
          <a:xfrm>
            <a:off x="3926959" y="3220482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66AE43-AF63-6DFF-C0AA-6F8C9E285644}"/>
              </a:ext>
            </a:extLst>
          </p:cNvPr>
          <p:cNvSpPr txBox="1"/>
          <p:nvPr/>
        </p:nvSpPr>
        <p:spPr>
          <a:xfrm>
            <a:off x="2906232" y="3213207"/>
            <a:ext cx="52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140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286E50-0021-E1C8-685B-00D86FFF7624}"/>
              </a:ext>
            </a:extLst>
          </p:cNvPr>
          <p:cNvSpPr txBox="1"/>
          <p:nvPr/>
        </p:nvSpPr>
        <p:spPr>
          <a:xfrm>
            <a:off x="4947684" y="3231146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9CDE66-2611-FF32-970F-95B5CA971612}"/>
              </a:ext>
            </a:extLst>
          </p:cNvPr>
          <p:cNvSpPr txBox="1"/>
          <p:nvPr/>
        </p:nvSpPr>
        <p:spPr>
          <a:xfrm>
            <a:off x="5955705" y="3220483"/>
            <a:ext cx="563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3F32A0-57DA-C223-3A56-6ACBC3AAF861}"/>
              </a:ext>
            </a:extLst>
          </p:cNvPr>
          <p:cNvSpPr txBox="1"/>
          <p:nvPr/>
        </p:nvSpPr>
        <p:spPr>
          <a:xfrm>
            <a:off x="1903228" y="3231146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D4AA07-F626-C2B8-CAC2-3959BA5F47D3}"/>
              </a:ext>
            </a:extLst>
          </p:cNvPr>
          <p:cNvSpPr txBox="1"/>
          <p:nvPr/>
        </p:nvSpPr>
        <p:spPr>
          <a:xfrm>
            <a:off x="1903228" y="3891401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A4A35B-AC3F-C69D-B1C5-27D010BD77C1}"/>
              </a:ext>
            </a:extLst>
          </p:cNvPr>
          <p:cNvSpPr txBox="1"/>
          <p:nvPr/>
        </p:nvSpPr>
        <p:spPr>
          <a:xfrm>
            <a:off x="2908399" y="388133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6973C6-DF96-860B-FB8A-E8E558051301}"/>
              </a:ext>
            </a:extLst>
          </p:cNvPr>
          <p:cNvSpPr txBox="1"/>
          <p:nvPr/>
        </p:nvSpPr>
        <p:spPr>
          <a:xfrm>
            <a:off x="3938313" y="3871858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DE4DC2-738F-B11E-F297-7C7788E52F66}"/>
              </a:ext>
            </a:extLst>
          </p:cNvPr>
          <p:cNvSpPr txBox="1"/>
          <p:nvPr/>
        </p:nvSpPr>
        <p:spPr>
          <a:xfrm>
            <a:off x="4947684" y="3891401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500E6A-F214-E076-AF45-E622E7951310}"/>
              </a:ext>
            </a:extLst>
          </p:cNvPr>
          <p:cNvSpPr txBox="1"/>
          <p:nvPr/>
        </p:nvSpPr>
        <p:spPr>
          <a:xfrm>
            <a:off x="5955705" y="3891401"/>
            <a:ext cx="510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140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0CE5F53-8413-E422-D0E9-26D0E6C24168}"/>
              </a:ext>
            </a:extLst>
          </p:cNvPr>
          <p:cNvSpPr/>
          <p:nvPr/>
        </p:nvSpPr>
        <p:spPr>
          <a:xfrm>
            <a:off x="1821302" y="6063702"/>
            <a:ext cx="5368265" cy="368899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Complete as a group and reach consensus on evaluation numbers </a:t>
            </a:r>
          </a:p>
        </p:txBody>
      </p:sp>
    </p:spTree>
    <p:extLst>
      <p:ext uri="{BB962C8B-B14F-4D97-AF65-F5344CB8AC3E}">
        <p14:creationId xmlns:p14="http://schemas.microsoft.com/office/powerpoint/2010/main" val="140545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9" grpId="0"/>
      <p:bldP spid="16" grpId="0"/>
      <p:bldP spid="19" grpId="0"/>
      <p:bldP spid="2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" name="Google Shape;614;p2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DED395F2-E8C2-EBDB-6B4E-8AED731DC85F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2CD63-C4D7-C5CC-8FAC-64D060AFCBA6}"/>
              </a:ext>
            </a:extLst>
          </p:cNvPr>
          <p:cNvSpPr txBox="1"/>
          <p:nvPr/>
        </p:nvSpPr>
        <p:spPr>
          <a:xfrm>
            <a:off x="459064" y="1202847"/>
            <a:ext cx="8225871" cy="2200602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choose.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People’s choices involve costs.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respond to incentives in predictable ways.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create rules and economic systems that influence individual choices and incentives.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gain when they trade voluntarily.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People’s choices have consequences that lie in the future.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93DD9-0C07-28C2-D7AE-BBBE9579B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91" t="20852" r="18720" b="7210"/>
          <a:stretch/>
        </p:blipFill>
        <p:spPr>
          <a:xfrm>
            <a:off x="2727796" y="3656642"/>
            <a:ext cx="3456559" cy="29774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1" name="Google Shape;621;p2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684E34EF-820A-1A07-F18D-AB92E7BC4F0A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8B78C-8B75-6F3C-7FA1-EDD9B0ECE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61" t="14989" r="15873" b="35264"/>
          <a:stretch/>
        </p:blipFill>
        <p:spPr>
          <a:xfrm>
            <a:off x="1004140" y="1166830"/>
            <a:ext cx="7135720" cy="5348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673B0C-F3E1-9B1D-E93C-C83D2F1C86A8}"/>
              </a:ext>
            </a:extLst>
          </p:cNvPr>
          <p:cNvSpPr txBox="1"/>
          <p:nvPr/>
        </p:nvSpPr>
        <p:spPr>
          <a:xfrm>
            <a:off x="4760534" y="3429000"/>
            <a:ext cx="31956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AGAINST: Because employers have limited resources, they have to make choices between raising wages and lowering prices.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CAC82-C9DC-DCE0-45CA-5D81C7BC6668}"/>
              </a:ext>
            </a:extLst>
          </p:cNvPr>
          <p:cNvSpPr txBox="1"/>
          <p:nvPr/>
        </p:nvSpPr>
        <p:spPr>
          <a:xfrm>
            <a:off x="4760535" y="5466761"/>
            <a:ext cx="319568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FOR: A higher wage is a positive incentive for employees to show up on time and keep a job.</a:t>
            </a:r>
          </a:p>
          <a:p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3365D-2623-C4D8-21CB-87712AF85E5D}"/>
              </a:ext>
            </a:extLst>
          </p:cNvPr>
          <p:cNvSpPr txBox="1"/>
          <p:nvPr/>
        </p:nvSpPr>
        <p:spPr>
          <a:xfrm>
            <a:off x="4760534" y="4486632"/>
            <a:ext cx="319568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AGAINST: By increasing the wages of employees, it costs employers the opportunity to hire more workers. </a:t>
            </a:r>
          </a:p>
          <a:p>
            <a:endParaRPr lang="en-US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Introductions 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42" name="Google Shape;342;p2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43" name="Google Shape;343;p2"/>
          <p:cNvSpPr/>
          <p:nvPr/>
        </p:nvSpPr>
        <p:spPr>
          <a:xfrm>
            <a:off x="1965327" y="1777686"/>
            <a:ext cx="5213350" cy="33026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2" descr="C:\Users\Cheryl.Gary-Travel-PC.000\Documents\2 VIRGINIA TECH\Flyers\virginia-tech new 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9581" y="4839668"/>
            <a:ext cx="2331720" cy="96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"/>
          <p:cNvSpPr txBox="1"/>
          <p:nvPr/>
        </p:nvSpPr>
        <p:spPr>
          <a:xfrm>
            <a:off x="4375875" y="5839125"/>
            <a:ext cx="47178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Center for Economic Education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Economic Empowerment Project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Dr. Cheryl Ayers, Director</a:t>
            </a:r>
            <a:endParaRPr sz="1600" b="1" dirty="0">
              <a:solidFill>
                <a:srgbClr val="FF66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6" name="Google Shape;346;p2"/>
          <p:cNvSpPr txBox="1"/>
          <p:nvPr/>
        </p:nvSpPr>
        <p:spPr>
          <a:xfrm>
            <a:off x="443949" y="5910112"/>
            <a:ext cx="39319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Mr. Dan Mortensen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President &amp; CEO</a:t>
            </a:r>
            <a:endParaRPr dirty="0"/>
          </a:p>
        </p:txBody>
      </p:sp>
      <p:pic>
        <p:nvPicPr>
          <p:cNvPr id="347" name="Google Shape;347;p2"/>
          <p:cNvPicPr preferRelativeResize="0"/>
          <p:nvPr/>
        </p:nvPicPr>
        <p:blipFill rotWithShape="1">
          <a:blip r:embed="rId4">
            <a:alphaModFix/>
          </a:blip>
          <a:srcRect t="14486"/>
          <a:stretch/>
        </p:blipFill>
        <p:spPr>
          <a:xfrm>
            <a:off x="1177373" y="1536972"/>
            <a:ext cx="2542373" cy="289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"/>
          <p:cNvPicPr preferRelativeResize="0"/>
          <p:nvPr/>
        </p:nvPicPr>
        <p:blipFill rotWithShape="1">
          <a:blip r:embed="rId5">
            <a:alphaModFix/>
          </a:blip>
          <a:srcRect l="28524" t="-410" r="17429" b="409"/>
          <a:stretch/>
        </p:blipFill>
        <p:spPr>
          <a:xfrm>
            <a:off x="5286918" y="1425848"/>
            <a:ext cx="2448696" cy="302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476" y="4931041"/>
            <a:ext cx="2568978" cy="97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5614" y="4177068"/>
            <a:ext cx="1281975" cy="131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25">
            <a:extLst>
              <a:ext uri="{FF2B5EF4-FFF2-40B4-BE49-F238E27FC236}">
                <a16:creationId xmlns:a16="http://schemas.microsoft.com/office/drawing/2014/main" id="{C2774797-D8C4-E0DB-4622-058A1A009B7F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1" name="Google Shape;621;p2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684E34EF-820A-1A07-F18D-AB92E7BC4F0A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3CBB30-1CB9-C941-9F2D-F3EDA46AF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84" t="63937" r="15849" b="4390"/>
          <a:stretch/>
        </p:blipFill>
        <p:spPr>
          <a:xfrm>
            <a:off x="663139" y="1634360"/>
            <a:ext cx="7912971" cy="37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3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25">
            <a:extLst>
              <a:ext uri="{FF2B5EF4-FFF2-40B4-BE49-F238E27FC236}">
                <a16:creationId xmlns:a16="http://schemas.microsoft.com/office/drawing/2014/main" id="{C2774797-D8C4-E0DB-4622-058A1A009B7F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1" name="Google Shape;621;p2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684E34EF-820A-1A07-F18D-AB92E7BC4F0A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CD417-953F-15F6-64C2-CB0059054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91" t="20852" r="18720" b="10413"/>
          <a:stretch/>
        </p:blipFill>
        <p:spPr>
          <a:xfrm>
            <a:off x="2184181" y="1263656"/>
            <a:ext cx="4775638" cy="3930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EABB7-8B1C-FB14-B0A3-6419D159165C}"/>
              </a:ext>
            </a:extLst>
          </p:cNvPr>
          <p:cNvSpPr txBox="1"/>
          <p:nvPr/>
        </p:nvSpPr>
        <p:spPr>
          <a:xfrm>
            <a:off x="236161" y="5133532"/>
            <a:ext cx="87669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Tx/>
              <a:tabLst/>
              <a:defRPr/>
            </a:pPr>
            <a:r>
              <a:rPr lang="en-US" sz="1600" b="1" dirty="0">
                <a:solidFill>
                  <a:srgbClr val="3333FF"/>
                </a:solidFill>
                <a:ea typeface="+mn-ea"/>
                <a:cs typeface="+mn-cs"/>
              </a:rPr>
              <a:t>Individual Work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Tx/>
              <a:tabLst/>
              <a:defRPr/>
            </a:pPr>
            <a:r>
              <a:rPr lang="en-US" sz="1600" dirty="0">
                <a:solidFill>
                  <a:srgbClr val="3333FF"/>
                </a:solidFill>
                <a:ea typeface="+mn-ea"/>
                <a:cs typeface="+mn-cs"/>
              </a:rPr>
              <a:t>Write Talking Points + Evidence for 1-2 economic principles</a:t>
            </a:r>
          </a:p>
          <a:p>
            <a:pPr>
              <a:buClr>
                <a:srgbClr val="3333FF"/>
              </a:buClr>
              <a:defRPr/>
            </a:pPr>
            <a:r>
              <a:rPr lang="en-US" sz="1600" dirty="0">
                <a:solidFill>
                  <a:srgbClr val="3333FF"/>
                </a:solidFill>
                <a:highlight>
                  <a:srgbClr val="FFFF00"/>
                </a:highlight>
              </a:rPr>
              <a:t>(File &gt; Download &gt; Microsoft Word &gt; Open file &gt; Enable Editing)</a:t>
            </a:r>
            <a:endParaRPr lang="en-US" sz="1100" dirty="0">
              <a:solidFill>
                <a:srgbClr val="3333FF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Tx/>
              <a:tabLst/>
              <a:defRPr/>
            </a:pP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sym typeface="Arial"/>
                <a:hlinkClick r:id="rId4"/>
              </a:rPr>
              <a:t>https://docs.google.com/document/d/1dIRDAwDx6P_4qrceUqsJWCk55bqueMi7/edit?usp=sharing&amp;ouid=106711205687622442230&amp;rtpof=true&amp;sd=true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sym typeface="Arial"/>
            </a:endParaRPr>
          </a:p>
          <a:p>
            <a:pPr>
              <a:buClr>
                <a:srgbClr val="3333FF"/>
              </a:buClr>
              <a:defRPr/>
            </a:pPr>
            <a:endParaRPr lang="en-US" sz="500" b="1" dirty="0">
              <a:solidFill>
                <a:srgbClr val="3333FF"/>
              </a:solidFill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Tx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Group Work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Tx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Share/Discuss Talking Points + Evidence for</a:t>
            </a:r>
            <a:r>
              <a:rPr kumimoji="0" lang="en-US" sz="1600" i="0" u="none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economic principles</a:t>
            </a:r>
            <a:endParaRPr lang="en-US" sz="1400" dirty="0">
              <a:solidFill>
                <a:srgbClr val="3333FF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50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200" dirty="0">
              <a:solidFill>
                <a:srgbClr val="3333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7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A5D3D-6364-B996-6EFF-D0C0CF780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07" t="19612" r="17441" b="6383"/>
          <a:stretch/>
        </p:blipFill>
        <p:spPr>
          <a:xfrm>
            <a:off x="1165662" y="1105787"/>
            <a:ext cx="6812675" cy="57522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049278-E33F-0294-4461-68ED149AB0B9}"/>
              </a:ext>
            </a:extLst>
          </p:cNvPr>
          <p:cNvSpPr/>
          <p:nvPr/>
        </p:nvSpPr>
        <p:spPr>
          <a:xfrm rot="1195369">
            <a:off x="6035764" y="1684774"/>
            <a:ext cx="2456090" cy="838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Topic = Raise MW to $15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Group 1 = Employees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Group 2 = Employers</a:t>
            </a:r>
          </a:p>
        </p:txBody>
      </p:sp>
      <p:cxnSp>
        <p:nvCxnSpPr>
          <p:cNvPr id="3" name="Google Shape;621;p24">
            <a:extLst>
              <a:ext uri="{FF2B5EF4-FFF2-40B4-BE49-F238E27FC236}">
                <a16:creationId xmlns:a16="http://schemas.microsoft.com/office/drawing/2014/main" id="{CDC65586-F2CC-12E2-2669-0BC96E0F10B8}"/>
              </a:ext>
            </a:extLst>
          </p:cNvPr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" name="Google Shape;603;p22">
            <a:extLst>
              <a:ext uri="{FF2B5EF4-FFF2-40B4-BE49-F238E27FC236}">
                <a16:creationId xmlns:a16="http://schemas.microsoft.com/office/drawing/2014/main" id="{9C993EB2-9661-D4B3-4A03-E5F968606E7F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7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DEBATE – Opening Arguments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645" name="Google Shape;645;p27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47" name="Google Shape;647;p27"/>
          <p:cNvSpPr txBox="1"/>
          <p:nvPr/>
        </p:nvSpPr>
        <p:spPr>
          <a:xfrm>
            <a:off x="177325" y="4433394"/>
            <a:ext cx="4135240" cy="213900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endParaRPr kumimoji="0" sz="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UNMUTE</a:t>
            </a:r>
            <a:endParaRPr lang="en-US" sz="1800" b="1" u="sng" noProof="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+mj-lt"/>
              <a:buAutoNum type="arabicParenR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State FOR or AGAINST raising minimum wage to $15/hour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+mj-lt"/>
              <a:buAutoNum type="arabicParenR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Share one brief argument through the lens of an Economic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Reasoning Tool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BDE85-1F7D-753E-9DCD-800C88C95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3" t="4516" r="14778" b="14741"/>
          <a:stretch/>
        </p:blipFill>
        <p:spPr>
          <a:xfrm>
            <a:off x="128668" y="1154608"/>
            <a:ext cx="4135240" cy="2645263"/>
          </a:xfrm>
          <a:prstGeom prst="rect">
            <a:avLst/>
          </a:prstGeom>
        </p:spPr>
      </p:pic>
      <p:sp>
        <p:nvSpPr>
          <p:cNvPr id="6" name="Google Shape;646;p27">
            <a:extLst>
              <a:ext uri="{FF2B5EF4-FFF2-40B4-BE49-F238E27FC236}">
                <a16:creationId xmlns:a16="http://schemas.microsoft.com/office/drawing/2014/main" id="{5E41FCEB-51FE-E4AC-B2E1-559CB305F564}"/>
              </a:ext>
            </a:extLst>
          </p:cNvPr>
          <p:cNvSpPr txBox="1"/>
          <p:nvPr/>
        </p:nvSpPr>
        <p:spPr>
          <a:xfrm>
            <a:off x="4533976" y="4433394"/>
            <a:ext cx="4432699" cy="2077451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 choose.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People’s choices involve costs.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 respond to incentives in predictable ways.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 create rules and economic systems that influence individual choices and incentives.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 gain when they trade voluntarily.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People’s choices have consequences that lie in the future.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189D8-891E-1F3C-BF7D-26D59919D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37" t="4153" r="6437" b="16395"/>
          <a:stretch/>
        </p:blipFill>
        <p:spPr>
          <a:xfrm>
            <a:off x="4533977" y="1137860"/>
            <a:ext cx="4394968" cy="2645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AFA11-0E59-2B00-4437-43F3214D9A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52" t="4126" r="6781" b="83882"/>
          <a:stretch/>
        </p:blipFill>
        <p:spPr>
          <a:xfrm>
            <a:off x="4533976" y="3914802"/>
            <a:ext cx="4432699" cy="407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4C90CE-69FD-E959-CDD3-DC3C06C4B3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4FEE4-F508-AADE-4F60-70EA44A94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6" t="27420" r="61660" b="13321"/>
          <a:stretch/>
        </p:blipFill>
        <p:spPr>
          <a:xfrm>
            <a:off x="915253" y="1587062"/>
            <a:ext cx="7313493" cy="44143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DAB971-1AAB-E739-7200-4838E8F94315}"/>
              </a:ext>
            </a:extLst>
          </p:cNvPr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141AA6D-3002-C104-8B64-3C3D1D3E79B9}"/>
              </a:ext>
            </a:extLst>
          </p:cNvPr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 Corners (Post-Test)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004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9"/>
          <p:cNvSpPr/>
          <p:nvPr/>
        </p:nvSpPr>
        <p:spPr>
          <a:xfrm>
            <a:off x="128668" y="347155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F234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#3: Cost-Benefit Analysis RUBRIC </a:t>
            </a:r>
            <a:endParaRPr sz="3200" b="1" baseline="30000">
              <a:solidFill>
                <a:srgbClr val="7F234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68" name="Google Shape;668;p29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F234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669" name="Google Shape;669;p29"/>
          <p:cNvPicPr preferRelativeResize="0"/>
          <p:nvPr/>
        </p:nvPicPr>
        <p:blipFill rotWithShape="1">
          <a:blip r:embed="rId3">
            <a:alphaModFix/>
          </a:blip>
          <a:srcRect l="24816" t="26823" r="24231" b="10677"/>
          <a:stretch/>
        </p:blipFill>
        <p:spPr>
          <a:xfrm>
            <a:off x="2019300" y="1689100"/>
            <a:ext cx="5303520" cy="36576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70" name="Google Shape;670;p29"/>
          <p:cNvSpPr/>
          <p:nvPr/>
        </p:nvSpPr>
        <p:spPr>
          <a:xfrm rot="995247">
            <a:off x="6425172" y="733710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Assessments: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Self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Peer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Debate</a:t>
            </a:r>
            <a:endParaRPr/>
          </a:p>
        </p:txBody>
      </p:sp>
      <p:sp>
        <p:nvSpPr>
          <p:cNvPr id="671" name="Google Shape;671;p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WRAP-UP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b="1" dirty="0">
              <a:solidFill>
                <a:schemeClr val="lt1"/>
              </a:solidFill>
              <a:latin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 dirty="0">
                <a:solidFill>
                  <a:schemeClr val="bg1"/>
                </a:solidFill>
              </a:rPr>
              <a:t>“My goals for student learning include introspection, reflection, and critical thinking skills, all of which are fostered in dialogue with peers about topics that make them step outside their comfort zones.”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2"/>
          <p:cNvSpPr txBox="1"/>
          <p:nvPr/>
        </p:nvSpPr>
        <p:spPr>
          <a:xfrm>
            <a:off x="490886" y="5030512"/>
            <a:ext cx="8280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Google Drive Folder - Content &amp; Pedagogy Resources</a:t>
            </a:r>
            <a:endParaRPr sz="2000" b="1" dirty="0">
              <a:solidFill>
                <a:srgbClr val="3333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 dirty="0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https://drive.google.com/drive/folders/1kx9iF_BEv_CUMi7rN9dcpceI3BOhR4xL?usp=sharing</a:t>
            </a:r>
            <a:endParaRPr sz="13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06" name="Google Shape;706;p32"/>
          <p:cNvSpPr txBox="1"/>
          <p:nvPr/>
        </p:nvSpPr>
        <p:spPr>
          <a:xfrm>
            <a:off x="4474864" y="3938892"/>
            <a:ext cx="429259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Cheryl Ayers</a:t>
            </a:r>
            <a:endParaRPr sz="25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u="sng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cheryl42@vt.edu</a:t>
            </a:r>
            <a:endParaRPr sz="2500" b="1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07" name="Google Shape;707;p32" descr="Image result for patriotic thank you clipart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1185" y="556112"/>
            <a:ext cx="3283530" cy="30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32"/>
          <p:cNvSpPr txBox="1"/>
          <p:nvPr/>
        </p:nvSpPr>
        <p:spPr>
          <a:xfrm>
            <a:off x="338437" y="3938892"/>
            <a:ext cx="429259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Dan Mortensen</a:t>
            </a:r>
            <a:endParaRPr sz="25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u="sng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drmortensen@vcu.edu</a:t>
            </a:r>
            <a:endParaRPr sz="2500" b="1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9A4422-6BC7-EC62-D350-DF671C1F8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47A7CA-EE30-C5CA-CB74-741DC82E8EC2}"/>
              </a:ext>
            </a:extLst>
          </p:cNvPr>
          <p:cNvSpPr txBox="1"/>
          <p:nvPr/>
        </p:nvSpPr>
        <p:spPr>
          <a:xfrm>
            <a:off x="2266950" y="59325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3333FF"/>
                </a:solidFill>
                <a:latin typeface="Quattrocento Sans"/>
                <a:sym typeface="Quattrocento Sans"/>
              </a:rPr>
              <a:t>(additional resources on subsequent slides)</a:t>
            </a:r>
            <a:endParaRPr lang="en-US" sz="1800" i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4"/>
          <p:cNvSpPr/>
          <p:nvPr/>
        </p:nvSpPr>
        <p:spPr>
          <a:xfrm>
            <a:off x="128668" y="347155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F234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#3: Cost-Benefit Analysis RUBRIC </a:t>
            </a:r>
            <a:endParaRPr sz="3200" b="1" baseline="30000">
              <a:solidFill>
                <a:srgbClr val="7F234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22" name="Google Shape;722;p3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F234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723" name="Google Shape;723;p34"/>
          <p:cNvPicPr preferRelativeResize="0"/>
          <p:nvPr/>
        </p:nvPicPr>
        <p:blipFill rotWithShape="1">
          <a:blip r:embed="rId3">
            <a:alphaModFix/>
          </a:blip>
          <a:srcRect l="24816" t="26823" r="24231" b="10677"/>
          <a:stretch/>
        </p:blipFill>
        <p:spPr>
          <a:xfrm>
            <a:off x="2019300" y="1689100"/>
            <a:ext cx="5303520" cy="36576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24" name="Google Shape;724;p34"/>
          <p:cNvSpPr/>
          <p:nvPr/>
        </p:nvSpPr>
        <p:spPr>
          <a:xfrm rot="995247">
            <a:off x="6425172" y="733710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Assessments: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Self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Peer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Debate</a:t>
            </a:r>
            <a:endParaRPr/>
          </a:p>
        </p:txBody>
      </p:sp>
      <p:sp>
        <p:nvSpPr>
          <p:cNvPr id="725" name="Google Shape;725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MORE SLIDES &amp; RESOURCES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6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36"/>
          <p:cNvPicPr preferRelativeResize="0"/>
          <p:nvPr/>
        </p:nvPicPr>
        <p:blipFill rotWithShape="1">
          <a:blip r:embed="rId3">
            <a:alphaModFix/>
          </a:blip>
          <a:srcRect l="13104" r="14333" b="10311"/>
          <a:stretch/>
        </p:blipFill>
        <p:spPr>
          <a:xfrm>
            <a:off x="893474" y="1539240"/>
            <a:ext cx="7281003" cy="5059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1" name="Google Shape;741;p36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42" name="Google Shape;742;p36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Other Resources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7" name="Google Shape;747;p37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48" name="Google Shape;748;p37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Other Resources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49" name="Google Shape;749;p37"/>
          <p:cNvSpPr txBox="1"/>
          <p:nvPr/>
        </p:nvSpPr>
        <p:spPr>
          <a:xfrm>
            <a:off x="320043" y="1266304"/>
            <a:ext cx="8619244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Economics 101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Scarcity and Choice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(4:35)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http://www.youtube.com/watch?v=yoVc_S_gd_0</a:t>
            </a:r>
            <a:endParaRPr sz="14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Intro to Economics: Crash Course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(12:08)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https://www.youtube.com/watch?v=3ez10ADR_gM&amp;t=5s</a:t>
            </a:r>
            <a:endParaRPr sz="14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Economic Education Podcasts</a:t>
            </a:r>
            <a:endParaRPr sz="2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Think Like an Economist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https://podcasts.apple.com/us/podcast/think-like-an-economist/id1523898793</a:t>
            </a:r>
            <a:endParaRPr sz="14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Planet Money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https://www.npr.org/podcasts/510289/planet-money</a:t>
            </a:r>
            <a:endParaRPr sz="14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Freakanomics</a:t>
            </a:r>
            <a:endParaRPr sz="2000" b="1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https://freakonomics.com/category/podcasts/</a:t>
            </a:r>
            <a:endParaRPr sz="12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EconEdLink</a:t>
            </a:r>
            <a:endParaRPr sz="2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https://www.econedlink.org/</a:t>
            </a:r>
            <a:endParaRPr sz="12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MRU </a:t>
            </a:r>
            <a:r>
              <a:rPr lang="en-US" sz="2400" b="1" dirty="0" err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EconInBox</a:t>
            </a: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Current Events Subscription</a:t>
            </a:r>
            <a:endParaRPr sz="2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https://www.econinbox.com/</a:t>
            </a:r>
            <a:endParaRPr sz="12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50" name="Google Shape;750;p37"/>
          <p:cNvPicPr preferRelativeResize="0"/>
          <p:nvPr/>
        </p:nvPicPr>
        <p:blipFill rotWithShape="1">
          <a:blip r:embed="rId10">
            <a:alphaModFix/>
          </a:blip>
          <a:srcRect l="4671" t="28438" r="67042" b="22188"/>
          <a:stretch/>
        </p:blipFill>
        <p:spPr>
          <a:xfrm>
            <a:off x="7068766" y="-24805"/>
            <a:ext cx="2075234" cy="2036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Session Objectives (Activity-Based)</a:t>
            </a:r>
            <a:endParaRPr sz="3600" b="1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57" name="Google Shape;357;p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59" name="Google Shape;359;p3" descr="C:\Users\Cheryl.Gary-Travel-PC.000\Documents\2 VIRGINIA TECH\Flyers\Think Like an Economist.png"/>
          <p:cNvPicPr preferRelativeResize="0"/>
          <p:nvPr/>
        </p:nvPicPr>
        <p:blipFill rotWithShape="1">
          <a:blip r:embed="rId3">
            <a:alphaModFix/>
          </a:blip>
          <a:srcRect t="3348" b="8156"/>
          <a:stretch/>
        </p:blipFill>
        <p:spPr>
          <a:xfrm>
            <a:off x="3297653" y="3926563"/>
            <a:ext cx="2401507" cy="213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2A754-C566-24B9-6AA1-525119CEE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E45B51-4D27-5218-38F1-8EE0E94163B3}"/>
              </a:ext>
            </a:extLst>
          </p:cNvPr>
          <p:cNvSpPr txBox="1"/>
          <p:nvPr/>
        </p:nvSpPr>
        <p:spPr>
          <a:xfrm>
            <a:off x="300489" y="1278012"/>
            <a:ext cx="83958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fontAlgn="base" latinLnBrk="0">
              <a:buClr>
                <a:srgbClr val="3366FF"/>
              </a:buClr>
              <a:buFont typeface="+mj-lt"/>
              <a:buAutoNum type="arabicParenR"/>
            </a:pPr>
            <a:r>
              <a:rPr lang="en-US" sz="2000" b="0" i="0" u="sng" dirty="0">
                <a:solidFill>
                  <a:srgbClr val="3366F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Apply</a:t>
            </a:r>
            <a:r>
              <a:rPr lang="en-US" sz="2000" b="0" i="0" dirty="0">
                <a:solidFill>
                  <a:srgbClr val="3366F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research-based economic reasoning skills to critically inquire, analyze, discuss, and debate economic topics to develop evidence-based opinions.</a:t>
            </a:r>
          </a:p>
          <a:p>
            <a:pPr algn="l" fontAlgn="base" latinLnBrk="0">
              <a:buClr>
                <a:srgbClr val="3366FF"/>
              </a:buClr>
            </a:pPr>
            <a:endParaRPr lang="en-US" sz="2000" b="0" i="0" dirty="0">
              <a:solidFill>
                <a:srgbClr val="3366FF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l" fontAlgn="base" latinLnBrk="0">
              <a:buClr>
                <a:srgbClr val="3366FF"/>
              </a:buClr>
              <a:buFont typeface="+mj-lt"/>
              <a:buAutoNum type="arabicParenR" startAt="2"/>
            </a:pPr>
            <a:r>
              <a:rPr lang="en-US" sz="2000" b="0" i="0" u="sng" dirty="0">
                <a:solidFill>
                  <a:srgbClr val="3366F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Practice</a:t>
            </a:r>
            <a:r>
              <a:rPr lang="en-US" sz="2000" b="0" i="0" dirty="0">
                <a:solidFill>
                  <a:srgbClr val="3366F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controversial issues and culturally responsive teaching best-practices that cultivate civility toward opposing viewpoints while increasing student engagement.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 txBox="1"/>
          <p:nvPr/>
        </p:nvSpPr>
        <p:spPr>
          <a:xfrm>
            <a:off x="929640" y="777240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292895" y="1041665"/>
            <a:ext cx="8558210" cy="587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Vanderbilt University, Center for Teaching, Difficult Dialogues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https://cft.vanderbilt.edu/guides-sub-pages/difficult-dialogues/#tools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iCivics</a:t>
            </a:r>
            <a:endParaRPr sz="2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https://www.icivics.org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Teaching for Democracy Alliance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http://www.teachingfordemocracy.org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St. Louis Fed Minimum Wage Debate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https://www.stlouisfed.org/education/structured-minimum-wage-debate?s=03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ts val="2400"/>
              <a:buFont typeface="Noto Sans Symbols"/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 World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ts val="1400"/>
              <a:buFont typeface="Noto Sans Symbols"/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http://www.educationworld.com/a_lesson/lesson/lesson304.shtml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Sphere: Teaching Civic Culture Together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8"/>
              </a:rPr>
              <a:t>https://www.sphere-ed.org</a:t>
            </a:r>
            <a:endParaRPr lang="en-US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Educational Technology Tools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Nearpod, </a:t>
            </a:r>
            <a:r>
              <a:rPr lang="en-US" sz="1400" i="1" dirty="0" err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GoSoapBox</a:t>
            </a:r>
            <a:r>
              <a:rPr lang="en-US" sz="1400" i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Padlet, Pear Deck, Google </a:t>
            </a:r>
            <a:r>
              <a:rPr lang="en-US" sz="1400" i="1" dirty="0" err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Jamboard</a:t>
            </a:r>
            <a:endParaRPr sz="1400" i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58" name="Google Shape;758;p38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59" name="Google Shape;759;p38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Other Resources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9"/>
          <p:cNvSpPr txBox="1"/>
          <p:nvPr/>
        </p:nvSpPr>
        <p:spPr>
          <a:xfrm>
            <a:off x="252248" y="1447800"/>
            <a:ext cx="8686800" cy="511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30 second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opening position statement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(no specifics) – For 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30 second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opening position statement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(no specifics) – Opposed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endParaRPr sz="27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argument (3 main points)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– For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argument (3 main points)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– Opposed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r>
              <a:rPr lang="en-US" sz="22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5 minute work period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endParaRPr sz="22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rebuttal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(respond to 3 main points) – For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rebuttal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(respond to 3 main points) – Opposed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r>
              <a:rPr lang="en-US" sz="22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 minute work period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endParaRPr sz="22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– For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– Opposed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r>
              <a:rPr lang="en-US" sz="22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 minute work period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endParaRPr sz="22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summary and closing statement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– Opposed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summary and closing statement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– For</a:t>
            </a:r>
            <a:endParaRPr/>
          </a:p>
        </p:txBody>
      </p:sp>
      <p:sp>
        <p:nvSpPr>
          <p:cNvPr id="766" name="Google Shape;766;p39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Debate Format Example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67" name="Google Shape;767;p39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3" name="Google Shape;773;p40"/>
          <p:cNvGraphicFramePr/>
          <p:nvPr/>
        </p:nvGraphicFramePr>
        <p:xfrm>
          <a:off x="685804" y="1508760"/>
          <a:ext cx="7924800" cy="2595950"/>
        </p:xfrm>
        <a:graphic>
          <a:graphicData uri="http://schemas.openxmlformats.org/drawingml/2006/table">
            <a:tbl>
              <a:tblPr firstRow="1" bandRow="1">
                <a:noFill/>
                <a:tableStyleId>{CB0C61D2-14A4-4622-A3A0-5CBEF92C1513}</a:tableStyleId>
              </a:tblPr>
              <a:tblGrid>
                <a:gridCol w="66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Debate Performance Criteria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Score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Uses one or more of the 3 Economic Way of Thinking Tools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Stays on topic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Supports arguments with evidence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Delivers persuasiveness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Demonstrates teamwork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Shows responsiveness to opposing team’s arguments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74" name="Google Shape;774;p40"/>
          <p:cNvSpPr txBox="1"/>
          <p:nvPr/>
        </p:nvSpPr>
        <p:spPr>
          <a:xfrm>
            <a:off x="262380" y="4892040"/>
            <a:ext cx="86192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1=Needs More Practice     5=Join the Debate Club       10=Debate Stage Ready</a:t>
            </a:r>
            <a:endParaRPr dirty="0"/>
          </a:p>
        </p:txBody>
      </p:sp>
      <p:sp>
        <p:nvSpPr>
          <p:cNvPr id="775" name="Google Shape;775;p40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Debate Rubric Example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76" name="Google Shape;776;p40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7" name="Google Shape;777;p40"/>
          <p:cNvCxnSpPr/>
          <p:nvPr/>
        </p:nvCxnSpPr>
        <p:spPr>
          <a:xfrm>
            <a:off x="262378" y="4739640"/>
            <a:ext cx="859536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2" name="Google Shape;732;p35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33" name="Google Shape;733;p35"/>
          <p:cNvSpPr txBox="1"/>
          <p:nvPr/>
        </p:nvSpPr>
        <p:spPr>
          <a:xfrm>
            <a:off x="320040" y="1265067"/>
            <a:ext cx="8503920" cy="573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Quattrocento Sans"/>
              <a:buNone/>
            </a:pPr>
            <a: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Why is it important to teach students to </a:t>
            </a:r>
            <a:b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discuss/deliberate/debate controversial issues?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Quattrocento Sans"/>
              <a:buNone/>
            </a:pPr>
            <a: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TEACHER REFLECTIONS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“I want my students to learn how to really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listen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 one another and </a:t>
            </a:r>
            <a:r>
              <a:rPr lang="en-US" sz="19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understand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the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perspectives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of their classmates.  I want to encourage my students to come to class with an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open mind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willingness to learn from their peers, and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respect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for differences.”</a:t>
            </a:r>
            <a:endParaRPr lang="en-US" sz="19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US" sz="19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“My goals for student learning include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introspection, reflection, and critical thinking 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skills, all of which are fostered in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dialogue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with peers about topics that make them step outside their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comfort zones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.”</a:t>
            </a:r>
            <a:endParaRPr lang="en-US" sz="19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US" sz="19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“The appeal of ‘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hard stuff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’ is that it encourages students to think critically about social life, that is, to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question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what they learn and make meaning from what they learn, to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synthesize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information from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various sources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and to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evaluate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ideas.”</a:t>
            </a:r>
            <a:endParaRPr lang="en-US" sz="19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34" name="Google Shape;734;p35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&amp; Civil Dialogue</a:t>
            </a:r>
            <a:endParaRPr sz="3600" b="1" i="0" u="none" strike="noStrike" cap="none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&amp; Tools </a:t>
            </a:r>
            <a:endParaRPr sz="3600" b="1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68" name="Google Shape;368;p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69" name="Google Shape;369;p4"/>
          <p:cNvSpPr/>
          <p:nvPr/>
        </p:nvSpPr>
        <p:spPr>
          <a:xfrm>
            <a:off x="18415" y="5595257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Ayers, C. A. (2018). A first step toward a practice-based theory of pedagogical content 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knowledge in secondary economics. </a:t>
            </a:r>
            <a:r>
              <a:rPr lang="en-US" sz="1200" i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Journal of Social Studies Research, 42</a:t>
            </a: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61-79.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Ayers, C. A. (2019). Teaching students to ‘think like economists’ as democratic 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citizenship preparation. </a:t>
            </a:r>
            <a:r>
              <a:rPr lang="en-US" sz="1200" i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Journal of Social Studies Research, 43</a:t>
            </a: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(4), 405-419.</a:t>
            </a:r>
            <a:endParaRPr sz="1200" dirty="0"/>
          </a:p>
        </p:txBody>
      </p:sp>
      <p:grpSp>
        <p:nvGrpSpPr>
          <p:cNvPr id="370" name="Google Shape;370;p4"/>
          <p:cNvGrpSpPr/>
          <p:nvPr/>
        </p:nvGrpSpPr>
        <p:grpSpPr>
          <a:xfrm>
            <a:off x="2488850" y="1594543"/>
            <a:ext cx="3891744" cy="3648982"/>
            <a:chOff x="880575" y="55295"/>
            <a:chExt cx="3891744" cy="3648982"/>
          </a:xfrm>
        </p:grpSpPr>
        <p:sp>
          <p:nvSpPr>
            <p:cNvPr id="371" name="Google Shape;371;p4"/>
            <p:cNvSpPr/>
            <p:nvPr/>
          </p:nvSpPr>
          <p:spPr>
            <a:xfrm>
              <a:off x="1619192" y="55295"/>
              <a:ext cx="2304625" cy="2304625"/>
            </a:xfrm>
            <a:prstGeom prst="ellipse">
              <a:avLst/>
            </a:prstGeom>
            <a:solidFill>
              <a:srgbClr val="4674AA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 txBox="1"/>
            <p:nvPr/>
          </p:nvSpPr>
          <p:spPr>
            <a:xfrm>
              <a:off x="1788981" y="482639"/>
              <a:ext cx="2019300" cy="103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Quattrocento Sans"/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Social Studies, </a:t>
              </a:r>
              <a:br>
                <a:rPr lang="en-US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400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English, Science, Math, Personal Finance, Entrepreneurship, Controversial Issues,</a:t>
              </a:r>
              <a:br>
                <a:rPr lang="en-US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Life</a:t>
              </a:r>
              <a:br>
                <a:rPr lang="en-US" sz="1200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2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attrocento Sans"/>
                <a:buNone/>
              </a:pPr>
              <a:br>
                <a:rPr lang="en-US" sz="1200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2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2467694" y="1399652"/>
              <a:ext cx="2304625" cy="2304625"/>
            </a:xfrm>
            <a:prstGeom prst="ellipse">
              <a:avLst/>
            </a:prstGeom>
            <a:solidFill>
              <a:srgbClr val="96ACCF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 txBox="1"/>
            <p:nvPr/>
          </p:nvSpPr>
          <p:spPr>
            <a:xfrm>
              <a:off x="3172525" y="1995014"/>
              <a:ext cx="1382775" cy="1267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Quattrocento Sans"/>
                <a:buNone/>
              </a:pPr>
              <a:r>
                <a:rPr lang="en-US" sz="17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Economics</a:t>
              </a: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80575" y="1399652"/>
              <a:ext cx="2304625" cy="2304625"/>
            </a:xfrm>
            <a:prstGeom prst="ellipse">
              <a:avLst/>
            </a:prstGeom>
            <a:solidFill>
              <a:srgbClr val="96ACCF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 txBox="1"/>
            <p:nvPr/>
          </p:nvSpPr>
          <p:spPr>
            <a:xfrm>
              <a:off x="1097594" y="1995014"/>
              <a:ext cx="1382775" cy="1267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attrocento Sans"/>
                <a:buNone/>
              </a:pPr>
              <a:br>
                <a:rPr lang="en-US" sz="12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Real-world</a:t>
              </a:r>
              <a:b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Critical</a:t>
              </a:r>
              <a:b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Thinking</a:t>
              </a:r>
              <a:b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Skills</a:t>
              </a:r>
              <a:endParaRPr/>
            </a:p>
          </p:txBody>
        </p:sp>
      </p:grpSp>
      <p:sp>
        <p:nvSpPr>
          <p:cNvPr id="377" name="Google Shape;377;p4"/>
          <p:cNvSpPr/>
          <p:nvPr/>
        </p:nvSpPr>
        <p:spPr>
          <a:xfrm>
            <a:off x="5723069" y="1724044"/>
            <a:ext cx="3420932" cy="117686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2551" y="64211"/>
                </a:moveTo>
                <a:lnTo>
                  <a:pt x="-44002" y="195643"/>
                </a:lnTo>
              </a:path>
            </a:pathLst>
          </a:custGeom>
          <a:solidFill>
            <a:srgbClr val="0033CC"/>
          </a:solidFill>
          <a:ln w="127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&amp; Tools</a:t>
            </a:r>
            <a:br>
              <a:rPr lang="en-US" sz="1300" b="1" u="sng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#1 Cost-benefit analysis chart</a:t>
            </a:r>
            <a:b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#2 PACED decision making model</a:t>
            </a:r>
            <a:b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#3 Economic way of thinking 6 principles</a:t>
            </a:r>
            <a:endParaRPr sz="1300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8" name="Google Shape;378;p4"/>
          <p:cNvSpPr/>
          <p:nvPr/>
        </p:nvSpPr>
        <p:spPr>
          <a:xfrm>
            <a:off x="4257040" y="3386666"/>
            <a:ext cx="396240" cy="42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5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85" name="Google Shape;385;p5"/>
          <p:cNvSpPr/>
          <p:nvPr/>
        </p:nvSpPr>
        <p:spPr>
          <a:xfrm>
            <a:off x="204716" y="1219349"/>
            <a:ext cx="8688913" cy="549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Student Learning Outcomes 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sharpening critical thinking and critical literacy skills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entertaining multiple perspectives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gaining a deeper, nuanced understanding of subject-specific content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making students’ thinking explicit for assessment purposes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achieving a inter/multidisciplinary understanding of current events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using evidence to draw conclusions and make generalizations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articulating and defending positions using content vocabulary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laying the groundwork for authentic discussions and civil debates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casting informed votes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analyzing and synthesizing primary and secondary sources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comparing and contrasting historical, cultural, and political perspectives 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explaining cause-and-effect relationships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practicing citizenship skills such as collaborating, compromising, and reaching consensus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thinking like an economist for authentic disciplinary learning (like historical thinking)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making more productive and prosperous workplace and everyday life decisions</a:t>
            </a: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5336112" y="1150522"/>
            <a:ext cx="3603172" cy="1985906"/>
          </a:xfrm>
          <a:prstGeom prst="cloudCallout">
            <a:avLst>
              <a:gd name="adj1" fmla="val -72270"/>
              <a:gd name="adj2" fmla="val -64538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Simple yet powerful </a:t>
            </a:r>
            <a:br>
              <a:rPr lang="en-US" sz="20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0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“game-changing” tools!</a:t>
            </a: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</a:t>
            </a:r>
            <a:r>
              <a:rPr lang="en-US" sz="18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(Ayers, 2019)</a:t>
            </a: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72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Teaching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72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72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&amp; Civil Dialogue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3CB90-0F1A-5BDB-3D91-E392477A9957}"/>
              </a:ext>
            </a:extLst>
          </p:cNvPr>
          <p:cNvSpPr txBox="1"/>
          <p:nvPr/>
        </p:nvSpPr>
        <p:spPr>
          <a:xfrm>
            <a:off x="2418907" y="5178339"/>
            <a:ext cx="45826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2500" b="1" dirty="0">
                <a:solidFill>
                  <a:srgbClr val="FFFFFF"/>
                </a:solidFill>
                <a:latin typeface="Quattrocento Sans"/>
                <a:sym typeface="Quattrocento Sans"/>
              </a:rPr>
              <a:t>(references in notes section)</a:t>
            </a:r>
            <a:endParaRPr lang="en-US" sz="2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"/>
          <p:cNvSpPr/>
          <p:nvPr/>
        </p:nvSpPr>
        <p:spPr>
          <a:xfrm>
            <a:off x="0" y="0"/>
            <a:ext cx="9144000" cy="685800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8" name="Google Shape;408;p8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09" name="Google Shape;409;p8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&amp; Civil Dialogue</a:t>
            </a:r>
            <a:endParaRPr sz="3600" b="1" i="0" u="none" strike="noStrike" cap="none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0" name="Google Shape;410;p8"/>
          <p:cNvSpPr txBox="1"/>
          <p:nvPr/>
        </p:nvSpPr>
        <p:spPr>
          <a:xfrm>
            <a:off x="0" y="1410362"/>
            <a:ext cx="9144000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Quattrocento Sans"/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Challenges</a:t>
            </a:r>
            <a:endParaRPr lang="en-US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</a:pPr>
            <a:endParaRPr sz="500" b="1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 is Politically Polarized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Media Echo Chambers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Youth Impact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US" sz="20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algn="ctr">
              <a:buClr>
                <a:schemeClr val="dk1"/>
              </a:buClr>
              <a:buSzPts val="2000"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sym typeface="Quattrocento Sans"/>
              </a:rPr>
              <a:t>Best Practices</a:t>
            </a:r>
          </a:p>
          <a:p>
            <a:pPr algn="ctr">
              <a:buClr>
                <a:schemeClr val="dk1"/>
              </a:buClr>
              <a:buSzPts val="2000"/>
            </a:pPr>
            <a:endParaRPr lang="en-US" sz="500" dirty="0"/>
          </a:p>
          <a:p>
            <a:pPr lvl="0" algn="ctr">
              <a:buClr>
                <a:schemeClr val="dk1"/>
              </a:buClr>
              <a:buSzPts val="2000"/>
            </a:pPr>
            <a:r>
              <a:rPr lang="en-US" sz="20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Carefully Align Difficult Topics with Subject Area Learning Goals</a:t>
            </a:r>
          </a:p>
          <a:p>
            <a:pPr lvl="0" algn="ctr">
              <a:buClr>
                <a:schemeClr val="dk1"/>
              </a:buClr>
              <a:buSzPts val="2000"/>
            </a:pPr>
            <a:r>
              <a:rPr lang="en-US" sz="20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Co-Create and Post Clear Ground Rules</a:t>
            </a:r>
          </a:p>
          <a:p>
            <a:pPr lvl="0" algn="ctr">
              <a:buClr>
                <a:schemeClr val="dk1"/>
              </a:buClr>
              <a:buSzPts val="2000"/>
            </a:pPr>
            <a:r>
              <a:rPr lang="en-US" sz="20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Prepare “Intervention” Activities In Advance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3A2FC7-6C9B-9866-92A5-14636160F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oogle Shape;420;p9" descr="See the source image">
            <a:extLst>
              <a:ext uri="{FF2B5EF4-FFF2-40B4-BE49-F238E27FC236}">
                <a16:creationId xmlns:a16="http://schemas.microsoft.com/office/drawing/2014/main" id="{DDC2B48D-C94C-F805-C20D-2A58098C4C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8008" y="4857419"/>
            <a:ext cx="3185869" cy="160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cs typeface="Arial"/>
                <a:sym typeface="Quattrocento Sans"/>
              </a:rPr>
              <a:t>Scaffolded Economics Instructional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  <a:tabLst/>
              <a:defRPr/>
            </a:pPr>
            <a:b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 panose="020B0502050000020003" pitchFamily="34" charset="0"/>
                <a:cs typeface="Segoe UI" panose="020B0502040204020203" pitchFamily="34" charset="0"/>
                <a:sym typeface="Arial"/>
              </a:rPr>
            </a:b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 panose="020B0502050000020003" pitchFamily="34" charset="0"/>
                <a:cs typeface="Segoe UI" panose="020B0502040204020203" pitchFamily="34" charset="0"/>
                <a:sym typeface="Arial"/>
              </a:rPr>
              <a:t>CONTENT + PEDAGOGY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 panose="020B05020500000200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3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5" name="Google Shape;445;p12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46" name="Google Shape;446;p12"/>
          <p:cNvSpPr/>
          <p:nvPr/>
        </p:nvSpPr>
        <p:spPr>
          <a:xfrm>
            <a:off x="128668" y="347155"/>
            <a:ext cx="89129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Scaffolded Economics Instructional Strategy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7" name="Google Shape;447;p12"/>
          <p:cNvSpPr txBox="1"/>
          <p:nvPr/>
        </p:nvSpPr>
        <p:spPr>
          <a:xfrm>
            <a:off x="346198" y="1327261"/>
            <a:ext cx="8695444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4 Corners or Poll (Pre-Test)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Background Knowledge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Content Knowledge Research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	Tool #1 Cost-Benefit Analysis Chart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	Tool #2 PACED Decision Making Model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	Tool #3 Economic Way of Thinking 6 Principles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Debate or Essay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4 Corners or Poll (Post-Test)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48" name="Google Shape;448;p12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2954" y="4999454"/>
            <a:ext cx="1830805" cy="160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875988-54CA-50D6-938A-379C45A03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15286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2915</Words>
  <Application>Microsoft Office PowerPoint</Application>
  <PresentationFormat>On-screen Show (4:3)</PresentationFormat>
  <Paragraphs>479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Quattrocento Sans</vt:lpstr>
      <vt:lpstr>Calibri Light</vt:lpstr>
      <vt:lpstr>Segoe UI</vt:lpstr>
      <vt:lpstr>Times</vt:lpstr>
      <vt:lpstr>Noto Sans Symbols</vt:lpstr>
      <vt:lpstr>Arial</vt:lpstr>
      <vt:lpstr>Calibri</vt:lpstr>
      <vt:lpstr>Calibri (heading)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Cisneros</dc:creator>
  <cp:lastModifiedBy>Cheryl Ayers</cp:lastModifiedBy>
  <cp:revision>55</cp:revision>
  <dcterms:created xsi:type="dcterms:W3CDTF">2014-10-27T16:28:22Z</dcterms:created>
  <dcterms:modified xsi:type="dcterms:W3CDTF">2023-10-09T18:59:51Z</dcterms:modified>
</cp:coreProperties>
</file>