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0"/>
  </p:notesMasterIdLst>
  <p:handoutMasterIdLst>
    <p:handoutMasterId r:id="rId21"/>
  </p:handoutMasterIdLst>
  <p:sldIdLst>
    <p:sldId id="699" r:id="rId5"/>
    <p:sldId id="732" r:id="rId6"/>
    <p:sldId id="736" r:id="rId7"/>
    <p:sldId id="738" r:id="rId8"/>
    <p:sldId id="739" r:id="rId9"/>
    <p:sldId id="740" r:id="rId10"/>
    <p:sldId id="741" r:id="rId11"/>
    <p:sldId id="742" r:id="rId12"/>
    <p:sldId id="743" r:id="rId13"/>
    <p:sldId id="722" r:id="rId14"/>
    <p:sldId id="744" r:id="rId15"/>
    <p:sldId id="745" r:id="rId16"/>
    <p:sldId id="746" r:id="rId17"/>
    <p:sldId id="747" r:id="rId18"/>
    <p:sldId id="7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A58"/>
    <a:srgbClr val="DDF2F7"/>
    <a:srgbClr val="5DBF9A"/>
    <a:srgbClr val="79BFB8"/>
    <a:srgbClr val="D8FEE4"/>
    <a:srgbClr val="86C17B"/>
    <a:srgbClr val="A7C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0"/>
    <p:restoredTop sz="85129"/>
  </p:normalViewPr>
  <p:slideViewPr>
    <p:cSldViewPr snapToGrid="0" snapToObjects="1">
      <p:cViewPr varScale="1">
        <p:scale>
          <a:sx n="118" d="100"/>
          <a:sy n="118" d="100"/>
        </p:scale>
        <p:origin x="208" y="3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9C7AE-8996-0046-AA5C-7794C4A469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3D7849-3040-054B-AA6B-4869B4CF38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3ED1ED-05C6-9642-A613-B52D9CF231EE}" type="datetimeFigureOut">
              <a:rPr lang="en-US" smtClean="0"/>
              <a:t>5/17/23</a:t>
            </a:fld>
            <a:endParaRPr lang="en-US"/>
          </a:p>
        </p:txBody>
      </p:sp>
      <p:sp>
        <p:nvSpPr>
          <p:cNvPr id="4" name="Footer Placeholder 3">
            <a:extLst>
              <a:ext uri="{FF2B5EF4-FFF2-40B4-BE49-F238E27FC236}">
                <a16:creationId xmlns:a16="http://schemas.microsoft.com/office/drawing/2014/main" id="{8ED7E81D-860E-D943-8C3B-1AAD2A4756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0F9BB-B3F0-1944-85CF-3ED0A12319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6EB40F-773B-FC4B-8DAB-7A099FDE6767}" type="slidenum">
              <a:rPr lang="en-US" smtClean="0"/>
              <a:t>‹#›</a:t>
            </a:fld>
            <a:endParaRPr lang="en-US"/>
          </a:p>
        </p:txBody>
      </p:sp>
    </p:spTree>
    <p:extLst>
      <p:ext uri="{BB962C8B-B14F-4D97-AF65-F5344CB8AC3E}">
        <p14:creationId xmlns:p14="http://schemas.microsoft.com/office/powerpoint/2010/main" val="3982603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5DA19-45A3-9C4D-A0BD-48E5752966F4}" type="datetimeFigureOut">
              <a:rPr lang="en-US" smtClean="0"/>
              <a:t>5/17/23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09D57-1EB1-314F-BB6D-C17464656B8A}" type="slidenum">
              <a:rPr lang="en-US" smtClean="0"/>
              <a:t>‹#›</a:t>
            </a:fld>
            <a:endParaRPr lang="en-US"/>
          </a:p>
        </p:txBody>
      </p:sp>
    </p:spTree>
    <p:extLst>
      <p:ext uri="{BB962C8B-B14F-4D97-AF65-F5344CB8AC3E}">
        <p14:creationId xmlns:p14="http://schemas.microsoft.com/office/powerpoint/2010/main" val="404566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a:t>
            </a:fld>
            <a:endParaRPr lang="en-US"/>
          </a:p>
        </p:txBody>
      </p:sp>
    </p:spTree>
    <p:extLst>
      <p:ext uri="{BB962C8B-B14F-4D97-AF65-F5344CB8AC3E}">
        <p14:creationId xmlns:p14="http://schemas.microsoft.com/office/powerpoint/2010/main" val="3278324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12</a:t>
            </a:fld>
            <a:endParaRPr lang="en-US"/>
          </a:p>
        </p:txBody>
      </p:sp>
    </p:spTree>
    <p:extLst>
      <p:ext uri="{BB962C8B-B14F-4D97-AF65-F5344CB8AC3E}">
        <p14:creationId xmlns:p14="http://schemas.microsoft.com/office/powerpoint/2010/main" val="2308091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13</a:t>
            </a:fld>
            <a:endParaRPr lang="en-US"/>
          </a:p>
        </p:txBody>
      </p:sp>
    </p:spTree>
    <p:extLst>
      <p:ext uri="{BB962C8B-B14F-4D97-AF65-F5344CB8AC3E}">
        <p14:creationId xmlns:p14="http://schemas.microsoft.com/office/powerpoint/2010/main" val="2835132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14</a:t>
            </a:fld>
            <a:endParaRPr lang="en-US"/>
          </a:p>
        </p:txBody>
      </p:sp>
    </p:spTree>
    <p:extLst>
      <p:ext uri="{BB962C8B-B14F-4D97-AF65-F5344CB8AC3E}">
        <p14:creationId xmlns:p14="http://schemas.microsoft.com/office/powerpoint/2010/main" val="2028703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15</a:t>
            </a:fld>
            <a:endParaRPr lang="en-US"/>
          </a:p>
        </p:txBody>
      </p:sp>
    </p:spTree>
    <p:extLst>
      <p:ext uri="{BB962C8B-B14F-4D97-AF65-F5344CB8AC3E}">
        <p14:creationId xmlns:p14="http://schemas.microsoft.com/office/powerpoint/2010/main" val="2871193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3</a:t>
            </a:fld>
            <a:endParaRPr lang="en-US"/>
          </a:p>
        </p:txBody>
      </p:sp>
    </p:spTree>
    <p:extLst>
      <p:ext uri="{BB962C8B-B14F-4D97-AF65-F5344CB8AC3E}">
        <p14:creationId xmlns:p14="http://schemas.microsoft.com/office/powerpoint/2010/main" val="290103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4</a:t>
            </a:fld>
            <a:endParaRPr lang="en-US"/>
          </a:p>
        </p:txBody>
      </p:sp>
    </p:spTree>
    <p:extLst>
      <p:ext uri="{BB962C8B-B14F-4D97-AF65-F5344CB8AC3E}">
        <p14:creationId xmlns:p14="http://schemas.microsoft.com/office/powerpoint/2010/main" val="3216614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5</a:t>
            </a:fld>
            <a:endParaRPr lang="en-US"/>
          </a:p>
        </p:txBody>
      </p:sp>
    </p:spTree>
    <p:extLst>
      <p:ext uri="{BB962C8B-B14F-4D97-AF65-F5344CB8AC3E}">
        <p14:creationId xmlns:p14="http://schemas.microsoft.com/office/powerpoint/2010/main" val="249138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6</a:t>
            </a:fld>
            <a:endParaRPr lang="en-US"/>
          </a:p>
        </p:txBody>
      </p:sp>
    </p:spTree>
    <p:extLst>
      <p:ext uri="{BB962C8B-B14F-4D97-AF65-F5344CB8AC3E}">
        <p14:creationId xmlns:p14="http://schemas.microsoft.com/office/powerpoint/2010/main" val="406666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7</a:t>
            </a:fld>
            <a:endParaRPr lang="en-US"/>
          </a:p>
        </p:txBody>
      </p:sp>
    </p:spTree>
    <p:extLst>
      <p:ext uri="{BB962C8B-B14F-4D97-AF65-F5344CB8AC3E}">
        <p14:creationId xmlns:p14="http://schemas.microsoft.com/office/powerpoint/2010/main" val="2503837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8</a:t>
            </a:fld>
            <a:endParaRPr lang="en-US"/>
          </a:p>
        </p:txBody>
      </p:sp>
    </p:spTree>
    <p:extLst>
      <p:ext uri="{BB962C8B-B14F-4D97-AF65-F5344CB8AC3E}">
        <p14:creationId xmlns:p14="http://schemas.microsoft.com/office/powerpoint/2010/main" val="2628584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9</a:t>
            </a:fld>
            <a:endParaRPr lang="en-US"/>
          </a:p>
        </p:txBody>
      </p:sp>
    </p:spTree>
    <p:extLst>
      <p:ext uri="{BB962C8B-B14F-4D97-AF65-F5344CB8AC3E}">
        <p14:creationId xmlns:p14="http://schemas.microsoft.com/office/powerpoint/2010/main" val="353976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11</a:t>
            </a:fld>
            <a:endParaRPr lang="en-US"/>
          </a:p>
        </p:txBody>
      </p:sp>
    </p:spTree>
    <p:extLst>
      <p:ext uri="{BB962C8B-B14F-4D97-AF65-F5344CB8AC3E}">
        <p14:creationId xmlns:p14="http://schemas.microsoft.com/office/powerpoint/2010/main" val="2050035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AECEC67-45A8-8A4A-9C85-5CEA41F7BAB5}"/>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114386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279986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9973CB-34A1-D713-CA29-A82DF73E52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1002891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5238-D472-B506-C6C3-A31529133F72}"/>
              </a:ext>
            </a:extLst>
          </p:cNvPr>
          <p:cNvSpPr>
            <a:spLocks noGrp="1"/>
          </p:cNvSpPr>
          <p:nvPr>
            <p:ph type="title"/>
          </p:nvPr>
        </p:nvSpPr>
        <p:spPr>
          <a:xfrm>
            <a:off x="812800" y="5066783"/>
            <a:ext cx="10515600" cy="1325563"/>
          </a:xfrm>
          <a:prstGeom prst="rect">
            <a:avLst/>
          </a:prstGeom>
        </p:spPr>
        <p:txBody>
          <a:bodyPr/>
          <a:lstStyle>
            <a:lvl1pPr>
              <a:defRPr sz="3400" b="0" i="0" spc="-100" baseline="0">
                <a:solidFill>
                  <a:schemeClr val="tx1"/>
                </a:solidFill>
                <a:latin typeface="+mj-lt"/>
                <a:ea typeface="Calibri Light" panose="020F0302020204030204" pitchFamily="34" charset="0"/>
                <a:cs typeface="Calibri Light" panose="020F0302020204030204" pitchFamily="34" charset="0"/>
              </a:defRPr>
            </a:lvl1pPr>
          </a:lstStyle>
          <a:p>
            <a:r>
              <a:rPr lang="en-US" dirty="0"/>
              <a:t>Click to edit Master title style</a:t>
            </a:r>
          </a:p>
        </p:txBody>
      </p:sp>
      <p:sp>
        <p:nvSpPr>
          <p:cNvPr id="10" name="Text Placeholder 9">
            <a:extLst>
              <a:ext uri="{FF2B5EF4-FFF2-40B4-BE49-F238E27FC236}">
                <a16:creationId xmlns:a16="http://schemas.microsoft.com/office/drawing/2014/main" id="{55B7508F-85EB-1F5B-D91C-D2D4F929AA98}"/>
              </a:ext>
            </a:extLst>
          </p:cNvPr>
          <p:cNvSpPr>
            <a:spLocks noGrp="1"/>
          </p:cNvSpPr>
          <p:nvPr>
            <p:ph type="body" sz="quarter" idx="10" hasCustomPrompt="1"/>
          </p:nvPr>
        </p:nvSpPr>
        <p:spPr>
          <a:xfrm>
            <a:off x="812800" y="4146550"/>
            <a:ext cx="10515600" cy="914400"/>
          </a:xfrm>
          <a:prstGeom prst="rect">
            <a:avLst/>
          </a:prstGeom>
        </p:spPr>
        <p:txBody>
          <a:bodyPr/>
          <a:lstStyle>
            <a:lvl1pPr marL="0" indent="0">
              <a:buFontTx/>
              <a:buNone/>
              <a:defRPr sz="5400" spc="-150">
                <a:solidFill>
                  <a:schemeClr val="tx1"/>
                </a:solidFill>
              </a:defRPr>
            </a:lvl1pPr>
            <a:lvl3pPr marL="914400" indent="0">
              <a:buNone/>
              <a:defRPr/>
            </a:lvl3pPr>
          </a:lstStyle>
          <a:p>
            <a:pPr lvl="0"/>
            <a:r>
              <a:rPr lang="en-US" dirty="0"/>
              <a:t>Click to edit Master title style</a:t>
            </a:r>
          </a:p>
        </p:txBody>
      </p:sp>
    </p:spTree>
    <p:extLst>
      <p:ext uri="{BB962C8B-B14F-4D97-AF65-F5344CB8AC3E}">
        <p14:creationId xmlns:p14="http://schemas.microsoft.com/office/powerpoint/2010/main" val="115280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Tex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64F8B3-F874-5741-937B-7A2A821D56A5}"/>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3" name="Slide Number Placeholder 5">
            <a:extLst>
              <a:ext uri="{FF2B5EF4-FFF2-40B4-BE49-F238E27FC236}">
                <a16:creationId xmlns:a16="http://schemas.microsoft.com/office/drawing/2014/main" id="{6AA85F9E-F7DD-424A-A243-848E478BD914}"/>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418874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6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58377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53EA1F-137D-994D-B8BE-DDC03EB6B79D}"/>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8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37833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83438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78EC30F-F7F4-5340-A189-031B51112F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3525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3DB2-4AD0-5F7B-FC1D-1AF24980A025}"/>
              </a:ext>
            </a:extLst>
          </p:cNvPr>
          <p:cNvSpPr>
            <a:spLocks noGrp="1"/>
          </p:cNvSpPr>
          <p:nvPr>
            <p:ph type="title"/>
          </p:nvPr>
        </p:nvSpPr>
        <p:spPr>
          <a:xfrm>
            <a:off x="713894" y="510897"/>
            <a:ext cx="10515600" cy="986597"/>
          </a:xfrm>
          <a:prstGeom prst="rect">
            <a:avLst/>
          </a:prstGeo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27A14BE4-D728-0426-4416-4934FD59D3FD}"/>
              </a:ext>
            </a:extLst>
          </p:cNvPr>
          <p:cNvSpPr>
            <a:spLocks noGrp="1"/>
          </p:cNvSpPr>
          <p:nvPr>
            <p:ph type="body" idx="1" hasCustomPrompt="1"/>
          </p:nvPr>
        </p:nvSpPr>
        <p:spPr>
          <a:xfrm>
            <a:off x="839788" y="1681163"/>
            <a:ext cx="5157787"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589443F-A02B-85D9-286B-FA2BE883BB8A}"/>
              </a:ext>
            </a:extLst>
          </p:cNvPr>
          <p:cNvSpPr>
            <a:spLocks noGrp="1"/>
          </p:cNvSpPr>
          <p:nvPr>
            <p:ph sz="half" idx="2"/>
          </p:nvPr>
        </p:nvSpPr>
        <p:spPr>
          <a:xfrm>
            <a:off x="839788" y="2505075"/>
            <a:ext cx="5157787"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5" name="Text Placeholder 4">
            <a:extLst>
              <a:ext uri="{FF2B5EF4-FFF2-40B4-BE49-F238E27FC236}">
                <a16:creationId xmlns:a16="http://schemas.microsoft.com/office/drawing/2014/main" id="{362CFE18-72C0-A86F-FCAA-0255E42A6DEC}"/>
              </a:ext>
            </a:extLst>
          </p:cNvPr>
          <p:cNvSpPr>
            <a:spLocks noGrp="1"/>
          </p:cNvSpPr>
          <p:nvPr>
            <p:ph type="body" sz="quarter" idx="3" hasCustomPrompt="1"/>
          </p:nvPr>
        </p:nvSpPr>
        <p:spPr>
          <a:xfrm>
            <a:off x="6172200" y="1681163"/>
            <a:ext cx="5183188"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1B85C0A-E3F4-C527-3169-013E164323EA}"/>
              </a:ext>
            </a:extLst>
          </p:cNvPr>
          <p:cNvSpPr>
            <a:spLocks noGrp="1"/>
          </p:cNvSpPr>
          <p:nvPr>
            <p:ph sz="quarter" idx="4"/>
          </p:nvPr>
        </p:nvSpPr>
        <p:spPr>
          <a:xfrm>
            <a:off x="6172200" y="2505075"/>
            <a:ext cx="5183188"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9" name="Slide Number Placeholder 8">
            <a:extLst>
              <a:ext uri="{FF2B5EF4-FFF2-40B4-BE49-F238E27FC236}">
                <a16:creationId xmlns:a16="http://schemas.microsoft.com/office/drawing/2014/main" id="{4A1EE331-0DC5-4C93-19BA-70C475B9AC3C}"/>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394626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Calibri Light" panose="020F0302020204030204" pitchFamily="34" charset="0"/>
                <a:ea typeface="Calibri Light" panose="020F0302020204030204" pitchFamily="34" charset="0"/>
              </a:defRPr>
            </a:lvl1pPr>
            <a:lvl2pPr>
              <a:defRPr sz="2000" b="0" i="0" spc="-100" baseline="0">
                <a:latin typeface="Calibri Light" panose="020F0302020204030204" pitchFamily="34" charset="0"/>
                <a:ea typeface="Calibri Light" panose="020F0302020204030204" pitchFamily="34" charset="0"/>
              </a:defRPr>
            </a:lvl2pPr>
            <a:lvl3pPr marL="1143000" indent="-228600">
              <a:buFont typeface="Courier New" panose="02070309020205020404" pitchFamily="49" charset="0"/>
              <a:buChar char="o"/>
              <a:defRPr sz="1800" b="0" i="0" spc="-100" baseline="0">
                <a:latin typeface="Calibri Light" panose="020F0302020204030204" pitchFamily="34" charset="0"/>
                <a:ea typeface="Calibri Light" panose="020F0302020204030204" pitchFamily="34" charset="0"/>
              </a:defRPr>
            </a:lvl3pPr>
            <a:lvl4pPr marL="1600200" indent="-228600">
              <a:buFont typeface="Arial" panose="020B0604020202020204" pitchFamily="34" charset="0"/>
              <a:buChar char="•"/>
              <a:defRPr b="0" i="0" spc="-100" baseline="0">
                <a:latin typeface="Calibri Light" panose="020F0302020204030204" pitchFamily="34" charset="0"/>
                <a:ea typeface="Calibri Light" panose="020F0302020204030204" pitchFamily="34" charset="0"/>
              </a:defRPr>
            </a:lvl4pPr>
            <a:lvl5pPr>
              <a:defRPr b="0" i="0" spc="-100" baseline="0">
                <a:latin typeface="Calibri Light" panose="020F0302020204030204" pitchFamily="34" charset="0"/>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Calibri Light" panose="020F0302020204030204" pitchFamily="34" charset="0"/>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7691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E0554A9-C7C3-EFEC-8714-5C1E2C23AA0E}"/>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54186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52492-3CC3-CB45-8DBD-0628ADDBE06F}"/>
              </a:ext>
            </a:extLst>
          </p:cNvPr>
          <p:cNvSpPr/>
          <p:nvPr userDrawn="1"/>
        </p:nvSpPr>
        <p:spPr>
          <a:xfrm flipV="1">
            <a:off x="790414" y="1291710"/>
            <a:ext cx="10611172" cy="45719"/>
          </a:xfrm>
          <a:prstGeom prst="rect">
            <a:avLst/>
          </a:prstGeom>
          <a:solidFill>
            <a:srgbClr val="A7C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33B496CD-2279-CD4F-8D0A-FDDFF8C86885}"/>
              </a:ext>
            </a:extLst>
          </p:cNvPr>
          <p:cNvSpPr>
            <a:spLocks noGrp="1"/>
          </p:cNvSpPr>
          <p:nvPr>
            <p:ph type="sldNum" sz="quarter" idx="4"/>
          </p:nvPr>
        </p:nvSpPr>
        <p:spPr>
          <a:xfrm>
            <a:off x="8610599" y="6356350"/>
            <a:ext cx="3389243"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6C37F40D-BF86-6F43-B998-BE81C530D250}" type="slidenum">
              <a:rPr lang="en-US" smtClean="0"/>
              <a:pPr/>
              <a:t>‹#›</a:t>
            </a:fld>
            <a:endParaRPr lang="en-US" dirty="0"/>
          </a:p>
        </p:txBody>
      </p:sp>
      <p:pic>
        <p:nvPicPr>
          <p:cNvPr id="7" name="Picture 6">
            <a:extLst>
              <a:ext uri="{FF2B5EF4-FFF2-40B4-BE49-F238E27FC236}">
                <a16:creationId xmlns:a16="http://schemas.microsoft.com/office/drawing/2014/main" id="{E8829DBB-6882-9F19-DFA1-5C6C44AF50EA}"/>
              </a:ext>
            </a:extLst>
          </p:cNvPr>
          <p:cNvPicPr>
            <a:picLocks noChangeAspect="1"/>
          </p:cNvPicPr>
          <p:nvPr userDrawn="1"/>
        </p:nvPicPr>
        <p:blipFill>
          <a:blip r:embed="rId14"/>
          <a:srcRect/>
          <a:stretch/>
        </p:blipFill>
        <p:spPr>
          <a:xfrm>
            <a:off x="9727552" y="259907"/>
            <a:ext cx="1641223" cy="837708"/>
          </a:xfrm>
          <a:prstGeom prst="rect">
            <a:avLst/>
          </a:prstGeom>
        </p:spPr>
      </p:pic>
    </p:spTree>
    <p:extLst>
      <p:ext uri="{BB962C8B-B14F-4D97-AF65-F5344CB8AC3E}">
        <p14:creationId xmlns:p14="http://schemas.microsoft.com/office/powerpoint/2010/main" val="1490564425"/>
      </p:ext>
    </p:extLst>
  </p:cSld>
  <p:clrMap bg1="lt1" tx1="dk1" bg2="lt2" tx2="dk2" accent1="accent1" accent2="accent2" accent3="accent3" accent4="accent4" accent5="accent5" accent6="accent6" hlink="hlink" folHlink="folHlink"/>
  <p:sldLayoutIdLst>
    <p:sldLayoutId id="2147483685" r:id="rId1"/>
    <p:sldLayoutId id="2147483693" r:id="rId2"/>
    <p:sldLayoutId id="2147483686" r:id="rId3"/>
    <p:sldLayoutId id="2147483694" r:id="rId4"/>
    <p:sldLayoutId id="2147483666" r:id="rId5"/>
    <p:sldLayoutId id="2147483695" r:id="rId6"/>
    <p:sldLayoutId id="2147483669" r:id="rId7"/>
    <p:sldLayoutId id="2147483665" r:id="rId8"/>
    <p:sldLayoutId id="2147483696" r:id="rId9"/>
    <p:sldLayoutId id="2147483668" r:id="rId10"/>
    <p:sldLayoutId id="2147483697" r:id="rId11"/>
    <p:sldLayoutId id="2147483715"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5E8AA4-F7D2-743F-026F-2554DE1CBEB1}"/>
              </a:ext>
            </a:extLst>
          </p:cNvPr>
          <p:cNvPicPr>
            <a:picLocks noChangeAspect="1"/>
          </p:cNvPicPr>
          <p:nvPr/>
        </p:nvPicPr>
        <p:blipFill rotWithShape="1">
          <a:blip r:embed="rId3"/>
          <a:srcRect l="6405" r="18854"/>
          <a:stretch/>
        </p:blipFill>
        <p:spPr>
          <a:xfrm>
            <a:off x="4579320" y="0"/>
            <a:ext cx="7612680" cy="6858000"/>
          </a:xfrm>
          <a:prstGeom prst="rect">
            <a:avLst/>
          </a:prstGeom>
        </p:spPr>
      </p:pic>
      <p:pic>
        <p:nvPicPr>
          <p:cNvPr id="5" name="Picture 4">
            <a:extLst>
              <a:ext uri="{FF2B5EF4-FFF2-40B4-BE49-F238E27FC236}">
                <a16:creationId xmlns:a16="http://schemas.microsoft.com/office/drawing/2014/main" id="{491F6E2D-AB04-B9EB-3236-1AC86FDAEFFE}"/>
              </a:ext>
            </a:extLst>
          </p:cNvPr>
          <p:cNvPicPr>
            <a:picLocks noChangeAspect="1"/>
          </p:cNvPicPr>
          <p:nvPr/>
        </p:nvPicPr>
        <p:blipFill rotWithShape="1">
          <a:blip r:embed="rId4"/>
          <a:srcRect l="29" r="29"/>
          <a:stretch/>
        </p:blipFill>
        <p:spPr>
          <a:xfrm>
            <a:off x="0" y="0"/>
            <a:ext cx="9290958" cy="6858000"/>
          </a:xfrm>
          <a:prstGeom prst="rect">
            <a:avLst/>
          </a:prstGeom>
        </p:spPr>
      </p:pic>
      <p:sp>
        <p:nvSpPr>
          <p:cNvPr id="3" name="Text Placeholder 2">
            <a:extLst>
              <a:ext uri="{FF2B5EF4-FFF2-40B4-BE49-F238E27FC236}">
                <a16:creationId xmlns:a16="http://schemas.microsoft.com/office/drawing/2014/main" id="{9890555E-F5A8-A749-BA5F-C95D063E463A}"/>
              </a:ext>
            </a:extLst>
          </p:cNvPr>
          <p:cNvSpPr>
            <a:spLocks noGrp="1"/>
          </p:cNvSpPr>
          <p:nvPr>
            <p:ph type="body" sz="quarter" idx="10"/>
          </p:nvPr>
        </p:nvSpPr>
        <p:spPr>
          <a:xfrm>
            <a:off x="812800" y="1089568"/>
            <a:ext cx="10515600" cy="914400"/>
          </a:xfrm>
        </p:spPr>
        <p:txBody>
          <a:bodyPr/>
          <a:lstStyle/>
          <a:p>
            <a:r>
              <a:rPr lang="en-US" sz="4800" dirty="0">
                <a:solidFill>
                  <a:srgbClr val="414A58"/>
                </a:solidFill>
                <a:latin typeface="+mj-lt"/>
                <a:ea typeface="Inter" panose="02000503000000020004" pitchFamily="2" charset="0"/>
                <a:cs typeface="Calibri" panose="020F0502020204030204" pitchFamily="34" charset="0"/>
              </a:rPr>
              <a:t>How Can You Apply </a:t>
            </a:r>
            <a:br>
              <a:rPr lang="en-US" sz="4800" dirty="0">
                <a:solidFill>
                  <a:srgbClr val="414A58"/>
                </a:solidFill>
                <a:latin typeface="+mj-lt"/>
                <a:ea typeface="Inter" panose="02000503000000020004" pitchFamily="2" charset="0"/>
                <a:cs typeface="Calibri" panose="020F0502020204030204" pitchFamily="34" charset="0"/>
              </a:rPr>
            </a:br>
            <a:r>
              <a:rPr lang="en-US" sz="4800" dirty="0">
                <a:solidFill>
                  <a:srgbClr val="414A58"/>
                </a:solidFill>
                <a:latin typeface="+mj-lt"/>
                <a:ea typeface="Inter" panose="02000503000000020004" pitchFamily="2" charset="0"/>
                <a:cs typeface="Calibri" panose="020F0502020204030204" pitchFamily="34" charset="0"/>
              </a:rPr>
              <a:t>Ethics and Economics </a:t>
            </a:r>
            <a:br>
              <a:rPr lang="en-US" sz="4800" dirty="0">
                <a:solidFill>
                  <a:srgbClr val="414A58"/>
                </a:solidFill>
                <a:latin typeface="+mj-lt"/>
                <a:ea typeface="Inter" panose="02000503000000020004" pitchFamily="2" charset="0"/>
                <a:cs typeface="Calibri" panose="020F0502020204030204" pitchFamily="34" charset="0"/>
              </a:rPr>
            </a:br>
            <a:r>
              <a:rPr lang="en-US" sz="4800" dirty="0">
                <a:solidFill>
                  <a:srgbClr val="414A58"/>
                </a:solidFill>
                <a:latin typeface="+mj-lt"/>
                <a:ea typeface="Inter" panose="02000503000000020004" pitchFamily="2" charset="0"/>
                <a:cs typeface="Calibri" panose="020F0502020204030204" pitchFamily="34" charset="0"/>
              </a:rPr>
              <a:t>to Any Issue? </a:t>
            </a:r>
          </a:p>
          <a:p>
            <a:r>
              <a:rPr lang="en-US" sz="3200" dirty="0">
                <a:solidFill>
                  <a:srgbClr val="414A58"/>
                </a:solidFill>
                <a:latin typeface="+mj-lt"/>
                <a:ea typeface="Inter" panose="02000503000000020004" pitchFamily="2" charset="0"/>
                <a:cs typeface="Calibri" panose="020F0502020204030204" pitchFamily="34" charset="0"/>
              </a:rPr>
              <a:t>A Guide to the Ethics, </a:t>
            </a:r>
            <a:br>
              <a:rPr lang="en-US" sz="3200" dirty="0">
                <a:solidFill>
                  <a:srgbClr val="414A58"/>
                </a:solidFill>
                <a:latin typeface="+mj-lt"/>
                <a:ea typeface="Inter" panose="02000503000000020004" pitchFamily="2" charset="0"/>
                <a:cs typeface="Calibri" panose="020F0502020204030204" pitchFamily="34" charset="0"/>
              </a:rPr>
            </a:br>
            <a:r>
              <a:rPr lang="en-US" sz="3200" dirty="0">
                <a:solidFill>
                  <a:srgbClr val="414A58"/>
                </a:solidFill>
                <a:latin typeface="+mj-lt"/>
                <a:ea typeface="Inter" panose="02000503000000020004" pitchFamily="2" charset="0"/>
                <a:cs typeface="Calibri" panose="020F0502020204030204" pitchFamily="34" charset="0"/>
              </a:rPr>
              <a:t>Economics, and Social Issues </a:t>
            </a:r>
            <a:br>
              <a:rPr lang="en-US" sz="3200" dirty="0">
                <a:solidFill>
                  <a:srgbClr val="414A58"/>
                </a:solidFill>
                <a:latin typeface="+mj-lt"/>
                <a:ea typeface="Inter" panose="02000503000000020004" pitchFamily="2" charset="0"/>
                <a:cs typeface="Calibri" panose="020F0502020204030204" pitchFamily="34" charset="0"/>
              </a:rPr>
            </a:br>
            <a:r>
              <a:rPr lang="en-US" sz="3200" dirty="0">
                <a:solidFill>
                  <a:srgbClr val="414A58"/>
                </a:solidFill>
                <a:latin typeface="+mj-lt"/>
                <a:ea typeface="Inter" panose="02000503000000020004" pitchFamily="2" charset="0"/>
                <a:cs typeface="Calibri" panose="020F0502020204030204" pitchFamily="34" charset="0"/>
              </a:rPr>
              <a:t>Curriculum </a:t>
            </a:r>
            <a:endParaRPr lang="en-US" sz="3200" dirty="0">
              <a:solidFill>
                <a:srgbClr val="414A58"/>
              </a:solidFill>
              <a:latin typeface="+mj-lt"/>
            </a:endParaRPr>
          </a:p>
        </p:txBody>
      </p:sp>
      <p:pic>
        <p:nvPicPr>
          <p:cNvPr id="6" name="Picture 5">
            <a:extLst>
              <a:ext uri="{FF2B5EF4-FFF2-40B4-BE49-F238E27FC236}">
                <a16:creationId xmlns:a16="http://schemas.microsoft.com/office/drawing/2014/main" id="{6FE388A1-8479-A276-7746-BE78447D2267}"/>
              </a:ext>
            </a:extLst>
          </p:cNvPr>
          <p:cNvPicPr>
            <a:picLocks noChangeAspect="1"/>
          </p:cNvPicPr>
          <p:nvPr/>
        </p:nvPicPr>
        <p:blipFill>
          <a:blip r:embed="rId5"/>
          <a:srcRect/>
          <a:stretch/>
        </p:blipFill>
        <p:spPr>
          <a:xfrm>
            <a:off x="806081" y="4963707"/>
            <a:ext cx="2190808" cy="1118225"/>
          </a:xfrm>
          <a:prstGeom prst="rect">
            <a:avLst/>
          </a:prstGeom>
        </p:spPr>
      </p:pic>
    </p:spTree>
    <p:extLst>
      <p:ext uri="{BB962C8B-B14F-4D97-AF65-F5344CB8AC3E}">
        <p14:creationId xmlns:p14="http://schemas.microsoft.com/office/powerpoint/2010/main" val="34101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Equity and Justice</a:t>
            </a:r>
            <a:endParaRPr lang="en-US" dirty="0">
              <a:solidFill>
                <a:srgbClr val="414A58"/>
              </a:solidFill>
              <a:latin typeface="Calibri Light" panose="020F0302020204030204" pitchFamily="34" charset="0"/>
              <a:ea typeface="Inter Light" panose="02000503000000020004" pitchFamily="2" charset="0"/>
            </a:endParaRPr>
          </a:p>
        </p:txBody>
      </p:sp>
      <p:pic>
        <p:nvPicPr>
          <p:cNvPr id="12" name="Picture 11">
            <a:extLst>
              <a:ext uri="{FF2B5EF4-FFF2-40B4-BE49-F238E27FC236}">
                <a16:creationId xmlns:a16="http://schemas.microsoft.com/office/drawing/2014/main" id="{B797DB14-6579-4081-19EF-54E1BD249524}"/>
              </a:ext>
            </a:extLst>
          </p:cNvPr>
          <p:cNvPicPr>
            <a:picLocks noChangeAspect="1"/>
          </p:cNvPicPr>
          <p:nvPr/>
        </p:nvPicPr>
        <p:blipFill rotWithShape="1">
          <a:blip r:embed="rId2"/>
          <a:srcRect t="8026" r="23990" b="5446"/>
          <a:stretch/>
        </p:blipFill>
        <p:spPr>
          <a:xfrm>
            <a:off x="7003351" y="1340197"/>
            <a:ext cx="5188649" cy="5527964"/>
          </a:xfrm>
          <a:prstGeom prst="rect">
            <a:avLst/>
          </a:prstGeom>
        </p:spPr>
      </p:pic>
      <p:pic>
        <p:nvPicPr>
          <p:cNvPr id="9" name="Picture 8">
            <a:extLst>
              <a:ext uri="{FF2B5EF4-FFF2-40B4-BE49-F238E27FC236}">
                <a16:creationId xmlns:a16="http://schemas.microsoft.com/office/drawing/2014/main" id="{097FD003-8806-CBC2-2E01-685B1B14E2A5}"/>
              </a:ext>
            </a:extLst>
          </p:cNvPr>
          <p:cNvPicPr>
            <a:picLocks noChangeAspect="1"/>
          </p:cNvPicPr>
          <p:nvPr/>
        </p:nvPicPr>
        <p:blipFill>
          <a:blip r:embed="rId3"/>
          <a:stretch>
            <a:fillRect/>
          </a:stretch>
        </p:blipFill>
        <p:spPr>
          <a:xfrm>
            <a:off x="3256908" y="1294545"/>
            <a:ext cx="7496124" cy="5642574"/>
          </a:xfrm>
          <a:prstGeom prst="rect">
            <a:avLst/>
          </a:prstGeom>
        </p:spPr>
      </p:pic>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34562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arenR"/>
            </a:pPr>
            <a:r>
              <a:rPr lang="en-US" b="1" dirty="0">
                <a:latin typeface="Calibri" panose="020F0502020204030204" pitchFamily="34" charset="0"/>
                <a:ea typeface="Inter Light" panose="02000503000000020004" pitchFamily="2" charset="0"/>
                <a:cs typeface="Calibri" panose="020F0502020204030204" pitchFamily="34" charset="0"/>
              </a:rPr>
              <a:t>Is the outcome equitable?</a:t>
            </a:r>
          </a:p>
          <a:p>
            <a:pPr lvl="1"/>
            <a:r>
              <a:rPr lang="en-US" dirty="0">
                <a:latin typeface="Calibri Light" panose="020F0302020204030204" pitchFamily="34" charset="0"/>
                <a:ea typeface="Inter Light" panose="02000503000000020004" pitchFamily="2" charset="0"/>
              </a:rPr>
              <a:t>People who emphasize outcomes tend to see the existing degree of economic inequity as morally wrong.</a:t>
            </a:r>
          </a:p>
          <a:p>
            <a:pPr marL="514350" indent="-514350">
              <a:buFont typeface="+mj-lt"/>
              <a:buAutoNum type="arabicParenR"/>
            </a:pPr>
            <a:r>
              <a:rPr lang="en-US" b="1" dirty="0">
                <a:latin typeface="Calibri" panose="020F0502020204030204" pitchFamily="34" charset="0"/>
                <a:ea typeface="Inter Light" panose="02000503000000020004" pitchFamily="2" charset="0"/>
                <a:cs typeface="Calibri" panose="020F0502020204030204" pitchFamily="34" charset="0"/>
              </a:rPr>
              <a:t>Is the process equitable?</a:t>
            </a:r>
          </a:p>
          <a:p>
            <a:pPr lvl="1"/>
            <a:r>
              <a:rPr lang="en-US" dirty="0">
                <a:latin typeface="Calibri Light" panose="020F0302020204030204" pitchFamily="34" charset="0"/>
                <a:ea typeface="Inter Light" panose="02000503000000020004" pitchFamily="2" charset="0"/>
              </a:rPr>
              <a:t>People who emphasize process are more likely to approve the results of a system, even if those results are highly unequal, provided individuals have equal opportunity to succeed. If they believe the system is designed to be equal for all, they believe the outcomes should be just.</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10</a:t>
            </a:fld>
            <a:endParaRPr lang="en-US" dirty="0"/>
          </a:p>
        </p:txBody>
      </p:sp>
    </p:spTree>
    <p:extLst>
      <p:ext uri="{BB962C8B-B14F-4D97-AF65-F5344CB8AC3E}">
        <p14:creationId xmlns:p14="http://schemas.microsoft.com/office/powerpoint/2010/main" val="143631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567498"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dirty="0">
                <a:latin typeface="Calibri" panose="020F0502020204030204" pitchFamily="34" charset="0"/>
                <a:ea typeface="Inter Light" panose="02000503000000020004" pitchFamily="2" charset="0"/>
                <a:cs typeface="Calibri" panose="020F0502020204030204" pitchFamily="34" charset="0"/>
              </a:rPr>
              <a:t>The following ethical frameworks are key to the decision-making process.</a:t>
            </a:r>
          </a:p>
          <a:p>
            <a:pPr marL="457200" indent="-457200">
              <a:lnSpc>
                <a:spcPct val="100000"/>
              </a:lnSpc>
              <a:spcBef>
                <a:spcPts val="500"/>
              </a:spcBef>
              <a:buFont typeface="+mj-lt"/>
              <a:buAutoNum type="arabicPeriod"/>
            </a:pPr>
            <a:r>
              <a:rPr lang="en-US" b="1" dirty="0">
                <a:latin typeface="Calibri" panose="020F0502020204030204" pitchFamily="34" charset="0"/>
                <a:ea typeface="Inter Light" panose="02000503000000020004" pitchFamily="2" charset="0"/>
                <a:cs typeface="Calibri" panose="020F0502020204030204" pitchFamily="34" charset="0"/>
              </a:rPr>
              <a:t>Outcomes-based ethics </a:t>
            </a:r>
          </a:p>
          <a:p>
            <a:pPr marL="457200" indent="-457200">
              <a:lnSpc>
                <a:spcPct val="100000"/>
              </a:lnSpc>
              <a:spcBef>
                <a:spcPts val="500"/>
              </a:spcBef>
              <a:buFont typeface="+mj-lt"/>
              <a:buAutoNum type="arabicPeriod"/>
            </a:pPr>
            <a:r>
              <a:rPr lang="en-US" b="1" dirty="0">
                <a:latin typeface="Calibri" panose="020F0502020204030204" pitchFamily="34" charset="0"/>
                <a:ea typeface="Inter Light" panose="02000503000000020004" pitchFamily="2" charset="0"/>
                <a:cs typeface="Calibri" panose="020F0502020204030204" pitchFamily="34" charset="0"/>
              </a:rPr>
              <a:t>Virtue-based ethics </a:t>
            </a:r>
          </a:p>
          <a:p>
            <a:pPr marL="457200" indent="-457200">
              <a:lnSpc>
                <a:spcPct val="100000"/>
              </a:lnSpc>
              <a:spcBef>
                <a:spcPts val="500"/>
              </a:spcBef>
              <a:buFont typeface="+mj-lt"/>
              <a:buAutoNum type="arabicPeriod"/>
            </a:pPr>
            <a:r>
              <a:rPr lang="en-US" b="1" dirty="0">
                <a:latin typeface="Calibri" panose="020F0502020204030204" pitchFamily="34" charset="0"/>
                <a:ea typeface="Inter Light" panose="02000503000000020004" pitchFamily="2" charset="0"/>
                <a:cs typeface="Calibri" panose="020F0502020204030204" pitchFamily="34" charset="0"/>
              </a:rPr>
              <a:t>Duty-based ethics</a:t>
            </a:r>
            <a:br>
              <a:rPr lang="en-US" dirty="0">
                <a:latin typeface="Calibri Light" panose="020F0302020204030204" pitchFamily="34" charset="0"/>
                <a:ea typeface="Inter Light" panose="02000503000000020004" pitchFamily="2" charset="0"/>
                <a:cs typeface="Calibri Light" panose="020F0302020204030204" pitchFamily="34" charset="0"/>
              </a:rPr>
            </a:br>
            <a:endParaRPr lang="en-US" dirty="0">
              <a:latin typeface="Calibri Light" panose="020F0302020204030204" pitchFamily="34" charset="0"/>
              <a:ea typeface="Inter Light" panose="02000503000000020004" pitchFamily="2" charset="0"/>
              <a:cs typeface="Calibri Light" panose="020F0302020204030204" pitchFamily="34" charset="0"/>
            </a:endParaRPr>
          </a:p>
          <a:p>
            <a:pPr marL="0" indent="0">
              <a:lnSpc>
                <a:spcPct val="100000"/>
              </a:lnSpc>
              <a:spcAft>
                <a:spcPts val="1200"/>
              </a:spcAft>
              <a:buNone/>
            </a:pPr>
            <a:r>
              <a:rPr lang="en-US" dirty="0">
                <a:latin typeface="Calibri" panose="020F0502020204030204" pitchFamily="34" charset="0"/>
                <a:ea typeface="Inter Light" panose="02000503000000020004" pitchFamily="2" charset="0"/>
                <a:cs typeface="Calibri" panose="020F0502020204030204" pitchFamily="34" charset="0"/>
              </a:rPr>
              <a:t>Let’s look at each one individually. </a:t>
            </a:r>
            <a:endParaRPr lang="en-US" dirty="0">
              <a:latin typeface="Calibri Light" panose="020F0502020204030204" pitchFamily="34" charset="0"/>
              <a:ea typeface="Inter Light" panose="02000503000000020004" pitchFamily="2" charset="0"/>
              <a:cs typeface="Calibri Light" panose="020F0502020204030204" pitchFamily="34" charset="0"/>
            </a:endParaRPr>
          </a:p>
          <a:p>
            <a:pPr>
              <a:lnSpc>
                <a:spcPct val="100000"/>
              </a:lnSpc>
              <a:spcAft>
                <a:spcPts val="1200"/>
              </a:spcAft>
            </a:pPr>
            <a:endParaRPr lang="en-US" dirty="0">
              <a:latin typeface="Calibri Light" panose="020F0502020204030204" pitchFamily="34" charset="0"/>
              <a:ea typeface="Inter Light" panose="02000503000000020004" pitchFamily="2" charset="0"/>
              <a:cs typeface="Calibri Light" panose="020F0502020204030204" pitchFamily="34" charset="0"/>
            </a:endParaRPr>
          </a:p>
          <a:p>
            <a:pPr>
              <a:lnSpc>
                <a:spcPct val="100000"/>
              </a:lnSpc>
              <a:spcAft>
                <a:spcPts val="1200"/>
              </a:spcAft>
            </a:pPr>
            <a:endParaRPr lang="en-US" dirty="0">
              <a:latin typeface="Calibri Light" panose="020F0502020204030204" pitchFamily="34" charset="0"/>
              <a:ea typeface="Inter Light" panose="02000503000000020004" pitchFamily="2" charset="0"/>
              <a:cs typeface="Calibri Light" panose="020F0502020204030204" pitchFamily="34" charset="0"/>
            </a:endParaRP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Ethical concerns</a:t>
            </a:r>
          </a:p>
          <a:p>
            <a:endParaRPr lang="en-US" dirty="0">
              <a:solidFill>
                <a:srgbClr val="414A58"/>
              </a:solidFill>
              <a:latin typeface="Calibri" panose="020F0502020204030204" pitchFamily="34" charset="0"/>
              <a:ea typeface="Inter"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11</a:t>
            </a:fld>
            <a:endParaRPr lang="en-US" dirty="0"/>
          </a:p>
        </p:txBody>
      </p:sp>
    </p:spTree>
    <p:extLst>
      <p:ext uri="{BB962C8B-B14F-4D97-AF65-F5344CB8AC3E}">
        <p14:creationId xmlns:p14="http://schemas.microsoft.com/office/powerpoint/2010/main" val="17820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51307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b="1" dirty="0">
                <a:latin typeface="Calibri" panose="020F0502020204030204" pitchFamily="34" charset="0"/>
                <a:ea typeface="Inter Light" panose="02000503000000020004" pitchFamily="2" charset="0"/>
                <a:cs typeface="Calibri" panose="020F0502020204030204" pitchFamily="34" charset="0"/>
              </a:rPr>
              <a:t>Outcomes-based ethics:</a:t>
            </a:r>
            <a:r>
              <a:rPr lang="en-US" dirty="0">
                <a:latin typeface="Calibri" panose="020F0502020204030204" pitchFamily="34" charset="0"/>
                <a:ea typeface="Inter Light" panose="02000503000000020004" pitchFamily="2" charset="0"/>
                <a:cs typeface="Calibri" panose="020F0502020204030204" pitchFamily="34" charset="0"/>
              </a:rPr>
              <a:t> a moral philosophy that discerns right or wrong action based on the consequences produced by the action.</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We should do the thing that results in the best outcome. Results are the only thing that matters.</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Consequences in terms of fairness or unequal access are vague or not considered. </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Ethical concerns</a:t>
            </a:r>
          </a:p>
          <a:p>
            <a:endParaRPr lang="en-US" dirty="0">
              <a:solidFill>
                <a:srgbClr val="414A58"/>
              </a:solidFill>
              <a:latin typeface="Calibri" panose="020F0502020204030204" pitchFamily="34" charset="0"/>
              <a:ea typeface="Inter"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12</a:t>
            </a:fld>
            <a:endParaRPr lang="en-US" dirty="0"/>
          </a:p>
        </p:txBody>
      </p:sp>
    </p:spTree>
    <p:extLst>
      <p:ext uri="{BB962C8B-B14F-4D97-AF65-F5344CB8AC3E}">
        <p14:creationId xmlns:p14="http://schemas.microsoft.com/office/powerpoint/2010/main" val="274795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51307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2800" b="1" dirty="0">
                <a:latin typeface="Calibri" panose="020F0502020204030204" pitchFamily="34" charset="0"/>
                <a:ea typeface="Inter Light" panose="02000503000000020004" pitchFamily="2" charset="0"/>
                <a:cs typeface="Calibri" panose="020F0502020204030204" pitchFamily="34" charset="0"/>
              </a:rPr>
              <a:t>Virtue-based ethics: </a:t>
            </a:r>
            <a:r>
              <a:rPr lang="en-US" sz="2800" dirty="0">
                <a:latin typeface="Calibri" panose="020F0502020204030204" pitchFamily="34" charset="0"/>
                <a:ea typeface="Inter Light" panose="02000503000000020004" pitchFamily="2" charset="0"/>
                <a:cs typeface="Calibri" panose="020F0502020204030204" pitchFamily="34" charset="0"/>
              </a:rPr>
              <a:t>a moral philosophy that discerns right or wrong based on whether one’s actions contribute to the formation of good character.</a:t>
            </a:r>
          </a:p>
          <a:p>
            <a:pPr>
              <a:lnSpc>
                <a:spcPct val="100000"/>
              </a:lnSpc>
              <a:spcAft>
                <a:spcPts val="1200"/>
              </a:spcAft>
            </a:pPr>
            <a:r>
              <a:rPr lang="en-US" sz="2800" dirty="0">
                <a:latin typeface="Calibri" panose="020F0502020204030204" pitchFamily="34" charset="0"/>
                <a:ea typeface="Inter Light" panose="02000503000000020004" pitchFamily="2" charset="0"/>
                <a:cs typeface="Calibri" panose="020F0502020204030204" pitchFamily="34" charset="0"/>
              </a:rPr>
              <a:t>What are the intentions of the person making the decision?  </a:t>
            </a:r>
          </a:p>
          <a:p>
            <a:pPr>
              <a:lnSpc>
                <a:spcPct val="100000"/>
              </a:lnSpc>
              <a:spcAft>
                <a:spcPts val="1200"/>
              </a:spcAft>
            </a:pPr>
            <a:r>
              <a:rPr lang="en-US" sz="2800" dirty="0">
                <a:latin typeface="Calibri" panose="020F0502020204030204" pitchFamily="34" charset="0"/>
                <a:ea typeface="Inter Light" panose="02000503000000020004" pitchFamily="2" charset="0"/>
                <a:cs typeface="Calibri" panose="020F0502020204030204" pitchFamily="34" charset="0"/>
              </a:rPr>
              <a:t>Is the decider a good person with good morals?</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Ethical concerns</a:t>
            </a:r>
          </a:p>
          <a:p>
            <a:endParaRPr lang="en-US" dirty="0">
              <a:solidFill>
                <a:srgbClr val="414A58"/>
              </a:solidFill>
              <a:latin typeface="Calibri" panose="020F0502020204030204" pitchFamily="34" charset="0"/>
              <a:ea typeface="Inter"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13</a:t>
            </a:fld>
            <a:endParaRPr lang="en-US" dirty="0"/>
          </a:p>
        </p:txBody>
      </p:sp>
    </p:spTree>
    <p:extLst>
      <p:ext uri="{BB962C8B-B14F-4D97-AF65-F5344CB8AC3E}">
        <p14:creationId xmlns:p14="http://schemas.microsoft.com/office/powerpoint/2010/main" val="139686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51307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2800" b="1" dirty="0">
                <a:latin typeface="Calibri" panose="020F0502020204030204" pitchFamily="34" charset="0"/>
                <a:ea typeface="Inter Light" panose="02000503000000020004" pitchFamily="2" charset="0"/>
                <a:cs typeface="Calibri" panose="020F0502020204030204" pitchFamily="34" charset="0"/>
              </a:rPr>
              <a:t>Duty-based ethics: </a:t>
            </a:r>
            <a:r>
              <a:rPr lang="en-US" sz="2800" dirty="0">
                <a:latin typeface="Calibri" panose="020F0502020204030204" pitchFamily="34" charset="0"/>
                <a:ea typeface="Inter Light" panose="02000503000000020004" pitchFamily="2" charset="0"/>
                <a:cs typeface="Calibri" panose="020F0502020204030204" pitchFamily="34" charset="0"/>
              </a:rPr>
              <a:t>a moral philosophy that discerns right or wrong based on the analysis of one’s obligations.</a:t>
            </a:r>
          </a:p>
          <a:p>
            <a:pPr>
              <a:lnSpc>
                <a:spcPct val="100000"/>
              </a:lnSpc>
              <a:spcAft>
                <a:spcPts val="1200"/>
              </a:spcAft>
            </a:pPr>
            <a:r>
              <a:rPr lang="en-US" sz="2800" dirty="0">
                <a:latin typeface="Calibri" panose="020F0502020204030204" pitchFamily="34" charset="0"/>
                <a:ea typeface="Inter Light" panose="02000503000000020004" pitchFamily="2" charset="0"/>
                <a:cs typeface="Calibri" panose="020F0502020204030204" pitchFamily="34" charset="0"/>
              </a:rPr>
              <a:t>There is a set of ethical principles, rules, or laws to guide our actions.</a:t>
            </a:r>
          </a:p>
          <a:p>
            <a:pPr>
              <a:lnSpc>
                <a:spcPct val="100000"/>
              </a:lnSpc>
              <a:spcAft>
                <a:spcPts val="1200"/>
              </a:spcAft>
            </a:pPr>
            <a:r>
              <a:rPr lang="en-US" sz="2800" dirty="0">
                <a:latin typeface="Calibri" panose="020F0502020204030204" pitchFamily="34" charset="0"/>
                <a:ea typeface="Inter Light" panose="02000503000000020004" pitchFamily="2" charset="0"/>
                <a:cs typeface="Calibri" panose="020F0502020204030204" pitchFamily="34" charset="0"/>
              </a:rPr>
              <a:t>Rules – formal and informal - help us do the right thing.  </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Ethical concerns</a:t>
            </a:r>
          </a:p>
          <a:p>
            <a:endParaRPr lang="en-US" dirty="0">
              <a:solidFill>
                <a:srgbClr val="414A58"/>
              </a:solidFill>
              <a:latin typeface="Calibri" panose="020F0502020204030204" pitchFamily="34" charset="0"/>
              <a:ea typeface="Inter"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14</a:t>
            </a:fld>
            <a:endParaRPr lang="en-US" dirty="0"/>
          </a:p>
        </p:txBody>
      </p:sp>
    </p:spTree>
    <p:extLst>
      <p:ext uri="{BB962C8B-B14F-4D97-AF65-F5344CB8AC3E}">
        <p14:creationId xmlns:p14="http://schemas.microsoft.com/office/powerpoint/2010/main" val="340562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Ethical concerns</a:t>
            </a:r>
          </a:p>
          <a:p>
            <a:endParaRPr lang="en-US" dirty="0">
              <a:solidFill>
                <a:srgbClr val="414A58"/>
              </a:solidFill>
              <a:latin typeface="Calibri" panose="020F0502020204030204" pitchFamily="34" charset="0"/>
              <a:ea typeface="Inter"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15</a:t>
            </a:fld>
            <a:endParaRPr lang="en-US" dirty="0"/>
          </a:p>
        </p:txBody>
      </p:sp>
      <p:grpSp>
        <p:nvGrpSpPr>
          <p:cNvPr id="7" name="Group 6">
            <a:extLst>
              <a:ext uri="{FF2B5EF4-FFF2-40B4-BE49-F238E27FC236}">
                <a16:creationId xmlns:a16="http://schemas.microsoft.com/office/drawing/2014/main" id="{00A165FA-EA1E-BAF0-5DAD-93641702BB08}"/>
              </a:ext>
            </a:extLst>
          </p:cNvPr>
          <p:cNvGrpSpPr/>
          <p:nvPr/>
        </p:nvGrpSpPr>
        <p:grpSpPr>
          <a:xfrm>
            <a:off x="936924" y="2411028"/>
            <a:ext cx="10352140" cy="1854523"/>
            <a:chOff x="1386925" y="908674"/>
            <a:chExt cx="5830455" cy="1036759"/>
          </a:xfrm>
        </p:grpSpPr>
        <p:sp>
          <p:nvSpPr>
            <p:cNvPr id="8" name="Alternate Process 7">
              <a:extLst>
                <a:ext uri="{FF2B5EF4-FFF2-40B4-BE49-F238E27FC236}">
                  <a16:creationId xmlns:a16="http://schemas.microsoft.com/office/drawing/2014/main" id="{3E464F8A-F38D-6227-50B1-A7F02EE12EBD}"/>
                </a:ext>
              </a:extLst>
            </p:cNvPr>
            <p:cNvSpPr/>
            <p:nvPr/>
          </p:nvSpPr>
          <p:spPr>
            <a:xfrm>
              <a:off x="1386925" y="908674"/>
              <a:ext cx="1532527" cy="1036759"/>
            </a:xfrm>
            <a:prstGeom prst="flowChartAlternateProcess">
              <a:avLst/>
            </a:prstGeom>
            <a:solidFill>
              <a:srgbClr val="F3F3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lnSpc>
                  <a:spcPct val="115000"/>
                </a:lnSpc>
                <a:spcBef>
                  <a:spcPts val="0"/>
                </a:spcBef>
                <a:spcAft>
                  <a:spcPts val="0"/>
                </a:spcAft>
              </a:pPr>
              <a:r>
                <a:rPr lang="en-US" sz="1400">
                  <a:solidFill>
                    <a:srgbClr val="000000"/>
                  </a:solidFill>
                  <a:effectLst/>
                  <a:latin typeface="Arial" panose="020B0604020202020204" pitchFamily="34" charset="0"/>
                  <a:ea typeface="Arial" panose="020B0604020202020204" pitchFamily="34" charset="0"/>
                </a:rPr>
                <a:t>(1) Economic Agent(s)</a:t>
              </a:r>
              <a:endParaRPr lang="en-US" sz="1100">
                <a:effectLst/>
                <a:latin typeface="Arial" panose="020B0604020202020204" pitchFamily="34" charset="0"/>
                <a:ea typeface="Arial" panose="020B0604020202020204" pitchFamily="34" charset="0"/>
              </a:endParaRPr>
            </a:p>
          </p:txBody>
        </p:sp>
        <p:cxnSp>
          <p:nvCxnSpPr>
            <p:cNvPr id="9" name="Straight Arrow Connector 8">
              <a:extLst>
                <a:ext uri="{FF2B5EF4-FFF2-40B4-BE49-F238E27FC236}">
                  <a16:creationId xmlns:a16="http://schemas.microsoft.com/office/drawing/2014/main" id="{D9AA4601-67BF-5134-3E2B-318C693BDD8A}"/>
                </a:ext>
              </a:extLst>
            </p:cNvPr>
            <p:cNvCxnSpPr/>
            <p:nvPr/>
          </p:nvCxnSpPr>
          <p:spPr>
            <a:xfrm>
              <a:off x="3082123" y="1426072"/>
              <a:ext cx="380267" cy="0"/>
            </a:xfrm>
            <a:prstGeom prst="straightConnector1">
              <a:avLst/>
            </a:prstGeom>
            <a:noFill/>
            <a:ln w="9525" cap="flat" cmpd="sng">
              <a:solidFill>
                <a:srgbClr val="000000"/>
              </a:solidFill>
              <a:prstDash val="solid"/>
              <a:round/>
              <a:headEnd type="none" w="med" len="med"/>
              <a:tailEnd type="stealth" w="med" len="med"/>
            </a:ln>
          </p:spPr>
        </p:cxnSp>
        <p:sp>
          <p:nvSpPr>
            <p:cNvPr id="10" name="Alternate Process 9">
              <a:extLst>
                <a:ext uri="{FF2B5EF4-FFF2-40B4-BE49-F238E27FC236}">
                  <a16:creationId xmlns:a16="http://schemas.microsoft.com/office/drawing/2014/main" id="{D37647AC-E629-C01D-90A1-A34E0DACCDA3}"/>
                </a:ext>
              </a:extLst>
            </p:cNvPr>
            <p:cNvSpPr/>
            <p:nvPr/>
          </p:nvSpPr>
          <p:spPr>
            <a:xfrm>
              <a:off x="3655083" y="908675"/>
              <a:ext cx="1358100" cy="1036654"/>
            </a:xfrm>
            <a:prstGeom prst="flowChartAlternateProcess">
              <a:avLst/>
            </a:prstGeom>
            <a:solidFill>
              <a:srgbClr val="F3F3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lnSpc>
                  <a:spcPct val="115000"/>
                </a:lnSpc>
                <a:spcBef>
                  <a:spcPts val="0"/>
                </a:spcBef>
                <a:spcAft>
                  <a:spcPts val="0"/>
                </a:spcAft>
              </a:pPr>
              <a:r>
                <a:rPr lang="en-US" sz="1400" dirty="0">
                  <a:solidFill>
                    <a:srgbClr val="000000"/>
                  </a:solidFill>
                  <a:effectLst/>
                  <a:latin typeface="Arial" panose="020B0604020202020204" pitchFamily="34" charset="0"/>
                  <a:ea typeface="Arial" panose="020B0604020202020204" pitchFamily="34" charset="0"/>
                </a:rPr>
                <a:t>(2) Action</a:t>
              </a:r>
              <a:endParaRPr lang="en-US" sz="1100" dirty="0">
                <a:effectLst/>
                <a:latin typeface="Arial" panose="020B0604020202020204" pitchFamily="34" charset="0"/>
                <a:ea typeface="Arial" panose="020B0604020202020204" pitchFamily="34" charset="0"/>
              </a:endParaRPr>
            </a:p>
          </p:txBody>
        </p:sp>
        <p:cxnSp>
          <p:nvCxnSpPr>
            <p:cNvPr id="11" name="Straight Arrow Connector 10">
              <a:extLst>
                <a:ext uri="{FF2B5EF4-FFF2-40B4-BE49-F238E27FC236}">
                  <a16:creationId xmlns:a16="http://schemas.microsoft.com/office/drawing/2014/main" id="{DAE6E7DA-FB06-A0EA-EBCF-63EBA967A3E2}"/>
                </a:ext>
              </a:extLst>
            </p:cNvPr>
            <p:cNvCxnSpPr/>
            <p:nvPr/>
          </p:nvCxnSpPr>
          <p:spPr>
            <a:xfrm>
              <a:off x="5136909" y="1426072"/>
              <a:ext cx="419545" cy="0"/>
            </a:xfrm>
            <a:prstGeom prst="straightConnector1">
              <a:avLst/>
            </a:prstGeom>
            <a:noFill/>
            <a:ln w="9525" cap="flat" cmpd="sng">
              <a:solidFill>
                <a:srgbClr val="000000"/>
              </a:solidFill>
              <a:prstDash val="solid"/>
              <a:round/>
              <a:headEnd type="none" w="med" len="med"/>
              <a:tailEnd type="stealth" w="med" len="med"/>
            </a:ln>
          </p:spPr>
        </p:cxnSp>
        <p:sp>
          <p:nvSpPr>
            <p:cNvPr id="12" name="Alternate Process 11">
              <a:extLst>
                <a:ext uri="{FF2B5EF4-FFF2-40B4-BE49-F238E27FC236}">
                  <a16:creationId xmlns:a16="http://schemas.microsoft.com/office/drawing/2014/main" id="{7FD40361-0E05-1563-81D0-0F461B3C2A66}"/>
                </a:ext>
              </a:extLst>
            </p:cNvPr>
            <p:cNvSpPr/>
            <p:nvPr/>
          </p:nvSpPr>
          <p:spPr>
            <a:xfrm>
              <a:off x="5716372" y="908675"/>
              <a:ext cx="1501008" cy="1036550"/>
            </a:xfrm>
            <a:prstGeom prst="flowChartAlternateProcess">
              <a:avLst/>
            </a:prstGeom>
            <a:solidFill>
              <a:srgbClr val="F3F3F3"/>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algn="ctr">
                <a:lnSpc>
                  <a:spcPct val="115000"/>
                </a:lnSpc>
                <a:spcBef>
                  <a:spcPts val="0"/>
                </a:spcBef>
                <a:spcAft>
                  <a:spcPts val="0"/>
                </a:spcAft>
              </a:pPr>
              <a:r>
                <a:rPr lang="en-US" sz="1400">
                  <a:solidFill>
                    <a:srgbClr val="000000"/>
                  </a:solidFill>
                  <a:effectLst/>
                  <a:latin typeface="Arial" panose="020B0604020202020204" pitchFamily="34" charset="0"/>
                  <a:ea typeface="Arial" panose="020B0604020202020204" pitchFamily="34" charset="0"/>
                </a:rPr>
                <a:t>(3) Outcome</a:t>
              </a:r>
              <a:endParaRPr lang="en-US" sz="1100">
                <a:effectLst/>
                <a:latin typeface="Arial" panose="020B0604020202020204" pitchFamily="34" charset="0"/>
                <a:ea typeface="Arial" panose="020B0604020202020204" pitchFamily="34" charset="0"/>
              </a:endParaRPr>
            </a:p>
          </p:txBody>
        </p:sp>
      </p:grpSp>
      <p:sp>
        <p:nvSpPr>
          <p:cNvPr id="14" name="Text Box 131793567">
            <a:extLst>
              <a:ext uri="{FF2B5EF4-FFF2-40B4-BE49-F238E27FC236}">
                <a16:creationId xmlns:a16="http://schemas.microsoft.com/office/drawing/2014/main" id="{B171273C-6165-00EC-6E85-B68BE434C375}"/>
              </a:ext>
            </a:extLst>
          </p:cNvPr>
          <p:cNvSpPr txBox="1"/>
          <p:nvPr/>
        </p:nvSpPr>
        <p:spPr>
          <a:xfrm>
            <a:off x="706222" y="4693141"/>
            <a:ext cx="8668889" cy="1061799"/>
          </a:xfrm>
          <a:prstGeom prst="rect">
            <a:avLst/>
          </a:prstGeom>
          <a:noFill/>
          <a:ln>
            <a:noFill/>
          </a:ln>
        </p:spPr>
        <p:txBody>
          <a:bodyPr spcFirstLastPara="1" wrap="square" lIns="91425" tIns="91425" rIns="91425" bIns="91425" anchor="t" anchorCtr="0">
            <a:spAutoFit/>
          </a:bodyPr>
          <a:lstStyle/>
          <a:p>
            <a:pPr marL="0" marR="0">
              <a:lnSpc>
                <a:spcPct val="114000"/>
              </a:lnSpc>
              <a:spcBef>
                <a:spcPts val="0"/>
              </a:spcBef>
              <a:spcAft>
                <a:spcPts val="0"/>
              </a:spcAft>
            </a:pPr>
            <a:r>
              <a:rPr lang="en-US" sz="2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In all decisions, an </a:t>
            </a:r>
            <a:r>
              <a:rPr lang="en-US" sz="2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economic agent</a:t>
            </a:r>
            <a:r>
              <a:rPr lang="en-US" sz="2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takes an </a:t>
            </a:r>
            <a:r>
              <a:rPr lang="en-US" sz="2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action </a:t>
            </a:r>
            <a:br>
              <a:rPr lang="en-US" sz="2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br>
            <a:r>
              <a:rPr lang="en-US" sz="2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(or makes a choice)</a:t>
            </a:r>
            <a:r>
              <a:rPr lang="en-US" sz="2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 </a:t>
            </a:r>
            <a:r>
              <a:rPr lang="en-US" sz="2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that is expected to produce certain </a:t>
            </a:r>
            <a:r>
              <a:rPr lang="en-US" sz="2500" i="1" dirty="0">
                <a:solidFill>
                  <a:srgbClr val="000000"/>
                </a:solidFill>
                <a:effectLst/>
                <a:latin typeface="Calibri" panose="020F0502020204030204" pitchFamily="34" charset="0"/>
                <a:ea typeface="Arial" panose="020B0604020202020204" pitchFamily="34" charset="0"/>
                <a:cs typeface="Calibri" panose="020F0502020204030204" pitchFamily="34" charset="0"/>
              </a:rPr>
              <a:t>outcomes</a:t>
            </a:r>
            <a:r>
              <a:rPr lang="en-US" sz="25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endParaRPr lang="en-US" sz="2500" dirty="0">
              <a:effectLst/>
              <a:latin typeface="Calibri" panose="020F0502020204030204" pitchFamily="34" charset="0"/>
              <a:ea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316886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34562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Benefits</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Costs</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Opportunity Cost</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Scarcity</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Incentives</a:t>
            </a:r>
          </a:p>
          <a:p>
            <a:pPr>
              <a:lnSpc>
                <a:spcPct val="100000"/>
              </a:lnSpc>
              <a:spcAft>
                <a:spcPts val="1200"/>
              </a:spcAft>
            </a:pPr>
            <a:r>
              <a:rPr lang="en-US" dirty="0">
                <a:latin typeface="Calibri" panose="020F0502020204030204" pitchFamily="34" charset="0"/>
                <a:ea typeface="Inter Light" panose="02000503000000020004" pitchFamily="2" charset="0"/>
                <a:cs typeface="Calibri" panose="020F0502020204030204" pitchFamily="34" charset="0"/>
              </a:rPr>
              <a:t>Allocation</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Basic Economic Terms</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a:t>
            </a:fld>
            <a:endParaRPr lang="en-US" dirty="0"/>
          </a:p>
        </p:txBody>
      </p:sp>
    </p:spTree>
    <p:extLst>
      <p:ext uri="{BB962C8B-B14F-4D97-AF65-F5344CB8AC3E}">
        <p14:creationId xmlns:p14="http://schemas.microsoft.com/office/powerpoint/2010/main" val="23970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12231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A </a:t>
            </a:r>
            <a:r>
              <a:rPr lang="en-US" b="1" dirty="0">
                <a:latin typeface="Calibri" panose="020F0502020204030204" pitchFamily="34" charset="0"/>
                <a:ea typeface="Inter Light" panose="02000503000000020004" pitchFamily="2" charset="0"/>
                <a:cs typeface="Calibri" panose="020F0502020204030204" pitchFamily="34" charset="0"/>
              </a:rPr>
              <a:t>benefit</a:t>
            </a:r>
            <a:r>
              <a:rPr lang="en-US" dirty="0">
                <a:latin typeface="Calibri Light" panose="020F0502020204030204" pitchFamily="34" charset="0"/>
                <a:ea typeface="Inter Light" panose="02000503000000020004" pitchFamily="2" charset="0"/>
                <a:cs typeface="Calibri Light" panose="020F0502020204030204" pitchFamily="34" charset="0"/>
              </a:rPr>
              <a:t> is what satisfies your wants. Benefits are what is gained when an action is taken or a choice is made.</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Benefits</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3</a:t>
            </a:fld>
            <a:endParaRPr lang="en-US" dirty="0"/>
          </a:p>
        </p:txBody>
      </p:sp>
    </p:spTree>
    <p:extLst>
      <p:ext uri="{BB962C8B-B14F-4D97-AF65-F5344CB8AC3E}">
        <p14:creationId xmlns:p14="http://schemas.microsoft.com/office/powerpoint/2010/main" val="25886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12231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A </a:t>
            </a:r>
            <a:r>
              <a:rPr lang="en-US" b="1" dirty="0">
                <a:latin typeface="Calibri" panose="020F0502020204030204" pitchFamily="34" charset="0"/>
                <a:ea typeface="Inter Light" panose="02000503000000020004" pitchFamily="2" charset="0"/>
                <a:cs typeface="Calibri" panose="020F0502020204030204" pitchFamily="34" charset="0"/>
              </a:rPr>
              <a:t>cost</a:t>
            </a:r>
            <a:r>
              <a:rPr lang="en-US" dirty="0">
                <a:latin typeface="Calibri Light" panose="020F0502020204030204" pitchFamily="34" charset="0"/>
                <a:ea typeface="Inter Light" panose="02000503000000020004" pitchFamily="2" charset="0"/>
                <a:cs typeface="Calibri Light" panose="020F0502020204030204" pitchFamily="34" charset="0"/>
              </a:rPr>
              <a:t> is what you give up when you decide to do something.  Costs are the effort, loss, or sacrifice necessary to achieve or obtain something.</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Costs</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4</a:t>
            </a:fld>
            <a:endParaRPr lang="en-US" dirty="0"/>
          </a:p>
        </p:txBody>
      </p:sp>
    </p:spTree>
    <p:extLst>
      <p:ext uri="{BB962C8B-B14F-4D97-AF65-F5344CB8AC3E}">
        <p14:creationId xmlns:p14="http://schemas.microsoft.com/office/powerpoint/2010/main" val="295194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12231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Whenever you make a choice, you are actually making </a:t>
            </a:r>
            <a:r>
              <a:rPr lang="en-US" b="1" i="1" dirty="0">
                <a:latin typeface="Calibri" panose="020F0502020204030204" pitchFamily="34" charset="0"/>
                <a:ea typeface="Inter Light" panose="02000503000000020004" pitchFamily="2" charset="0"/>
                <a:cs typeface="Calibri" panose="020F0502020204030204" pitchFamily="34" charset="0"/>
              </a:rPr>
              <a:t>two choices</a:t>
            </a:r>
            <a:r>
              <a:rPr lang="en-US" dirty="0">
                <a:latin typeface="Calibri Light" panose="020F0502020204030204" pitchFamily="34" charset="0"/>
                <a:ea typeface="Inter Light" panose="02000503000000020004" pitchFamily="2" charset="0"/>
                <a:cs typeface="Calibri Light" panose="020F0502020204030204" pitchFamily="34" charset="0"/>
              </a:rPr>
              <a:t>. </a:t>
            </a:r>
          </a:p>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This is because whenever you choose to do one thing, you are also choosing </a:t>
            </a:r>
            <a:r>
              <a:rPr lang="en-US" b="1" i="1" dirty="0">
                <a:latin typeface="Calibri" panose="020F0502020204030204" pitchFamily="34" charset="0"/>
                <a:ea typeface="Inter Light" panose="02000503000000020004" pitchFamily="2" charset="0"/>
                <a:cs typeface="Calibri" panose="020F0502020204030204" pitchFamily="34" charset="0"/>
              </a:rPr>
              <a:t>not</a:t>
            </a:r>
            <a:r>
              <a:rPr lang="en-US" dirty="0">
                <a:latin typeface="Calibri Light" panose="020F0502020204030204" pitchFamily="34" charset="0"/>
                <a:ea typeface="Inter Light" panose="02000503000000020004" pitchFamily="2" charset="0"/>
                <a:cs typeface="Calibri Light" panose="020F0502020204030204" pitchFamily="34" charset="0"/>
              </a:rPr>
              <a:t> to do something else. </a:t>
            </a:r>
          </a:p>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What you choose not to do is your </a:t>
            </a:r>
            <a:r>
              <a:rPr lang="en-US" b="1" dirty="0">
                <a:latin typeface="Calibri" panose="020F0502020204030204" pitchFamily="34" charset="0"/>
                <a:ea typeface="Inter Light" panose="02000503000000020004" pitchFamily="2" charset="0"/>
                <a:cs typeface="Calibri" panose="020F0502020204030204" pitchFamily="34" charset="0"/>
              </a:rPr>
              <a:t>opportunity cost</a:t>
            </a:r>
            <a:r>
              <a:rPr lang="en-US" dirty="0">
                <a:latin typeface="Calibri Light" panose="020F0502020204030204" pitchFamily="34" charset="0"/>
                <a:ea typeface="Inter Light" panose="02000503000000020004" pitchFamily="2" charset="0"/>
                <a:cs typeface="Calibri Light" panose="020F0502020204030204" pitchFamily="34" charset="0"/>
              </a:rPr>
              <a:t>.</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Opportunity Cost</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5</a:t>
            </a:fld>
            <a:endParaRPr lang="en-US" dirty="0"/>
          </a:p>
        </p:txBody>
      </p:sp>
    </p:spTree>
    <p:extLst>
      <p:ext uri="{BB962C8B-B14F-4D97-AF65-F5344CB8AC3E}">
        <p14:creationId xmlns:p14="http://schemas.microsoft.com/office/powerpoint/2010/main" val="49811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12231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Because of </a:t>
            </a:r>
            <a:r>
              <a:rPr lang="en-US" b="1" dirty="0">
                <a:latin typeface="Calibri" panose="020F0502020204030204" pitchFamily="34" charset="0"/>
                <a:ea typeface="Inter Light" panose="02000503000000020004" pitchFamily="2" charset="0"/>
                <a:cs typeface="Calibri" panose="020F0502020204030204" pitchFamily="34" charset="0"/>
              </a:rPr>
              <a:t>scarcity</a:t>
            </a:r>
            <a:r>
              <a:rPr lang="en-US" dirty="0">
                <a:latin typeface="Calibri Light" panose="020F0502020204030204" pitchFamily="34" charset="0"/>
                <a:ea typeface="Inter Light" panose="02000503000000020004" pitchFamily="2" charset="0"/>
                <a:cs typeface="Calibri Light" panose="020F0502020204030204" pitchFamily="34" charset="0"/>
              </a:rPr>
              <a:t>, </a:t>
            </a:r>
            <a:r>
              <a:rPr lang="en-US" i="1" dirty="0">
                <a:latin typeface="Calibri" panose="020F0502020204030204" pitchFamily="34" charset="0"/>
                <a:ea typeface="Inter Light" panose="02000503000000020004" pitchFamily="2" charset="0"/>
                <a:cs typeface="Calibri" panose="020F0502020204030204" pitchFamily="34" charset="0"/>
              </a:rPr>
              <a:t>the economic condition of not having enough resources to satisfy everyone’s wants</a:t>
            </a:r>
            <a:r>
              <a:rPr lang="en-US" dirty="0">
                <a:latin typeface="Calibri Light" panose="020F0502020204030204" pitchFamily="34" charset="0"/>
                <a:ea typeface="Inter Light" panose="02000503000000020004" pitchFamily="2" charset="0"/>
                <a:cs typeface="Calibri Light" panose="020F0502020204030204" pitchFamily="34" charset="0"/>
              </a:rPr>
              <a:t>, not all wants can be satisfied and people differ greatly in their abilities and opportunities to satisfy their wants. </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Scarcity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6</a:t>
            </a:fld>
            <a:endParaRPr lang="en-US" dirty="0"/>
          </a:p>
        </p:txBody>
      </p:sp>
    </p:spTree>
    <p:extLst>
      <p:ext uri="{BB962C8B-B14F-4D97-AF65-F5344CB8AC3E}">
        <p14:creationId xmlns:p14="http://schemas.microsoft.com/office/powerpoint/2010/main" val="311175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40421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Actions or rewards that encourage people to act.</a:t>
            </a:r>
            <a:br>
              <a:rPr lang="en-US" dirty="0">
                <a:latin typeface="Calibri Light" panose="020F0502020204030204" pitchFamily="34" charset="0"/>
                <a:ea typeface="Inter Light" panose="02000503000000020004" pitchFamily="2" charset="0"/>
                <a:cs typeface="Calibri Light" panose="020F0502020204030204" pitchFamily="34" charset="0"/>
              </a:rPr>
            </a:br>
            <a:r>
              <a:rPr lang="en-US" dirty="0">
                <a:latin typeface="Calibri Light" panose="020F0502020204030204" pitchFamily="34" charset="0"/>
                <a:ea typeface="Inter Light" panose="02000503000000020004" pitchFamily="2" charset="0"/>
                <a:cs typeface="Calibri Light" panose="020F0502020204030204" pitchFamily="34" charset="0"/>
              </a:rPr>
              <a:t>When </a:t>
            </a:r>
            <a:r>
              <a:rPr lang="en-US" b="1" dirty="0">
                <a:latin typeface="Calibri" panose="020F0502020204030204" pitchFamily="34" charset="0"/>
                <a:ea typeface="Inter Light" panose="02000503000000020004" pitchFamily="2" charset="0"/>
                <a:cs typeface="Calibri" panose="020F0502020204030204" pitchFamily="34" charset="0"/>
              </a:rPr>
              <a:t>incentives</a:t>
            </a:r>
            <a:r>
              <a:rPr lang="en-US" dirty="0">
                <a:latin typeface="Calibri Light" panose="020F0502020204030204" pitchFamily="34" charset="0"/>
                <a:ea typeface="Inter Light" panose="02000503000000020004" pitchFamily="2" charset="0"/>
                <a:cs typeface="Calibri Light" panose="020F0502020204030204" pitchFamily="34" charset="0"/>
              </a:rPr>
              <a:t> change, behavior changes in predictable ways. </a:t>
            </a:r>
          </a:p>
          <a:p>
            <a:pPr>
              <a:lnSpc>
                <a:spcPct val="100000"/>
              </a:lnSpc>
              <a:spcAft>
                <a:spcPts val="1200"/>
              </a:spcAft>
            </a:pPr>
            <a:endParaRPr lang="en-US" dirty="0">
              <a:latin typeface="Calibri Light" panose="020F0502020204030204" pitchFamily="34" charset="0"/>
              <a:ea typeface="Inter Light" panose="02000503000000020004" pitchFamily="2" charset="0"/>
              <a:cs typeface="Calibri Light" panose="020F0502020204030204" pitchFamily="34" charset="0"/>
            </a:endParaRPr>
          </a:p>
          <a:p>
            <a:pPr>
              <a:lnSpc>
                <a:spcPct val="100000"/>
              </a:lnSpc>
              <a:spcAft>
                <a:spcPts val="1200"/>
              </a:spcAft>
            </a:pPr>
            <a:endParaRPr lang="en-US" dirty="0">
              <a:latin typeface="Calibri Light" panose="020F0502020204030204" pitchFamily="34" charset="0"/>
              <a:ea typeface="Inter Light" panose="02000503000000020004" pitchFamily="2" charset="0"/>
              <a:cs typeface="Calibri Light" panose="020F0502020204030204" pitchFamily="34" charset="0"/>
            </a:endParaRP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Incentives</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7</a:t>
            </a:fld>
            <a:endParaRPr lang="en-US" dirty="0"/>
          </a:p>
        </p:txBody>
      </p:sp>
    </p:spTree>
    <p:extLst>
      <p:ext uri="{BB962C8B-B14F-4D97-AF65-F5344CB8AC3E}">
        <p14:creationId xmlns:p14="http://schemas.microsoft.com/office/powerpoint/2010/main" val="123295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859410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sz="2400" dirty="0">
                <a:latin typeface="Calibri Light" panose="020F0502020204030204" pitchFamily="34" charset="0"/>
                <a:ea typeface="Inter Light" panose="02000503000000020004" pitchFamily="2" charset="0"/>
                <a:cs typeface="Calibri Light" panose="020F0502020204030204" pitchFamily="34" charset="0"/>
              </a:rPr>
              <a:t>In a world of scarcity, one of the major economic problems we face is who should receive the goods and services that are produced. </a:t>
            </a:r>
          </a:p>
          <a:p>
            <a:pPr>
              <a:lnSpc>
                <a:spcPct val="100000"/>
              </a:lnSpc>
              <a:spcAft>
                <a:spcPts val="1200"/>
              </a:spcAft>
            </a:pPr>
            <a:r>
              <a:rPr lang="en-US" sz="2400" dirty="0">
                <a:latin typeface="Calibri Light" panose="020F0502020204030204" pitchFamily="34" charset="0"/>
                <a:ea typeface="Inter Light" panose="02000503000000020004" pitchFamily="2" charset="0"/>
                <a:cs typeface="Calibri Light" panose="020F0502020204030204" pitchFamily="34" charset="0"/>
              </a:rPr>
              <a:t>First-come-first-serve, price, rationing, and lottery are all examples of allocation methods that are a way used to determine distribution of goods and services. </a:t>
            </a:r>
          </a:p>
          <a:p>
            <a:pPr>
              <a:lnSpc>
                <a:spcPct val="100000"/>
              </a:lnSpc>
              <a:spcAft>
                <a:spcPts val="1200"/>
              </a:spcAft>
            </a:pPr>
            <a:r>
              <a:rPr lang="en-US" sz="2400" dirty="0">
                <a:latin typeface="Calibri Light" panose="020F0502020204030204" pitchFamily="34" charset="0"/>
                <a:ea typeface="Inter Light" panose="02000503000000020004" pitchFamily="2" charset="0"/>
                <a:cs typeface="Calibri Light" panose="020F0502020204030204" pitchFamily="34" charset="0"/>
              </a:rPr>
              <a:t>Because our unlimited wants exceed our limited resources, societies need a system for allocating resources. </a:t>
            </a:r>
          </a:p>
          <a:p>
            <a:pPr>
              <a:lnSpc>
                <a:spcPct val="100000"/>
              </a:lnSpc>
              <a:spcAft>
                <a:spcPts val="1200"/>
              </a:spcAft>
            </a:pPr>
            <a:r>
              <a:rPr lang="en-US" sz="2400" dirty="0">
                <a:latin typeface="Calibri Light" panose="020F0502020204030204" pitchFamily="34" charset="0"/>
                <a:ea typeface="Inter Light" panose="02000503000000020004" pitchFamily="2" charset="0"/>
                <a:cs typeface="Calibri Light" panose="020F0502020204030204" pitchFamily="34" charset="0"/>
              </a:rPr>
              <a:t>Societies have various rules on how they allocate resources, and some societies use these methods to align with common values or to impact their social and economic goals.</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Allocation</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8</a:t>
            </a:fld>
            <a:endParaRPr lang="en-US" dirty="0"/>
          </a:p>
        </p:txBody>
      </p:sp>
    </p:spTree>
    <p:extLst>
      <p:ext uri="{BB962C8B-B14F-4D97-AF65-F5344CB8AC3E}">
        <p14:creationId xmlns:p14="http://schemas.microsoft.com/office/powerpoint/2010/main" val="418964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12231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US" dirty="0">
                <a:latin typeface="Calibri Light" panose="020F0502020204030204" pitchFamily="34" charset="0"/>
                <a:ea typeface="Inter Light" panose="02000503000000020004" pitchFamily="2" charset="0"/>
                <a:cs typeface="Calibri Light" panose="020F0502020204030204" pitchFamily="34" charset="0"/>
              </a:rPr>
              <a:t>One definition of justice is the notion that everyone deserves equal economic, political, and social opportunities regardless of race, gender, or religion, for example. </a:t>
            </a:r>
            <a:br>
              <a:rPr lang="en-US" dirty="0">
                <a:latin typeface="Calibri Light" panose="020F0502020204030204" pitchFamily="34" charset="0"/>
                <a:ea typeface="Inter Light" panose="02000503000000020004" pitchFamily="2" charset="0"/>
                <a:cs typeface="Calibri Light" panose="020F0502020204030204" pitchFamily="34" charset="0"/>
              </a:rPr>
            </a:br>
            <a:r>
              <a:rPr lang="en-US" dirty="0">
                <a:latin typeface="Calibri Light" panose="020F0502020204030204" pitchFamily="34" charset="0"/>
                <a:ea typeface="Inter Light" panose="02000503000000020004" pitchFamily="2" charset="0"/>
                <a:cs typeface="Calibri Light" panose="020F0502020204030204" pitchFamily="34" charset="0"/>
              </a:rPr>
              <a:t>To determine if something is just, people often ask two different-and possibly contradictory-questions:</a:t>
            </a:r>
          </a:p>
        </p:txBody>
      </p:sp>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6344"/>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Equity and Justice</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9</a:t>
            </a:fld>
            <a:endParaRPr lang="en-US" dirty="0"/>
          </a:p>
        </p:txBody>
      </p:sp>
    </p:spTree>
    <p:extLst>
      <p:ext uri="{BB962C8B-B14F-4D97-AF65-F5344CB8AC3E}">
        <p14:creationId xmlns:p14="http://schemas.microsoft.com/office/powerpoint/2010/main" val="144116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CEE colors">
      <a:dk1>
        <a:srgbClr val="000000"/>
      </a:dk1>
      <a:lt1>
        <a:srgbClr val="FFFFFF"/>
      </a:lt1>
      <a:dk2>
        <a:srgbClr val="2C3842"/>
      </a:dk2>
      <a:lt2>
        <a:srgbClr val="E7E6E6"/>
      </a:lt2>
      <a:accent1>
        <a:srgbClr val="7B8186"/>
      </a:accent1>
      <a:accent2>
        <a:srgbClr val="5AB890"/>
      </a:accent2>
      <a:accent3>
        <a:srgbClr val="A6CD6F"/>
      </a:accent3>
      <a:accent4>
        <a:srgbClr val="1C8F53"/>
      </a:accent4>
      <a:accent5>
        <a:srgbClr val="85C17A"/>
      </a:accent5>
      <a:accent6>
        <a:srgbClr val="2C3842"/>
      </a:accent6>
      <a:hlink>
        <a:srgbClr val="7B8186"/>
      </a:hlink>
      <a:folHlink>
        <a:srgbClr val="E1E2D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B04982AC0B484FA7A442A8FF52A606" ma:contentTypeVersion="10" ma:contentTypeDescription="Create a new document." ma:contentTypeScope="" ma:versionID="ede84e8f0e023983d3517b34e6548536">
  <xsd:schema xmlns:xsd="http://www.w3.org/2001/XMLSchema" xmlns:xs="http://www.w3.org/2001/XMLSchema" xmlns:p="http://schemas.microsoft.com/office/2006/metadata/properties" xmlns:ns2="742ad430-3572-48e8-b446-46b1d42ed47a" xmlns:ns3="74616181-94ba-4823-8a07-43739609fc94" targetNamespace="http://schemas.microsoft.com/office/2006/metadata/properties" ma:root="true" ma:fieldsID="c80f5bdfd4e5581fb777729c322493c2" ns2:_="" ns3:_="">
    <xsd:import namespace="742ad430-3572-48e8-b446-46b1d42ed47a"/>
    <xsd:import namespace="74616181-94ba-4823-8a07-43739609fc9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2ad430-3572-48e8-b446-46b1d42ed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05ee66a-9dd0-4897-bf8b-a3237da4aeb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Preview" ma:index="17"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616181-94ba-4823-8a07-43739609fc9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3fabd4a-b02c-4bc1-93a9-9c2382e9df6d}" ma:internalName="TaxCatchAll" ma:showField="CatchAllData" ma:web="74616181-94ba-4823-8a07-43739609fc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42ad430-3572-48e8-b446-46b1d42ed47a">
      <Terms xmlns="http://schemas.microsoft.com/office/infopath/2007/PartnerControls"/>
    </lcf76f155ced4ddcb4097134ff3c332f>
    <TaxCatchAll xmlns="74616181-94ba-4823-8a07-43739609fc94" xsi:nil="true"/>
    <Preview xmlns="742ad430-3572-48e8-b446-46b1d42ed4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848826-8C26-4312-A7A1-9ACA488E5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2ad430-3572-48e8-b446-46b1d42ed47a"/>
    <ds:schemaRef ds:uri="74616181-94ba-4823-8a07-43739609fc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51F743-C0A0-4E7E-B51E-35DF69ECFFB2}">
  <ds:schemaRefs>
    <ds:schemaRef ds:uri="http://schemas.microsoft.com/office/2006/metadata/properties"/>
    <ds:schemaRef ds:uri="http://schemas.microsoft.com/office/infopath/2007/PartnerControls"/>
    <ds:schemaRef ds:uri="742ad430-3572-48e8-b446-46b1d42ed47a"/>
    <ds:schemaRef ds:uri="74616181-94ba-4823-8a07-43739609fc94"/>
  </ds:schemaRefs>
</ds:datastoreItem>
</file>

<file path=customXml/itemProps3.xml><?xml version="1.0" encoding="utf-8"?>
<ds:datastoreItem xmlns:ds="http://schemas.openxmlformats.org/officeDocument/2006/customXml" ds:itemID="{5711EF54-CA8B-47BA-91A0-3C52EC8195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3629</TotalTime>
  <Words>683</Words>
  <Application>Microsoft Macintosh PowerPoint</Application>
  <PresentationFormat>Widescreen</PresentationFormat>
  <Paragraphs>83</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Inter Light</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Harper</cp:lastModifiedBy>
  <cp:revision>80</cp:revision>
  <dcterms:created xsi:type="dcterms:W3CDTF">2022-05-10T21:20:13Z</dcterms:created>
  <dcterms:modified xsi:type="dcterms:W3CDTF">2023-05-17T17:59:45Z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0x010100C0B04982AC0B484FA7A442A8FF52A606</vt:lpwstr>
  </property>
</Properties>
</file>