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  <p:sldId id="424" r:id="rId3"/>
    <p:sldId id="374" r:id="rId4"/>
    <p:sldId id="373" r:id="rId5"/>
    <p:sldId id="426" r:id="rId6"/>
    <p:sldId id="327" r:id="rId7"/>
    <p:sldId id="428" r:id="rId8"/>
    <p:sldId id="429" r:id="rId9"/>
    <p:sldId id="430" r:id="rId10"/>
    <p:sldId id="431" r:id="rId11"/>
    <p:sldId id="375" r:id="rId12"/>
    <p:sldId id="432" r:id="rId13"/>
    <p:sldId id="267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2A460-FA8D-4BFD-A64D-C05CA8A7205F}" v="2" dt="2023-07-17T18:59:58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Brennan" userId="fdea15eb36a33ab7" providerId="LiveId" clId="{CE52A460-FA8D-4BFD-A64D-C05CA8A7205F}"/>
    <pc:docChg chg="addSld delSld modSld">
      <pc:chgData name="Kathleen Brennan" userId="fdea15eb36a33ab7" providerId="LiveId" clId="{CE52A460-FA8D-4BFD-A64D-C05CA8A7205F}" dt="2023-07-17T20:38:09.436" v="5" actId="47"/>
      <pc:docMkLst>
        <pc:docMk/>
      </pc:docMkLst>
      <pc:sldChg chg="del">
        <pc:chgData name="Kathleen Brennan" userId="fdea15eb36a33ab7" providerId="LiveId" clId="{CE52A460-FA8D-4BFD-A64D-C05CA8A7205F}" dt="2023-07-17T20:38:05.883" v="2" actId="47"/>
        <pc:sldMkLst>
          <pc:docMk/>
          <pc:sldMk cId="0" sldId="268"/>
        </pc:sldMkLst>
      </pc:sldChg>
      <pc:sldChg chg="del">
        <pc:chgData name="Kathleen Brennan" userId="fdea15eb36a33ab7" providerId="LiveId" clId="{CE52A460-FA8D-4BFD-A64D-C05CA8A7205F}" dt="2023-07-17T20:38:06.715" v="3" actId="47"/>
        <pc:sldMkLst>
          <pc:docMk/>
          <pc:sldMk cId="0" sldId="269"/>
        </pc:sldMkLst>
      </pc:sldChg>
      <pc:sldChg chg="del">
        <pc:chgData name="Kathleen Brennan" userId="fdea15eb36a33ab7" providerId="LiveId" clId="{CE52A460-FA8D-4BFD-A64D-C05CA8A7205F}" dt="2023-07-17T20:38:08.159" v="4" actId="47"/>
        <pc:sldMkLst>
          <pc:docMk/>
          <pc:sldMk cId="0" sldId="270"/>
        </pc:sldMkLst>
      </pc:sldChg>
      <pc:sldChg chg="del">
        <pc:chgData name="Kathleen Brennan" userId="fdea15eb36a33ab7" providerId="LiveId" clId="{CE52A460-FA8D-4BFD-A64D-C05CA8A7205F}" dt="2023-07-17T20:38:09.436" v="5" actId="47"/>
        <pc:sldMkLst>
          <pc:docMk/>
          <pc:sldMk cId="0" sldId="271"/>
        </pc:sldMkLst>
      </pc:sldChg>
      <pc:sldChg chg="add">
        <pc:chgData name="Kathleen Brennan" userId="fdea15eb36a33ab7" providerId="LiveId" clId="{CE52A460-FA8D-4BFD-A64D-C05CA8A7205F}" dt="2023-07-17T18:59:58.411" v="1"/>
        <pc:sldMkLst>
          <pc:docMk/>
          <pc:sldMk cId="2067872915" sldId="375"/>
        </pc:sldMkLst>
      </pc:sldChg>
      <pc:sldChg chg="modSp mod">
        <pc:chgData name="Kathleen Brennan" userId="fdea15eb36a33ab7" providerId="LiveId" clId="{CE52A460-FA8D-4BFD-A64D-C05CA8A7205F}" dt="2023-07-17T14:30:59.775" v="0" actId="20577"/>
        <pc:sldMkLst>
          <pc:docMk/>
          <pc:sldMk cId="4252453363" sldId="432"/>
        </pc:sldMkLst>
        <pc:spChg chg="mod">
          <ac:chgData name="Kathleen Brennan" userId="fdea15eb36a33ab7" providerId="LiveId" clId="{CE52A460-FA8D-4BFD-A64D-C05CA8A7205F}" dt="2023-07-17T14:30:59.775" v="0" actId="20577"/>
          <ac:spMkLst>
            <pc:docMk/>
            <pc:sldMk cId="4252453363" sldId="432"/>
            <ac:spMk id="3" creationId="{57BC63E3-ED55-C54D-8C5D-CE56C3B361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62B5-09B5-CAA0-0B53-08B47CFBB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7C8C9-8D68-E805-7E37-4187E4DF1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BF2C-0ACF-01B5-4ECD-4C541867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70B8-1712-C8D0-814E-914AA001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BE1AD-63B7-6A27-0A62-DDA54F60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9FB0-975B-530E-8473-611F466E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7473E-6A04-B586-A750-E2B51158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DB16F-4314-8835-A4CC-905E3DA0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7B7DD-E1B0-F2FA-D408-50787736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4C63E-27EC-569D-9BD3-42A43591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333E9-41FA-DAA2-DEE8-D94012E17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5763B-D024-199D-4BBF-AEE841F8B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01625-BF2F-05B1-E1BA-8C9B985F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1BC39-1C72-0C95-480B-F40D2248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07BE1-F72A-4CB7-4A3C-1429BF75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981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8" y="-636103"/>
            <a:ext cx="15259261" cy="753386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 spc="-150"/>
            </a:lvl1pPr>
            <a:lvl2pPr marL="971550" indent="-514350">
              <a:buFontTx/>
              <a:defRPr sz="5400" spc="-150"/>
            </a:lvl2pPr>
            <a:lvl3pPr marL="1531619" indent="-617219">
              <a:buFontTx/>
              <a:defRPr sz="5400" spc="-150"/>
            </a:lvl3pPr>
            <a:lvl4pPr marL="2057400" indent="-685800">
              <a:buFontTx/>
              <a:defRPr sz="5400" spc="-150"/>
            </a:lvl4pPr>
            <a:lvl5pPr marL="2514600" indent="-685800">
              <a:buFontTx/>
              <a:defRPr sz="5400" spc="-1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3790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CF6B7-4BB2-540D-8F00-154ABC20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973E-2502-8D60-6590-28A380BEA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0497A-542E-F8BD-3E35-84E897E1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A81E-D922-B84B-52C1-FB30C606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7DBD5-F06F-975B-2B22-9E05A9A1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FA67-1274-69E3-0ABE-58146F50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CC34-4E36-7788-5FDC-28F95942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5C4B5-41CC-EE85-273D-E72E7878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3C4E7-8CEE-CD2C-632A-0B52969B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FBB66-AEB5-B7D0-0E2E-37C85DB8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6EB8-3963-F38E-E2EF-D660A27E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2671-D515-9090-BD96-BD1044288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469C9-C720-3B8D-2472-43F654B23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9179B-FFA7-B613-B3E3-C221C249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AC552-A094-BA77-A5C6-7D37BF96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97F01-AEA5-5B51-B7CC-251AB6F1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08EA-2DCF-56D9-B34A-D21A41C4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0789-7DCF-7667-8E95-5B631CE5E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C9C94-5AFF-10A7-E93C-2E7F3407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5B57E-1E2F-F87B-571F-093640107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9455C-1806-9A0B-EE47-AD9EFA572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B2994-A250-B49D-2381-4572C6E0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15340-5785-39B1-63B1-A445CCD4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14407-80DD-DFBA-E32A-276EA724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E85E-034B-43C9-B548-36A47E8D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78B76-6213-9C3F-E485-9F43396E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DAFF1-77D8-1A1C-75EC-997764E6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B5A3D-D6EF-808F-C088-C9385B3D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8C2F7-DC54-31A4-617D-A103FE2B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9834B-CBD0-184E-5741-139201C9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2079F-690A-4E3C-5CA0-FB654DBE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BE20-7FCB-00F6-51BB-D876F8B4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6106-5C0C-B857-C483-846A1FF0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E8CB5-5C08-2578-B628-09DCD16FD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EE892-EB05-A8CE-E882-5BCDA1AE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D15AC-C1BB-C05A-E307-25E659CF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B64B-CA6C-7F8E-7BA1-B53E2FC1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51DA-F502-9213-3778-1A167A5F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243D-2AF4-AB83-7B01-340AAF1D0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54ED5-5D5B-6BED-5A89-6931C0184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DF15B-3B0C-8499-39E3-2AF2C16A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E9ADE-57A4-F9B0-E5F9-56F09E77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FF81E-A405-29DB-8E0D-28BF45C6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C2F68-C839-20E0-F2AD-1EEA2995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684BD-1937-38EE-4849-56CF3B5A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0E98-BA09-ED70-7B7F-1D10884E8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79C7-CD58-45AC-8CDF-CC05111AA47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A83EB-4C96-28BA-B802-E19AECCE0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09D15-BE46-297A-2CAA-6C6198E64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DAF5-BD74-4A7B-8AF9-501923EE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google.com/document/d/1TgaHFDUbpD7oQAt8BuSWIkkYJBV9xPerZgf_b46zKIE/edit?__s=b22qcacg62nckjvovlot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w/s!Arc6ozbrFer9gdAGsGGu4eOx-wG7qA?e=8YAFqt" TargetMode="External"/><Relationship Id="rId2" Type="http://schemas.openxmlformats.org/officeDocument/2006/relationships/hyperlink" Target="https://www.coolmathgames.com/0-coffee-shop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ru.org/teacher-resources/active-learning/play-economics-top-5-person-economics-games-updated-2022" TargetMode="External"/><Relationship Id="rId4" Type="http://schemas.openxmlformats.org/officeDocument/2006/relationships/hyperlink" Target="https://economics-games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ouncilforeconed.org/resources/local-affiliates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schooleconomics.councilforeconed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tore.councilforeconed.org/shopping_product_list.asp?catID=3839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ru.org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jmfoodie" TargetMode="External"/><Relationship Id="rId2" Type="http://schemas.openxmlformats.org/officeDocument/2006/relationships/hyperlink" Target="https://mru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channel/UCCQEbqDL8i40d83Au55lYMQ" TargetMode="External"/><Relationship Id="rId5" Type="http://schemas.openxmlformats.org/officeDocument/2006/relationships/hyperlink" Target="https://www.youtube.com/c/ReviewEcon/about" TargetMode="External"/><Relationship Id="rId4" Type="http://schemas.openxmlformats.org/officeDocument/2006/relationships/hyperlink" Target="https://mru.org/courses/principles-economics-microeconomics/competitive-firm-definition?_ga=2.124403658.1375221262.1687128385-860120215.168712838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nversationswithtyler.com/" TargetMode="External"/><Relationship Id="rId13" Type="http://schemas.openxmlformats.org/officeDocument/2006/relationships/image" Target="../media/image7.jpg"/><Relationship Id="rId3" Type="http://schemas.openxmlformats.org/officeDocument/2006/relationships/hyperlink" Target="https://www.mondayeconomist.com/p/vmt?utm_medium=email" TargetMode="External"/><Relationship Id="rId7" Type="http://schemas.openxmlformats.org/officeDocument/2006/relationships/hyperlink" Target="https://podcasts.apple.com/us/podcast/think-like-an-economist/id1523898793" TargetMode="External"/><Relationship Id="rId12" Type="http://schemas.openxmlformats.org/officeDocument/2006/relationships/hyperlink" Target="https://freakonomics.com/series/nsq/" TargetMode="External"/><Relationship Id="rId17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www.econinbox.com/?utm_source=MIX&amp;utm_medium=SEM&amp;utm_campaign=MercUS&amp;utm_content=mruawad&amp;gclid=Cj0KCQjwzdOlBhCNARIsAPMwjbwkV6K7mZO_ocpYcWm-LN9TiE--S70H8HaSTFK4XwG3eJc_rCcRhesaAvY1EALw_wcB" TargetMode="External"/><Relationship Id="rId16" Type="http://schemas.openxmlformats.org/officeDocument/2006/relationships/hyperlink" Target="https://www.navigaweb.net/2021/05/i-migliori-podcast-sulla-tecnologia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pr.org/podcasts/381444600/marketplace" TargetMode="External"/><Relationship Id="rId11" Type="http://schemas.openxmlformats.org/officeDocument/2006/relationships/hyperlink" Target="https://freakonomics.com/series/people-i-mostly-admire/" TargetMode="External"/><Relationship Id="rId5" Type="http://schemas.openxmlformats.org/officeDocument/2006/relationships/hyperlink" Target="https://www.npr.org/podcasts/510325/the-indicator-from-planet-money" TargetMode="External"/><Relationship Id="rId15" Type="http://schemas.openxmlformats.org/officeDocument/2006/relationships/image" Target="../media/image8.jpg"/><Relationship Id="rId10" Type="http://schemas.openxmlformats.org/officeDocument/2006/relationships/hyperlink" Target="https://freakonomics.com/series/everyday-things/" TargetMode="External"/><Relationship Id="rId4" Type="http://schemas.openxmlformats.org/officeDocument/2006/relationships/hyperlink" Target="ttps://www.npr.org/series/1015448333/planet-money-summer-school" TargetMode="External"/><Relationship Id="rId9" Type="http://schemas.openxmlformats.org/officeDocument/2006/relationships/hyperlink" Target="https://freakonomics.com/podcasts/" TargetMode="External"/><Relationship Id="rId14" Type="http://schemas.openxmlformats.org/officeDocument/2006/relationships/hyperlink" Target="https://www.publicdomainpictures.net/en/view-image.php?image=282298&amp;picture=world-news-free-illustr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il.google.com/mail/u/0/?tab=rm&amp;ogbl#label/MRU+EconInbox/FMfcgzGmvpCkrzbGzmCslwQpzxvPjHx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title" idx="4294967295"/>
          </p:nvPr>
        </p:nvSpPr>
        <p:spPr>
          <a:xfrm>
            <a:off x="-1112701" y="3961762"/>
            <a:ext cx="10515601" cy="132556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 defTabSz="886968">
              <a:defRPr sz="1746" spc="-19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sz="2400" b="1" dirty="0"/>
              <a:t>Presented by:</a:t>
            </a:r>
            <a:r>
              <a:rPr lang="en-US" sz="2400" b="1" dirty="0"/>
              <a:t>  Kathleen Brennan</a:t>
            </a:r>
            <a:br>
              <a:rPr sz="2400" b="1" dirty="0"/>
            </a:br>
            <a:br>
              <a:rPr sz="2400" b="1" dirty="0"/>
            </a:br>
            <a:r>
              <a:rPr sz="2400" b="1" dirty="0"/>
              <a:t>Email:</a:t>
            </a:r>
            <a:r>
              <a:rPr lang="en-US" sz="2400" b="1" dirty="0"/>
              <a:t> kmbrennan108@gmail.com</a:t>
            </a:r>
            <a:br>
              <a:rPr sz="2400" b="1" dirty="0"/>
            </a:br>
            <a:br>
              <a:rPr sz="2400" b="1" dirty="0"/>
            </a:br>
            <a:r>
              <a:rPr sz="2400" b="1" dirty="0"/>
              <a:t>Date:</a:t>
            </a:r>
            <a:r>
              <a:rPr lang="en-US" sz="2400" b="1" dirty="0"/>
              <a:t> July 17, 2023</a:t>
            </a:r>
            <a:br>
              <a:rPr lang="en-US" sz="2400" b="1" dirty="0"/>
            </a:br>
            <a:r>
              <a:rPr lang="en-US" sz="2400" b="1" dirty="0"/>
              <a:t>2:45- 4:00 PM ET</a:t>
            </a:r>
            <a:endParaRPr sz="2400" b="1" dirty="0"/>
          </a:p>
        </p:txBody>
      </p:sp>
      <p:sp>
        <p:nvSpPr>
          <p:cNvPr id="17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26539" y="2282576"/>
            <a:ext cx="7437119" cy="114642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3600" b="1" dirty="0"/>
              <a:t>2023 Summer Institute</a:t>
            </a:r>
          </a:p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3600" b="1" dirty="0"/>
              <a:t>Microeconomics</a:t>
            </a:r>
          </a:p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3600" b="1" dirty="0"/>
              <a:t>Session 4</a:t>
            </a:r>
          </a:p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endParaRPr sz="36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BAE12-9E97-9B68-5AAD-16789B83D661}"/>
              </a:ext>
            </a:extLst>
          </p:cNvPr>
          <p:cNvSpPr txBox="1"/>
          <p:nvPr/>
        </p:nvSpPr>
        <p:spPr>
          <a:xfrm>
            <a:off x="2057314" y="332959"/>
            <a:ext cx="709061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Extra Practice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A7C7D-A595-6E73-8ACC-A940AC9B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63" y="1496915"/>
            <a:ext cx="6256562" cy="50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13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692777AE-2237-09B3-5B3A-A8E88BA8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515"/>
            <a:ext cx="6343650" cy="460946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D0A3741-6F17-D096-E189-6018A6C5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04827"/>
            <a:ext cx="5867400" cy="461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B9A5C-8709-29EE-F05D-4BF162FF0E39}"/>
              </a:ext>
            </a:extLst>
          </p:cNvPr>
          <p:cNvSpPr txBox="1"/>
          <p:nvPr/>
        </p:nvSpPr>
        <p:spPr>
          <a:xfrm>
            <a:off x="733425" y="285750"/>
            <a:ext cx="886777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Apply &amp; Analyze: Assume Daphne’s Apparel Company operates in a perfectly competitive industry and sells its product at $15.  Complete the table and then graph the MC, AVC, MR, AR and Price for the company.  At approximately what quantity is profit maximized?</a:t>
            </a:r>
          </a:p>
        </p:txBody>
      </p:sp>
    </p:spTree>
    <p:extLst>
      <p:ext uri="{BB962C8B-B14F-4D97-AF65-F5344CB8AC3E}">
        <p14:creationId xmlns:p14="http://schemas.microsoft.com/office/powerpoint/2010/main" val="20678729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BAE12-9E97-9B68-5AAD-16789B83D661}"/>
              </a:ext>
            </a:extLst>
          </p:cNvPr>
          <p:cNvSpPr txBox="1"/>
          <p:nvPr/>
        </p:nvSpPr>
        <p:spPr>
          <a:xfrm>
            <a:off x="2057314" y="332959"/>
            <a:ext cx="709061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Economic Games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C63E3-ED55-C54D-8C5D-CE56C3B361E8}"/>
              </a:ext>
            </a:extLst>
          </p:cNvPr>
          <p:cNvSpPr txBox="1"/>
          <p:nvPr/>
        </p:nvSpPr>
        <p:spPr>
          <a:xfrm>
            <a:off x="1912018" y="2921169"/>
            <a:ext cx="9496926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Coffee Shop Game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Coffee Shop Game Worksheet- Welker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4"/>
              </a:rPr>
              <a:t>Classroom Games for Teaching Economics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7318D-3326-C1A4-9EC5-7D4C3CD584CA}"/>
              </a:ext>
            </a:extLst>
          </p:cNvPr>
          <p:cNvSpPr txBox="1"/>
          <p:nvPr/>
        </p:nvSpPr>
        <p:spPr>
          <a:xfrm>
            <a:off x="1771563" y="2167829"/>
            <a:ext cx="8982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5"/>
              </a:rPr>
              <a:t>Top 5 In-Person Economic Games (2022)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524533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/>
        </p:nvSpPr>
        <p:spPr>
          <a:xfrm>
            <a:off x="727670" y="516836"/>
            <a:ext cx="104914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endParaRPr dirty="0"/>
          </a:p>
        </p:txBody>
      </p:sp>
      <p:sp>
        <p:nvSpPr>
          <p:cNvPr id="226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11622173" y="6435612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36207-C06B-9B95-ED5F-DF5EADA0115D}"/>
              </a:ext>
            </a:extLst>
          </p:cNvPr>
          <p:cNvSpPr txBox="1"/>
          <p:nvPr/>
        </p:nvSpPr>
        <p:spPr>
          <a:xfrm>
            <a:off x="2707079" y="516837"/>
            <a:ext cx="601273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QUESTIONS??</a:t>
            </a:r>
          </a:p>
        </p:txBody>
      </p:sp>
      <p:pic>
        <p:nvPicPr>
          <p:cNvPr id="1028" name="Picture 4" descr="20 Questions to Make Meaningful Connections | Inc.com">
            <a:extLst>
              <a:ext uri="{FF2B5EF4-FFF2-40B4-BE49-F238E27FC236}">
                <a16:creationId xmlns:a16="http://schemas.microsoft.com/office/drawing/2014/main" id="{751BAE7F-61E6-0EE6-702A-67E9C6AA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0" y="1286276"/>
            <a:ext cx="10674337" cy="46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C238D-4194-3085-32CD-26EBE624AB56}"/>
              </a:ext>
            </a:extLst>
          </p:cNvPr>
          <p:cNvSpPr txBox="1"/>
          <p:nvPr/>
        </p:nvSpPr>
        <p:spPr>
          <a:xfrm>
            <a:off x="9965991" y="6154038"/>
            <a:ext cx="25061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Inc. Magazine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/>
        </p:nvSpPr>
        <p:spPr>
          <a:xfrm>
            <a:off x="727670" y="516836"/>
            <a:ext cx="1049140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t>Suggested Presentation Deck</a:t>
            </a:r>
          </a:p>
        </p:txBody>
      </p:sp>
      <p:sp>
        <p:nvSpPr>
          <p:cNvPr id="252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11622173" y="6435612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53" name="Title 1"/>
          <p:cNvSpPr txBox="1"/>
          <p:nvPr/>
        </p:nvSpPr>
        <p:spPr>
          <a:xfrm>
            <a:off x="2026919" y="1531487"/>
            <a:ext cx="813816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90000"/>
              </a:lnSpc>
              <a:defRPr sz="5500"/>
            </a:lvl1pPr>
          </a:lstStyle>
          <a:p>
            <a:r>
              <a:t>CEE Affiliates</a:t>
            </a:r>
          </a:p>
        </p:txBody>
      </p:sp>
      <p:sp>
        <p:nvSpPr>
          <p:cNvPr id="254" name="TextBox 2"/>
          <p:cNvSpPr txBox="1"/>
          <p:nvPr/>
        </p:nvSpPr>
        <p:spPr>
          <a:xfrm>
            <a:off x="3071494" y="5595613"/>
            <a:ext cx="6049012" cy="1133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https://www.councilforeconed.org/resources/local-affiliates/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2"/>
            </a:endParaRPr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Include your local affiliate page</a:t>
            </a:r>
          </a:p>
        </p:txBody>
      </p:sp>
      <p:pic>
        <p:nvPicPr>
          <p:cNvPr id="25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96851"/>
            <a:ext cx="6096000" cy="2405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/>
        </p:nvSpPr>
        <p:spPr>
          <a:xfrm>
            <a:off x="1851405" y="206347"/>
            <a:ext cx="7680961" cy="156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ts val="5700"/>
              </a:lnSpc>
              <a:defRPr sz="5400" b="1">
                <a:solidFill>
                  <a:srgbClr val="203864"/>
                </a:solidFill>
                <a:effectLst>
                  <a:outerShdw blurRad="50800" dist="50800" dir="5400000" rotWithShape="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r>
              <a:rPr dirty="0"/>
              <a:t>Thank You to Our Sponsors!</a:t>
            </a:r>
          </a:p>
        </p:txBody>
      </p:sp>
      <p:sp>
        <p:nvSpPr>
          <p:cNvPr id="259" name="Rectangle 7"/>
          <p:cNvSpPr txBox="1"/>
          <p:nvPr/>
        </p:nvSpPr>
        <p:spPr>
          <a:xfrm>
            <a:off x="4496532" y="3244333"/>
            <a:ext cx="16129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 </a:t>
            </a:r>
          </a:p>
        </p:txBody>
      </p:sp>
      <p:pic>
        <p:nvPicPr>
          <p:cNvPr id="26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16" y="1439041"/>
            <a:ext cx="1905001" cy="187452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Google Shape;109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15</a:t>
            </a:fld>
            <a:endParaRPr/>
          </a:p>
        </p:txBody>
      </p:sp>
      <p:pic>
        <p:nvPicPr>
          <p:cNvPr id="262" name="Google Shape;112;p25" descr="Google Shape;112;p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647" y="3123291"/>
            <a:ext cx="4762501" cy="219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113;p25" descr="Google Shape;113;p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199" y="4918976"/>
            <a:ext cx="2952751" cy="155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114;p25" descr="Google Shape;114;p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2" y="4948342"/>
            <a:ext cx="1669726" cy="179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Google Shape;115;p25" descr="Google Shape;115;p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428" y="1713668"/>
            <a:ext cx="1724026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Google Shape;116;p25" descr="Google Shape;116;p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88" y="3369633"/>
            <a:ext cx="2952751" cy="155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Google Shape;117;p25" descr="Google Shape;117;p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2726" y="1437232"/>
            <a:ext cx="1714501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118;p25" descr="Google Shape;118;p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1306" y="3313272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Google Shape;119;p25" descr="Google Shape;119;p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578" y="1753103"/>
            <a:ext cx="2580302" cy="140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Google Shape;120;p25" descr="Google Shape;120;p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4831" y="4982028"/>
            <a:ext cx="3619501" cy="174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 txBox="1">
            <a:spLocks noGrp="1"/>
          </p:cNvSpPr>
          <p:nvPr>
            <p:ph type="title" idx="4294967295"/>
          </p:nvPr>
        </p:nvSpPr>
        <p:spPr>
          <a:xfrm>
            <a:off x="510959" y="3309003"/>
            <a:ext cx="10515601" cy="132556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spc="-1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r>
              <a:t>Contact information</a:t>
            </a:r>
          </a:p>
        </p:txBody>
      </p:sp>
      <p:sp>
        <p:nvSpPr>
          <p:cNvPr id="27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30059" y="2851802"/>
            <a:ext cx="10515601" cy="914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200"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sz="4400" b="1" dirty="0"/>
              <a:t>Thank You</a:t>
            </a:r>
            <a:r>
              <a:rPr lang="en-US" sz="4400" b="1" dirty="0"/>
              <a:t>!</a:t>
            </a:r>
          </a:p>
          <a:p>
            <a:endParaRPr lang="en-US" sz="4400" b="1" dirty="0"/>
          </a:p>
          <a:p>
            <a:r>
              <a:rPr lang="en-US" sz="4400" b="1" dirty="0"/>
              <a:t>kmbrennan108@gmail.com</a:t>
            </a:r>
            <a:endParaRPr sz="4400"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BAE12-9E97-9B68-5AAD-16789B83D661}"/>
              </a:ext>
            </a:extLst>
          </p:cNvPr>
          <p:cNvSpPr txBox="1"/>
          <p:nvPr/>
        </p:nvSpPr>
        <p:spPr>
          <a:xfrm>
            <a:off x="2057314" y="332959"/>
            <a:ext cx="709061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C63E3-ED55-C54D-8C5D-CE56C3B361E8}"/>
              </a:ext>
            </a:extLst>
          </p:cNvPr>
          <p:cNvSpPr txBox="1"/>
          <p:nvPr/>
        </p:nvSpPr>
        <p:spPr>
          <a:xfrm>
            <a:off x="1892968" y="2302043"/>
            <a:ext cx="9496926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PART 1- CEE </a:t>
            </a:r>
            <a:r>
              <a:rPr lang="en-US" sz="4000" b="1" dirty="0">
                <a:solidFill>
                  <a:srgbClr val="000000"/>
                </a:solidFill>
                <a:sym typeface="Calibri"/>
              </a:rPr>
              <a:t>RESOURCES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000000"/>
                </a:solidFill>
                <a:sym typeface="Calibri"/>
              </a:rPr>
              <a:t>PART 2- INTRODUCTION TO MRU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PART 3- CURRENT EVENTS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PART 4- ECONOMIC GAMES</a:t>
            </a:r>
          </a:p>
        </p:txBody>
      </p:sp>
    </p:spTree>
    <p:extLst>
      <p:ext uri="{BB962C8B-B14F-4D97-AF65-F5344CB8AC3E}">
        <p14:creationId xmlns:p14="http://schemas.microsoft.com/office/powerpoint/2010/main" val="9977506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52D10A50-3871-E944-9A6E-AFE75C9ED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06" y="1174582"/>
            <a:ext cx="33051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9BF89-6DC2-A6A0-6245-3B9303387AC8}"/>
              </a:ext>
            </a:extLst>
          </p:cNvPr>
          <p:cNvSpPr txBox="1"/>
          <p:nvPr/>
        </p:nvSpPr>
        <p:spPr>
          <a:xfrm>
            <a:off x="356616" y="5815584"/>
            <a:ext cx="544068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High School Economics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8212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DAC921-4D7C-1E47-9CCF-60882238586F}"/>
              </a:ext>
            </a:extLst>
          </p:cNvPr>
          <p:cNvSpPr txBox="1"/>
          <p:nvPr/>
        </p:nvSpPr>
        <p:spPr>
          <a:xfrm>
            <a:off x="701336" y="461639"/>
            <a:ext cx="919726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Advanced Placement Economics – 5</a:t>
            </a:r>
            <a:r>
              <a:rPr kumimoji="0" lang="en-US" sz="28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th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 edition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– Coming Soon!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123D65-583D-DE21-BC4B-597A90AF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03" y="1846479"/>
            <a:ext cx="2718609" cy="35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FF2E076-A5B3-4DD9-5A89-CB2BA520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14" y="2442655"/>
            <a:ext cx="2830394" cy="36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229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3A119E-F701-6675-0C28-0586F597E242}"/>
              </a:ext>
            </a:extLst>
          </p:cNvPr>
          <p:cNvSpPr txBox="1"/>
          <p:nvPr/>
        </p:nvSpPr>
        <p:spPr>
          <a:xfrm>
            <a:off x="2502569" y="409074"/>
            <a:ext cx="7395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hlinkClick r:id="rId2"/>
              </a:rPr>
              <a:t>INTRODUCTION TO MRU</a:t>
            </a:r>
            <a:endParaRPr lang="en-US" sz="4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CCA1D-C5FC-B292-2CB8-1979F7677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4051"/>
            <a:ext cx="12192000" cy="55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0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201EC9-0A05-2D81-B9D0-60B1FA39366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07142" y="2286000"/>
            <a:ext cx="6559297" cy="1143000"/>
          </a:xfrm>
        </p:spPr>
        <p:txBody>
          <a:bodyPr>
            <a:normAutofit fontScale="25000" lnSpcReduction="20000"/>
          </a:bodyPr>
          <a:lstStyle/>
          <a:p>
            <a:endParaRPr lang="en-US" b="1" dirty="0">
              <a:hlinkClick r:id="rId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Additional Resources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6000" b="1" dirty="0">
                <a:hlinkClick r:id="rId3"/>
              </a:rPr>
              <a:t>MJM Foodie</a:t>
            </a:r>
            <a:endParaRPr lang="en-US" sz="16000" b="1" dirty="0">
              <a:hlinkClick r:id="rId4"/>
            </a:endParaRPr>
          </a:p>
          <a:p>
            <a:r>
              <a:rPr lang="en-US" sz="16000" b="1" dirty="0">
                <a:hlinkClick r:id="rId5"/>
              </a:rPr>
              <a:t>Jacob Reed Review Econ</a:t>
            </a:r>
            <a:endParaRPr lang="en-US" sz="16000" b="1" dirty="0"/>
          </a:p>
          <a:p>
            <a:r>
              <a:rPr lang="en-US" sz="16000" b="1" dirty="0">
                <a:hlinkClick r:id="rId6"/>
              </a:rPr>
              <a:t>Jacob Clifford ACDC Economics</a:t>
            </a:r>
            <a:endParaRPr lang="en-US" sz="16000" b="1" dirty="0"/>
          </a:p>
        </p:txBody>
      </p:sp>
    </p:spTree>
    <p:extLst>
      <p:ext uri="{BB962C8B-B14F-4D97-AF65-F5344CB8AC3E}">
        <p14:creationId xmlns:p14="http://schemas.microsoft.com/office/powerpoint/2010/main" val="20800052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3433D9-C2F0-B687-A460-03D62153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CURRENT 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23E02-8FD0-F77D-A2A0-6540495C5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8130"/>
            <a:ext cx="5181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Econ Inbox</a:t>
            </a:r>
            <a:endParaRPr lang="en-US" dirty="0"/>
          </a:p>
          <a:p>
            <a:r>
              <a:rPr lang="en-US" dirty="0">
                <a:hlinkClick r:id="rId3"/>
              </a:rPr>
              <a:t>Monday Morning Economist</a:t>
            </a:r>
            <a:endParaRPr lang="en-US" dirty="0"/>
          </a:p>
          <a:p>
            <a:r>
              <a:rPr lang="en-US" dirty="0">
                <a:hlinkClick r:id="rId4"/>
              </a:rPr>
              <a:t>Planet Money</a:t>
            </a:r>
            <a:endParaRPr lang="en-US" dirty="0"/>
          </a:p>
          <a:p>
            <a:r>
              <a:rPr lang="en-US" dirty="0">
                <a:hlinkClick r:id="rId5"/>
              </a:rPr>
              <a:t>Planet Money- The Indicator</a:t>
            </a:r>
            <a:endParaRPr lang="en-US" dirty="0"/>
          </a:p>
          <a:p>
            <a:r>
              <a:rPr lang="en-US" dirty="0">
                <a:hlinkClick r:id="rId6"/>
              </a:rPr>
              <a:t>Marketplace</a:t>
            </a:r>
            <a:endParaRPr lang="en-US" dirty="0"/>
          </a:p>
          <a:p>
            <a:r>
              <a:rPr lang="en-US" dirty="0">
                <a:hlinkClick r:id="rId7"/>
              </a:rPr>
              <a:t>Think Like an Economist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8EC39-6D0D-A1AD-86D6-0C8B4E0F5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8558" y="2082299"/>
            <a:ext cx="5181600" cy="4351338"/>
          </a:xfrm>
        </p:spPr>
        <p:txBody>
          <a:bodyPr/>
          <a:lstStyle/>
          <a:p>
            <a:r>
              <a:rPr lang="en-US" dirty="0">
                <a:hlinkClick r:id="rId8"/>
              </a:rPr>
              <a:t>Conversations with Tyler</a:t>
            </a:r>
            <a:endParaRPr lang="en-US" dirty="0"/>
          </a:p>
          <a:p>
            <a:r>
              <a:rPr lang="en-US" dirty="0">
                <a:hlinkClick r:id="rId9"/>
              </a:rPr>
              <a:t>Freakonomics Radio</a:t>
            </a:r>
            <a:endParaRPr lang="en-US" dirty="0"/>
          </a:p>
          <a:p>
            <a:r>
              <a:rPr lang="en-US" dirty="0">
                <a:hlinkClick r:id="rId10"/>
              </a:rPr>
              <a:t>The Economics of Everyday Things</a:t>
            </a:r>
            <a:endParaRPr lang="en-US" dirty="0"/>
          </a:p>
          <a:p>
            <a:r>
              <a:rPr lang="en-US" dirty="0">
                <a:hlinkClick r:id="rId11"/>
              </a:rPr>
              <a:t>People I (Mostly) Admire</a:t>
            </a:r>
            <a:endParaRPr lang="en-US" dirty="0"/>
          </a:p>
          <a:p>
            <a:r>
              <a:rPr lang="en-US" dirty="0">
                <a:hlinkClick r:id="rId12"/>
              </a:rPr>
              <a:t>No Stupid Questions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hand holding a newspaper&#10;&#10;Description automatically generated">
            <a:extLst>
              <a:ext uri="{FF2B5EF4-FFF2-40B4-BE49-F238E27FC236}">
                <a16:creationId xmlns:a16="http://schemas.microsoft.com/office/drawing/2014/main" id="{5E95D637-B100-A7CD-ED30-313A7583EB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0" y="0"/>
            <a:ext cx="3120189" cy="1810360"/>
          </a:xfrm>
          <a:prstGeom prst="rect">
            <a:avLst/>
          </a:prstGeom>
        </p:spPr>
      </p:pic>
      <p:pic>
        <p:nvPicPr>
          <p:cNvPr id="11" name="Picture 10" descr="A neon sign on a brick wall">
            <a:extLst>
              <a:ext uri="{FF2B5EF4-FFF2-40B4-BE49-F238E27FC236}">
                <a16:creationId xmlns:a16="http://schemas.microsoft.com/office/drawing/2014/main" id="{D0BC7B9F-58EF-1C87-7A4F-6A6DBEB8BE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916B64-56E1-74D2-224B-56E12932D2A8}"/>
              </a:ext>
            </a:extLst>
          </p:cNvPr>
          <p:cNvSpPr txBox="1"/>
          <p:nvPr/>
        </p:nvSpPr>
        <p:spPr>
          <a:xfrm>
            <a:off x="7680158" y="682524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6" tooltip="https://www.navigaweb.net/2021/05/i-migliori-podcast-sulla-tecnologi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1038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BAE12-9E97-9B68-5AAD-16789B83D661}"/>
              </a:ext>
            </a:extLst>
          </p:cNvPr>
          <p:cNvSpPr txBox="1"/>
          <p:nvPr/>
        </p:nvSpPr>
        <p:spPr>
          <a:xfrm>
            <a:off x="2057314" y="332959"/>
            <a:ext cx="709061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Econ Inbox Example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DE283-3B42-E5BA-22D3-1181D7FE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00" y="1282415"/>
            <a:ext cx="4610500" cy="5395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1AEB8-B333-870D-BC0D-F705D68D8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042" y="1282415"/>
            <a:ext cx="4633362" cy="55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32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BAE12-9E97-9B68-5AAD-16789B83D661}"/>
              </a:ext>
            </a:extLst>
          </p:cNvPr>
          <p:cNvSpPr txBox="1"/>
          <p:nvPr/>
        </p:nvSpPr>
        <p:spPr>
          <a:xfrm>
            <a:off x="2057314" y="332959"/>
            <a:ext cx="709061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Additional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CAF4B-9BE3-F38D-289C-EC96BAE5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93" y="1332689"/>
            <a:ext cx="6195597" cy="5362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843B3-606B-3D1E-FE89-6A8B1513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024" y="1905635"/>
            <a:ext cx="6187976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253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Inter</vt:lpstr>
      <vt:lpstr>Inter Light</vt:lpstr>
      <vt:lpstr>Times New Roman</vt:lpstr>
      <vt:lpstr>Office Theme</vt:lpstr>
      <vt:lpstr>Presented by:  Kathleen Brennan  Email: kmbrennan108@gmail.com  Date: July 17, 2023 2:45- 4:00 PM 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Kathleen Brennan  Email: kmbrennan108@gmail.com  Date: July 17, 2023 2:45- 4:00 PM ET</dc:title>
  <dc:creator>Kathleen Brennan</dc:creator>
  <cp:lastModifiedBy>Kathleen Brennan</cp:lastModifiedBy>
  <cp:revision>1</cp:revision>
  <dcterms:created xsi:type="dcterms:W3CDTF">2023-07-17T12:09:35Z</dcterms:created>
  <dcterms:modified xsi:type="dcterms:W3CDTF">2023-07-17T20:38:15Z</dcterms:modified>
</cp:coreProperties>
</file>