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64" r:id="rId5"/>
    <p:sldId id="259" r:id="rId6"/>
    <p:sldId id="260" r:id="rId7"/>
    <p:sldId id="300" r:id="rId8"/>
    <p:sldId id="281" r:id="rId9"/>
    <p:sldId id="286" r:id="rId10"/>
    <p:sldId id="285" r:id="rId11"/>
    <p:sldId id="284" r:id="rId12"/>
    <p:sldId id="289" r:id="rId13"/>
    <p:sldId id="283" r:id="rId14"/>
    <p:sldId id="297" r:id="rId15"/>
    <p:sldId id="296" r:id="rId16"/>
    <p:sldId id="282" r:id="rId17"/>
    <p:sldId id="294" r:id="rId18"/>
    <p:sldId id="279" r:id="rId19"/>
    <p:sldId id="280" r:id="rId20"/>
    <p:sldId id="287" r:id="rId21"/>
    <p:sldId id="288" r:id="rId22"/>
    <p:sldId id="290" r:id="rId23"/>
    <p:sldId id="291" r:id="rId24"/>
    <p:sldId id="292" r:id="rId25"/>
    <p:sldId id="295" r:id="rId26"/>
    <p:sldId id="301" r:id="rId27"/>
    <p:sldId id="304" r:id="rId28"/>
    <p:sldId id="303" r:id="rId29"/>
    <p:sldId id="262" r:id="rId30"/>
    <p:sldId id="266" r:id="rId31"/>
    <p:sldId id="293" r:id="rId32"/>
    <p:sldId id="274" r:id="rId33"/>
    <p:sldId id="273" r:id="rId3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94694"/>
  </p:normalViewPr>
  <p:slideViewPr>
    <p:cSldViewPr snapToGrid="0">
      <p:cViewPr varScale="1">
        <p:scale>
          <a:sx n="108" d="100"/>
          <a:sy n="108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18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693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61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415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57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Picture 1"/>
          <p:cNvPicPr>
            <a:picLocks noChangeAspect="1"/>
          </p:cNvPicPr>
          <p:nvPr/>
        </p:nvPicPr>
        <p:blipFill>
          <a:blip r:embed="rId2"/>
          <a:srcRect t="8823" r="19682"/>
          <a:stretch>
            <a:fillRect/>
          </a:stretch>
        </p:blipFill>
        <p:spPr>
          <a:xfrm>
            <a:off x="-1" y="-1"/>
            <a:ext cx="12191998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2800" y="4146546"/>
            <a:ext cx="10515601" cy="91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5400" spc="-150">
                <a:solidFill>
                  <a:srgbClr val="FFFFFF"/>
                </a:solidFill>
              </a:defRPr>
            </a:lvl1pPr>
            <a:lvl2pPr marL="971550" indent="-514350">
              <a:buFontTx/>
              <a:defRPr sz="5400" spc="-150">
                <a:solidFill>
                  <a:srgbClr val="FFFFFF"/>
                </a:solidFill>
              </a:defRPr>
            </a:lvl2pPr>
            <a:lvl3pPr marL="1531619" indent="-617219">
              <a:buFontTx/>
              <a:defRPr sz="5400" spc="-150">
                <a:solidFill>
                  <a:srgbClr val="FFFFFF"/>
                </a:solidFill>
              </a:defRPr>
            </a:lvl3pPr>
            <a:lvl4pPr marL="2057400" indent="-685800">
              <a:buFontTx/>
              <a:defRPr sz="5400" spc="-150">
                <a:solidFill>
                  <a:srgbClr val="FFFFFF"/>
                </a:solidFill>
              </a:defRPr>
            </a:lvl4pPr>
            <a:lvl5pPr marL="2514600" indent="-685800">
              <a:buFontTx/>
              <a:defRPr sz="5400" spc="-1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xfrm>
            <a:off x="699048" y="2290416"/>
            <a:ext cx="10830337" cy="336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1pPr>
            <a:lvl2pPr marL="731519" indent="-274319"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2pPr>
            <a:lvl3pPr marL="1219200" indent="-304800">
              <a:buChar char="o"/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3pPr>
            <a:lvl4pPr marL="1676400" indent="-304800"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4pPr>
            <a:lvl5pPr marL="2133600" indent="-304800"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Body Level One…"/>
          <p:cNvSpPr txBox="1">
            <a:spLocks noGrp="1"/>
          </p:cNvSpPr>
          <p:nvPr>
            <p:ph type="body" idx="1"/>
          </p:nvPr>
        </p:nvSpPr>
        <p:spPr>
          <a:xfrm>
            <a:off x="699048" y="2290416"/>
            <a:ext cx="10830337" cy="336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1pPr>
            <a:lvl2pPr marL="731519" indent="-274319"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2pPr>
            <a:lvl3pPr marL="1219200" indent="-304800">
              <a:buChar char="o"/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3pPr>
            <a:lvl4pPr marL="1676400" indent="-304800"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4pPr>
            <a:lvl5pPr marL="2133600" indent="-304800"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9784" y="2505070"/>
            <a:ext cx="5157783" cy="3684584"/>
          </a:xfrm>
          <a:prstGeom prst="rect">
            <a:avLst/>
          </a:prstGeom>
          <a:solidFill>
            <a:srgbClr val="FFFFFF">
              <a:alpha val="20004"/>
            </a:srgbClr>
          </a:solidFill>
          <a:ln w="12701">
            <a:solidFill>
              <a:srgbClr val="2C3842"/>
            </a:solidFill>
            <a:round/>
          </a:ln>
        </p:spPr>
        <p:txBody>
          <a:bodyPr anchor="ctr">
            <a:normAutofit/>
          </a:bodyPr>
          <a:lstStyle>
            <a:lvl1pPr marL="0" indent="182879">
              <a:buSzTx/>
              <a:buFontTx/>
              <a:buNone/>
              <a:defRPr sz="1800"/>
            </a:lvl1pPr>
            <a:lvl2pPr marL="628650" indent="-171450">
              <a:buFontTx/>
              <a:defRPr sz="1800"/>
            </a:lvl2pPr>
            <a:lvl3pPr marL="1120139" indent="-205739">
              <a:buFontTx/>
              <a:defRPr sz="1800"/>
            </a:lvl3pPr>
            <a:lvl4pPr marL="1600200" indent="-228600">
              <a:buFontTx/>
              <a:defRPr sz="1800"/>
            </a:lvl4pPr>
            <a:lvl5pPr marL="2057400" indent="-228600">
              <a:buFontTx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" name="Text Placeholder 4"/>
          <p:cNvSpPr txBox="1">
            <a:spLocks noGrp="1"/>
          </p:cNvSpPr>
          <p:nvPr>
            <p:ph type="body" sz="quarter" idx="21"/>
          </p:nvPr>
        </p:nvSpPr>
        <p:spPr>
          <a:xfrm>
            <a:off x="6172199" y="1681159"/>
            <a:ext cx="5183186" cy="823911"/>
          </a:xfrm>
          <a:prstGeom prst="rect">
            <a:avLst/>
          </a:prstGeom>
          <a:solidFill>
            <a:srgbClr val="2C3842"/>
          </a:solidFill>
          <a:ln w="12701">
            <a:solidFill>
              <a:srgbClr val="2C3842"/>
            </a:solidFill>
            <a:round/>
          </a:ln>
        </p:spPr>
        <p:txBody>
          <a:bodyPr anchor="ctr">
            <a:normAutofit/>
          </a:bodyPr>
          <a:lstStyle/>
          <a:p>
            <a:pPr marL="0" indent="0">
              <a:buSzTx/>
              <a:buFontTx/>
              <a:buNone/>
              <a:defRPr sz="2400" b="1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pPr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Body Level One…"/>
          <p:cNvSpPr txBox="1">
            <a:spLocks noGrp="1"/>
          </p:cNvSpPr>
          <p:nvPr>
            <p:ph type="body" idx="1"/>
          </p:nvPr>
        </p:nvSpPr>
        <p:spPr>
          <a:xfrm>
            <a:off x="699048" y="2290416"/>
            <a:ext cx="10830337" cy="336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1pPr>
            <a:lvl2pPr marL="731519" indent="-274319"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2pPr>
            <a:lvl3pPr marL="1219200" indent="-304800">
              <a:buChar char="o"/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3pPr>
            <a:lvl4pPr marL="1676400" indent="-304800"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4pPr>
            <a:lvl5pPr marL="2133600" indent="-304800"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32186" y="861391"/>
            <a:ext cx="9144001" cy="616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2000"/>
            </a:lvl1pPr>
            <a:lvl2pPr marL="647700" indent="-190500">
              <a:buFontTx/>
              <a:defRPr sz="2000"/>
            </a:lvl2pPr>
            <a:lvl3pPr marL="1143000" indent="-228600">
              <a:buFontTx/>
              <a:defRPr sz="2000"/>
            </a:lvl3pPr>
            <a:lvl4pPr marL="1625600" indent="-254000">
              <a:buFontTx/>
              <a:defRPr sz="2000"/>
            </a:lvl4pPr>
            <a:lvl5pPr marL="2082800" indent="-254000">
              <a:buFontTx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172200" y="1825626"/>
            <a:ext cx="5181604" cy="4351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</a:lvl1pPr>
            <a:lvl2pPr>
              <a:buFontTx/>
            </a:lvl2pPr>
            <a:lvl3pPr>
              <a:buFontTx/>
            </a:lvl3pPr>
            <a:lvl4pPr>
              <a:buFontTx/>
            </a:lvl4pPr>
            <a:lvl5pPr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3" y="1825626"/>
            <a:ext cx="5181604" cy="4351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</a:lvl1pPr>
            <a:lvl2pPr>
              <a:buFontTx/>
            </a:lvl2pPr>
            <a:lvl3pPr>
              <a:buFontTx/>
            </a:lvl3pPr>
            <a:lvl4pPr>
              <a:buFontTx/>
            </a:lvl4pPr>
            <a:lvl5pPr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" descr="Picture 1"/>
          <p:cNvPicPr>
            <a:picLocks noChangeAspect="1"/>
          </p:cNvPicPr>
          <p:nvPr/>
        </p:nvPicPr>
        <p:blipFill>
          <a:blip r:embed="rId2"/>
          <a:srcRect t="8823" r="19682"/>
          <a:stretch>
            <a:fillRect/>
          </a:stretch>
        </p:blipFill>
        <p:spPr>
          <a:xfrm>
            <a:off x="-1" y="-1"/>
            <a:ext cx="12191998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Picture 3" descr="Picture 3"/>
          <p:cNvPicPr>
            <a:picLocks noChangeAspect="1"/>
          </p:cNvPicPr>
          <p:nvPr/>
        </p:nvPicPr>
        <p:blipFill>
          <a:blip r:embed="rId3"/>
          <a:srcRect t="805" b="1138"/>
          <a:stretch>
            <a:fillRect/>
          </a:stretch>
        </p:blipFill>
        <p:spPr>
          <a:xfrm>
            <a:off x="0" y="0"/>
            <a:ext cx="9290963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Picture 4" descr="Picture 4"/>
          <p:cNvPicPr>
            <a:picLocks noChangeAspect="1"/>
          </p:cNvPicPr>
          <p:nvPr/>
        </p:nvPicPr>
        <p:blipFill>
          <a:blip r:embed="rId4"/>
          <a:srcRect l="21989" t="16064" r="31320" b="13139"/>
          <a:stretch>
            <a:fillRect/>
          </a:stretch>
        </p:blipFill>
        <p:spPr>
          <a:xfrm>
            <a:off x="4644766" y="0"/>
            <a:ext cx="538700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16" y="4896473"/>
            <a:ext cx="1270002" cy="888998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38" y="-636103"/>
            <a:ext cx="15259261" cy="7533862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2800" y="4146546"/>
            <a:ext cx="10515601" cy="91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5400" spc="-150"/>
            </a:lvl1pPr>
            <a:lvl2pPr marL="971550" indent="-514350">
              <a:buFontTx/>
              <a:defRPr sz="5400" spc="-150"/>
            </a:lvl2pPr>
            <a:lvl3pPr marL="1531619" indent="-617219">
              <a:buFontTx/>
              <a:defRPr sz="5400" spc="-150"/>
            </a:lvl3pPr>
            <a:lvl4pPr marL="2057400" indent="-685800">
              <a:buFontTx/>
              <a:defRPr sz="5400" spc="-150"/>
            </a:lvl4pPr>
            <a:lvl5pPr marL="2514600" indent="-685800">
              <a:buFontTx/>
              <a:defRPr sz="5400" spc="-1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38" y="-636103"/>
            <a:ext cx="15259261" cy="7533862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750885" y="1552715"/>
            <a:ext cx="10691816" cy="47528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</a:lvl1pPr>
            <a:lvl2pPr>
              <a:spcBef>
                <a:spcPts val="400"/>
              </a:spcBef>
              <a:buFontTx/>
            </a:lvl2pPr>
            <a:lvl3pPr>
              <a:spcBef>
                <a:spcPts val="400"/>
              </a:spcBef>
              <a:buFontTx/>
            </a:lvl3pPr>
            <a:lvl4pPr>
              <a:spcBef>
                <a:spcPts val="400"/>
              </a:spcBef>
              <a:buFontTx/>
            </a:lvl4pPr>
            <a:lvl5pPr>
              <a:spcBef>
                <a:spcPts val="400"/>
              </a:spcBef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Body Level One…"/>
          <p:cNvSpPr txBox="1">
            <a:spLocks noGrp="1"/>
          </p:cNvSpPr>
          <p:nvPr>
            <p:ph type="body" idx="1"/>
          </p:nvPr>
        </p:nvSpPr>
        <p:spPr>
          <a:xfrm>
            <a:off x="750885" y="1552715"/>
            <a:ext cx="10691816" cy="47528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</a:lvl1pPr>
            <a:lvl2pPr>
              <a:spcBef>
                <a:spcPts val="400"/>
              </a:spcBef>
              <a:buFontTx/>
            </a:lvl2pPr>
            <a:lvl3pPr>
              <a:spcBef>
                <a:spcPts val="400"/>
              </a:spcBef>
              <a:buFontTx/>
            </a:lvl3pPr>
            <a:lvl4pPr>
              <a:spcBef>
                <a:spcPts val="400"/>
              </a:spcBef>
              <a:buFontTx/>
            </a:lvl4pPr>
            <a:lvl5pPr>
              <a:spcBef>
                <a:spcPts val="400"/>
              </a:spcBef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"/>
          <p:cNvPicPr>
            <a:picLocks noChangeAspect="1"/>
          </p:cNvPicPr>
          <p:nvPr/>
        </p:nvPicPr>
        <p:blipFill>
          <a:blip r:embed="rId18"/>
          <a:srcRect t="8823" r="19682"/>
          <a:stretch>
            <a:fillRect/>
          </a:stretch>
        </p:blipFill>
        <p:spPr>
          <a:xfrm>
            <a:off x="-1" y="-1"/>
            <a:ext cx="12191998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Relationship Id="rId2" Type="http://schemas.openxmlformats.org/officeDocument/2006/relationships/hyperlink" Target="https://econedlink.org/membership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onedlink.org/professional-development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l.com/the-ascent/credit-cards/articles/heres-how-much-the-average-american-is-spending-on-credit-card-debt-monthly/#:~:text=The%20typical%20consumer%20pays%20%24430,your%20debt%20easier%20to%20manage" TargetMode="External"/><Relationship Id="rId3" Type="http://schemas.openxmlformats.org/officeDocument/2006/relationships/hyperlink" Target="https://www.wsj.com/articles/americans-are-borrowing-again-which-is-great-news-for-big-lenders-15be97b3" TargetMode="External"/><Relationship Id="rId7" Type="http://schemas.openxmlformats.org/officeDocument/2006/relationships/hyperlink" Target="https://fred.stlouisfed.org/series/SLOAS" TargetMode="External"/><Relationship Id="rId2" Type="http://schemas.openxmlformats.org/officeDocument/2006/relationships/hyperlink" Target="https://www.cnbc.com/2023/05/15/consumer-debt-passes-17-trillion-for-the-first-time-despite-slide-in-mortgage-demand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ool.com/the-ascent/research/average-household-debt/" TargetMode="External"/><Relationship Id="rId5" Type="http://schemas.openxmlformats.org/officeDocument/2006/relationships/hyperlink" Target="https://abcnews.go.com/US/generation-sees-biggest-increase-credit-card-debt-gen/story?id=102326452" TargetMode="External"/><Relationship Id="rId4" Type="http://schemas.openxmlformats.org/officeDocument/2006/relationships/hyperlink" Target="https://www.politico.com/news/2023/09/07/state-lawmakers-america-medical-debt-00114330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fred.stlouisfed.org/series/TERMCBCCALLNS" TargetMode="External"/><Relationship Id="rId3" Type="http://schemas.openxmlformats.org/officeDocument/2006/relationships/hyperlink" Target="https://www.cnbc.com/2023/08/11/why-americans-are-struggling-with-car-loans.html" TargetMode="External"/><Relationship Id="rId7" Type="http://schemas.openxmlformats.org/officeDocument/2006/relationships/hyperlink" Target="https://www.ngpf.org/curriculum/managing-credit/" TargetMode="External"/><Relationship Id="rId2" Type="http://schemas.openxmlformats.org/officeDocument/2006/relationships/hyperlink" Target="https://fred.stlouisfed.org/tags/series?t=debt%3Bmortgag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ngpf.org/curriculum/types-of-credit/" TargetMode="External"/><Relationship Id="rId5" Type="http://schemas.openxmlformats.org/officeDocument/2006/relationships/hyperlink" Target="https://www.stlouisfed.org/search#siteResults_e=0&amp;siteResults_q=Credit" TargetMode="External"/><Relationship Id="rId4" Type="http://schemas.openxmlformats.org/officeDocument/2006/relationships/hyperlink" Target="https://econedlink.org/?s=Consumer+Credit+&amp;post_type=post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"/>
          <p:cNvSpPr txBox="1">
            <a:spLocks noGrp="1"/>
          </p:cNvSpPr>
          <p:nvPr>
            <p:ph type="title" idx="4294967295"/>
          </p:nvPr>
        </p:nvSpPr>
        <p:spPr>
          <a:xfrm>
            <a:off x="2377440" y="4302420"/>
            <a:ext cx="7437119" cy="255558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ctr" defTabSz="886968">
              <a:defRPr sz="1746" spc="-194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rPr sz="2800" b="1" dirty="0"/>
              <a:t>Presented by:</a:t>
            </a:r>
            <a:r>
              <a:rPr lang="en-US" sz="2800" b="1" dirty="0"/>
              <a:t> Kevin Morgan </a:t>
            </a:r>
            <a:br>
              <a:rPr sz="2800" b="1" dirty="0"/>
            </a:br>
            <a:br>
              <a:rPr sz="2800" b="1" dirty="0"/>
            </a:br>
            <a:r>
              <a:rPr sz="2800" b="1" dirty="0"/>
              <a:t>Email:</a:t>
            </a:r>
            <a:r>
              <a:rPr lang="en-US" sz="2800" b="1" dirty="0"/>
              <a:t> LifeFinanceEd@gmail.com</a:t>
            </a:r>
            <a:br>
              <a:rPr sz="2800" b="1" dirty="0"/>
            </a:br>
            <a:br>
              <a:rPr sz="2800" b="1" dirty="0"/>
            </a:br>
            <a:r>
              <a:rPr sz="2800" b="1" dirty="0"/>
              <a:t>Date:</a:t>
            </a:r>
            <a:r>
              <a:rPr lang="en-US" sz="2800" b="1" dirty="0"/>
              <a:t> 9.12.2023</a:t>
            </a:r>
            <a:endParaRPr sz="2800" b="1" dirty="0"/>
          </a:p>
        </p:txBody>
      </p:sp>
      <p:sp>
        <p:nvSpPr>
          <p:cNvPr id="177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62753" y="2282576"/>
            <a:ext cx="7437119" cy="114642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384047">
              <a:spcBef>
                <a:spcPts val="400"/>
              </a:spcBef>
              <a:defRPr sz="2267" spc="-84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rPr lang="en-US" sz="4400" b="1" spc="-300" dirty="0">
                <a:solidFill>
                  <a:srgbClr val="414A58"/>
                </a:solidFill>
                <a:latin typeface="Inter"/>
                <a:sym typeface="Inter"/>
              </a:rPr>
              <a:t>Consumer Credit in America </a:t>
            </a:r>
            <a:endParaRPr sz="4400" b="1" spc="-300" dirty="0">
              <a:solidFill>
                <a:srgbClr val="414A58"/>
              </a:solidFill>
              <a:latin typeface="Inter"/>
              <a:sym typeface="Inter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5BE3B7-11A4-2EAA-4ADC-1ABFDF780CE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Inter"/>
              </a:rPr>
              <a:t>History of Credit in America</a:t>
            </a:r>
          </a:p>
        </p:txBody>
      </p:sp>
    </p:spTree>
    <p:extLst>
      <p:ext uri="{BB962C8B-B14F-4D97-AF65-F5344CB8AC3E}">
        <p14:creationId xmlns:p14="http://schemas.microsoft.com/office/powerpoint/2010/main" val="158895014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192" name="Title 1"/>
          <p:cNvSpPr txBox="1"/>
          <p:nvPr/>
        </p:nvSpPr>
        <p:spPr>
          <a:xfrm>
            <a:off x="737615" y="629231"/>
            <a:ext cx="10424161" cy="7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rPr lang="en-US" b="1" dirty="0"/>
              <a:t>Once Upon a Time …</a:t>
            </a:r>
            <a:endParaRPr b="1" dirty="0"/>
          </a:p>
        </p:txBody>
      </p:sp>
      <p:sp>
        <p:nvSpPr>
          <p:cNvPr id="193" name="TextBox 4"/>
          <p:cNvSpPr txBox="1"/>
          <p:nvPr/>
        </p:nvSpPr>
        <p:spPr>
          <a:xfrm>
            <a:off x="873856" y="1561382"/>
            <a:ext cx="7922672" cy="5539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</a:lvl1pPr>
          </a:lstStyle>
          <a:p>
            <a:pPr marL="0" indent="0">
              <a:buNone/>
            </a:pPr>
            <a:r>
              <a:rPr lang="en-US" sz="2000" b="1" dirty="0">
                <a:latin typeface="Proxima Nova"/>
              </a:rPr>
              <a:t>19</a:t>
            </a:r>
            <a:r>
              <a:rPr lang="en-US" sz="2000" b="1" baseline="30000" dirty="0">
                <a:latin typeface="Proxima Nova"/>
              </a:rPr>
              <a:t>th</a:t>
            </a:r>
            <a:r>
              <a:rPr lang="en-US" sz="2000" b="1" dirty="0">
                <a:latin typeface="Proxima Nova"/>
              </a:rPr>
              <a:t> Century: </a:t>
            </a:r>
          </a:p>
          <a:p>
            <a:pPr lvl="1" indent="0">
              <a:lnSpc>
                <a:spcPct val="150000"/>
              </a:lnSpc>
            </a:pPr>
            <a:r>
              <a:rPr lang="en-US" sz="2000" dirty="0">
                <a:latin typeface="Proxima Nova"/>
              </a:rPr>
              <a:t>-  </a:t>
            </a:r>
            <a:r>
              <a:rPr lang="en-US" sz="2000" b="1" dirty="0">
                <a:solidFill>
                  <a:schemeClr val="accent6"/>
                </a:solidFill>
                <a:latin typeface="Proxima Nova"/>
              </a:rPr>
              <a:t>Rural: Population majority</a:t>
            </a:r>
            <a:endParaRPr lang="en-US" sz="2000" dirty="0">
              <a:latin typeface="Proxima Nova"/>
            </a:endParaRPr>
          </a:p>
          <a:p>
            <a:pPr lvl="1" indent="0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Proxima Nova"/>
              </a:rPr>
              <a:t>-  Americans’ perception of debt; “no-fun” debt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b="1" dirty="0">
                <a:solidFill>
                  <a:schemeClr val="accent6"/>
                </a:solidFill>
                <a:latin typeface="Proxima Nova"/>
              </a:rPr>
              <a:t>Credit was exclusive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b="1" dirty="0">
                <a:solidFill>
                  <a:srgbClr val="002060"/>
                </a:solidFill>
                <a:latin typeface="Proxima Nova"/>
              </a:rPr>
              <a:t>Borrowing alternatives for the less well-to-do</a:t>
            </a:r>
          </a:p>
          <a:p>
            <a:pPr marL="0" indent="0">
              <a:buNone/>
            </a:pPr>
            <a:endParaRPr lang="en-US" sz="2000" b="1" dirty="0">
              <a:latin typeface="Proxima Nova"/>
            </a:endParaRPr>
          </a:p>
          <a:p>
            <a:pPr marL="0" indent="0">
              <a:buNone/>
            </a:pPr>
            <a:r>
              <a:rPr lang="en-US" sz="2000" b="1" dirty="0">
                <a:latin typeface="Proxima Nova"/>
              </a:rPr>
              <a:t>20</a:t>
            </a:r>
            <a:r>
              <a:rPr lang="en-US" sz="2000" b="1" baseline="30000" dirty="0">
                <a:latin typeface="Proxima Nova"/>
              </a:rPr>
              <a:t>th</a:t>
            </a:r>
            <a:r>
              <a:rPr lang="en-US" sz="2000" b="1" dirty="0">
                <a:latin typeface="Proxima Nova"/>
              </a:rPr>
              <a:t> Century: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b="1" dirty="0">
                <a:solidFill>
                  <a:srgbClr val="002060"/>
                </a:solidFill>
                <a:latin typeface="Proxima Nova"/>
              </a:rPr>
              <a:t>Essential vs. non-essential 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b="1" dirty="0">
                <a:solidFill>
                  <a:schemeClr val="accent6"/>
                </a:solidFill>
                <a:latin typeface="Proxima Nova"/>
              </a:rPr>
              <a:t>Expansion of luxury goods; “Roaring Twenties”</a:t>
            </a:r>
            <a:endParaRPr lang="en-US" sz="2000" b="1" dirty="0">
              <a:solidFill>
                <a:srgbClr val="002060"/>
              </a:solidFill>
              <a:latin typeface="Proxima Nova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b="1" dirty="0">
                <a:solidFill>
                  <a:srgbClr val="002060"/>
                </a:solidFill>
                <a:latin typeface="Proxima Nova"/>
              </a:rPr>
              <a:t>Innovation, industrialization and advertising, oh my!”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b="1" dirty="0">
                <a:solidFill>
                  <a:schemeClr val="accent6"/>
                </a:solidFill>
                <a:latin typeface="Proxima Nova"/>
              </a:rPr>
              <a:t>Growth of suburban communities</a:t>
            </a:r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60CDB6-5615-79D0-3B48-56E26F932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899" y="1561382"/>
            <a:ext cx="3212973" cy="2141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25658F-90D7-0463-8292-23225CE26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987" y="4191456"/>
            <a:ext cx="3212973" cy="2210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473664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5BE3B7-11A4-2EAA-4ADC-1ABFDF780CE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12801" y="4146545"/>
            <a:ext cx="5560839" cy="1466603"/>
          </a:xfrm>
        </p:spPr>
        <p:txBody>
          <a:bodyPr>
            <a:normAutofit lnSpcReduction="10000"/>
          </a:bodyPr>
          <a:lstStyle/>
          <a:p>
            <a:r>
              <a:rPr lang="en-US" sz="4800" b="1" dirty="0">
                <a:latin typeface="Inter"/>
              </a:rPr>
              <a:t>Current Trends: </a:t>
            </a:r>
          </a:p>
          <a:p>
            <a:r>
              <a:rPr lang="en-US" sz="4800" b="1" dirty="0">
                <a:latin typeface="Inter"/>
              </a:rPr>
              <a:t>Statistical Analysis</a:t>
            </a:r>
          </a:p>
          <a:p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6074600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188" name="Title 1"/>
          <p:cNvSpPr txBox="1"/>
          <p:nvPr/>
        </p:nvSpPr>
        <p:spPr>
          <a:xfrm>
            <a:off x="737615" y="629231"/>
            <a:ext cx="10424161" cy="7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rPr lang="en-US" b="1" dirty="0"/>
              <a:t>One nation …in debt…</a:t>
            </a:r>
            <a:endParaRPr b="1" dirty="0"/>
          </a:p>
        </p:txBody>
      </p:sp>
      <p:sp>
        <p:nvSpPr>
          <p:cNvPr id="189" name="TextBox 5"/>
          <p:cNvSpPr txBox="1"/>
          <p:nvPr/>
        </p:nvSpPr>
        <p:spPr>
          <a:xfrm>
            <a:off x="643819" y="1532626"/>
            <a:ext cx="830206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01DAF9-B71A-C951-217D-360A58F88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073" y="1901958"/>
            <a:ext cx="8143244" cy="45758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97FF6E-F09A-BC1B-BF79-39FA3F15E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73" y="1898469"/>
            <a:ext cx="8143244" cy="4641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C83A0B-9FDC-BEB6-4DFF-368667E1A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073" y="1905447"/>
            <a:ext cx="8143244" cy="46346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37FD90-0853-393C-8A62-63094A6E1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073" y="1898469"/>
            <a:ext cx="8143244" cy="4641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C4946D-0521-E1DB-B405-DB190EDCB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8073" y="1880977"/>
            <a:ext cx="8143244" cy="4641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8651DC-4E3B-6D50-B107-A54AD9C98D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8073" y="1857103"/>
            <a:ext cx="8143244" cy="47439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85B7BC-DD84-3F97-200F-0BD89C8CF8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8073" y="1793289"/>
            <a:ext cx="8143244" cy="4807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3568496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188" name="Title 1"/>
          <p:cNvSpPr txBox="1"/>
          <p:nvPr/>
        </p:nvSpPr>
        <p:spPr>
          <a:xfrm>
            <a:off x="737615" y="629231"/>
            <a:ext cx="10424161" cy="7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rPr lang="en-US" b="1" dirty="0"/>
              <a:t>It’s not just mortgages!</a:t>
            </a:r>
            <a:endParaRPr b="1" dirty="0"/>
          </a:p>
        </p:txBody>
      </p:sp>
      <p:sp>
        <p:nvSpPr>
          <p:cNvPr id="189" name="TextBox 5"/>
          <p:cNvSpPr txBox="1"/>
          <p:nvPr/>
        </p:nvSpPr>
        <p:spPr>
          <a:xfrm>
            <a:off x="643819" y="1532626"/>
            <a:ext cx="830206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01DAF9-B71A-C951-217D-360A58F88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073" y="1901958"/>
            <a:ext cx="8143244" cy="45758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97FF6E-F09A-BC1B-BF79-39FA3F15E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73" y="1898469"/>
            <a:ext cx="8143244" cy="4641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C83A0B-9FDC-BEB6-4DFF-368667E1A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073" y="1905447"/>
            <a:ext cx="8143244" cy="46346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37FD90-0853-393C-8A62-63094A6E1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073" y="1898469"/>
            <a:ext cx="8143244" cy="4641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C4946D-0521-E1DB-B405-DB190EDCB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8073" y="1880977"/>
            <a:ext cx="8143244" cy="4641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8651DC-4E3B-6D50-B107-A54AD9C98D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8073" y="1857103"/>
            <a:ext cx="8143244" cy="47439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85B7BC-DD84-3F97-200F-0BD89C8CF8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8073" y="1793289"/>
            <a:ext cx="8143244" cy="4807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153E43-B8EF-2974-492B-7445D1A6CC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8073" y="1793289"/>
            <a:ext cx="8143244" cy="4807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0945320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188" name="Title 1"/>
          <p:cNvSpPr txBox="1"/>
          <p:nvPr/>
        </p:nvSpPr>
        <p:spPr>
          <a:xfrm>
            <a:off x="737615" y="629231"/>
            <a:ext cx="10424161" cy="7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rPr lang="en-US" b="1" dirty="0"/>
              <a:t>Congratulations, grad! You’re in debt!</a:t>
            </a:r>
            <a:endParaRPr b="1" dirty="0"/>
          </a:p>
        </p:txBody>
      </p:sp>
      <p:sp>
        <p:nvSpPr>
          <p:cNvPr id="189" name="TextBox 5"/>
          <p:cNvSpPr txBox="1"/>
          <p:nvPr/>
        </p:nvSpPr>
        <p:spPr>
          <a:xfrm>
            <a:off x="643819" y="1532626"/>
            <a:ext cx="830206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01DAF9-B71A-C951-217D-360A58F88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073" y="1901958"/>
            <a:ext cx="8143244" cy="45758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97FF6E-F09A-BC1B-BF79-39FA3F15E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73" y="1898469"/>
            <a:ext cx="8143244" cy="4641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C83A0B-9FDC-BEB6-4DFF-368667E1A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073" y="1905447"/>
            <a:ext cx="8143244" cy="46346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37FD90-0853-393C-8A62-63094A6E1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073" y="1898469"/>
            <a:ext cx="8143244" cy="4641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C4946D-0521-E1DB-B405-DB190EDCB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8073" y="1880977"/>
            <a:ext cx="8143244" cy="4641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8651DC-4E3B-6D50-B107-A54AD9C98D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8073" y="1857103"/>
            <a:ext cx="8143244" cy="47439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5321402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188" name="Title 1"/>
          <p:cNvSpPr txBox="1"/>
          <p:nvPr/>
        </p:nvSpPr>
        <p:spPr>
          <a:xfrm>
            <a:off x="737615" y="629231"/>
            <a:ext cx="10424161" cy="7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rPr lang="en-US" b="1" dirty="0"/>
              <a:t>No one leaves home without it!</a:t>
            </a:r>
            <a:endParaRPr b="1" dirty="0"/>
          </a:p>
        </p:txBody>
      </p:sp>
      <p:sp>
        <p:nvSpPr>
          <p:cNvPr id="189" name="TextBox 5"/>
          <p:cNvSpPr txBox="1"/>
          <p:nvPr/>
        </p:nvSpPr>
        <p:spPr>
          <a:xfrm>
            <a:off x="643819" y="1532626"/>
            <a:ext cx="830206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01DAF9-B71A-C951-217D-360A58F88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073" y="1901958"/>
            <a:ext cx="8143244" cy="45758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8066393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188" name="Title 1"/>
          <p:cNvSpPr txBox="1"/>
          <p:nvPr/>
        </p:nvSpPr>
        <p:spPr>
          <a:xfrm>
            <a:off x="737615" y="629231"/>
            <a:ext cx="10424161" cy="7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rPr lang="en-US" b="1" dirty="0"/>
              <a:t>It’s not in your best … interest.</a:t>
            </a:r>
            <a:endParaRPr b="1" dirty="0"/>
          </a:p>
        </p:txBody>
      </p:sp>
      <p:sp>
        <p:nvSpPr>
          <p:cNvPr id="189" name="TextBox 5"/>
          <p:cNvSpPr txBox="1"/>
          <p:nvPr/>
        </p:nvSpPr>
        <p:spPr>
          <a:xfrm>
            <a:off x="643819" y="1532626"/>
            <a:ext cx="830206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01DAF9-B71A-C951-217D-360A58F88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073" y="1901958"/>
            <a:ext cx="8143244" cy="45758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97FF6E-F09A-BC1B-BF79-39FA3F15E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73" y="1898469"/>
            <a:ext cx="8143244" cy="4641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C83A0B-9FDC-BEB6-4DFF-368667E1A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073" y="1905447"/>
            <a:ext cx="8143244" cy="46346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37FD90-0853-393C-8A62-63094A6E1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073" y="1898469"/>
            <a:ext cx="8143244" cy="4641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C4946D-0521-E1DB-B405-DB190EDCB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8073" y="1836122"/>
            <a:ext cx="8143244" cy="4641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B3437A-0EED-4F05-68A2-5B5E37B7DD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8073" y="1852001"/>
            <a:ext cx="8302062" cy="4738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737130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18</a:t>
            </a:fld>
            <a:endParaRPr/>
          </a:p>
        </p:txBody>
      </p:sp>
      <p:sp>
        <p:nvSpPr>
          <p:cNvPr id="188" name="Title 1"/>
          <p:cNvSpPr txBox="1"/>
          <p:nvPr/>
        </p:nvSpPr>
        <p:spPr>
          <a:xfrm>
            <a:off x="737615" y="629231"/>
            <a:ext cx="10424161" cy="7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rPr lang="en-US" b="1" dirty="0"/>
              <a:t>A new take on “buy now, pay later.” </a:t>
            </a:r>
            <a:endParaRPr b="1" dirty="0"/>
          </a:p>
        </p:txBody>
      </p:sp>
      <p:sp>
        <p:nvSpPr>
          <p:cNvPr id="189" name="TextBox 5"/>
          <p:cNvSpPr txBox="1"/>
          <p:nvPr/>
        </p:nvSpPr>
        <p:spPr>
          <a:xfrm>
            <a:off x="643819" y="1532626"/>
            <a:ext cx="830206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01DAF9-B71A-C951-217D-360A58F88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073" y="1901958"/>
            <a:ext cx="8143244" cy="45758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97FF6E-F09A-BC1B-BF79-39FA3F15E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73" y="1898469"/>
            <a:ext cx="8143244" cy="4641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C83A0B-9FDC-BEB6-4DFF-368667E1A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073" y="1905447"/>
            <a:ext cx="8143244" cy="46346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37FD90-0853-393C-8A62-63094A6E1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073" y="1898469"/>
            <a:ext cx="8143244" cy="4641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4324999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19</a:t>
            </a:fld>
            <a:endParaRPr/>
          </a:p>
        </p:txBody>
      </p:sp>
      <p:sp>
        <p:nvSpPr>
          <p:cNvPr id="188" name="Title 1"/>
          <p:cNvSpPr txBox="1"/>
          <p:nvPr/>
        </p:nvSpPr>
        <p:spPr>
          <a:xfrm>
            <a:off x="737615" y="629231"/>
            <a:ext cx="10424161" cy="7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rPr lang="en-US" b="1" dirty="0"/>
              <a:t>Trending nicely</a:t>
            </a:r>
            <a:endParaRPr b="1" dirty="0"/>
          </a:p>
        </p:txBody>
      </p:sp>
      <p:sp>
        <p:nvSpPr>
          <p:cNvPr id="189" name="TextBox 5"/>
          <p:cNvSpPr txBox="1"/>
          <p:nvPr/>
        </p:nvSpPr>
        <p:spPr>
          <a:xfrm>
            <a:off x="643819" y="1532626"/>
            <a:ext cx="830206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01DAF9-B71A-C951-217D-360A58F88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073" y="1901958"/>
            <a:ext cx="8143244" cy="45758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97FF6E-F09A-BC1B-BF79-39FA3F15E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73" y="1898469"/>
            <a:ext cx="8143244" cy="4641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C83A0B-9FDC-BEB6-4DFF-368667E1A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073" y="1905447"/>
            <a:ext cx="8143244" cy="46346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37FD90-0853-393C-8A62-63094A6E1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073" y="1898469"/>
            <a:ext cx="8143244" cy="4641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C4946D-0521-E1DB-B405-DB190EDCB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8073" y="1880977"/>
            <a:ext cx="8143244" cy="4641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2005800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80" name="Content Placeholder 2"/>
          <p:cNvSpPr txBox="1"/>
          <p:nvPr/>
        </p:nvSpPr>
        <p:spPr>
          <a:xfrm>
            <a:off x="883919" y="1825625"/>
            <a:ext cx="10424162" cy="444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000"/>
            </a:pPr>
            <a:r>
              <a:rPr dirty="0">
                <a:latin typeface="Proxima Nova"/>
              </a:rPr>
              <a:t>You can now access CEE’s professional development webinars directly on EconEdLink.org! To receive these new professional development benefits, </a:t>
            </a:r>
            <a:r>
              <a:rPr b="1" dirty="0">
                <a:latin typeface="Proxima Nova"/>
              </a:rPr>
              <a:t>become an </a:t>
            </a:r>
            <a:r>
              <a:rPr b="1" dirty="0" err="1">
                <a:latin typeface="Proxima Nova"/>
              </a:rPr>
              <a:t>EconEdLink</a:t>
            </a:r>
            <a:r>
              <a:rPr b="1" dirty="0">
                <a:latin typeface="Proxima Nova"/>
              </a:rPr>
              <a:t> </a:t>
            </a:r>
            <a:r>
              <a:rPr b="1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Proxima Nova"/>
                <a:hlinkClick r:id="rId2"/>
              </a:rPr>
              <a:t>member</a:t>
            </a:r>
            <a:r>
              <a:rPr dirty="0">
                <a:latin typeface="Proxima Nova"/>
              </a:rPr>
              <a:t>. As a member, you will now be able to: 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/>
            </a:pPr>
            <a:endParaRPr dirty="0">
              <a:latin typeface="Proxima Nova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/>
            </a:pPr>
            <a:r>
              <a:rPr dirty="0">
                <a:latin typeface="Proxima Nova"/>
              </a:rPr>
              <a:t>Automatically receive a professional development certificate via e-mail within 24 hours after viewing any webinar for a minimum of 45 minutes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/>
            </a:pPr>
            <a:r>
              <a:rPr dirty="0">
                <a:latin typeface="Proxima Nova"/>
              </a:rPr>
              <a:t>Register for upcoming webinars with a simple one-click process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/>
            </a:pPr>
            <a:r>
              <a:rPr dirty="0">
                <a:latin typeface="Proxima Nova"/>
              </a:rPr>
              <a:t>Easily download presentations, lesson plan materials and activities for each webinar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/>
            </a:pPr>
            <a:r>
              <a:rPr dirty="0">
                <a:latin typeface="Proxima Nova"/>
              </a:rPr>
              <a:t>Search and view all webinars at your convenience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/>
            </a:pPr>
            <a:r>
              <a:rPr dirty="0">
                <a:latin typeface="Proxima Nova"/>
              </a:rPr>
              <a:t>Save webinars to your </a:t>
            </a:r>
            <a:r>
              <a:rPr dirty="0" err="1">
                <a:latin typeface="Proxima Nova"/>
              </a:rPr>
              <a:t>EconEdLink</a:t>
            </a:r>
            <a:r>
              <a:rPr dirty="0">
                <a:latin typeface="Proxima Nova"/>
              </a:rPr>
              <a:t> dashboard for easy access to the event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/>
            </a:pPr>
            <a:endParaRPr dirty="0">
              <a:latin typeface="Proxima Nova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 sz="2000"/>
            </a:pPr>
            <a:r>
              <a:rPr dirty="0">
                <a:latin typeface="Proxima Nova"/>
              </a:rPr>
              <a:t>Access our new </a:t>
            </a:r>
            <a:r>
              <a:rPr b="1" dirty="0">
                <a:latin typeface="Proxima Nova"/>
              </a:rPr>
              <a:t>Professional Development</a:t>
            </a:r>
            <a:r>
              <a:rPr dirty="0">
                <a:latin typeface="Proxima Nova"/>
              </a:rPr>
              <a:t> page </a:t>
            </a: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Proxima Nova"/>
                <a:hlinkClick r:id="rId3"/>
              </a:rPr>
              <a:t>here</a:t>
            </a:r>
          </a:p>
        </p:txBody>
      </p:sp>
      <p:sp>
        <p:nvSpPr>
          <p:cNvPr id="181" name="Title 1"/>
          <p:cNvSpPr txBox="1"/>
          <p:nvPr/>
        </p:nvSpPr>
        <p:spPr>
          <a:xfrm>
            <a:off x="579119" y="681037"/>
            <a:ext cx="10424162" cy="7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sz="4400" b="1" spc="-300" dirty="0" err="1">
                <a:solidFill>
                  <a:srgbClr val="414A58"/>
                </a:solidFill>
                <a:latin typeface="Inter"/>
                <a:sym typeface="Inter"/>
              </a:rPr>
              <a:t>EconEdLink</a:t>
            </a:r>
            <a:r>
              <a:rPr sz="4400" b="1" spc="-300" dirty="0">
                <a:solidFill>
                  <a:srgbClr val="414A58"/>
                </a:solidFill>
                <a:latin typeface="Inter"/>
                <a:sym typeface="Inter"/>
              </a:rPr>
              <a:t> Membership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5BE3B7-11A4-2EAA-4ADC-1ABFDF780CE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12800" y="4146546"/>
            <a:ext cx="10515601" cy="1348907"/>
          </a:xfrm>
        </p:spPr>
        <p:txBody>
          <a:bodyPr>
            <a:normAutofit fontScale="77500" lnSpcReduction="20000"/>
          </a:bodyPr>
          <a:lstStyle/>
          <a:p>
            <a:r>
              <a:rPr lang="en-US" sz="6200" b="1" dirty="0"/>
              <a:t>U.S. Consumer Debt:</a:t>
            </a:r>
          </a:p>
          <a:p>
            <a:r>
              <a:rPr lang="en-US" sz="6200" b="1" dirty="0"/>
              <a:t>A Summary </a:t>
            </a:r>
          </a:p>
          <a:p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92010588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21</a:t>
            </a:fld>
            <a:endParaRPr/>
          </a:p>
        </p:txBody>
      </p:sp>
      <p:sp>
        <p:nvSpPr>
          <p:cNvPr id="192" name="Title 1"/>
          <p:cNvSpPr txBox="1"/>
          <p:nvPr/>
        </p:nvSpPr>
        <p:spPr>
          <a:xfrm>
            <a:off x="737615" y="629231"/>
            <a:ext cx="10424161" cy="7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rPr lang="en-US" b="1" dirty="0"/>
              <a:t>The Mortgage</a:t>
            </a:r>
            <a:endParaRPr b="1" dirty="0"/>
          </a:p>
        </p:txBody>
      </p:sp>
      <p:sp>
        <p:nvSpPr>
          <p:cNvPr id="193" name="TextBox 4"/>
          <p:cNvSpPr txBox="1"/>
          <p:nvPr/>
        </p:nvSpPr>
        <p:spPr>
          <a:xfrm>
            <a:off x="873856" y="1561382"/>
            <a:ext cx="6548023" cy="3293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</a:lvl1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chemeClr val="accent6"/>
                </a:solidFill>
                <a:latin typeface="Proxima Nova"/>
              </a:rPr>
              <a:t>Largest source of U.S. consumer debt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002060"/>
                </a:solidFill>
                <a:latin typeface="Proxima Nova"/>
              </a:rPr>
              <a:t>Total Debt: Approximately $12 trillion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chemeClr val="accent6"/>
                </a:solidFill>
                <a:latin typeface="Proxima Nova"/>
              </a:rPr>
              <a:t>Median home cost: $416,000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002060"/>
                </a:solidFill>
                <a:latin typeface="Proxima Nova"/>
              </a:rPr>
              <a:t>Median monthly payment: $1,600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FF0000"/>
                </a:solidFill>
                <a:latin typeface="Proxima Nova"/>
              </a:rPr>
              <a:t>Major Talking Point: Interest Rates</a:t>
            </a:r>
          </a:p>
          <a:p>
            <a:pPr>
              <a:buFontTx/>
              <a:buChar char="-"/>
            </a:pP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B26AEF-18E8-2FCF-4C9A-0FA9A547A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94" y="3316550"/>
            <a:ext cx="4286250" cy="30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969257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22</a:t>
            </a:fld>
            <a:endParaRPr/>
          </a:p>
        </p:txBody>
      </p:sp>
      <p:sp>
        <p:nvSpPr>
          <p:cNvPr id="192" name="Title 1"/>
          <p:cNvSpPr txBox="1"/>
          <p:nvPr/>
        </p:nvSpPr>
        <p:spPr>
          <a:xfrm>
            <a:off x="737615" y="629231"/>
            <a:ext cx="10424161" cy="7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rPr lang="en-US" b="1" dirty="0"/>
              <a:t>Student Loans</a:t>
            </a:r>
            <a:endParaRPr b="1" dirty="0"/>
          </a:p>
        </p:txBody>
      </p:sp>
      <p:sp>
        <p:nvSpPr>
          <p:cNvPr id="193" name="TextBox 4"/>
          <p:cNvSpPr txBox="1"/>
          <p:nvPr/>
        </p:nvSpPr>
        <p:spPr>
          <a:xfrm>
            <a:off x="873856" y="1561382"/>
            <a:ext cx="6548023" cy="3847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</a:lvl1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chemeClr val="accent6"/>
                </a:solidFill>
                <a:latin typeface="Proxima Nova"/>
              </a:rPr>
              <a:t>2</a:t>
            </a:r>
            <a:r>
              <a:rPr lang="en-US" sz="2400" b="1" baseline="30000" dirty="0">
                <a:solidFill>
                  <a:schemeClr val="accent6"/>
                </a:solidFill>
                <a:latin typeface="Proxima Nova"/>
              </a:rPr>
              <a:t>nd</a:t>
            </a:r>
            <a:r>
              <a:rPr lang="en-US" sz="2400" b="1" dirty="0">
                <a:solidFill>
                  <a:schemeClr val="accent6"/>
                </a:solidFill>
                <a:latin typeface="Proxima Nova"/>
              </a:rPr>
              <a:t> Largest source of U.S. consumer debt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002060"/>
                </a:solidFill>
                <a:latin typeface="Proxima Nova"/>
              </a:rPr>
              <a:t>Total Debt: Approximately $1.7 trillion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chemeClr val="accent6"/>
                </a:solidFill>
                <a:latin typeface="Proxima Nova"/>
              </a:rPr>
              <a:t>Median loan balance: $20-$24K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002060"/>
                </a:solidFill>
                <a:latin typeface="Proxima Nova"/>
              </a:rPr>
              <a:t>Monthly payment: $200 - $300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FF0000"/>
                </a:solidFill>
                <a:latin typeface="Proxima Nova"/>
              </a:rPr>
              <a:t>Major Talking Point: Payment Restart</a:t>
            </a:r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09E6ED-1B34-C660-A4FD-AA7909623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430" y="3484985"/>
            <a:ext cx="3939206" cy="28230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630754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23</a:t>
            </a:fld>
            <a:endParaRPr/>
          </a:p>
        </p:txBody>
      </p:sp>
      <p:sp>
        <p:nvSpPr>
          <p:cNvPr id="192" name="Title 1"/>
          <p:cNvSpPr txBox="1"/>
          <p:nvPr/>
        </p:nvSpPr>
        <p:spPr>
          <a:xfrm>
            <a:off x="737615" y="629231"/>
            <a:ext cx="10424161" cy="7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rPr lang="en-US" b="1" dirty="0"/>
              <a:t>Automobile Loans</a:t>
            </a:r>
            <a:endParaRPr b="1" dirty="0"/>
          </a:p>
        </p:txBody>
      </p:sp>
      <p:sp>
        <p:nvSpPr>
          <p:cNvPr id="193" name="TextBox 4"/>
          <p:cNvSpPr txBox="1"/>
          <p:nvPr/>
        </p:nvSpPr>
        <p:spPr>
          <a:xfrm>
            <a:off x="873856" y="1561382"/>
            <a:ext cx="6548023" cy="3293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</a:lvl1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chemeClr val="accent6"/>
                </a:solidFill>
                <a:latin typeface="Proxima Nova"/>
              </a:rPr>
              <a:t>3</a:t>
            </a:r>
            <a:r>
              <a:rPr lang="en-US" sz="2400" b="1" baseline="30000" dirty="0">
                <a:solidFill>
                  <a:schemeClr val="accent6"/>
                </a:solidFill>
                <a:latin typeface="Proxima Nova"/>
              </a:rPr>
              <a:t>rd</a:t>
            </a:r>
            <a:r>
              <a:rPr lang="en-US" sz="2400" b="1" dirty="0">
                <a:solidFill>
                  <a:schemeClr val="accent6"/>
                </a:solidFill>
                <a:latin typeface="Proxima Nova"/>
              </a:rPr>
              <a:t> largest source of U.S. consumer debt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002060"/>
                </a:solidFill>
                <a:latin typeface="Proxima Nova"/>
              </a:rPr>
              <a:t>Total Debt: Approximately $1.5 trillion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chemeClr val="accent6"/>
                </a:solidFill>
                <a:latin typeface="Proxima Nova"/>
              </a:rPr>
              <a:t>Average loan balance: ~20K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002060"/>
                </a:solidFill>
                <a:latin typeface="Proxima Nova"/>
              </a:rPr>
              <a:t>Monthly payment: $700 +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FF0000"/>
                </a:solidFill>
                <a:latin typeface="Proxima Nova"/>
              </a:rPr>
              <a:t>Major Talking Point: New vs. Used </a:t>
            </a:r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FBDF50-07A5-6D92-C2B8-056041773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93463" y="4655765"/>
            <a:ext cx="3912463" cy="202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7076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24</a:t>
            </a:fld>
            <a:endParaRPr/>
          </a:p>
        </p:txBody>
      </p:sp>
      <p:sp>
        <p:nvSpPr>
          <p:cNvPr id="192" name="Title 1"/>
          <p:cNvSpPr txBox="1"/>
          <p:nvPr/>
        </p:nvSpPr>
        <p:spPr>
          <a:xfrm>
            <a:off x="737615" y="629231"/>
            <a:ext cx="10424161" cy="7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rPr lang="en-US" b="1" dirty="0"/>
              <a:t>Credit Card Debt </a:t>
            </a:r>
            <a:endParaRPr b="1" dirty="0"/>
          </a:p>
        </p:txBody>
      </p:sp>
      <p:sp>
        <p:nvSpPr>
          <p:cNvPr id="193" name="TextBox 4"/>
          <p:cNvSpPr txBox="1"/>
          <p:nvPr/>
        </p:nvSpPr>
        <p:spPr>
          <a:xfrm>
            <a:off x="873856" y="1561382"/>
            <a:ext cx="6663017" cy="3847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</a:lvl1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chemeClr val="accent6"/>
                </a:solidFill>
                <a:latin typeface="Proxima Nova"/>
              </a:rPr>
              <a:t>4th largest source of U.S. consumer debt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002060"/>
                </a:solidFill>
                <a:latin typeface="Proxima Nova"/>
              </a:rPr>
              <a:t>Total Debt: Approximately $1 trillion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chemeClr val="accent6"/>
                </a:solidFill>
                <a:latin typeface="Proxima Nova"/>
              </a:rPr>
              <a:t>Average balance: ~$6,500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002060"/>
                </a:solidFill>
                <a:latin typeface="Proxima Nova"/>
              </a:rPr>
              <a:t>Monthly payment: $400 +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FF0000"/>
                </a:solidFill>
                <a:latin typeface="Proxima Nova"/>
              </a:rPr>
              <a:t>Major Talking Point: Balances &amp; Interest Rates </a:t>
            </a:r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9E699E-CF6D-2E9D-ABF3-2A628032F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109" y="2839924"/>
            <a:ext cx="2533905" cy="3519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6915910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25</a:t>
            </a:fld>
            <a:endParaRPr/>
          </a:p>
        </p:txBody>
      </p:sp>
      <p:sp>
        <p:nvSpPr>
          <p:cNvPr id="192" name="Title 1"/>
          <p:cNvSpPr txBox="1"/>
          <p:nvPr/>
        </p:nvSpPr>
        <p:spPr>
          <a:xfrm>
            <a:off x="737615" y="629231"/>
            <a:ext cx="10424161" cy="7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rPr lang="en-US" b="1" dirty="0"/>
              <a:t>Medical Debt</a:t>
            </a:r>
            <a:endParaRPr b="1" dirty="0"/>
          </a:p>
        </p:txBody>
      </p:sp>
      <p:sp>
        <p:nvSpPr>
          <p:cNvPr id="193" name="TextBox 4"/>
          <p:cNvSpPr txBox="1"/>
          <p:nvPr/>
        </p:nvSpPr>
        <p:spPr>
          <a:xfrm>
            <a:off x="873856" y="1561382"/>
            <a:ext cx="6663017" cy="3293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</a:lvl1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chemeClr val="accent6"/>
                </a:solidFill>
                <a:latin typeface="Proxima Nova"/>
              </a:rPr>
              <a:t>A “sleeping giant”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002060"/>
                </a:solidFill>
                <a:latin typeface="Proxima Nova"/>
              </a:rPr>
              <a:t>Total Debt: Approximately $200 billion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chemeClr val="accent6"/>
                </a:solidFill>
                <a:latin typeface="Proxima Nova"/>
              </a:rPr>
              <a:t>Average balance: 50%  ($2 - $10K)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FF0000"/>
                </a:solidFill>
                <a:latin typeface="Proxima Nova"/>
              </a:rPr>
              <a:t>Major Talking Point: Medical costs &amp; Insurance coverage</a:t>
            </a:r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B33A70-4FE5-1931-CF5E-FED71CEEA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533" y="2126836"/>
            <a:ext cx="3634657" cy="28416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9039862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26</a:t>
            </a:fld>
            <a:endParaRPr/>
          </a:p>
        </p:txBody>
      </p:sp>
      <p:sp>
        <p:nvSpPr>
          <p:cNvPr id="192" name="Title 1"/>
          <p:cNvSpPr txBox="1"/>
          <p:nvPr/>
        </p:nvSpPr>
        <p:spPr>
          <a:xfrm>
            <a:off x="737615" y="629231"/>
            <a:ext cx="10424161" cy="7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rPr lang="en-US" b="1" dirty="0"/>
              <a:t>Credit Score Story</a:t>
            </a:r>
            <a:endParaRPr b="1" dirty="0"/>
          </a:p>
        </p:txBody>
      </p:sp>
      <p:sp>
        <p:nvSpPr>
          <p:cNvPr id="193" name="TextBox 4"/>
          <p:cNvSpPr txBox="1"/>
          <p:nvPr/>
        </p:nvSpPr>
        <p:spPr>
          <a:xfrm>
            <a:off x="873856" y="1561382"/>
            <a:ext cx="666301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</a:lvl1pPr>
          </a:lstStyle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FAD678-1813-BFE5-A8E9-C4ADEF4EA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323">
            <a:off x="3070424" y="1739055"/>
            <a:ext cx="6051152" cy="46718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4001124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27</a:t>
            </a:fld>
            <a:endParaRPr/>
          </a:p>
        </p:txBody>
      </p:sp>
      <p:sp>
        <p:nvSpPr>
          <p:cNvPr id="192" name="Title 1"/>
          <p:cNvSpPr txBox="1"/>
          <p:nvPr/>
        </p:nvSpPr>
        <p:spPr>
          <a:xfrm>
            <a:off x="737615" y="629231"/>
            <a:ext cx="10424161" cy="7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rPr lang="en-US" b="1" dirty="0"/>
              <a:t>Calculating Simple Interest </a:t>
            </a:r>
            <a:endParaRPr b="1" dirty="0"/>
          </a:p>
        </p:txBody>
      </p:sp>
      <p:sp>
        <p:nvSpPr>
          <p:cNvPr id="193" name="TextBox 4"/>
          <p:cNvSpPr txBox="1"/>
          <p:nvPr/>
        </p:nvSpPr>
        <p:spPr>
          <a:xfrm>
            <a:off x="873856" y="1561382"/>
            <a:ext cx="666301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</a:lvl1pPr>
          </a:lstStyle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4F40C9-5500-B18F-7600-0C1628584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084" y="1822992"/>
            <a:ext cx="6181221" cy="48953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4668921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28</a:t>
            </a:fld>
            <a:endParaRPr/>
          </a:p>
        </p:txBody>
      </p:sp>
      <p:sp>
        <p:nvSpPr>
          <p:cNvPr id="192" name="Title 1"/>
          <p:cNvSpPr txBox="1"/>
          <p:nvPr/>
        </p:nvSpPr>
        <p:spPr>
          <a:xfrm>
            <a:off x="737615" y="629231"/>
            <a:ext cx="10424161" cy="7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rPr lang="en-US" b="1" dirty="0"/>
              <a:t>Calculating Simple Interest </a:t>
            </a:r>
            <a:endParaRPr b="1" dirty="0"/>
          </a:p>
        </p:txBody>
      </p:sp>
      <p:sp>
        <p:nvSpPr>
          <p:cNvPr id="193" name="TextBox 4"/>
          <p:cNvSpPr txBox="1"/>
          <p:nvPr/>
        </p:nvSpPr>
        <p:spPr>
          <a:xfrm>
            <a:off x="873856" y="1561382"/>
            <a:ext cx="666301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</a:lvl1pPr>
          </a:lstStyle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C3DDFB-C00D-790F-84E7-244DE6BCE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90370">
            <a:off x="2900059" y="1803956"/>
            <a:ext cx="6099273" cy="4714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7671847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/>
          <p:nvPr/>
        </p:nvSpPr>
        <p:spPr>
          <a:xfrm>
            <a:off x="727670" y="516836"/>
            <a:ext cx="1049140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0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rPr lang="en-US" b="1" dirty="0"/>
              <a:t>National Standards for Personal Finance Education</a:t>
            </a:r>
            <a:endParaRPr b="1" dirty="0"/>
          </a:p>
        </p:txBody>
      </p:sp>
      <p:sp>
        <p:nvSpPr>
          <p:cNvPr id="201" name="Slide Number Placeholder 6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29</a:t>
            </a:fld>
            <a:endParaRPr/>
          </a:p>
        </p:txBody>
      </p:sp>
      <p:sp>
        <p:nvSpPr>
          <p:cNvPr id="203" name="Content Placeholder 2"/>
          <p:cNvSpPr txBox="1"/>
          <p:nvPr/>
        </p:nvSpPr>
        <p:spPr>
          <a:xfrm>
            <a:off x="883919" y="1627984"/>
            <a:ext cx="10424162" cy="4047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05255">
              <a:spcBef>
                <a:spcPts val="1800"/>
              </a:spcBef>
              <a:defRPr sz="2500"/>
            </a:pPr>
            <a:r>
              <a:rPr lang="en-US" sz="2000" b="1" dirty="0">
                <a:latin typeface="Proxima Nova"/>
              </a:rPr>
              <a:t>V. Managing Credit </a:t>
            </a:r>
          </a:p>
          <a:p>
            <a:pPr marL="342900" indent="-342900" defTabSz="905255">
              <a:spcBef>
                <a:spcPts val="1800"/>
              </a:spcBef>
              <a:buFontTx/>
              <a:buChar char="-"/>
              <a:defRPr sz="2500"/>
            </a:pPr>
            <a:r>
              <a:rPr lang="en-US" sz="2400" b="1" dirty="0">
                <a:solidFill>
                  <a:schemeClr val="accent6"/>
                </a:solidFill>
                <a:latin typeface="Proxima Nova"/>
              </a:rPr>
              <a:t>Credit allows people to purchase and enjoy goods and services today, while agreeing to pay for them in the future, usually with interest. </a:t>
            </a:r>
          </a:p>
          <a:p>
            <a:pPr marL="342900" indent="-342900" defTabSz="905255">
              <a:spcBef>
                <a:spcPts val="1800"/>
              </a:spcBef>
              <a:buFontTx/>
              <a:buChar char="-"/>
              <a:defRPr sz="2500"/>
            </a:pPr>
            <a:r>
              <a:rPr lang="en-US" sz="2400" b="1" dirty="0">
                <a:solidFill>
                  <a:srgbClr val="002060"/>
                </a:solidFill>
                <a:latin typeface="Proxima Nova"/>
              </a:rPr>
              <a:t>Lenders evaluate creditworthiness of a borrower based on the type of credit, past credit history, and expected ability to repay the loan in the future. (i.e. credit report, credit score)</a:t>
            </a:r>
          </a:p>
          <a:p>
            <a:pPr marL="342900" indent="-342900" defTabSz="905255">
              <a:spcBef>
                <a:spcPts val="1800"/>
              </a:spcBef>
              <a:buFontTx/>
              <a:buChar char="-"/>
              <a:defRPr sz="2500"/>
            </a:pPr>
            <a:r>
              <a:rPr lang="en-US" sz="2400" b="1" dirty="0">
                <a:solidFill>
                  <a:schemeClr val="accent6"/>
                </a:solidFill>
                <a:latin typeface="Proxima Nova"/>
              </a:rPr>
              <a:t>Common types of credit include credit cards, auto loans, home mortgage loans, and student loans. </a:t>
            </a:r>
            <a:endParaRPr sz="2400" b="1" dirty="0">
              <a:solidFill>
                <a:schemeClr val="accent6"/>
              </a:solidFill>
              <a:latin typeface="Proxima Nova"/>
              <a:sym typeface="Calibri Light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84" name="Title 1"/>
          <p:cNvSpPr txBox="1"/>
          <p:nvPr/>
        </p:nvSpPr>
        <p:spPr>
          <a:xfrm>
            <a:off x="785560" y="469343"/>
            <a:ext cx="10424161" cy="7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sz="4400" b="1" spc="-300" dirty="0">
                <a:solidFill>
                  <a:srgbClr val="414A58"/>
                </a:solidFill>
                <a:latin typeface="Inter"/>
                <a:sym typeface="Inter"/>
              </a:rPr>
              <a:t>Professional Development Opportunities</a:t>
            </a:r>
          </a:p>
        </p:txBody>
      </p:sp>
      <p:sp>
        <p:nvSpPr>
          <p:cNvPr id="185" name="Content Placeholder 2"/>
          <p:cNvSpPr txBox="1"/>
          <p:nvPr/>
        </p:nvSpPr>
        <p:spPr>
          <a:xfrm>
            <a:off x="948658" y="1577154"/>
            <a:ext cx="10424161" cy="4370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dirty="0">
                <a:latin typeface="Proxima Nova"/>
              </a:rPr>
              <a:t>To earn professional development credit for CEE webinars found on </a:t>
            </a:r>
            <a:r>
              <a:rPr dirty="0" err="1">
                <a:latin typeface="Proxima Nova"/>
              </a:rPr>
              <a:t>EconEdLink</a:t>
            </a:r>
            <a:r>
              <a:rPr dirty="0">
                <a:latin typeface="Proxima Nova"/>
              </a:rPr>
              <a:t>, you must:</a:t>
            </a:r>
            <a:endParaRPr sz="2800" dirty="0">
              <a:latin typeface="Proxima Nova"/>
            </a:endParaRPr>
          </a:p>
          <a:p>
            <a:endParaRPr sz="2800" dirty="0">
              <a:latin typeface="Proxima Nova"/>
            </a:endParaRPr>
          </a:p>
          <a:p>
            <a:pPr marL="285750" indent="-285750">
              <a:buSzPct val="100000"/>
              <a:buFont typeface="Arial"/>
              <a:buChar char="•"/>
            </a:pPr>
            <a:r>
              <a:rPr dirty="0">
                <a:latin typeface="Proxima Nova"/>
              </a:rPr>
              <a:t>Watch a minimum of 45-minutes and you will automatically receive a professional development </a:t>
            </a:r>
            <a:r>
              <a:rPr b="1" dirty="0">
                <a:solidFill>
                  <a:srgbClr val="7A9900"/>
                </a:solidFill>
                <a:latin typeface="Proxima Nova"/>
              </a:rPr>
              <a:t>certificate </a:t>
            </a:r>
            <a:r>
              <a:rPr dirty="0">
                <a:latin typeface="Proxima Nova"/>
              </a:rPr>
              <a:t>via e-mail within 24 hours. </a:t>
            </a:r>
            <a:endParaRPr sz="2800" dirty="0">
              <a:latin typeface="Proxima Nova"/>
            </a:endParaRPr>
          </a:p>
          <a:p>
            <a:pPr marL="285750" indent="-285750">
              <a:buSzPct val="100000"/>
              <a:buFont typeface="Arial"/>
              <a:buChar char="•"/>
            </a:pPr>
            <a:r>
              <a:rPr dirty="0">
                <a:latin typeface="Proxima Nova"/>
              </a:rPr>
              <a:t>Attendees can learn how much credit they will earn per workshop. </a:t>
            </a:r>
            <a:endParaRPr sz="2800" dirty="0">
              <a:latin typeface="Proxima Nova"/>
            </a:endParaRPr>
          </a:p>
          <a:p>
            <a:endParaRPr sz="2800" dirty="0">
              <a:latin typeface="Proxima Nova"/>
            </a:endParaRPr>
          </a:p>
          <a:p>
            <a:pPr>
              <a:defRPr b="1" u="sng"/>
            </a:pPr>
            <a:r>
              <a:rPr dirty="0">
                <a:latin typeface="Proxima Nova"/>
              </a:rPr>
              <a:t>Accessing resources: </a:t>
            </a:r>
          </a:p>
          <a:p>
            <a:endParaRPr dirty="0">
              <a:latin typeface="Proxima Nova"/>
            </a:endParaRPr>
          </a:p>
          <a:p>
            <a:pPr marL="285750" indent="-285750">
              <a:buSzPct val="100000"/>
              <a:buFont typeface="Helvetica"/>
              <a:buChar char="•"/>
            </a:pPr>
            <a:r>
              <a:rPr dirty="0">
                <a:latin typeface="Proxima Nova"/>
              </a:rPr>
              <a:t>You can now easily download presentations, lesson plan materials, and activities for each webinar from </a:t>
            </a:r>
            <a:r>
              <a:rPr sz="1600" b="1" i="1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Proxima Nova"/>
                <a:hlinkClick r:id="rId2"/>
              </a:rPr>
              <a:t>EconEdLink.org/professional-development/</a:t>
            </a:r>
            <a:endParaRPr sz="1600" b="1" i="1" dirty="0">
              <a:solidFill>
                <a:srgbClr val="005CB8"/>
              </a:solidFill>
              <a:latin typeface="Proxima Nova"/>
            </a:endParaRPr>
          </a:p>
          <a:p>
            <a:pPr marL="285750" indent="-285750">
              <a:buSzPct val="100000"/>
              <a:buFont typeface="Helvetica"/>
              <a:buChar char="•"/>
              <a:defRPr sz="1600" b="1" i="1" u="sng">
                <a:solidFill>
                  <a:srgbClr val="005CB8"/>
                </a:solidFill>
              </a:defRPr>
            </a:pPr>
            <a:endParaRPr sz="1600" b="1" i="1" dirty="0">
              <a:solidFill>
                <a:srgbClr val="005CB8"/>
              </a:solidFill>
              <a:latin typeface="Proxima Nova"/>
            </a:endParaRPr>
          </a:p>
          <a:p>
            <a:pPr>
              <a:defRPr sz="1600" b="1" u="sng"/>
            </a:pPr>
            <a:r>
              <a:rPr dirty="0">
                <a:latin typeface="Proxima Nova"/>
              </a:rPr>
              <a:t>Local resources:</a:t>
            </a:r>
            <a:r>
              <a:rPr b="0" u="none" dirty="0">
                <a:latin typeface="Proxima Nova"/>
              </a:rPr>
              <a:t> </a:t>
            </a:r>
          </a:p>
          <a:p>
            <a:pPr>
              <a:defRPr sz="1600"/>
            </a:pPr>
            <a:endParaRPr b="0" u="none" dirty="0">
              <a:latin typeface="Proxima Nova"/>
            </a:endParaRPr>
          </a:p>
          <a:p>
            <a:pPr marL="285750" indent="-285750">
              <a:buSzPct val="100000"/>
              <a:buFont typeface="Helvetica"/>
              <a:buChar char="•"/>
              <a:defRPr sz="1600"/>
            </a:pPr>
            <a:r>
              <a:rPr dirty="0">
                <a:latin typeface="Proxima Nova"/>
              </a:rPr>
              <a:t>Insert your local professional development opportunities (if applicable)</a:t>
            </a:r>
            <a:endParaRPr sz="1400" b="1" i="1" dirty="0">
              <a:solidFill>
                <a:srgbClr val="005CB8"/>
              </a:solidFill>
              <a:latin typeface="Proxima Nova"/>
            </a:endParaRPr>
          </a:p>
          <a:p>
            <a:pPr>
              <a:defRPr sz="1600" b="1" i="1">
                <a:solidFill>
                  <a:srgbClr val="005CB8"/>
                </a:solidFill>
              </a:defRPr>
            </a:pPr>
            <a:endParaRPr sz="1400" b="1" i="1" dirty="0">
              <a:solidFill>
                <a:srgbClr val="005CB8"/>
              </a:solidFill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1"/>
          <p:cNvSpPr txBox="1"/>
          <p:nvPr/>
        </p:nvSpPr>
        <p:spPr>
          <a:xfrm>
            <a:off x="727670" y="516836"/>
            <a:ext cx="1049140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0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endParaRPr b="1" dirty="0">
              <a:latin typeface="Proxima Nova"/>
            </a:endParaRPr>
          </a:p>
        </p:txBody>
      </p:sp>
      <p:sp>
        <p:nvSpPr>
          <p:cNvPr id="221" name="Slide Number Placeholder 6"/>
          <p:cNvSpPr txBox="1">
            <a:spLocks noGrp="1"/>
          </p:cNvSpPr>
          <p:nvPr>
            <p:ph type="sldNum" sz="quarter" idx="4294967295"/>
          </p:nvPr>
        </p:nvSpPr>
        <p:spPr>
          <a:xfrm>
            <a:off x="11631537" y="6435612"/>
            <a:ext cx="236040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30</a:t>
            </a:fld>
            <a:endParaRPr/>
          </a:p>
        </p:txBody>
      </p:sp>
      <p:sp>
        <p:nvSpPr>
          <p:cNvPr id="222" name="Title 1"/>
          <p:cNvSpPr txBox="1"/>
          <p:nvPr/>
        </p:nvSpPr>
        <p:spPr>
          <a:xfrm>
            <a:off x="883919" y="1692782"/>
            <a:ext cx="10424162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en-US" sz="3600" b="1" dirty="0">
                <a:latin typeface="Proxima Nova"/>
              </a:rPr>
              <a:t>Content Information</a:t>
            </a:r>
            <a:endParaRPr b="1" dirty="0">
              <a:latin typeface="Proxima Nova"/>
            </a:endParaRPr>
          </a:p>
        </p:txBody>
      </p:sp>
      <p:sp>
        <p:nvSpPr>
          <p:cNvPr id="223" name="Content Placeholder 2"/>
          <p:cNvSpPr txBox="1"/>
          <p:nvPr/>
        </p:nvSpPr>
        <p:spPr>
          <a:xfrm>
            <a:off x="883919" y="3153282"/>
            <a:ext cx="1042416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spcBef>
                <a:spcPts val="1800"/>
              </a:spcBef>
              <a:buSzPct val="100000"/>
              <a:buFont typeface="Arial"/>
              <a:buChar char="•"/>
              <a:defRPr sz="2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DC8C5-0386-7A2F-B79B-45FE5D26B828}"/>
              </a:ext>
            </a:extLst>
          </p:cNvPr>
          <p:cNvSpPr txBox="1"/>
          <p:nvPr/>
        </p:nvSpPr>
        <p:spPr>
          <a:xfrm>
            <a:off x="883919" y="2346695"/>
            <a:ext cx="10620104" cy="4801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https://www.cnbc.com/2023/05/15/consumer-debt-passes-17-trillion-for-the-first-time-despite-slide-in-mortgage-demand.html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https://www.wsj.com/articles/americans-are-borrowing-again-which-is-great-news-for-big-lenders-15be97b3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https://www.politico.com/news/2023/09/07/state-lawmakers-america-medical-debt-00114330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https://abcnews.go.com/US/generation-sees-biggest-increase-credit-card-debt-gen/story?id=102326452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6"/>
              </a:rPr>
              <a:t>https://www.fool.com/the-ascent/research/average-household-debt/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7"/>
              </a:rPr>
              <a:t>https://fred.stlouisfed.org/series/SLOAS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8"/>
              </a:rPr>
              <a:t>https://www.fool.com/the-ascent/credit-cards/articles/heres-how-much-the-average-american-is-spending-on-credit-card-debt-monthly/#:~:text=The%20typical%20consumer%20pays%20%24430,your%20debt%20easier%20to%20manage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1"/>
          <p:cNvSpPr txBox="1"/>
          <p:nvPr/>
        </p:nvSpPr>
        <p:spPr>
          <a:xfrm>
            <a:off x="727670" y="516836"/>
            <a:ext cx="1049140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0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endParaRPr b="1" dirty="0">
              <a:latin typeface="Proxima Nova"/>
            </a:endParaRPr>
          </a:p>
        </p:txBody>
      </p:sp>
      <p:sp>
        <p:nvSpPr>
          <p:cNvPr id="221" name="Slide Number Placeholder 6"/>
          <p:cNvSpPr txBox="1">
            <a:spLocks noGrp="1"/>
          </p:cNvSpPr>
          <p:nvPr>
            <p:ph type="sldNum" sz="quarter" idx="4294967295"/>
          </p:nvPr>
        </p:nvSpPr>
        <p:spPr>
          <a:xfrm>
            <a:off x="11631537" y="6435612"/>
            <a:ext cx="236040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31</a:t>
            </a:fld>
            <a:endParaRPr/>
          </a:p>
        </p:txBody>
      </p:sp>
      <p:sp>
        <p:nvSpPr>
          <p:cNvPr id="222" name="Title 1"/>
          <p:cNvSpPr txBox="1"/>
          <p:nvPr/>
        </p:nvSpPr>
        <p:spPr>
          <a:xfrm>
            <a:off x="883919" y="1692782"/>
            <a:ext cx="10424162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en-US" sz="3600" b="1" dirty="0">
                <a:latin typeface="Proxima Nova"/>
              </a:rPr>
              <a:t>Content Information </a:t>
            </a:r>
            <a:endParaRPr sz="3600" b="1" dirty="0">
              <a:latin typeface="Proxima Nova"/>
            </a:endParaRPr>
          </a:p>
        </p:txBody>
      </p:sp>
      <p:sp>
        <p:nvSpPr>
          <p:cNvPr id="223" name="Content Placeholder 2"/>
          <p:cNvSpPr txBox="1"/>
          <p:nvPr/>
        </p:nvSpPr>
        <p:spPr>
          <a:xfrm>
            <a:off x="883919" y="3153282"/>
            <a:ext cx="1042416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spcBef>
                <a:spcPts val="1800"/>
              </a:spcBef>
              <a:buSzPct val="100000"/>
              <a:buFont typeface="Arial"/>
              <a:buChar char="•"/>
              <a:defRPr sz="2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DC8C5-0386-7A2F-B79B-45FE5D26B828}"/>
              </a:ext>
            </a:extLst>
          </p:cNvPr>
          <p:cNvSpPr txBox="1"/>
          <p:nvPr/>
        </p:nvSpPr>
        <p:spPr>
          <a:xfrm>
            <a:off x="883919" y="2346695"/>
            <a:ext cx="10620104" cy="5493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https://fred.stlouisfed.org/tags/series?t=debt%3Bmortgage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https://www.cnbc.com/2023/08/11/why-americans-are-struggling-with-car-loans.html</a:t>
            </a:r>
            <a:endParaRPr lang="en-US" dirty="0"/>
          </a:p>
          <a:p>
            <a:endParaRPr lang="en-US" dirty="0"/>
          </a:p>
          <a:p>
            <a:pPr algn="ctr"/>
            <a:r>
              <a:rPr lang="en-US" sz="3600" b="1" dirty="0">
                <a:latin typeface="Proxima Nova"/>
              </a:rPr>
              <a:t>Lessons and Resources 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hlinkClick r:id="rId4"/>
              </a:rPr>
              <a:t>https://econedlink.org/?s=Consumer+Credit+&amp;post_type=post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hlinkClick r:id="rId5"/>
              </a:rPr>
              <a:t>https://www.stlouisfed.org/search#siteResults_e=0&amp;siteResults_q=Credit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hlinkClick r:id="rId6"/>
              </a:rPr>
              <a:t>https://www.ngpf.org/curriculum/types-of-credit/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hlinkClick r:id="rId7"/>
              </a:rPr>
              <a:t>https://www.ngpf.org/curriculum/managing-credit/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>
                <a:hlinkClick r:id="rId8"/>
              </a:rPr>
              <a:t>https://fred.stlouisfed.org/series/TERMCBCCALLNS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55862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itle 1"/>
          <p:cNvSpPr txBox="1">
            <a:spLocks noGrp="1"/>
          </p:cNvSpPr>
          <p:nvPr>
            <p:ph type="title" idx="4294967295"/>
          </p:nvPr>
        </p:nvSpPr>
        <p:spPr>
          <a:xfrm>
            <a:off x="510959" y="3309002"/>
            <a:ext cx="10515601" cy="182078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spc="-1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</a:lstStyle>
          <a:p>
            <a:r>
              <a:rPr lang="en-US" sz="3600" b="1" dirty="0"/>
              <a:t>Kevin Morgan</a:t>
            </a:r>
            <a:br>
              <a:rPr lang="en-US" sz="3600" b="1" dirty="0"/>
            </a:br>
            <a:r>
              <a:rPr lang="en-US" sz="3600" b="1" dirty="0"/>
              <a:t>LifeFinanceEd@gmail.com</a:t>
            </a:r>
            <a:br>
              <a:rPr lang="en-US" dirty="0"/>
            </a:br>
            <a:endParaRPr dirty="0"/>
          </a:p>
        </p:txBody>
      </p:sp>
      <p:sp>
        <p:nvSpPr>
          <p:cNvPr id="273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510959" y="2388768"/>
            <a:ext cx="10515601" cy="914401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algn="ctr"/>
            <a:r>
              <a:rPr b="1" dirty="0"/>
              <a:t>Thank You</a:t>
            </a:r>
            <a:r>
              <a:rPr lang="en-US" b="1" dirty="0"/>
              <a:t>!</a:t>
            </a:r>
            <a:endParaRPr b="1" dirty="0"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1"/>
          <p:cNvSpPr txBox="1"/>
          <p:nvPr/>
        </p:nvSpPr>
        <p:spPr>
          <a:xfrm>
            <a:off x="1851405" y="577619"/>
            <a:ext cx="7680961" cy="823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lnSpc>
                <a:spcPts val="5700"/>
              </a:lnSpc>
              <a:defRPr sz="5400" b="1">
                <a:solidFill>
                  <a:srgbClr val="203864"/>
                </a:solidFill>
                <a:effectLst>
                  <a:outerShdw blurRad="50800" dist="50800" dir="5400000" rotWithShape="0">
                    <a:srgbClr val="000000">
                      <a:alpha val="0"/>
                    </a:srgbClr>
                  </a:outerShdw>
                </a:effectLst>
              </a:defRPr>
            </a:lvl1pPr>
          </a:lstStyle>
          <a:p>
            <a:endParaRPr dirty="0"/>
          </a:p>
        </p:txBody>
      </p:sp>
      <p:sp>
        <p:nvSpPr>
          <p:cNvPr id="259" name="Rectangle 7"/>
          <p:cNvSpPr txBox="1"/>
          <p:nvPr/>
        </p:nvSpPr>
        <p:spPr>
          <a:xfrm>
            <a:off x="4496532" y="3244333"/>
            <a:ext cx="161291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 </a:t>
            </a:r>
          </a:p>
        </p:txBody>
      </p:sp>
      <p:pic>
        <p:nvPicPr>
          <p:cNvPr id="260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16" y="1439041"/>
            <a:ext cx="1905001" cy="1874521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Google Shape;109;p25"/>
          <p:cNvSpPr txBox="1">
            <a:spLocks noGrp="1"/>
          </p:cNvSpPr>
          <p:nvPr>
            <p:ph type="sldNum" sz="quarter" idx="4294967295"/>
          </p:nvPr>
        </p:nvSpPr>
        <p:spPr>
          <a:xfrm>
            <a:off x="11784107" y="6597458"/>
            <a:ext cx="245364" cy="2438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33</a:t>
            </a:fld>
            <a:endParaRPr/>
          </a:p>
        </p:txBody>
      </p:sp>
      <p:pic>
        <p:nvPicPr>
          <p:cNvPr id="262" name="Google Shape;112;p25" descr="Google Shape;112;p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647" y="3123291"/>
            <a:ext cx="4762501" cy="2190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Google Shape;113;p25" descr="Google Shape;113;p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199" y="4918976"/>
            <a:ext cx="2952751" cy="1552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Google Shape;114;p25" descr="Google Shape;114;p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592" y="4948342"/>
            <a:ext cx="1669726" cy="179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Google Shape;115;p25" descr="Google Shape;115;p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6428" y="1713668"/>
            <a:ext cx="1724026" cy="171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Google Shape;116;p25" descr="Google Shape;116;p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488" y="3369633"/>
            <a:ext cx="2952751" cy="1552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Google Shape;117;p25" descr="Google Shape;117;p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2726" y="1437232"/>
            <a:ext cx="1714501" cy="171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Google Shape;118;p25" descr="Google Shape;118;p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1306" y="3313272"/>
            <a:ext cx="2857501" cy="160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Google Shape;119;p25" descr="Google Shape;119;p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578" y="1753103"/>
            <a:ext cx="2580302" cy="1407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Google Shape;120;p25" descr="Google Shape;120;p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4831" y="4982028"/>
            <a:ext cx="3619501" cy="1743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1"/>
          <p:cNvSpPr txBox="1"/>
          <p:nvPr/>
        </p:nvSpPr>
        <p:spPr>
          <a:xfrm>
            <a:off x="727670" y="516836"/>
            <a:ext cx="1049140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0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endParaRPr b="1" dirty="0"/>
          </a:p>
        </p:txBody>
      </p:sp>
      <p:sp>
        <p:nvSpPr>
          <p:cNvPr id="211" name="Slide Number Placeholder 6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212" name="Title 1"/>
          <p:cNvSpPr txBox="1"/>
          <p:nvPr/>
        </p:nvSpPr>
        <p:spPr>
          <a:xfrm>
            <a:off x="794913" y="1504635"/>
            <a:ext cx="10424161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4400" u="sng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sz="3600" b="1" dirty="0">
                <a:latin typeface="Proxima Nova"/>
              </a:rPr>
              <a:t>Assessment Questions</a:t>
            </a:r>
          </a:p>
        </p:txBody>
      </p:sp>
      <p:sp>
        <p:nvSpPr>
          <p:cNvPr id="213" name="Content Placeholder 2"/>
          <p:cNvSpPr txBox="1"/>
          <p:nvPr/>
        </p:nvSpPr>
        <p:spPr>
          <a:xfrm>
            <a:off x="794913" y="2506432"/>
            <a:ext cx="10424161" cy="2631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905255">
              <a:spcBef>
                <a:spcPts val="1800"/>
              </a:spcBef>
              <a:buSzPct val="100000"/>
              <a:buFont typeface="Arial"/>
              <a:buChar char="•"/>
              <a:defRPr sz="2500"/>
            </a:pPr>
            <a:r>
              <a:rPr lang="en-US" sz="2400" b="1" dirty="0">
                <a:solidFill>
                  <a:schemeClr val="accent6"/>
                </a:solidFill>
                <a:latin typeface="Proxima Nova"/>
              </a:rPr>
              <a:t>What are the largest sources of U.S. consumer debt?</a:t>
            </a:r>
          </a:p>
          <a:p>
            <a:pPr marL="342900" indent="-342900" defTabSz="905255">
              <a:spcBef>
                <a:spcPts val="1800"/>
              </a:spcBef>
              <a:buSzPct val="100000"/>
              <a:buFont typeface="Arial"/>
              <a:buChar char="•"/>
              <a:defRPr sz="2500"/>
            </a:pPr>
            <a:r>
              <a:rPr lang="en-US" sz="2400" b="1" dirty="0">
                <a:solidFill>
                  <a:srgbClr val="002060"/>
                </a:solidFill>
                <a:latin typeface="Proxima Nova"/>
              </a:rPr>
              <a:t>What trends currently exist regarding Americans and the personal debt levels?</a:t>
            </a:r>
          </a:p>
          <a:p>
            <a:pPr marL="342900" indent="-342900" defTabSz="905255">
              <a:spcBef>
                <a:spcPts val="1800"/>
              </a:spcBef>
              <a:buSzPct val="100000"/>
              <a:buFont typeface="Arial"/>
              <a:buChar char="•"/>
              <a:defRPr sz="2500"/>
            </a:pPr>
            <a:r>
              <a:rPr lang="en-US" sz="2400" b="1" dirty="0">
                <a:solidFill>
                  <a:schemeClr val="accent6"/>
                </a:solidFill>
                <a:latin typeface="Proxima Nova"/>
              </a:rPr>
              <a:t>What role does credit play in the American economy?</a:t>
            </a:r>
          </a:p>
          <a:p>
            <a:pPr marL="342900" indent="-342900" defTabSz="905255">
              <a:spcBef>
                <a:spcPts val="1800"/>
              </a:spcBef>
              <a:buSzPct val="100000"/>
              <a:buFont typeface="Arial"/>
              <a:buChar char="•"/>
              <a:defRPr sz="2500"/>
            </a:pPr>
            <a:r>
              <a:rPr lang="en-US" sz="2400" b="1" dirty="0">
                <a:solidFill>
                  <a:srgbClr val="002060"/>
                </a:solidFill>
                <a:latin typeface="Proxima Nova"/>
              </a:rPr>
              <a:t>What behaviors define responsible use of credit?</a:t>
            </a:r>
            <a:endParaRPr sz="2400" b="1" dirty="0">
              <a:solidFill>
                <a:srgbClr val="002060"/>
              </a:solidFill>
              <a:latin typeface="Proxima Nova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88" name="Title 1"/>
          <p:cNvSpPr txBox="1"/>
          <p:nvPr/>
        </p:nvSpPr>
        <p:spPr>
          <a:xfrm>
            <a:off x="737615" y="629231"/>
            <a:ext cx="10424161" cy="7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rPr lang="en-US" b="1" dirty="0"/>
              <a:t>About Me</a:t>
            </a:r>
            <a:endParaRPr b="1" dirty="0"/>
          </a:p>
        </p:txBody>
      </p:sp>
      <p:sp>
        <p:nvSpPr>
          <p:cNvPr id="189" name="TextBox 5"/>
          <p:cNvSpPr txBox="1"/>
          <p:nvPr/>
        </p:nvSpPr>
        <p:spPr>
          <a:xfrm>
            <a:off x="737615" y="1429061"/>
            <a:ext cx="6305621" cy="4461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endParaRPr lang="en-US" b="1" dirty="0"/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6"/>
                </a:solidFill>
                <a:latin typeface="Proxima Nova"/>
              </a:rPr>
              <a:t>Teacher of Social Studies (Financial Literacy)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Proxima Nova"/>
              </a:rPr>
              <a:t>Traditional and alternative education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Proxima Nova"/>
              </a:rPr>
              <a:t>2017: Accepted into the Council for Economic Education Master Teacher program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6"/>
                </a:solidFill>
                <a:latin typeface="Proxima Nova"/>
              </a:rPr>
              <a:t>Facilitate year-round teacher professional development workshops (NJCEE &amp; CEE)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Proxima Nova"/>
              </a:rPr>
              <a:t>M.Ed. Curriculum &amp; Instruction - The University of Massachusetts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6"/>
                </a:solidFill>
                <a:latin typeface="Proxima Nova"/>
              </a:rPr>
              <a:t>Practicing REALTOR </a:t>
            </a:r>
            <a:r>
              <a:rPr sz="2000" b="1" dirty="0">
                <a:solidFill>
                  <a:schemeClr val="accent6"/>
                </a:solidFill>
                <a:latin typeface="Proxima Nova"/>
              </a:rPr>
              <a:t>​</a:t>
            </a:r>
            <a:r>
              <a:rPr lang="en-US" sz="2000" b="1" dirty="0">
                <a:solidFill>
                  <a:schemeClr val="accent6"/>
                </a:solidFill>
                <a:latin typeface="Proxima Nova"/>
              </a:rPr>
              <a:t>®</a:t>
            </a:r>
            <a:endParaRPr sz="2000" b="1" dirty="0">
              <a:solidFill>
                <a:schemeClr val="accent6"/>
              </a:solidFill>
              <a:latin typeface="Proxima Nov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6F6C9A-E13E-3BBA-E833-83E98EFCE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033" y="2208754"/>
            <a:ext cx="1943412" cy="34134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92" name="Title 1"/>
          <p:cNvSpPr txBox="1"/>
          <p:nvPr/>
        </p:nvSpPr>
        <p:spPr>
          <a:xfrm>
            <a:off x="737615" y="629231"/>
            <a:ext cx="10424161" cy="7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rPr b="1" dirty="0"/>
              <a:t>Objectives</a:t>
            </a:r>
          </a:p>
        </p:txBody>
      </p:sp>
      <p:sp>
        <p:nvSpPr>
          <p:cNvPr id="193" name="TextBox 4"/>
          <p:cNvSpPr txBox="1"/>
          <p:nvPr/>
        </p:nvSpPr>
        <p:spPr>
          <a:xfrm>
            <a:off x="873856" y="1561382"/>
            <a:ext cx="6548023" cy="6001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</a:lvl1pPr>
          </a:lstStyle>
          <a:p>
            <a:pPr marL="0" indent="0">
              <a:buNone/>
            </a:pPr>
            <a:r>
              <a:rPr lang="en-US" sz="2800" b="1" dirty="0">
                <a:latin typeface="Proxima Nova"/>
              </a:rPr>
              <a:t>Tonight, we will…..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400" b="1" dirty="0">
              <a:latin typeface="Proxima Nova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chemeClr val="accent6"/>
                </a:solidFill>
                <a:latin typeface="Proxima Nova"/>
              </a:rPr>
              <a:t>Explain the history of credit in America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002060"/>
                </a:solidFill>
                <a:latin typeface="Proxima Nova"/>
              </a:rPr>
              <a:t>Understand the importance of credit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chemeClr val="accent6"/>
                </a:solidFill>
                <a:latin typeface="Proxima Nova"/>
              </a:rPr>
              <a:t>Analyze statistical trends within U.S. consumer debt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002060"/>
                </a:solidFill>
                <a:latin typeface="Proxima Nova"/>
              </a:rPr>
              <a:t>Identify the largest sources of U.S. consumer debt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8A6AF9-D4D9-3E79-8893-57B3FD909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521" y="2254928"/>
            <a:ext cx="2573255" cy="2761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92" name="Title 1"/>
          <p:cNvSpPr txBox="1"/>
          <p:nvPr/>
        </p:nvSpPr>
        <p:spPr>
          <a:xfrm>
            <a:off x="737615" y="629231"/>
            <a:ext cx="10424161" cy="7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rPr lang="en-US" b="1" dirty="0"/>
              <a:t>Origins of consumer debt</a:t>
            </a:r>
            <a:endParaRPr b="1" dirty="0"/>
          </a:p>
        </p:txBody>
      </p:sp>
      <p:sp>
        <p:nvSpPr>
          <p:cNvPr id="193" name="TextBox 4"/>
          <p:cNvSpPr txBox="1"/>
          <p:nvPr/>
        </p:nvSpPr>
        <p:spPr>
          <a:xfrm>
            <a:off x="873856" y="1561382"/>
            <a:ext cx="6548023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</a:lvl1pPr>
          </a:lstStyle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400" b="1" dirty="0">
              <a:latin typeface="Proxima Nova"/>
            </a:endParaRPr>
          </a:p>
          <a:p>
            <a:pPr marL="0" indent="0">
              <a:buNone/>
            </a:pPr>
            <a:endParaRPr lang="en-US" sz="28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247905-0A41-4B95-52CD-7C1F5219B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685" y="1669000"/>
            <a:ext cx="7622629" cy="41192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6683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5BE3B7-11A4-2EAA-4ADC-1ABFDF780CE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12800" y="4146546"/>
            <a:ext cx="6267010" cy="914401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Inter"/>
              </a:rPr>
              <a:t>What’s New(s) in U.S. Consumer Debt</a:t>
            </a:r>
          </a:p>
        </p:txBody>
      </p:sp>
    </p:spTree>
    <p:extLst>
      <p:ext uri="{BB962C8B-B14F-4D97-AF65-F5344CB8AC3E}">
        <p14:creationId xmlns:p14="http://schemas.microsoft.com/office/powerpoint/2010/main" val="376973796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92" name="Title 1"/>
          <p:cNvSpPr txBox="1"/>
          <p:nvPr/>
        </p:nvSpPr>
        <p:spPr>
          <a:xfrm>
            <a:off x="737615" y="629231"/>
            <a:ext cx="10424161" cy="7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rPr lang="en-US" b="1" dirty="0"/>
              <a:t>Consumer Debt Headlines</a:t>
            </a:r>
            <a:endParaRPr b="1" dirty="0"/>
          </a:p>
        </p:txBody>
      </p:sp>
      <p:sp>
        <p:nvSpPr>
          <p:cNvPr id="193" name="TextBox 4"/>
          <p:cNvSpPr txBox="1"/>
          <p:nvPr/>
        </p:nvSpPr>
        <p:spPr>
          <a:xfrm>
            <a:off x="873856" y="1561382"/>
            <a:ext cx="6548023" cy="5170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</a:lvl1pPr>
          </a:lstStyle>
          <a:p>
            <a:pPr algn="l">
              <a:lnSpc>
                <a:spcPct val="150000"/>
              </a:lnSpc>
            </a:pPr>
            <a:r>
              <a:rPr lang="en-US" sz="2000" b="1" i="0" dirty="0">
                <a:solidFill>
                  <a:schemeClr val="accent6"/>
                </a:solidFill>
                <a:effectLst/>
                <a:latin typeface="Proxima Nova"/>
              </a:rPr>
              <a:t>Consumer debt passes $17 trillion for the first time despite slide in mortgage demand (CNBC)</a:t>
            </a:r>
          </a:p>
          <a:p>
            <a:pPr algn="l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Proxima Nova"/>
              </a:rPr>
              <a:t>Americans Are Borrowing Again, Which Is Great News for Big Lenders (Wall Street Journal)</a:t>
            </a:r>
          </a:p>
          <a:p>
            <a:pPr algn="l">
              <a:lnSpc>
                <a:spcPct val="150000"/>
              </a:lnSpc>
            </a:pPr>
            <a:r>
              <a:rPr lang="en-US" sz="2000" b="1" dirty="0">
                <a:solidFill>
                  <a:schemeClr val="accent6"/>
                </a:solidFill>
                <a:latin typeface="Proxima Nova"/>
              </a:rPr>
              <a:t>State lawmakers find America’s medical debt problem ‘can no longer be ignored’ (Politico)</a:t>
            </a:r>
          </a:p>
          <a:p>
            <a:pPr algn="l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Proxima Nova"/>
              </a:rPr>
              <a:t>Generation Z sees biggest increase in credit card debt, Gen X has highest balance: Report (ABC News)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E5FBD2-F8A6-B40E-7BFB-94442BE62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231" y="2936464"/>
            <a:ext cx="4046220" cy="2697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946919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</TotalTime>
  <Words>1137</Words>
  <Application>Microsoft Office PowerPoint</Application>
  <PresentationFormat>Widescreen</PresentationFormat>
  <Paragraphs>181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Helvetica</vt:lpstr>
      <vt:lpstr>Inter</vt:lpstr>
      <vt:lpstr>Inter Light</vt:lpstr>
      <vt:lpstr>Inter SemiBold</vt:lpstr>
      <vt:lpstr>Proxima Nova</vt:lpstr>
      <vt:lpstr>Times New Roman</vt:lpstr>
      <vt:lpstr>1_Office Theme</vt:lpstr>
      <vt:lpstr>Presented by: Kevin Morgan   Email: LifeFinanceEd@gmail.com  Date: 9.12.2023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Kevin Morgan LifeFinanceEd@gmail.com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Presented by:  Email:  Date:</dc:title>
  <dc:creator>Kevin Morgan</dc:creator>
  <cp:lastModifiedBy>Kevin Morgan</cp:lastModifiedBy>
  <cp:revision>13</cp:revision>
  <dcterms:modified xsi:type="dcterms:W3CDTF">2023-09-13T13:50:02Z</dcterms:modified>
</cp:coreProperties>
</file>