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2" r:id="rId4"/>
    <p:sldId id="263" r:id="rId5"/>
    <p:sldId id="302" r:id="rId6"/>
    <p:sldId id="284" r:id="rId7"/>
    <p:sldId id="281" r:id="rId8"/>
    <p:sldId id="285" r:id="rId9"/>
    <p:sldId id="286" r:id="rId10"/>
    <p:sldId id="287" r:id="rId11"/>
    <p:sldId id="292" r:id="rId12"/>
    <p:sldId id="291" r:id="rId13"/>
    <p:sldId id="342" r:id="rId14"/>
    <p:sldId id="344" r:id="rId15"/>
    <p:sldId id="279" r:id="rId16"/>
    <p:sldId id="294" r:id="rId17"/>
    <p:sldId id="297" r:id="rId18"/>
    <p:sldId id="295" r:id="rId19"/>
    <p:sldId id="299" r:id="rId20"/>
    <p:sldId id="280" r:id="rId21"/>
    <p:sldId id="345" r:id="rId22"/>
    <p:sldId id="346" r:id="rId23"/>
    <p:sldId id="301" r:id="rId24"/>
    <p:sldId id="341" r:id="rId25"/>
    <p:sldId id="298" r:id="rId26"/>
    <p:sldId id="340" r:id="rId27"/>
    <p:sldId id="274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7" autoAdjust="0"/>
  </p:normalViewPr>
  <p:slideViewPr>
    <p:cSldViewPr snapToGrid="0">
      <p:cViewPr varScale="1">
        <p:scale>
          <a:sx n="84" d="100"/>
          <a:sy n="84" d="100"/>
        </p:scale>
        <p:origin x="62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7A251-D80E-4F21-AEC0-14A1BF2BA9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546D71-6F8C-4F9B-BC4B-774EF39ADD4A}">
      <dgm:prSet/>
      <dgm:spPr/>
      <dgm:t>
        <a:bodyPr/>
        <a:lstStyle/>
        <a:p>
          <a:r>
            <a:rPr lang="en-US"/>
            <a:t>What is scarcity and why does it exist?</a:t>
          </a:r>
        </a:p>
      </dgm:t>
    </dgm:pt>
    <dgm:pt modelId="{25A5605D-7497-4F96-BA13-23B322471355}" type="parTrans" cxnId="{D01F067C-C14D-4BE9-80D8-45569A3FCD35}">
      <dgm:prSet/>
      <dgm:spPr/>
      <dgm:t>
        <a:bodyPr/>
        <a:lstStyle/>
        <a:p>
          <a:endParaRPr lang="en-US"/>
        </a:p>
      </dgm:t>
    </dgm:pt>
    <dgm:pt modelId="{5C434A4C-327E-4256-962F-ED244F920CAA}" type="sibTrans" cxnId="{D01F067C-C14D-4BE9-80D8-45569A3FCD35}">
      <dgm:prSet/>
      <dgm:spPr/>
      <dgm:t>
        <a:bodyPr/>
        <a:lstStyle/>
        <a:p>
          <a:endParaRPr lang="en-US"/>
        </a:p>
      </dgm:t>
    </dgm:pt>
    <dgm:pt modelId="{F4F8F9AA-17A5-4F21-9DD9-6BBC58F8EBCB}">
      <dgm:prSet/>
      <dgm:spPr/>
      <dgm:t>
        <a:bodyPr/>
        <a:lstStyle/>
        <a:p>
          <a:r>
            <a:rPr lang="en-US"/>
            <a:t>What are some of the scarce resources in the world outside of school?</a:t>
          </a:r>
        </a:p>
      </dgm:t>
    </dgm:pt>
    <dgm:pt modelId="{061E7AAC-A064-4A6C-9A91-0DB78C1535D4}" type="parTrans" cxnId="{46CEB746-FBFE-432F-9099-FDD1A10EFD83}">
      <dgm:prSet/>
      <dgm:spPr/>
      <dgm:t>
        <a:bodyPr/>
        <a:lstStyle/>
        <a:p>
          <a:endParaRPr lang="en-US"/>
        </a:p>
      </dgm:t>
    </dgm:pt>
    <dgm:pt modelId="{DAC948E9-7E6A-4618-8BE8-90013A984A5F}" type="sibTrans" cxnId="{46CEB746-FBFE-432F-9099-FDD1A10EFD83}">
      <dgm:prSet/>
      <dgm:spPr/>
      <dgm:t>
        <a:bodyPr/>
        <a:lstStyle/>
        <a:p>
          <a:endParaRPr lang="en-US"/>
        </a:p>
      </dgm:t>
    </dgm:pt>
    <dgm:pt modelId="{340553EA-1212-407B-A39A-A426E15732BD}">
      <dgm:prSet/>
      <dgm:spPr/>
      <dgm:t>
        <a:bodyPr/>
        <a:lstStyle/>
        <a:p>
          <a:r>
            <a:rPr lang="en-US"/>
            <a:t>How should scarce resources be allocated between competing needs and wants?</a:t>
          </a:r>
        </a:p>
      </dgm:t>
    </dgm:pt>
    <dgm:pt modelId="{BD9F4B15-9FB8-492B-B3F0-A6CAD6C2C21C}" type="parTrans" cxnId="{9364845A-BE37-469D-948C-CD9584C2B9B6}">
      <dgm:prSet/>
      <dgm:spPr/>
      <dgm:t>
        <a:bodyPr/>
        <a:lstStyle/>
        <a:p>
          <a:endParaRPr lang="en-US"/>
        </a:p>
      </dgm:t>
    </dgm:pt>
    <dgm:pt modelId="{99844DC4-9D0A-41C5-959C-A379ACC1CAB6}" type="sibTrans" cxnId="{9364845A-BE37-469D-948C-CD9584C2B9B6}">
      <dgm:prSet/>
      <dgm:spPr/>
      <dgm:t>
        <a:bodyPr/>
        <a:lstStyle/>
        <a:p>
          <a:endParaRPr lang="en-US"/>
        </a:p>
      </dgm:t>
    </dgm:pt>
    <dgm:pt modelId="{6EDCE411-80A9-4562-B314-B3B4C59AA690}">
      <dgm:prSet/>
      <dgm:spPr/>
      <dgm:t>
        <a:bodyPr/>
        <a:lstStyle/>
        <a:p>
          <a:r>
            <a:rPr lang="en-US"/>
            <a:t>Who should get the stuff that scarce resources go towards producing?</a:t>
          </a:r>
        </a:p>
      </dgm:t>
    </dgm:pt>
    <dgm:pt modelId="{F1E67396-9772-4D76-9F48-D8919AFA0EB2}" type="parTrans" cxnId="{5F9120E5-634F-427F-BF2C-63D93DE6910E}">
      <dgm:prSet/>
      <dgm:spPr/>
      <dgm:t>
        <a:bodyPr/>
        <a:lstStyle/>
        <a:p>
          <a:endParaRPr lang="en-US"/>
        </a:p>
      </dgm:t>
    </dgm:pt>
    <dgm:pt modelId="{FC109C4C-4594-4F41-A8A4-A537536C4050}" type="sibTrans" cxnId="{5F9120E5-634F-427F-BF2C-63D93DE6910E}">
      <dgm:prSet/>
      <dgm:spPr/>
      <dgm:t>
        <a:bodyPr/>
        <a:lstStyle/>
        <a:p>
          <a:endParaRPr lang="en-US"/>
        </a:p>
      </dgm:t>
    </dgm:pt>
    <dgm:pt modelId="{9EF0CA8C-6267-4856-BF5A-16F6881241AA}">
      <dgm:prSet/>
      <dgm:spPr/>
      <dgm:t>
        <a:bodyPr/>
        <a:lstStyle/>
        <a:p>
          <a:r>
            <a:rPr lang="en-US"/>
            <a:t>What is fair?  What is efficient?</a:t>
          </a:r>
        </a:p>
      </dgm:t>
    </dgm:pt>
    <dgm:pt modelId="{E6AF098E-8212-490B-A5E4-7310F242B3E9}" type="parTrans" cxnId="{83F58E01-C097-4DE4-8E5E-083DAAD2A403}">
      <dgm:prSet/>
      <dgm:spPr/>
      <dgm:t>
        <a:bodyPr/>
        <a:lstStyle/>
        <a:p>
          <a:endParaRPr lang="en-US"/>
        </a:p>
      </dgm:t>
    </dgm:pt>
    <dgm:pt modelId="{B658A370-2A0C-46FA-A499-7D3BDDCAC4D4}" type="sibTrans" cxnId="{83F58E01-C097-4DE4-8E5E-083DAAD2A403}">
      <dgm:prSet/>
      <dgm:spPr/>
      <dgm:t>
        <a:bodyPr/>
        <a:lstStyle/>
        <a:p>
          <a:endParaRPr lang="en-US"/>
        </a:p>
      </dgm:t>
    </dgm:pt>
    <dgm:pt modelId="{1AF7D05B-9AFD-431A-B3EF-8B39906D334E}">
      <dgm:prSet/>
      <dgm:spPr/>
      <dgm:t>
        <a:bodyPr/>
        <a:lstStyle/>
        <a:p>
          <a:r>
            <a:rPr lang="en-US"/>
            <a:t>What kind of system for allocating scarce resources is both efficient and fair?</a:t>
          </a:r>
        </a:p>
      </dgm:t>
    </dgm:pt>
    <dgm:pt modelId="{8907AC86-D797-4495-A8DD-4953CF8496B4}" type="parTrans" cxnId="{45F0084C-1E9B-423A-85AA-B9C9C218CFFE}">
      <dgm:prSet/>
      <dgm:spPr/>
      <dgm:t>
        <a:bodyPr/>
        <a:lstStyle/>
        <a:p>
          <a:endParaRPr lang="en-US"/>
        </a:p>
      </dgm:t>
    </dgm:pt>
    <dgm:pt modelId="{ED2E1AB3-4873-41E8-B09A-B414E85200F7}" type="sibTrans" cxnId="{45F0084C-1E9B-423A-85AA-B9C9C218CFFE}">
      <dgm:prSet/>
      <dgm:spPr/>
      <dgm:t>
        <a:bodyPr/>
        <a:lstStyle/>
        <a:p>
          <a:endParaRPr lang="en-US"/>
        </a:p>
      </dgm:t>
    </dgm:pt>
    <dgm:pt modelId="{D8C13FB9-68C4-480B-B98A-21C8DE13BBBD}" type="pres">
      <dgm:prSet presAssocID="{EF27A251-D80E-4F21-AEC0-14A1BF2BA97C}" presName="diagram" presStyleCnt="0">
        <dgm:presLayoutVars>
          <dgm:dir/>
          <dgm:resizeHandles val="exact"/>
        </dgm:presLayoutVars>
      </dgm:prSet>
      <dgm:spPr/>
    </dgm:pt>
    <dgm:pt modelId="{2E5F7E2E-1329-46BD-A720-98E66D95085A}" type="pres">
      <dgm:prSet presAssocID="{29546D71-6F8C-4F9B-BC4B-774EF39ADD4A}" presName="node" presStyleLbl="node1" presStyleIdx="0" presStyleCnt="6">
        <dgm:presLayoutVars>
          <dgm:bulletEnabled val="1"/>
        </dgm:presLayoutVars>
      </dgm:prSet>
      <dgm:spPr/>
    </dgm:pt>
    <dgm:pt modelId="{3BC25B95-16A6-4CB0-AE48-8AD04EDAF083}" type="pres">
      <dgm:prSet presAssocID="{5C434A4C-327E-4256-962F-ED244F920CAA}" presName="sibTrans" presStyleCnt="0"/>
      <dgm:spPr/>
    </dgm:pt>
    <dgm:pt modelId="{5B1EAC36-FF8F-4912-8C38-947807E0C16C}" type="pres">
      <dgm:prSet presAssocID="{F4F8F9AA-17A5-4F21-9DD9-6BBC58F8EBCB}" presName="node" presStyleLbl="node1" presStyleIdx="1" presStyleCnt="6">
        <dgm:presLayoutVars>
          <dgm:bulletEnabled val="1"/>
        </dgm:presLayoutVars>
      </dgm:prSet>
      <dgm:spPr/>
    </dgm:pt>
    <dgm:pt modelId="{5BD73B14-04A0-4A6A-BC74-C310E8748B6A}" type="pres">
      <dgm:prSet presAssocID="{DAC948E9-7E6A-4618-8BE8-90013A984A5F}" presName="sibTrans" presStyleCnt="0"/>
      <dgm:spPr/>
    </dgm:pt>
    <dgm:pt modelId="{B518F79C-5C01-4B4A-9B0A-13B3A713A906}" type="pres">
      <dgm:prSet presAssocID="{340553EA-1212-407B-A39A-A426E15732BD}" presName="node" presStyleLbl="node1" presStyleIdx="2" presStyleCnt="6" custLinFactNeighborX="966">
        <dgm:presLayoutVars>
          <dgm:bulletEnabled val="1"/>
        </dgm:presLayoutVars>
      </dgm:prSet>
      <dgm:spPr/>
    </dgm:pt>
    <dgm:pt modelId="{0E97F605-E585-4654-A509-AB63B93B25C0}" type="pres">
      <dgm:prSet presAssocID="{99844DC4-9D0A-41C5-959C-A379ACC1CAB6}" presName="sibTrans" presStyleCnt="0"/>
      <dgm:spPr/>
    </dgm:pt>
    <dgm:pt modelId="{9B753B29-0546-4D2E-B390-C1E0972846B6}" type="pres">
      <dgm:prSet presAssocID="{6EDCE411-80A9-4562-B314-B3B4C59AA690}" presName="node" presStyleLbl="node1" presStyleIdx="3" presStyleCnt="6">
        <dgm:presLayoutVars>
          <dgm:bulletEnabled val="1"/>
        </dgm:presLayoutVars>
      </dgm:prSet>
      <dgm:spPr/>
    </dgm:pt>
    <dgm:pt modelId="{72386BAF-58D9-4D7F-84A0-C69FB613F0DC}" type="pres">
      <dgm:prSet presAssocID="{FC109C4C-4594-4F41-A8A4-A537536C4050}" presName="sibTrans" presStyleCnt="0"/>
      <dgm:spPr/>
    </dgm:pt>
    <dgm:pt modelId="{D2E1B4FC-CC16-45A9-A4AB-0B03C8A0CAF5}" type="pres">
      <dgm:prSet presAssocID="{9EF0CA8C-6267-4856-BF5A-16F6881241AA}" presName="node" presStyleLbl="node1" presStyleIdx="4" presStyleCnt="6">
        <dgm:presLayoutVars>
          <dgm:bulletEnabled val="1"/>
        </dgm:presLayoutVars>
      </dgm:prSet>
      <dgm:spPr/>
    </dgm:pt>
    <dgm:pt modelId="{633BC1C4-F0F9-4D56-8DA2-ED4E2B63F694}" type="pres">
      <dgm:prSet presAssocID="{B658A370-2A0C-46FA-A499-7D3BDDCAC4D4}" presName="sibTrans" presStyleCnt="0"/>
      <dgm:spPr/>
    </dgm:pt>
    <dgm:pt modelId="{C09C8B38-E357-4909-9959-A381132E1C82}" type="pres">
      <dgm:prSet presAssocID="{1AF7D05B-9AFD-431A-B3EF-8B39906D334E}" presName="node" presStyleLbl="node1" presStyleIdx="5" presStyleCnt="6">
        <dgm:presLayoutVars>
          <dgm:bulletEnabled val="1"/>
        </dgm:presLayoutVars>
      </dgm:prSet>
      <dgm:spPr/>
    </dgm:pt>
  </dgm:ptLst>
  <dgm:cxnLst>
    <dgm:cxn modelId="{83F58E01-C097-4DE4-8E5E-083DAAD2A403}" srcId="{EF27A251-D80E-4F21-AEC0-14A1BF2BA97C}" destId="{9EF0CA8C-6267-4856-BF5A-16F6881241AA}" srcOrd="4" destOrd="0" parTransId="{E6AF098E-8212-490B-A5E4-7310F242B3E9}" sibTransId="{B658A370-2A0C-46FA-A499-7D3BDDCAC4D4}"/>
    <dgm:cxn modelId="{67E2C90E-BDDC-4AD0-9953-F1A61EF3BD04}" type="presOf" srcId="{F4F8F9AA-17A5-4F21-9DD9-6BBC58F8EBCB}" destId="{5B1EAC36-FF8F-4912-8C38-947807E0C16C}" srcOrd="0" destOrd="0" presId="urn:microsoft.com/office/officeart/2005/8/layout/default"/>
    <dgm:cxn modelId="{35ADE621-D957-4AE4-95C5-A1D671A7824E}" type="presOf" srcId="{EF27A251-D80E-4F21-AEC0-14A1BF2BA97C}" destId="{D8C13FB9-68C4-480B-B98A-21C8DE13BBBD}" srcOrd="0" destOrd="0" presId="urn:microsoft.com/office/officeart/2005/8/layout/default"/>
    <dgm:cxn modelId="{46CEB746-FBFE-432F-9099-FDD1A10EFD83}" srcId="{EF27A251-D80E-4F21-AEC0-14A1BF2BA97C}" destId="{F4F8F9AA-17A5-4F21-9DD9-6BBC58F8EBCB}" srcOrd="1" destOrd="0" parTransId="{061E7AAC-A064-4A6C-9A91-0DB78C1535D4}" sibTransId="{DAC948E9-7E6A-4618-8BE8-90013A984A5F}"/>
    <dgm:cxn modelId="{45F0084C-1E9B-423A-85AA-B9C9C218CFFE}" srcId="{EF27A251-D80E-4F21-AEC0-14A1BF2BA97C}" destId="{1AF7D05B-9AFD-431A-B3EF-8B39906D334E}" srcOrd="5" destOrd="0" parTransId="{8907AC86-D797-4495-A8DD-4953CF8496B4}" sibTransId="{ED2E1AB3-4873-41E8-B09A-B414E85200F7}"/>
    <dgm:cxn modelId="{F534AD75-27AF-421F-9050-772C715E4EF3}" type="presOf" srcId="{6EDCE411-80A9-4562-B314-B3B4C59AA690}" destId="{9B753B29-0546-4D2E-B390-C1E0972846B6}" srcOrd="0" destOrd="0" presId="urn:microsoft.com/office/officeart/2005/8/layout/default"/>
    <dgm:cxn modelId="{B4FCD958-130E-4C58-8EE7-CA68DDFEF3D8}" type="presOf" srcId="{1AF7D05B-9AFD-431A-B3EF-8B39906D334E}" destId="{C09C8B38-E357-4909-9959-A381132E1C82}" srcOrd="0" destOrd="0" presId="urn:microsoft.com/office/officeart/2005/8/layout/default"/>
    <dgm:cxn modelId="{9364845A-BE37-469D-948C-CD9584C2B9B6}" srcId="{EF27A251-D80E-4F21-AEC0-14A1BF2BA97C}" destId="{340553EA-1212-407B-A39A-A426E15732BD}" srcOrd="2" destOrd="0" parTransId="{BD9F4B15-9FB8-492B-B3F0-A6CAD6C2C21C}" sibTransId="{99844DC4-9D0A-41C5-959C-A379ACC1CAB6}"/>
    <dgm:cxn modelId="{D01F067C-C14D-4BE9-80D8-45569A3FCD35}" srcId="{EF27A251-D80E-4F21-AEC0-14A1BF2BA97C}" destId="{29546D71-6F8C-4F9B-BC4B-774EF39ADD4A}" srcOrd="0" destOrd="0" parTransId="{25A5605D-7497-4F96-BA13-23B322471355}" sibTransId="{5C434A4C-327E-4256-962F-ED244F920CAA}"/>
    <dgm:cxn modelId="{F817EA8F-E811-4EA0-B7FD-D52ED2F50D7C}" type="presOf" srcId="{340553EA-1212-407B-A39A-A426E15732BD}" destId="{B518F79C-5C01-4B4A-9B0A-13B3A713A906}" srcOrd="0" destOrd="0" presId="urn:microsoft.com/office/officeart/2005/8/layout/default"/>
    <dgm:cxn modelId="{3BD564AB-9506-4E48-8709-18531CE1DC41}" type="presOf" srcId="{29546D71-6F8C-4F9B-BC4B-774EF39ADD4A}" destId="{2E5F7E2E-1329-46BD-A720-98E66D95085A}" srcOrd="0" destOrd="0" presId="urn:microsoft.com/office/officeart/2005/8/layout/default"/>
    <dgm:cxn modelId="{5F9120E5-634F-427F-BF2C-63D93DE6910E}" srcId="{EF27A251-D80E-4F21-AEC0-14A1BF2BA97C}" destId="{6EDCE411-80A9-4562-B314-B3B4C59AA690}" srcOrd="3" destOrd="0" parTransId="{F1E67396-9772-4D76-9F48-D8919AFA0EB2}" sibTransId="{FC109C4C-4594-4F41-A8A4-A537536C4050}"/>
    <dgm:cxn modelId="{060D8DF6-4116-4D41-8DC1-5ECA84BD76D3}" type="presOf" srcId="{9EF0CA8C-6267-4856-BF5A-16F6881241AA}" destId="{D2E1B4FC-CC16-45A9-A4AB-0B03C8A0CAF5}" srcOrd="0" destOrd="0" presId="urn:microsoft.com/office/officeart/2005/8/layout/default"/>
    <dgm:cxn modelId="{5E9BE4F5-0552-4531-80F2-64A4872B7DEC}" type="presParOf" srcId="{D8C13FB9-68C4-480B-B98A-21C8DE13BBBD}" destId="{2E5F7E2E-1329-46BD-A720-98E66D95085A}" srcOrd="0" destOrd="0" presId="urn:microsoft.com/office/officeart/2005/8/layout/default"/>
    <dgm:cxn modelId="{D983D2F7-4F11-43C8-BEB2-BD3290362DB0}" type="presParOf" srcId="{D8C13FB9-68C4-480B-B98A-21C8DE13BBBD}" destId="{3BC25B95-16A6-4CB0-AE48-8AD04EDAF083}" srcOrd="1" destOrd="0" presId="urn:microsoft.com/office/officeart/2005/8/layout/default"/>
    <dgm:cxn modelId="{A864C6B1-9B81-4D50-AB15-1513CEE1CE58}" type="presParOf" srcId="{D8C13FB9-68C4-480B-B98A-21C8DE13BBBD}" destId="{5B1EAC36-FF8F-4912-8C38-947807E0C16C}" srcOrd="2" destOrd="0" presId="urn:microsoft.com/office/officeart/2005/8/layout/default"/>
    <dgm:cxn modelId="{EDFC33D5-FE33-479C-B1F1-013E4227BF82}" type="presParOf" srcId="{D8C13FB9-68C4-480B-B98A-21C8DE13BBBD}" destId="{5BD73B14-04A0-4A6A-BC74-C310E8748B6A}" srcOrd="3" destOrd="0" presId="urn:microsoft.com/office/officeart/2005/8/layout/default"/>
    <dgm:cxn modelId="{4C019339-7BBB-4E3E-9B60-15CE0D1D23E9}" type="presParOf" srcId="{D8C13FB9-68C4-480B-B98A-21C8DE13BBBD}" destId="{B518F79C-5C01-4B4A-9B0A-13B3A713A906}" srcOrd="4" destOrd="0" presId="urn:microsoft.com/office/officeart/2005/8/layout/default"/>
    <dgm:cxn modelId="{0C16EF7A-7FA9-46BE-90AC-F99B3F9FC6E5}" type="presParOf" srcId="{D8C13FB9-68C4-480B-B98A-21C8DE13BBBD}" destId="{0E97F605-E585-4654-A509-AB63B93B25C0}" srcOrd="5" destOrd="0" presId="urn:microsoft.com/office/officeart/2005/8/layout/default"/>
    <dgm:cxn modelId="{731C0C0C-F1A2-4C41-B929-955F0BE2F858}" type="presParOf" srcId="{D8C13FB9-68C4-480B-B98A-21C8DE13BBBD}" destId="{9B753B29-0546-4D2E-B390-C1E0972846B6}" srcOrd="6" destOrd="0" presId="urn:microsoft.com/office/officeart/2005/8/layout/default"/>
    <dgm:cxn modelId="{F8FA3188-FAF6-432B-AD21-E30C2F80D66D}" type="presParOf" srcId="{D8C13FB9-68C4-480B-B98A-21C8DE13BBBD}" destId="{72386BAF-58D9-4D7F-84A0-C69FB613F0DC}" srcOrd="7" destOrd="0" presId="urn:microsoft.com/office/officeart/2005/8/layout/default"/>
    <dgm:cxn modelId="{F0201B8D-AADF-43DC-8AFD-8EAB1CCCE590}" type="presParOf" srcId="{D8C13FB9-68C4-480B-B98A-21C8DE13BBBD}" destId="{D2E1B4FC-CC16-45A9-A4AB-0B03C8A0CAF5}" srcOrd="8" destOrd="0" presId="urn:microsoft.com/office/officeart/2005/8/layout/default"/>
    <dgm:cxn modelId="{DA6931E2-0E86-409B-8B15-6AE2BF26E2E1}" type="presParOf" srcId="{D8C13FB9-68C4-480B-B98A-21C8DE13BBBD}" destId="{633BC1C4-F0F9-4D56-8DA2-ED4E2B63F694}" srcOrd="9" destOrd="0" presId="urn:microsoft.com/office/officeart/2005/8/layout/default"/>
    <dgm:cxn modelId="{FDAC0A8D-61CD-4B4B-8439-8A160800AEBC}" type="presParOf" srcId="{D8C13FB9-68C4-480B-B98A-21C8DE13BBBD}" destId="{C09C8B38-E357-4909-9959-A381132E1C8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7E2E-1329-46BD-A720-98E66D95085A}">
      <dsp:nvSpPr>
        <dsp:cNvPr id="0" name=""/>
        <dsp:cNvSpPr/>
      </dsp:nvSpPr>
      <dsp:spPr>
        <a:xfrm>
          <a:off x="298608" y="3040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scarcity and why does it exist?</a:t>
          </a:r>
        </a:p>
      </dsp:txBody>
      <dsp:txXfrm>
        <a:off x="298608" y="3040"/>
        <a:ext cx="2956619" cy="1773971"/>
      </dsp:txXfrm>
    </dsp:sp>
    <dsp:sp modelId="{5B1EAC36-FF8F-4912-8C38-947807E0C16C}">
      <dsp:nvSpPr>
        <dsp:cNvPr id="0" name=""/>
        <dsp:cNvSpPr/>
      </dsp:nvSpPr>
      <dsp:spPr>
        <a:xfrm>
          <a:off x="3550890" y="3040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are some of the scarce resources in the world outside of school?</a:t>
          </a:r>
        </a:p>
      </dsp:txBody>
      <dsp:txXfrm>
        <a:off x="3550890" y="3040"/>
        <a:ext cx="2956619" cy="1773971"/>
      </dsp:txXfrm>
    </dsp:sp>
    <dsp:sp modelId="{B518F79C-5C01-4B4A-9B0A-13B3A713A906}">
      <dsp:nvSpPr>
        <dsp:cNvPr id="0" name=""/>
        <dsp:cNvSpPr/>
      </dsp:nvSpPr>
      <dsp:spPr>
        <a:xfrm>
          <a:off x="6831732" y="3040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should scarce resources be allocated between competing needs and wants?</a:t>
          </a:r>
        </a:p>
      </dsp:txBody>
      <dsp:txXfrm>
        <a:off x="6831732" y="3040"/>
        <a:ext cx="2956619" cy="1773971"/>
      </dsp:txXfrm>
    </dsp:sp>
    <dsp:sp modelId="{9B753B29-0546-4D2E-B390-C1E0972846B6}">
      <dsp:nvSpPr>
        <dsp:cNvPr id="0" name=""/>
        <dsp:cNvSpPr/>
      </dsp:nvSpPr>
      <dsp:spPr>
        <a:xfrm>
          <a:off x="298608" y="2072674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Who should get the stuff that scarce resources go towards producing?</a:t>
          </a:r>
        </a:p>
      </dsp:txBody>
      <dsp:txXfrm>
        <a:off x="298608" y="2072674"/>
        <a:ext cx="2956619" cy="1773971"/>
      </dsp:txXfrm>
    </dsp:sp>
    <dsp:sp modelId="{D2E1B4FC-CC16-45A9-A4AB-0B03C8A0CAF5}">
      <dsp:nvSpPr>
        <dsp:cNvPr id="0" name=""/>
        <dsp:cNvSpPr/>
      </dsp:nvSpPr>
      <dsp:spPr>
        <a:xfrm>
          <a:off x="3550890" y="2072674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fair?  What is efficient?</a:t>
          </a:r>
        </a:p>
      </dsp:txBody>
      <dsp:txXfrm>
        <a:off x="3550890" y="2072674"/>
        <a:ext cx="2956619" cy="1773971"/>
      </dsp:txXfrm>
    </dsp:sp>
    <dsp:sp modelId="{C09C8B38-E357-4909-9959-A381132E1C82}">
      <dsp:nvSpPr>
        <dsp:cNvPr id="0" name=""/>
        <dsp:cNvSpPr/>
      </dsp:nvSpPr>
      <dsp:spPr>
        <a:xfrm>
          <a:off x="6803171" y="2072674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kind of system for allocating scarce resources is both efficient and fair?</a:t>
          </a:r>
        </a:p>
      </dsp:txBody>
      <dsp:txXfrm>
        <a:off x="6803171" y="2072674"/>
        <a:ext cx="2956619" cy="1773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4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9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5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5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0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Picture 1"/>
          <p:cNvPicPr>
            <a:picLocks noChangeAspect="1"/>
          </p:cNvPicPr>
          <p:nvPr/>
        </p:nvPicPr>
        <p:blipFill>
          <a:blip r:embed="rId2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 spc="-150">
                <a:solidFill>
                  <a:srgbClr val="FFFFFF"/>
                </a:solidFill>
              </a:defRPr>
            </a:lvl1pPr>
            <a:lvl2pPr marL="971550" indent="-514350">
              <a:buFontTx/>
              <a:defRPr sz="5400" spc="-150">
                <a:solidFill>
                  <a:srgbClr val="FFFFFF"/>
                </a:solidFill>
              </a:defRPr>
            </a:lvl2pPr>
            <a:lvl3pPr marL="1531619" indent="-617219">
              <a:buFontTx/>
              <a:defRPr sz="5400" spc="-150">
                <a:solidFill>
                  <a:srgbClr val="FFFFFF"/>
                </a:solidFill>
              </a:defRPr>
            </a:lvl3pPr>
            <a:lvl4pPr marL="2057400" indent="-685800">
              <a:buFontTx/>
              <a:defRPr sz="5400" spc="-150">
                <a:solidFill>
                  <a:srgbClr val="FFFFFF"/>
                </a:solidFill>
              </a:defRPr>
            </a:lvl4pPr>
            <a:lvl5pPr marL="2514600" indent="-685800">
              <a:buFontTx/>
              <a:defRPr sz="5400" spc="-1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2186" y="861391"/>
            <a:ext cx="9144001" cy="616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000"/>
            </a:lvl1pPr>
            <a:lvl2pPr marL="647700" indent="-190500">
              <a:buFontTx/>
              <a:defRPr sz="2000"/>
            </a:lvl2pPr>
            <a:lvl3pPr marL="1143000" indent="-228600">
              <a:buFontTx/>
              <a:defRPr sz="2000"/>
            </a:lvl3pPr>
            <a:lvl4pPr marL="1625600" indent="-254000">
              <a:buFontTx/>
              <a:defRPr sz="2000"/>
            </a:lvl4pPr>
            <a:lvl5pPr marL="2082800" indent="-254000">
              <a:buFontTx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2200" y="1825626"/>
            <a:ext cx="5181604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3" y="1825626"/>
            <a:ext cx="5181604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554858" y="6264017"/>
            <a:ext cx="1827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39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02527" y="6338500"/>
            <a:ext cx="275073" cy="276999"/>
          </a:xfrm>
        </p:spPr>
        <p:txBody>
          <a:bodyPr/>
          <a:lstStyle>
            <a:lvl1pPr>
              <a:defRPr/>
            </a:lvl1pPr>
          </a:lstStyle>
          <a:p>
            <a:fld id="{810D09B0-5470-42DC-9DA5-4A17F74AA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02527" y="6338500"/>
            <a:ext cx="275073" cy="276999"/>
          </a:xfrm>
        </p:spPr>
        <p:txBody>
          <a:bodyPr/>
          <a:lstStyle>
            <a:lvl1pPr>
              <a:defRPr/>
            </a:lvl1pPr>
          </a:lstStyle>
          <a:p>
            <a:fld id="{73C28B35-A1D2-49C8-917A-581DCD506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527" y="6217851"/>
            <a:ext cx="275073" cy="276999"/>
          </a:xfrm>
        </p:spPr>
        <p:txBody>
          <a:bodyPr/>
          <a:lstStyle>
            <a:lvl1pPr>
              <a:defRPr/>
            </a:lvl1pPr>
          </a:lstStyle>
          <a:p>
            <a:fld id="{E7A527F1-A203-4414-8C4B-7ACC19C41B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6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 descr="Picture 1"/>
          <p:cNvPicPr>
            <a:picLocks noChangeAspect="1"/>
          </p:cNvPicPr>
          <p:nvPr/>
        </p:nvPicPr>
        <p:blipFill>
          <a:blip r:embed="rId2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3" descr="Picture 3"/>
          <p:cNvPicPr>
            <a:picLocks noChangeAspect="1"/>
          </p:cNvPicPr>
          <p:nvPr/>
        </p:nvPicPr>
        <p:blipFill>
          <a:blip r:embed="rId3"/>
          <a:srcRect t="805" b="1138"/>
          <a:stretch>
            <a:fillRect/>
          </a:stretch>
        </p:blipFill>
        <p:spPr>
          <a:xfrm>
            <a:off x="0" y="0"/>
            <a:ext cx="929096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4" descr="Picture 4"/>
          <p:cNvPicPr>
            <a:picLocks noChangeAspect="1"/>
          </p:cNvPicPr>
          <p:nvPr/>
        </p:nvPicPr>
        <p:blipFill>
          <a:blip r:embed="rId4"/>
          <a:srcRect l="21989" t="16064" r="31320" b="13139"/>
          <a:stretch>
            <a:fillRect/>
          </a:stretch>
        </p:blipFill>
        <p:spPr>
          <a:xfrm>
            <a:off x="4644766" y="0"/>
            <a:ext cx="53870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16" y="4896473"/>
            <a:ext cx="1270002" cy="88899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8" y="-636103"/>
            <a:ext cx="15259261" cy="753386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 spc="-150"/>
            </a:lvl1pPr>
            <a:lvl2pPr marL="971550" indent="-514350">
              <a:buFontTx/>
              <a:defRPr sz="5400" spc="-150"/>
            </a:lvl2pPr>
            <a:lvl3pPr marL="1531619" indent="-617219">
              <a:buFontTx/>
              <a:defRPr sz="5400" spc="-150"/>
            </a:lvl3pPr>
            <a:lvl4pPr marL="2057400" indent="-685800">
              <a:buFontTx/>
              <a:defRPr sz="5400" spc="-150"/>
            </a:lvl4pPr>
            <a:lvl5pPr marL="2514600" indent="-685800">
              <a:buFontTx/>
              <a:defRPr sz="5400" spc="-1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750885" y="1552715"/>
            <a:ext cx="10691816" cy="4752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</a:lvl1pPr>
            <a:lvl2pPr>
              <a:spcBef>
                <a:spcPts val="400"/>
              </a:spcBef>
              <a:buFontTx/>
            </a:lvl2pPr>
            <a:lvl3pPr>
              <a:spcBef>
                <a:spcPts val="400"/>
              </a:spcBef>
              <a:buFontTx/>
            </a:lvl3pPr>
            <a:lvl4pPr>
              <a:spcBef>
                <a:spcPts val="400"/>
              </a:spcBef>
              <a:buFontTx/>
            </a:lvl4pPr>
            <a:lvl5pPr>
              <a:spcBef>
                <a:spcPts val="400"/>
              </a:spcBef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1pPr>
            <a:lvl2pPr marL="731519" indent="-274319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2pPr>
            <a:lvl3pPr marL="1219200" indent="-304800">
              <a:buChar char="o"/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3pPr>
            <a:lvl4pPr marL="16764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4pPr>
            <a:lvl5pPr marL="21336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9784" y="2505070"/>
            <a:ext cx="5157783" cy="3684584"/>
          </a:xfrm>
          <a:prstGeom prst="rect">
            <a:avLst/>
          </a:prstGeom>
          <a:solidFill>
            <a:srgbClr val="FFFFFF">
              <a:alpha val="20004"/>
            </a:srgbClr>
          </a:solidFill>
          <a:ln w="12701">
            <a:solidFill>
              <a:srgbClr val="2C3842"/>
            </a:solidFill>
            <a:round/>
          </a:ln>
        </p:spPr>
        <p:txBody>
          <a:bodyPr anchor="ctr">
            <a:normAutofit/>
          </a:bodyPr>
          <a:lstStyle>
            <a:lvl1pPr marL="0" indent="182879">
              <a:buSzTx/>
              <a:buFontTx/>
              <a:buNone/>
              <a:defRPr sz="1800"/>
            </a:lvl1pPr>
            <a:lvl2pPr marL="628650" indent="-171450">
              <a:buFontTx/>
              <a:defRPr sz="1800"/>
            </a:lvl2pPr>
            <a:lvl3pPr marL="1120139" indent="-205739">
              <a:buFontTx/>
              <a:defRPr sz="1800"/>
            </a:lvl3pPr>
            <a:lvl4pPr marL="1600200" indent="-228600">
              <a:buFontTx/>
              <a:defRPr sz="1800"/>
            </a:lvl4pPr>
            <a:lvl5pPr marL="2057400" indent="-228600"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Text Placeholder 4"/>
          <p:cNvSpPr txBox="1">
            <a:spLocks noGrp="1"/>
          </p:cNvSpPr>
          <p:nvPr>
            <p:ph type="body" sz="quarter" idx="21"/>
          </p:nvPr>
        </p:nvSpPr>
        <p:spPr>
          <a:xfrm>
            <a:off x="6172199" y="1681159"/>
            <a:ext cx="5183186" cy="823911"/>
          </a:xfrm>
          <a:prstGeom prst="rect">
            <a:avLst/>
          </a:prstGeom>
          <a:solidFill>
            <a:srgbClr val="2C3842"/>
          </a:solidFill>
          <a:ln w="12701">
            <a:solidFill>
              <a:srgbClr val="2C3842"/>
            </a:solidFill>
            <a:round/>
          </a:ln>
        </p:spPr>
        <p:txBody>
          <a:bodyPr anchor="ctr">
            <a:normAutofit/>
          </a:bodyPr>
          <a:lstStyle/>
          <a:p>
            <a:pPr marL="0" indent="0">
              <a:buSzTx/>
              <a:buFontTx/>
              <a:buNone/>
              <a:defRPr sz="2400" b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pPr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18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9" r:id="rId8"/>
    <p:sldLayoutId id="2147483661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hairs-classroom-college-desks-28974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iticalcommons.org/view?m=jRywrFCc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dney.org/news/newsroom/factsheets/Organ-Donation-and-Transplantation-Stats#:~:text=On%20average%3A,kidney%20waiting%20list%20each%20month.&amp;text=13%20people%20die%20each%20day,a%20life%2Dsaving%20kidney%20transplant.&amp;text=Every%2014%20minutes%20someone%20is%20added%20to%20the%20kidney%20transplant%20list.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file:///C:\Users\kmbre\Downloads\A%20Market%20in%20Kidneys%20worksheet.pdf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8/01/11/learning/lesson-plans/bioethics-in-action-part-ii-teaching-about-the-challenge-of-balancing-the-needs-of-patients.html?unlocked_article_code=1MYCd6kt3W4XaM3l09rQ012k0OrTSW9pA2o2GWAlbyMhWKMmh8DMYLb_YQ4Wo5e4FGvoyQ_9NrjsLXDKCp2NG5d3cQEm6QmoSWtO7JMvHlW_6eKAmjjvthWignA6_DFxwmhRSzKqEVxSi1m-yXTeFS9UBKSPh3Wem5HdwdYR4-NofXrI_hIYwm_8EFpgNaiuJ4_M6L8ZNeWiQMOXhukGxIvN03OFlR79Vnc4dEGd3ZgCgaFiO9sLLn28nlqLpytXOQd8g9o4D-bjpZ_c6XsWAEKmBr1SZV1FbR7xBLHKbwem-KNIn4nMbF1Z2y_m6OJHN8c23u5PE8a_r2cNMTU4RwCXc0_vY6OgPuP5ZGUurhIl9UUwQ24GQmyAC1UAba1IZ2t_efS8cFbhaM7ngSoVifK_mDnD3jpdRLjrb6WSz923XHF3V6h5l_bDE_2VDkVXPgb7&amp;smid=url-shar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niiZNtqUMlk?feature=oembed" TargetMode="Externa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ytimes.com/2018/01/11/learning/lesson-plans/bioethics-in-action-part-ii-teaching-about-the-challenge-of-balancing-the-needs-of-patients.html?unlocked_article_code=1MYCd6kt3W4XaM3l09rQ012k0OrTSW9pA2o2GWAlbyMhWKMmh8DMYLb_YQ4Wo5e4FGvoyQ_9NrjsLXDKCp2NG5d3cQEm6QmoSWtO7JMvHlW_6eKAmjjvthWignA6_DFxwmhRSzKqEVxSi1m-yXTeFS9UBKSPh3Wem5HdwdYR4-NofXrI_hIYwm_8EFpgNaiuJ4_M6L8ZNeWiQMOXhukGxIvN03OFlR79Vnc4dEGd3ZgCgaFiO9sLLn28nlqLpytXOQd8g9o4D-bjpZ_c6XsWAEKmBr1SZV1FbR7xBLHKbwem-KNIn4nMbF1Z2y_m6OJHN8c23u5PE8a_r2cNMTU4RwCXc0_vY6OgPuP5ZGUurhIl9UUwQ24GQmyAC1UAba1IZ2t_efS8cFbhaM7ngSoVifK_mDnD3jpdRLjrb6WSz923XHF3V6h5l_bDE_2VDkVXPgb7&amp;smid=url-share" TargetMode="External"/><Relationship Id="rId3" Type="http://schemas.openxmlformats.org/officeDocument/2006/relationships/hyperlink" Target="https://1drv.ms/w/s!Arc6ozbrFer9gdQs3UcR0kylDSyiBg?e=OxNFaN" TargetMode="External"/><Relationship Id="rId7" Type="http://schemas.openxmlformats.org/officeDocument/2006/relationships/hyperlink" Target="https://web.centre.edu/econed/Subpages/resource_scarcity_game.htm" TargetMode="External"/><Relationship Id="rId2" Type="http://schemas.openxmlformats.org/officeDocument/2006/relationships/hyperlink" Target="Scarce%20Chairs%20Adapted%20from%20Jason%20Welker.docx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1drv.ms/p/s!Arc6ozbrFer9gdQuGKpV7A5o0qik9A?e=A5oNr4" TargetMode="External"/><Relationship Id="rId5" Type="http://schemas.openxmlformats.org/officeDocument/2006/relationships/hyperlink" Target="file:///C:\Users\kmbre\Downloads\A%20Market%20in%20Kidneys%20worksheet.pdf" TargetMode="External"/><Relationship Id="rId4" Type="http://schemas.openxmlformats.org/officeDocument/2006/relationships/hyperlink" Target="https://criticalcommons.org/view?m=jRywrFCcs" TargetMode="External"/><Relationship Id="rId9" Type="http://schemas.openxmlformats.org/officeDocument/2006/relationships/hyperlink" Target="https://www.youtube.com/watch?v=niiZNtqUMlk&amp;t=2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sed.gov/curriculum-instruction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carce%20Chairs%20Adapted%20from%20Jason%20Welker.doc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title" idx="4294967295"/>
          </p:nvPr>
        </p:nvSpPr>
        <p:spPr>
          <a:xfrm>
            <a:off x="-1176709" y="3852034"/>
            <a:ext cx="10515601" cy="132556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 defTabSz="886968">
              <a:defRPr sz="1746" spc="-19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sz="2400" b="1" dirty="0"/>
              <a:t>Presented by:</a:t>
            </a:r>
            <a:r>
              <a:rPr lang="en-US" sz="2400" b="1" dirty="0"/>
              <a:t>  Kathleen Brennan</a:t>
            </a:r>
            <a:br>
              <a:rPr sz="2400" b="1" dirty="0"/>
            </a:br>
            <a:br>
              <a:rPr sz="2400" b="1" dirty="0"/>
            </a:br>
            <a:r>
              <a:rPr sz="2400" b="1" dirty="0"/>
              <a:t>Email:</a:t>
            </a:r>
            <a:r>
              <a:rPr lang="en-US" sz="2400" b="1" dirty="0"/>
              <a:t> kmbrennan108@gmail.com</a:t>
            </a:r>
            <a:br>
              <a:rPr sz="2400" b="1" dirty="0"/>
            </a:br>
            <a:br>
              <a:rPr sz="2400" b="1" dirty="0"/>
            </a:br>
            <a:r>
              <a:rPr sz="2400" b="1" dirty="0"/>
              <a:t>Date:</a:t>
            </a:r>
            <a:r>
              <a:rPr lang="en-US" sz="2400" b="1" dirty="0"/>
              <a:t>  September 19, 2023</a:t>
            </a:r>
            <a:endParaRPr sz="2400" b="1" dirty="0"/>
          </a:p>
        </p:txBody>
      </p:sp>
      <p:sp>
        <p:nvSpPr>
          <p:cNvPr id="17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52219" y="2452238"/>
            <a:ext cx="7437119" cy="11464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384047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4800" b="1" i="1" dirty="0"/>
              <a:t>Deciding Who Gets What</a:t>
            </a:r>
            <a:endParaRPr sz="4800" b="1" i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466771" y="406909"/>
            <a:ext cx="10424161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algn="ctr"/>
            <a:r>
              <a:rPr lang="en-US" sz="6600" b="1" dirty="0">
                <a:solidFill>
                  <a:schemeClr val="tx1"/>
                </a:solidFill>
              </a:rPr>
              <a:t>Time to Talk</a:t>
            </a:r>
          </a:p>
          <a:p>
            <a:endParaRPr b="1" dirty="0">
              <a:solidFill>
                <a:schemeClr val="tx1"/>
              </a:solidFill>
            </a:endParaRPr>
          </a:p>
        </p:txBody>
      </p:sp>
      <p:sp>
        <p:nvSpPr>
          <p:cNvPr id="193" name="TextBox 4"/>
          <p:cNvSpPr txBox="1"/>
          <p:nvPr/>
        </p:nvSpPr>
        <p:spPr>
          <a:xfrm>
            <a:off x="3922105" y="1363754"/>
            <a:ext cx="7901299" cy="592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Did everyone make a bid greater than zero? 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 Why/why not?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ea typeface="ＭＳ Ｐゴシック"/>
              </a:rPr>
              <a:t> Why did some people bid more than others?</a:t>
            </a:r>
            <a:endParaRPr lang="en-US" sz="3200" b="1" dirty="0">
              <a:latin typeface="Calibri"/>
              <a:ea typeface="ＭＳ Ｐゴシック"/>
              <a:cs typeface="Calibri"/>
            </a:endParaRP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Was our system fair?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Did you feel bad for those who didn’t get a chair?</a:t>
            </a:r>
          </a:p>
          <a:p>
            <a:pPr marL="0" indent="0" defTabSz="905255">
              <a:lnSpc>
                <a:spcPct val="150000"/>
              </a:lnSpc>
              <a:buNone/>
              <a:defRPr sz="3168"/>
            </a:pPr>
            <a:endParaRPr lang="en-US" sz="3200" b="1" dirty="0"/>
          </a:p>
        </p:txBody>
      </p:sp>
      <p:pic>
        <p:nvPicPr>
          <p:cNvPr id="7172" name="Picture 4" descr="Vintage Fisher Price Little People Family and Table With - Etsy">
            <a:extLst>
              <a:ext uri="{FF2B5EF4-FFF2-40B4-BE49-F238E27FC236}">
                <a16:creationId xmlns:a16="http://schemas.microsoft.com/office/drawing/2014/main" id="{C1C229D2-834C-621C-E672-48AC25C7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477"/>
            <a:ext cx="3760342" cy="34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342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593776" y="249087"/>
            <a:ext cx="10424161" cy="100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algn="ctr"/>
            <a:r>
              <a:rPr lang="en-US" sz="6600" b="1" dirty="0">
                <a:solidFill>
                  <a:schemeClr val="tx1"/>
                </a:solidFill>
              </a:rPr>
              <a:t>EQUITY vs. EFFICIENCY</a:t>
            </a:r>
            <a:endParaRPr sz="6600" b="1" dirty="0">
              <a:solidFill>
                <a:schemeClr val="tx1"/>
              </a:solidFill>
            </a:endParaRPr>
          </a:p>
        </p:txBody>
      </p:sp>
      <p:sp>
        <p:nvSpPr>
          <p:cNvPr id="193" name="TextBox 4"/>
          <p:cNvSpPr txBox="1"/>
          <p:nvPr/>
        </p:nvSpPr>
        <p:spPr>
          <a:xfrm>
            <a:off x="883919" y="1738936"/>
            <a:ext cx="10424161" cy="4448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Equity means fairness.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Efficiency means resources go toward their most socially optimal use.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The tradeoff between equity and efficiency is a major theme for societies!</a:t>
            </a:r>
          </a:p>
          <a:p>
            <a:pPr defTabSz="905255">
              <a:lnSpc>
                <a:spcPct val="150000"/>
              </a:lnSpc>
              <a:defRPr sz="3168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643071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1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E8D452-39D5-FC7D-1C72-F5F6D8A10980}"/>
              </a:ext>
            </a:extLst>
          </p:cNvPr>
          <p:cNvSpPr txBox="1"/>
          <p:nvPr/>
        </p:nvSpPr>
        <p:spPr>
          <a:xfrm>
            <a:off x="606175" y="1998266"/>
            <a:ext cx="10551560" cy="4161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defTabSz="905255">
              <a:lnSpc>
                <a:spcPct val="150000"/>
              </a:lnSpc>
              <a:buFont typeface="Arial" panose="020B0604020202020204" pitchFamily="34" charset="0"/>
              <a:buChar char="•"/>
              <a:defRPr sz="3168"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Everyone wants to sit– there aren’t enough chairs.</a:t>
            </a:r>
          </a:p>
          <a:p>
            <a:pPr marL="457200" indent="-457200" defTabSz="905255">
              <a:lnSpc>
                <a:spcPct val="150000"/>
              </a:lnSpc>
              <a:buFont typeface="Arial" panose="020B0604020202020204" pitchFamily="34" charset="0"/>
              <a:buChar char="•"/>
              <a:defRPr sz="3168"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The greater the demand relative to the supply, the more scarce an item is.</a:t>
            </a:r>
          </a:p>
          <a:p>
            <a:pPr marL="457200" indent="-457200" defTabSz="905255">
              <a:lnSpc>
                <a:spcPct val="150000"/>
              </a:lnSpc>
              <a:buFont typeface="Arial" panose="020B0604020202020204" pitchFamily="34" charset="0"/>
              <a:buChar char="•"/>
              <a:defRPr sz="3168"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Choices must therefore be made on how to allocate scarce resources.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459DE-38A4-1368-8EE7-BDAB351AECE0}"/>
              </a:ext>
            </a:extLst>
          </p:cNvPr>
          <p:cNvSpPr txBox="1"/>
          <p:nvPr/>
        </p:nvSpPr>
        <p:spPr>
          <a:xfrm>
            <a:off x="3811712" y="380946"/>
            <a:ext cx="5702157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SCARCITY</a:t>
            </a:r>
          </a:p>
        </p:txBody>
      </p:sp>
    </p:spTree>
    <p:extLst>
      <p:ext uri="{BB962C8B-B14F-4D97-AF65-F5344CB8AC3E}">
        <p14:creationId xmlns:p14="http://schemas.microsoft.com/office/powerpoint/2010/main" val="8997872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8D6F10-3484-B1AA-AA62-D366E7783682}"/>
              </a:ext>
            </a:extLst>
          </p:cNvPr>
          <p:cNvSpPr txBox="1"/>
          <p:nvPr/>
        </p:nvSpPr>
        <p:spPr>
          <a:xfrm>
            <a:off x="647700" y="1421179"/>
            <a:ext cx="10439400" cy="5826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>
              <a:lnSpc>
                <a:spcPts val="2160"/>
              </a:lnSpc>
              <a:spcBef>
                <a:spcPts val="900"/>
              </a:spcBef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 the types of allocation schemes we identified in the scarce chairs’ activity.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900"/>
              </a:spcBef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one do you like and why? What are its advantages? disadvantages?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900"/>
              </a:spcBef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method you identified the one we use to allocate goods in the United States? If not, what type of allocation mechanism do we use?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900"/>
              </a:spcBef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allocation method used in the United States fair?  In this regard, what does “fair” mean to you?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900"/>
              </a:spcBef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scarcity and why does it exist?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900"/>
              </a:spcBef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 “need”?  What is a “want”?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900"/>
              </a:spcBef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some scarce resources in the world outside of school?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900"/>
              </a:spcBef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should these scarce resources be allocated between competing wants and needs?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900"/>
              </a:spcBef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should get the stuff that these scarce resources go towards producing?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16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0727E-9269-FD41-5954-21898C2247DE}"/>
              </a:ext>
            </a:extLst>
          </p:cNvPr>
          <p:cNvSpPr txBox="1"/>
          <p:nvPr/>
        </p:nvSpPr>
        <p:spPr>
          <a:xfrm>
            <a:off x="1028700" y="428625"/>
            <a:ext cx="768667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Scarce Chairs’ Assignment</a:t>
            </a:r>
          </a:p>
        </p:txBody>
      </p:sp>
    </p:spTree>
    <p:extLst>
      <p:ext uri="{BB962C8B-B14F-4D97-AF65-F5344CB8AC3E}">
        <p14:creationId xmlns:p14="http://schemas.microsoft.com/office/powerpoint/2010/main" val="31992235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E4A1-C91C-4FC8-4056-1DF5490957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10972800" cy="15081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FUDAMENTAL ECONOMIC QUESTIONS 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BA91ED3-043A-C38C-541B-B48725D2CB1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0910355"/>
              </p:ext>
            </p:extLst>
          </p:nvPr>
        </p:nvGraphicFramePr>
        <p:xfrm>
          <a:off x="914400" y="1941513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563972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93" name="TextBox 4"/>
          <p:cNvSpPr txBox="1"/>
          <p:nvPr/>
        </p:nvSpPr>
        <p:spPr>
          <a:xfrm>
            <a:off x="883919" y="1738936"/>
            <a:ext cx="10424161" cy="75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defTabSz="905255">
              <a:lnSpc>
                <a:spcPct val="150000"/>
              </a:lnSpc>
              <a:defRPr sz="3168"/>
            </a:pPr>
            <a:endParaRPr lang="en-US" sz="3200" b="1" dirty="0"/>
          </a:p>
        </p:txBody>
      </p:sp>
      <p:pic>
        <p:nvPicPr>
          <p:cNvPr id="1026" name="Picture 2" descr="Foundations of Economics: The Law of Scarcity – DiscussEconomics">
            <a:extLst>
              <a:ext uri="{FF2B5EF4-FFF2-40B4-BE49-F238E27FC236}">
                <a16:creationId xmlns:a16="http://schemas.microsoft.com/office/drawing/2014/main" id="{E9C9F3EB-5EF3-479F-E092-1DB755EC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66" y="1576388"/>
            <a:ext cx="9102904" cy="46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911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466771" y="406909"/>
            <a:ext cx="10424161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algn="ctr"/>
            <a:r>
              <a:rPr lang="en-US" sz="6600" b="1" dirty="0">
                <a:solidFill>
                  <a:schemeClr val="tx1"/>
                </a:solidFill>
                <a:latin typeface="+mn-lt"/>
              </a:rPr>
              <a:t>The Price System</a:t>
            </a:r>
          </a:p>
          <a:p>
            <a:endParaRPr b="1" dirty="0">
              <a:solidFill>
                <a:schemeClr val="tx1"/>
              </a:solidFill>
            </a:endParaRPr>
          </a:p>
        </p:txBody>
      </p:sp>
      <p:sp>
        <p:nvSpPr>
          <p:cNvPr id="193" name="TextBox 4"/>
          <p:cNvSpPr txBox="1"/>
          <p:nvPr/>
        </p:nvSpPr>
        <p:spPr>
          <a:xfrm>
            <a:off x="3922105" y="1363754"/>
            <a:ext cx="7901299" cy="75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0" indent="0" defTabSz="905255">
              <a:lnSpc>
                <a:spcPct val="150000"/>
              </a:lnSpc>
              <a:buNone/>
              <a:defRPr sz="3168"/>
            </a:pPr>
            <a:endParaRPr lang="en-US" sz="3200" b="1" dirty="0"/>
          </a:p>
        </p:txBody>
      </p:sp>
      <p:pic>
        <p:nvPicPr>
          <p:cNvPr id="2" name="Picture 6" descr="C:\Documents and Settings\Stephenv\Desktop\Stock Images\HSE_Lesson02_Slide4a.jpg">
            <a:extLst>
              <a:ext uri="{FF2B5EF4-FFF2-40B4-BE49-F238E27FC236}">
                <a16:creationId xmlns:a16="http://schemas.microsoft.com/office/drawing/2014/main" id="{34CBB4FB-D282-CDB2-81EE-E72F1BB0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88" y="1973424"/>
            <a:ext cx="2551112" cy="35687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8E7799-B0A8-094E-4342-3BF08D71444A}"/>
              </a:ext>
            </a:extLst>
          </p:cNvPr>
          <p:cNvSpPr txBox="1"/>
          <p:nvPr/>
        </p:nvSpPr>
        <p:spPr>
          <a:xfrm>
            <a:off x="3922105" y="1889880"/>
            <a:ext cx="6455445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b="1" cap="none" dirty="0"/>
              <a:t>Markets Typically Allocate Resources Based on Price and the Ability to Pay</a:t>
            </a:r>
            <a:endParaRPr lang="en-US" sz="3200" b="1" dirty="0"/>
          </a:p>
        </p:txBody>
      </p:sp>
      <p:pic>
        <p:nvPicPr>
          <p:cNvPr id="5" name="Picture 5" descr="C:\Documents and Settings\Stephenv\Desktop\Stock Images\HSE_Lesson02_Slide4b.jpg">
            <a:extLst>
              <a:ext uri="{FF2B5EF4-FFF2-40B4-BE49-F238E27FC236}">
                <a16:creationId xmlns:a16="http://schemas.microsoft.com/office/drawing/2014/main" id="{3CD912A5-B03D-B7F7-5595-6775A1FA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800" y="2929953"/>
            <a:ext cx="48768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238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ice System - Assignment Point">
            <a:extLst>
              <a:ext uri="{FF2B5EF4-FFF2-40B4-BE49-F238E27FC236}">
                <a16:creationId xmlns:a16="http://schemas.microsoft.com/office/drawing/2014/main" id="{A2B56B32-3F3E-D4E2-7C29-BF9C265A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" y="1674688"/>
            <a:ext cx="10510463" cy="44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A1ACCB-6D8E-7D57-571F-B93D31BF1628}"/>
              </a:ext>
            </a:extLst>
          </p:cNvPr>
          <p:cNvSpPr txBox="1"/>
          <p:nvPr/>
        </p:nvSpPr>
        <p:spPr>
          <a:xfrm>
            <a:off x="904126" y="534256"/>
            <a:ext cx="940192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BUT……S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hould There Be a Price For Everything?</a:t>
            </a:r>
          </a:p>
        </p:txBody>
      </p:sp>
    </p:spTree>
    <p:extLst>
      <p:ext uri="{BB962C8B-B14F-4D97-AF65-F5344CB8AC3E}">
        <p14:creationId xmlns:p14="http://schemas.microsoft.com/office/powerpoint/2010/main" val="8158081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D0F544-E3ED-6D86-8895-93B0C148E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780AC-526A-749E-AD93-71817ED94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4270"/>
            <a:ext cx="12192000" cy="5573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6031AC-31EB-FF0D-A52E-67E15E6112BD}"/>
              </a:ext>
            </a:extLst>
          </p:cNvPr>
          <p:cNvSpPr txBox="1"/>
          <p:nvPr/>
        </p:nvSpPr>
        <p:spPr>
          <a:xfrm>
            <a:off x="472397" y="601418"/>
            <a:ext cx="49418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>
                <a:hlinkClick r:id="rId4"/>
              </a:rPr>
              <a:t>SVU: Black Market Kidneys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18A7A-26F9-8239-A261-0530B91DBAC5}"/>
              </a:ext>
            </a:extLst>
          </p:cNvPr>
          <p:cNvSpPr txBox="1"/>
          <p:nvPr/>
        </p:nvSpPr>
        <p:spPr>
          <a:xfrm>
            <a:off x="3238500" y="601418"/>
            <a:ext cx="79057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(6:18)</a:t>
            </a:r>
          </a:p>
        </p:txBody>
      </p:sp>
    </p:spTree>
    <p:extLst>
      <p:ext uri="{BB962C8B-B14F-4D97-AF65-F5344CB8AC3E}">
        <p14:creationId xmlns:p14="http://schemas.microsoft.com/office/powerpoint/2010/main" val="4368685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58B08F-3A33-0B97-BAD4-54468EAA1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080" y="1869792"/>
            <a:ext cx="10830337" cy="3363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After watching the video clip, answer the following questions:</a:t>
            </a:r>
          </a:p>
          <a:p>
            <a:pPr marL="0" indent="0">
              <a:buNone/>
            </a:pP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Would the transplant process be more efficient if people could buy and sell organs? 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Is it ethical to trade in organs, and what would be the negative consequences of this market?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     What are the pros and cons of a market for kidneys?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CA38E-613F-7CA2-693B-BF27A3ACE420}"/>
              </a:ext>
            </a:extLst>
          </p:cNvPr>
          <p:cNvSpPr txBox="1"/>
          <p:nvPr/>
        </p:nvSpPr>
        <p:spPr>
          <a:xfrm>
            <a:off x="1024128" y="521208"/>
            <a:ext cx="80101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cap="none" dirty="0"/>
              <a:t>Should There Be a Market for Kidneys?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0128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84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sz="5400" b="1" dirty="0">
                <a:solidFill>
                  <a:schemeClr val="accent6"/>
                </a:solidFill>
              </a:rPr>
              <a:t>Objectives</a:t>
            </a: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3" name="TextBox 4"/>
          <p:cNvSpPr txBox="1"/>
          <p:nvPr/>
        </p:nvSpPr>
        <p:spPr>
          <a:xfrm>
            <a:off x="883919" y="1738936"/>
            <a:ext cx="10424161" cy="4448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Understand the concepts of scarcity and choice.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Identify alternative methods for allocating scarce resources.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Explain how a scarce resource like kidneys can be allocated under alternative scenarios.</a:t>
            </a:r>
          </a:p>
          <a:p>
            <a:pPr defTabSz="905255">
              <a:lnSpc>
                <a:spcPct val="150000"/>
              </a:lnSpc>
              <a:defRPr sz="3168"/>
            </a:pPr>
            <a:endParaRPr lang="en-US" sz="3200" b="1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7CFFB-00F7-DAD5-31FD-CB44899F8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048" y="1890446"/>
            <a:ext cx="10830337" cy="376361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Over </a:t>
            </a:r>
            <a:r>
              <a:rPr lang="en-US" sz="2800" b="1" dirty="0"/>
              <a:t>3,000</a:t>
            </a:r>
            <a:r>
              <a:rPr lang="en-US" sz="2800" dirty="0"/>
              <a:t> new patients are added to the kidney waiting list each month.  </a:t>
            </a:r>
            <a:r>
              <a:rPr lang="en-US" sz="2800" b="1" dirty="0"/>
              <a:t>Thirteen</a:t>
            </a:r>
            <a:r>
              <a:rPr lang="en-US" sz="2800" dirty="0"/>
              <a:t> people die each day while waiting for a life-saving kidney transplant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The United States discards about </a:t>
            </a:r>
            <a:r>
              <a:rPr lang="en-US" sz="2800" b="1" dirty="0"/>
              <a:t>3,500</a:t>
            </a:r>
            <a:r>
              <a:rPr lang="en-US" sz="2800" dirty="0"/>
              <a:t>  donated kidneys a year, many of which could be used to save lives.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For 25 years, the waiting list for donor kidneys, currently </a:t>
            </a:r>
            <a:r>
              <a:rPr lang="en-US" sz="2800" b="1" dirty="0"/>
              <a:t>106,000,</a:t>
            </a:r>
            <a:r>
              <a:rPr lang="en-US" sz="2800" dirty="0"/>
              <a:t> has remained stubbornly high due to regulations rooted in a federal policy that amounts largely to first come, first served.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Source: </a:t>
            </a:r>
            <a:r>
              <a:rPr lang="en-US" sz="2400" dirty="0">
                <a:hlinkClick r:id="rId2"/>
              </a:rPr>
              <a:t>National Kidney Foundation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116BC-E94D-353C-E7AF-9E19A61CB54C}"/>
              </a:ext>
            </a:extLst>
          </p:cNvPr>
          <p:cNvSpPr txBox="1"/>
          <p:nvPr/>
        </p:nvSpPr>
        <p:spPr>
          <a:xfrm>
            <a:off x="699048" y="462337"/>
            <a:ext cx="87120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Current “Market” for Kidneys- 2023</a:t>
            </a:r>
          </a:p>
        </p:txBody>
      </p:sp>
    </p:spTree>
    <p:extLst>
      <p:ext uri="{BB962C8B-B14F-4D97-AF65-F5344CB8AC3E}">
        <p14:creationId xmlns:p14="http://schemas.microsoft.com/office/powerpoint/2010/main" val="98601748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A90F8-83CB-D4EE-E846-0AFEDA250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8" y="5995641"/>
            <a:ext cx="4889492" cy="677939"/>
          </a:xfrm>
        </p:spPr>
        <p:txBody>
          <a:bodyPr/>
          <a:lstStyle/>
          <a:p>
            <a:r>
              <a:rPr lang="en-US" dirty="0">
                <a:hlinkClick r:id="rId2"/>
              </a:rPr>
              <a:t>A Market in Kidneys Worksheet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220A7-69C4-FE11-E7EE-925DCD57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883927"/>
            <a:ext cx="6553200" cy="3431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82018-AB52-01A1-04EB-97BF0D3693E1}"/>
              </a:ext>
            </a:extLst>
          </p:cNvPr>
          <p:cNvSpPr txBox="1"/>
          <p:nvPr/>
        </p:nvSpPr>
        <p:spPr>
          <a:xfrm>
            <a:off x="904875" y="457200"/>
            <a:ext cx="72771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What About Human Organs Like Kidneys?</a:t>
            </a:r>
          </a:p>
        </p:txBody>
      </p:sp>
    </p:spTree>
    <p:extLst>
      <p:ext uri="{BB962C8B-B14F-4D97-AF65-F5344CB8AC3E}">
        <p14:creationId xmlns:p14="http://schemas.microsoft.com/office/powerpoint/2010/main" val="25196554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9D0A0-16E5-71BC-12C7-3B22ED4AF78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55986" y="404191"/>
            <a:ext cx="9144001" cy="616224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You have only one kidney, but six patients who need a kidney.  They all suffer equally and will die within the year if they do not receive a kidney.  Who should get the kidney?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247C8-2A2D-F320-32AA-0D7F5621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33500"/>
            <a:ext cx="9534526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8506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20" y="1657130"/>
            <a:ext cx="9966960" cy="452805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46758" algn="ctr">
              <a:lnSpc>
                <a:spcPts val="1047"/>
              </a:lnSpc>
              <a:spcBef>
                <a:spcPts val="68"/>
              </a:spcBef>
            </a:pPr>
            <a:r>
              <a:rPr sz="920" b="1" dirty="0">
                <a:solidFill>
                  <a:srgbClr val="262626"/>
                </a:solidFill>
                <a:latin typeface="Times New Roman"/>
                <a:cs typeface="Times New Roman"/>
              </a:rPr>
              <a:t>STUDEN</a:t>
            </a:r>
            <a:r>
              <a:rPr lang="en-US" sz="920" b="1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920" b="1" spc="1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920" b="1" spc="-17" dirty="0">
                <a:solidFill>
                  <a:srgbClr val="262626"/>
                </a:solidFill>
                <a:latin typeface="Times New Roman"/>
                <a:cs typeface="Times New Roman"/>
              </a:rPr>
              <a:t>HANDOUT</a:t>
            </a:r>
            <a:r>
              <a:rPr sz="920" b="1" spc="13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endParaRPr sz="920" dirty="0">
              <a:latin typeface="Times New Roman"/>
              <a:cs typeface="Times New Roman"/>
            </a:endParaRPr>
          </a:p>
          <a:p>
            <a:pPr marR="48923" algn="ctr">
              <a:lnSpc>
                <a:spcPts val="965"/>
              </a:lnSpc>
            </a:pPr>
            <a:r>
              <a:rPr sz="852" b="1" spc="-24" dirty="0">
                <a:solidFill>
                  <a:srgbClr val="262626"/>
                </a:solidFill>
                <a:latin typeface="Times New Roman"/>
                <a:cs typeface="Times New Roman"/>
              </a:rPr>
              <a:t>Kidney</a:t>
            </a:r>
            <a:r>
              <a:rPr sz="852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b="1" spc="-27" dirty="0">
                <a:solidFill>
                  <a:srgbClr val="262626"/>
                </a:solidFill>
                <a:latin typeface="Times New Roman"/>
                <a:cs typeface="Times New Roman"/>
              </a:rPr>
              <a:t>Transplant</a:t>
            </a:r>
            <a:r>
              <a:rPr sz="818" b="1" spc="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b="1" spc="-17" dirty="0">
                <a:solidFill>
                  <a:srgbClr val="262626"/>
                </a:solidFill>
                <a:latin typeface="Times New Roman"/>
                <a:cs typeface="Times New Roman"/>
              </a:rPr>
              <a:t>Case </a:t>
            </a:r>
            <a:r>
              <a:rPr sz="852" b="1" spc="-7" dirty="0">
                <a:solidFill>
                  <a:srgbClr val="262626"/>
                </a:solidFill>
                <a:latin typeface="Times New Roman"/>
                <a:cs typeface="Times New Roman"/>
              </a:rPr>
              <a:t>Study</a:t>
            </a:r>
            <a:endParaRPr sz="852" dirty="0">
              <a:latin typeface="Times New Roman"/>
              <a:cs typeface="Times New Roman"/>
            </a:endParaRPr>
          </a:p>
          <a:p>
            <a:pPr>
              <a:spcBef>
                <a:spcPts val="27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9957" marR="58447" indent="-1732" algn="just">
              <a:lnSpc>
                <a:spcPts val="866"/>
              </a:lnSpc>
            </a:pP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Using</a:t>
            </a:r>
            <a:r>
              <a:rPr sz="818" spc="-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criteria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listed,</a:t>
            </a:r>
            <a:r>
              <a:rPr sz="818" spc="-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you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are</a:t>
            </a:r>
            <a:r>
              <a:rPr sz="818" spc="-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784" spc="-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select</a:t>
            </a: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86" i="1" spc="-82" dirty="0">
                <a:solidFill>
                  <a:srgbClr val="262626"/>
                </a:solidFill>
                <a:latin typeface="Times New Roman"/>
                <a:cs typeface="Times New Roman"/>
              </a:rPr>
              <a:t>one</a:t>
            </a:r>
            <a:r>
              <a:rPr sz="886" i="1" spc="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patient</a:t>
            </a: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for</a:t>
            </a:r>
            <a:r>
              <a:rPr sz="818" spc="-4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16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716" spc="-24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kidney</a:t>
            </a:r>
            <a:r>
              <a:rPr sz="818" spc="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transplant.</a:t>
            </a:r>
            <a:r>
              <a:rPr sz="818" spc="27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44" dirty="0">
                <a:solidFill>
                  <a:srgbClr val="262626"/>
                </a:solidFill>
                <a:latin typeface="Times New Roman"/>
                <a:cs typeface="Times New Roman"/>
              </a:rPr>
              <a:t>You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are</a:t>
            </a:r>
            <a:r>
              <a:rPr sz="818" spc="-51" dirty="0">
                <a:solidFill>
                  <a:srgbClr val="262626"/>
                </a:solidFill>
                <a:latin typeface="Times New Roman"/>
                <a:cs typeface="Times New Roman"/>
              </a:rPr>
              <a:t> to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assume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that</a:t>
            </a:r>
            <a:r>
              <a:rPr sz="818" spc="-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all</a:t>
            </a:r>
            <a:r>
              <a:rPr sz="784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suffer from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52" spc="-20" dirty="0">
                <a:solidFill>
                  <a:srgbClr val="262626"/>
                </a:solidFill>
                <a:latin typeface="Times New Roman"/>
                <a:cs typeface="Times New Roman"/>
              </a:rPr>
              <a:t>equally</a:t>
            </a:r>
            <a:r>
              <a:rPr sz="852" spc="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urgent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52" spc="-27" dirty="0">
                <a:solidFill>
                  <a:srgbClr val="262626"/>
                </a:solidFill>
                <a:latin typeface="Times New Roman"/>
                <a:cs typeface="Times New Roman"/>
              </a:rPr>
              <a:t>cases </a:t>
            </a:r>
            <a:r>
              <a:rPr sz="852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852" spc="1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kidney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 failure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52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852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that</a:t>
            </a:r>
            <a:r>
              <a:rPr sz="818" spc="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52" spc="-24" dirty="0">
                <a:solidFill>
                  <a:srgbClr val="262626"/>
                </a:solidFill>
                <a:latin typeface="Times New Roman"/>
                <a:cs typeface="Times New Roman"/>
              </a:rPr>
              <a:t>those</a:t>
            </a:r>
            <a:r>
              <a:rPr sz="852" spc="-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who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do</a:t>
            </a:r>
            <a:r>
              <a:rPr sz="818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not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 receive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52" spc="-34" dirty="0">
                <a:solidFill>
                  <a:srgbClr val="262626"/>
                </a:solidFill>
                <a:latin typeface="Times New Roman"/>
                <a:cs typeface="Times New Roman"/>
              </a:rPr>
              <a:t>a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transplant</a:t>
            </a:r>
            <a:r>
              <a:rPr sz="818" spc="6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will</a:t>
            </a:r>
            <a:r>
              <a:rPr sz="818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die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within</a:t>
            </a:r>
            <a:r>
              <a:rPr sz="818" spc="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spc="-14" dirty="0">
                <a:solidFill>
                  <a:srgbClr val="262626"/>
                </a:solidFill>
                <a:latin typeface="Times New Roman"/>
                <a:cs typeface="Times New Roman"/>
              </a:rPr>
              <a:t>year.</a:t>
            </a:r>
            <a:endParaRPr sz="784" dirty="0">
              <a:latin typeface="Times New Roman"/>
              <a:cs typeface="Times New Roman"/>
            </a:endParaRPr>
          </a:p>
          <a:p>
            <a:pPr>
              <a:spcBef>
                <a:spcPts val="31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598760" marR="58880" indent="-587071">
              <a:lnSpc>
                <a:spcPts val="866"/>
              </a:lnSpc>
            </a:pP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CRITERIA:</a:t>
            </a:r>
            <a:r>
              <a:rPr sz="784" spc="3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1)</a:t>
            </a:r>
            <a:r>
              <a:rPr sz="784" spc="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person's</a:t>
            </a:r>
            <a:r>
              <a:rPr sz="818" spc="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merit</a:t>
            </a:r>
            <a:r>
              <a:rPr sz="818" spc="26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2)</a:t>
            </a:r>
            <a:r>
              <a:rPr sz="784" spc="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their</a:t>
            </a:r>
            <a:r>
              <a:rPr sz="818" spc="1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contribution</a:t>
            </a:r>
            <a:r>
              <a:rPr sz="818" spc="11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784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society</a:t>
            </a:r>
            <a:r>
              <a:rPr sz="818" spc="6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(past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 or</a:t>
            </a:r>
            <a:r>
              <a:rPr sz="818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potential)</a:t>
            </a:r>
            <a:r>
              <a:rPr sz="818" spc="25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3)</a:t>
            </a:r>
            <a:r>
              <a:rPr sz="784" spc="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their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ability</a:t>
            </a:r>
            <a:r>
              <a:rPr sz="818" spc="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784" spc="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pay</a:t>
            </a:r>
            <a:r>
              <a:rPr sz="818" spc="25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4)</a:t>
            </a:r>
            <a:r>
              <a:rPr sz="784" spc="5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their</a:t>
            </a:r>
            <a:r>
              <a:rPr sz="818" spc="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need</a:t>
            </a:r>
            <a:r>
              <a:rPr sz="818" spc="25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5)</a:t>
            </a:r>
            <a:r>
              <a:rPr sz="784" spc="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their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age</a:t>
            </a:r>
            <a:endParaRPr sz="81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86" dirty="0">
              <a:latin typeface="Times New Roman"/>
              <a:cs typeface="Times New Roman"/>
            </a:endParaRPr>
          </a:p>
          <a:p>
            <a:pPr marL="15586">
              <a:spcBef>
                <a:spcPts val="597"/>
              </a:spcBef>
            </a:pP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Patient</a:t>
            </a:r>
            <a:r>
              <a:rPr sz="818" spc="8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#1:</a:t>
            </a:r>
            <a:r>
              <a:rPr sz="818" spc="68" dirty="0">
                <a:solidFill>
                  <a:srgbClr val="262626"/>
                </a:solidFill>
                <a:latin typeface="Times New Roman"/>
                <a:cs typeface="Times New Roman"/>
              </a:rPr>
              <a:t> 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Dr.</a:t>
            </a:r>
            <a:r>
              <a:rPr sz="818" spc="12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M.</a:t>
            </a:r>
            <a:endParaRPr sz="818" dirty="0">
              <a:latin typeface="Times New Roman"/>
              <a:cs typeface="Times New Roman"/>
            </a:endParaRPr>
          </a:p>
          <a:p>
            <a:pPr>
              <a:spcBef>
                <a:spcPts val="34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19915" marR="30306" indent="-2598" algn="just">
              <a:lnSpc>
                <a:spcPts val="866"/>
              </a:lnSpc>
            </a:pP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Forty-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five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year</a:t>
            </a:r>
            <a:r>
              <a:rPr lang="en-US"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old</a:t>
            </a:r>
            <a:r>
              <a:rPr sz="818" spc="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physician</a:t>
            </a:r>
            <a:r>
              <a:rPr sz="818" spc="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with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large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34" dirty="0">
                <a:solidFill>
                  <a:srgbClr val="262626"/>
                </a:solidFill>
                <a:latin typeface="Times New Roman"/>
                <a:cs typeface="Times New Roman"/>
              </a:rPr>
              <a:t>inner-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city</a:t>
            </a:r>
            <a:r>
              <a:rPr sz="818" spc="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practice.</a:t>
            </a:r>
            <a:r>
              <a:rPr sz="818" spc="22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Had</a:t>
            </a:r>
            <a:r>
              <a:rPr sz="818" spc="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mild</a:t>
            </a:r>
            <a:r>
              <a:rPr sz="818" spc="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44" dirty="0">
                <a:solidFill>
                  <a:srgbClr val="262626"/>
                </a:solidFill>
                <a:latin typeface="Times New Roman"/>
                <a:cs typeface="Times New Roman"/>
              </a:rPr>
              <a:t>he.art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attack</a:t>
            </a:r>
            <a:r>
              <a:rPr sz="818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three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years­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ago</a:t>
            </a:r>
            <a:r>
              <a:rPr sz="818" spc="4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but</a:t>
            </a:r>
            <a:r>
              <a:rPr sz="818" spc="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made good</a:t>
            </a:r>
            <a:r>
              <a:rPr sz="818" spc="6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recovery</a:t>
            </a:r>
            <a:r>
              <a:rPr sz="818" spc="4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818" spc="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he.art</a:t>
            </a:r>
            <a:r>
              <a:rPr sz="818" spc="1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seems</a:t>
            </a:r>
            <a:r>
              <a:rPr sz="818" spc="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sound.</a:t>
            </a:r>
            <a:r>
              <a:rPr sz="818" spc="72" dirty="0">
                <a:solidFill>
                  <a:srgbClr val="262626"/>
                </a:solidFill>
                <a:latin typeface="Times New Roman"/>
                <a:cs typeface="Times New Roman"/>
              </a:rPr>
              <a:t> 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No</a:t>
            </a:r>
            <a:r>
              <a:rPr sz="818" spc="1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wife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or</a:t>
            </a:r>
            <a:r>
              <a:rPr sz="818" spc="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children.</a:t>
            </a:r>
            <a:r>
              <a:rPr sz="818" spc="3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Present</a:t>
            </a:r>
            <a:r>
              <a:rPr sz="818" spc="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yearly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income:</a:t>
            </a:r>
            <a:r>
              <a:rPr sz="818" spc="24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$70,000.</a:t>
            </a:r>
            <a:r>
              <a:rPr sz="784" spc="27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Potential</a:t>
            </a:r>
            <a:r>
              <a:rPr sz="818" spc="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lifetime</a:t>
            </a:r>
            <a:r>
              <a:rPr sz="818" spc="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earnings:</a:t>
            </a:r>
            <a:r>
              <a:rPr sz="818" spc="24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$994,095.</a:t>
            </a:r>
            <a:r>
              <a:rPr sz="784" spc="2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Health</a:t>
            </a:r>
            <a:r>
              <a:rPr sz="784" spc="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insurance?</a:t>
            </a:r>
            <a:r>
              <a:rPr sz="818" spc="25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Yes.</a:t>
            </a:r>
            <a:endParaRPr sz="81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86" dirty="0">
              <a:latin typeface="Times New Roman"/>
              <a:cs typeface="Times New Roman"/>
            </a:endParaRPr>
          </a:p>
          <a:p>
            <a:pPr marL="25977">
              <a:spcBef>
                <a:spcPts val="614"/>
              </a:spcBef>
            </a:pP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Patient</a:t>
            </a:r>
            <a:r>
              <a:rPr sz="818" spc="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b="1" dirty="0">
                <a:solidFill>
                  <a:srgbClr val="262626"/>
                </a:solidFill>
                <a:latin typeface="Times New Roman"/>
                <a:cs typeface="Times New Roman"/>
              </a:rPr>
              <a:t>#2:</a:t>
            </a:r>
            <a:r>
              <a:rPr sz="818" b="1" spc="27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b="1" spc="-17" dirty="0">
                <a:solidFill>
                  <a:srgbClr val="262626"/>
                </a:solidFill>
                <a:latin typeface="Times New Roman"/>
                <a:cs typeface="Times New Roman"/>
              </a:rPr>
              <a:t>Bonnie</a:t>
            </a:r>
            <a:r>
              <a:rPr sz="818" b="1" spc="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b="1" spc="-17" dirty="0">
                <a:solidFill>
                  <a:srgbClr val="262626"/>
                </a:solidFill>
                <a:latin typeface="Times New Roman"/>
                <a:cs typeface="Times New Roman"/>
              </a:rPr>
              <a:t>T.</a:t>
            </a:r>
            <a:endParaRPr sz="818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716" dirty="0">
              <a:latin typeface="Times New Roman"/>
              <a:cs typeface="Times New Roman"/>
            </a:endParaRPr>
          </a:p>
          <a:p>
            <a:pPr marL="30306" marR="39830" indent="-3896" algn="just">
              <a:lnSpc>
                <a:spcPct val="89300"/>
              </a:lnSpc>
            </a:pP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Twenty-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four</a:t>
            </a:r>
            <a:r>
              <a:rPr sz="818" spc="-4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year</a:t>
            </a:r>
            <a:r>
              <a:rPr lang="en-US"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old</a:t>
            </a:r>
            <a:r>
              <a:rPr sz="818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mother</a:t>
            </a:r>
            <a:r>
              <a:rPr sz="818" spc="-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784" spc="-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two</a:t>
            </a:r>
            <a:r>
              <a:rPr sz="818" spc="-4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children.</a:t>
            </a:r>
            <a:r>
              <a:rPr sz="818" spc="18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Active</a:t>
            </a: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sz="818" spc="-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community</a:t>
            </a:r>
            <a:r>
              <a:rPr sz="818" spc="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work.</a:t>
            </a:r>
            <a:r>
              <a:rPr sz="818" spc="17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Red</a:t>
            </a:r>
            <a:r>
              <a:rPr sz="818" spc="-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Cross,</a:t>
            </a:r>
            <a:r>
              <a:rPr sz="818" spc="-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church.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Plans</a:t>
            </a:r>
            <a:r>
              <a:rPr sz="784" spc="-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818" spc="-4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resume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 nursing</a:t>
            </a:r>
            <a:r>
              <a:rPr sz="818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career</a:t>
            </a:r>
            <a:r>
              <a:rPr sz="818" spc="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when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children</a:t>
            </a:r>
            <a:r>
              <a:rPr sz="818" spc="5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reach</a:t>
            </a:r>
            <a:r>
              <a:rPr sz="818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school</a:t>
            </a:r>
            <a:r>
              <a:rPr sz="818" spc="-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age</a:t>
            </a:r>
            <a:r>
              <a:rPr sz="818" spc="-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(4</a:t>
            </a:r>
            <a:r>
              <a:rPr sz="784" spc="-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years).</a:t>
            </a:r>
            <a:r>
              <a:rPr sz="818" spc="2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Yearly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income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now: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(Husband's</a:t>
            </a:r>
            <a:r>
              <a:rPr sz="818" spc="1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$32,000).</a:t>
            </a:r>
            <a:r>
              <a:rPr sz="784" spc="31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Her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potential</a:t>
            </a:r>
            <a:r>
              <a:rPr sz="818" spc="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lifetime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earnings:</a:t>
            </a:r>
            <a:r>
              <a:rPr sz="818" spc="2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$327,003.</a:t>
            </a:r>
            <a:r>
              <a:rPr sz="784" spc="31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Health</a:t>
            </a:r>
            <a:r>
              <a:rPr sz="784" spc="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insurance?</a:t>
            </a:r>
            <a:r>
              <a:rPr sz="818" spc="28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Yes.</a:t>
            </a:r>
            <a:endParaRPr sz="81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86" dirty="0">
              <a:latin typeface="Times New Roman"/>
              <a:cs typeface="Times New Roman"/>
            </a:endParaRPr>
          </a:p>
          <a:p>
            <a:pPr marL="35501">
              <a:spcBef>
                <a:spcPts val="603"/>
              </a:spcBef>
            </a:pPr>
            <a:r>
              <a:rPr sz="818" b="1" spc="-17" dirty="0">
                <a:solidFill>
                  <a:srgbClr val="262626"/>
                </a:solidFill>
                <a:latin typeface="Times New Roman"/>
                <a:cs typeface="Times New Roman"/>
              </a:rPr>
              <a:t>Patient</a:t>
            </a:r>
            <a:r>
              <a:rPr sz="818" b="1" spc="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b="1" dirty="0">
                <a:solidFill>
                  <a:srgbClr val="262626"/>
                </a:solidFill>
                <a:latin typeface="Times New Roman"/>
                <a:cs typeface="Times New Roman"/>
              </a:rPr>
              <a:t>#3:</a:t>
            </a:r>
            <a:r>
              <a:rPr sz="818" b="1" spc="2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52" b="1" spc="-41" dirty="0">
                <a:solidFill>
                  <a:srgbClr val="262626"/>
                </a:solidFill>
                <a:latin typeface="Times New Roman"/>
                <a:cs typeface="Times New Roman"/>
              </a:rPr>
              <a:t>Fred</a:t>
            </a:r>
            <a:r>
              <a:rPr sz="852" b="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b="1" spc="-17" dirty="0">
                <a:solidFill>
                  <a:srgbClr val="262626"/>
                </a:solidFill>
                <a:latin typeface="Times New Roman"/>
                <a:cs typeface="Times New Roman"/>
              </a:rPr>
              <a:t>S.</a:t>
            </a:r>
            <a:endParaRPr sz="818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43294" marR="26842" indent="-6494" algn="just">
              <a:lnSpc>
                <a:spcPts val="886"/>
              </a:lnSpc>
            </a:pP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Third</a:t>
            </a:r>
            <a:r>
              <a:rPr sz="818" spc="-4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year</a:t>
            </a:r>
            <a:r>
              <a:rPr sz="818" spc="-4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medical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student,</a:t>
            </a:r>
            <a:r>
              <a:rPr sz="818" spc="-4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doing</a:t>
            </a:r>
            <a:r>
              <a:rPr sz="818" spc="-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well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considered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"of</a:t>
            </a:r>
            <a:r>
              <a:rPr sz="818" spc="-4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great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promise"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by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his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advisors.</a:t>
            </a:r>
            <a:r>
              <a:rPr sz="818" spc="1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Plans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818" spc="5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specialize</a:t>
            </a:r>
            <a:r>
              <a:rPr sz="818" spc="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sz="818" spc="8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neurology.</a:t>
            </a:r>
            <a:r>
              <a:rPr sz="818" spc="102" dirty="0">
                <a:solidFill>
                  <a:srgbClr val="262626"/>
                </a:solidFill>
                <a:latin typeface="Times New Roman"/>
                <a:cs typeface="Times New Roman"/>
              </a:rPr>
              <a:t> 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Father</a:t>
            </a:r>
            <a:r>
              <a:rPr sz="818" spc="6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818" spc="9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one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child,</a:t>
            </a:r>
            <a:r>
              <a:rPr sz="818" spc="7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another</a:t>
            </a:r>
            <a:r>
              <a:rPr sz="818" spc="6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on</a:t>
            </a:r>
            <a:r>
              <a:rPr sz="818" spc="8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the way.</a:t>
            </a:r>
            <a:r>
              <a:rPr sz="818" spc="78" dirty="0">
                <a:solidFill>
                  <a:srgbClr val="262626"/>
                </a:solidFill>
                <a:latin typeface="Times New Roman"/>
                <a:cs typeface="Times New Roman"/>
              </a:rPr>
              <a:t> 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Yearly</a:t>
            </a:r>
            <a:r>
              <a:rPr sz="818" spc="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income</a:t>
            </a:r>
            <a:r>
              <a:rPr sz="818" spc="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now:</a:t>
            </a:r>
            <a:endParaRPr sz="818" dirty="0">
              <a:latin typeface="Times New Roman"/>
              <a:cs typeface="Times New Roman"/>
            </a:endParaRPr>
          </a:p>
          <a:p>
            <a:pPr marL="41130" algn="just">
              <a:lnSpc>
                <a:spcPts val="869"/>
              </a:lnSpc>
            </a:pP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$10,000.</a:t>
            </a:r>
            <a:r>
              <a:rPr sz="818" spc="26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Potential</a:t>
            </a:r>
            <a:r>
              <a:rPr sz="818" spc="1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life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earnings:</a:t>
            </a:r>
            <a:r>
              <a:rPr sz="818" spc="26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$1,149,812.</a:t>
            </a:r>
            <a:r>
              <a:rPr sz="818" spc="25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Times New Roman"/>
                <a:cs typeface="Times New Roman"/>
              </a:rPr>
              <a:t>Health</a:t>
            </a:r>
            <a:r>
              <a:rPr sz="784" spc="1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insurance?</a:t>
            </a:r>
            <a:r>
              <a:rPr sz="818" spc="26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b="1" spc="-14" dirty="0">
                <a:solidFill>
                  <a:srgbClr val="262626"/>
                </a:solidFill>
                <a:latin typeface="Times New Roman"/>
                <a:cs typeface="Times New Roman"/>
              </a:rPr>
              <a:t>Yes.</a:t>
            </a:r>
            <a:endParaRPr sz="81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86" dirty="0">
              <a:latin typeface="Times New Roman"/>
              <a:cs typeface="Times New Roman"/>
            </a:endParaRPr>
          </a:p>
          <a:p>
            <a:pPr marL="46325">
              <a:spcBef>
                <a:spcPts val="672"/>
              </a:spcBef>
            </a:pPr>
            <a:r>
              <a:rPr sz="784" b="1" dirty="0">
                <a:solidFill>
                  <a:srgbClr val="262626"/>
                </a:solidFill>
                <a:latin typeface="Times New Roman"/>
                <a:cs typeface="Times New Roman"/>
              </a:rPr>
              <a:t>Patient</a:t>
            </a:r>
            <a:r>
              <a:rPr sz="784" b="1" spc="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b="1" dirty="0">
                <a:solidFill>
                  <a:srgbClr val="262626"/>
                </a:solidFill>
                <a:latin typeface="Times New Roman"/>
                <a:cs typeface="Times New Roman"/>
              </a:rPr>
              <a:t>#4:</a:t>
            </a:r>
            <a:r>
              <a:rPr sz="784" b="1" spc="25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b="1" dirty="0">
                <a:solidFill>
                  <a:srgbClr val="262626"/>
                </a:solidFill>
                <a:latin typeface="Times New Roman"/>
                <a:cs typeface="Times New Roman"/>
              </a:rPr>
              <a:t>Agnes</a:t>
            </a:r>
            <a:r>
              <a:rPr sz="784" b="1" spc="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b="1" spc="20" dirty="0">
                <a:solidFill>
                  <a:srgbClr val="262626"/>
                </a:solidFill>
                <a:latin typeface="Times New Roman"/>
                <a:cs typeface="Times New Roman"/>
              </a:rPr>
              <a:t>M.</a:t>
            </a:r>
            <a:endParaRPr sz="784" dirty="0">
              <a:latin typeface="Times New Roman"/>
              <a:cs typeface="Times New Roman"/>
            </a:endParaRPr>
          </a:p>
          <a:p>
            <a:pPr>
              <a:spcBef>
                <a:spcPts val="37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53252" marR="16885" indent="-3896" algn="just">
              <a:lnSpc>
                <a:spcPct val="89300"/>
              </a:lnSpc>
            </a:pP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Twenty-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six</a:t>
            </a:r>
            <a:r>
              <a:rPr sz="818" spc="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year</a:t>
            </a:r>
            <a:r>
              <a:rPr lang="en-US"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old</a:t>
            </a:r>
            <a:r>
              <a:rPr sz="818" spc="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mother</a:t>
            </a:r>
            <a:r>
              <a:rPr sz="818" spc="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818" spc="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two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children,</a:t>
            </a:r>
            <a:r>
              <a:rPr sz="818" spc="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abandoned</a:t>
            </a:r>
            <a:r>
              <a:rPr sz="818" spc="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Arial"/>
                <a:cs typeface="Arial"/>
              </a:rPr>
              <a:t>by</a:t>
            </a:r>
            <a:r>
              <a:rPr sz="784" spc="-44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husband.</a:t>
            </a:r>
            <a:r>
              <a:rPr sz="818" spc="26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Unable</a:t>
            </a:r>
            <a:r>
              <a:rPr sz="818" spc="-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sz="750" spc="-27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work</a:t>
            </a:r>
            <a:r>
              <a:rPr sz="818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because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818" spc="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lack</a:t>
            </a:r>
            <a:r>
              <a:rPr sz="818" spc="7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818" spc="7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day-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care</a:t>
            </a:r>
            <a:r>
              <a:rPr sz="818" spc="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facilities</a:t>
            </a:r>
            <a:r>
              <a:rPr sz="818" spc="4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sz="818" spc="15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area:</a:t>
            </a:r>
            <a:r>
              <a:rPr sz="818" spc="92" dirty="0">
                <a:solidFill>
                  <a:srgbClr val="262626"/>
                </a:solidFill>
                <a:latin typeface="Times New Roman"/>
                <a:cs typeface="Times New Roman"/>
              </a:rPr>
              <a:t> 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presently</a:t>
            </a:r>
            <a:r>
              <a:rPr sz="818" spc="7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on</a:t>
            </a:r>
            <a:r>
              <a:rPr sz="818" spc="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welfare.</a:t>
            </a:r>
            <a:r>
              <a:rPr sz="818" spc="109" dirty="0">
                <a:solidFill>
                  <a:srgbClr val="262626"/>
                </a:solidFill>
                <a:latin typeface="Times New Roman"/>
                <a:cs typeface="Times New Roman"/>
              </a:rPr>
              <a:t> 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Activities:</a:t>
            </a:r>
            <a:r>
              <a:rPr sz="818" spc="123" dirty="0">
                <a:solidFill>
                  <a:srgbClr val="262626"/>
                </a:solidFill>
                <a:latin typeface="Times New Roman"/>
                <a:cs typeface="Times New Roman"/>
              </a:rPr>
              <a:t> 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church,</a:t>
            </a:r>
            <a:r>
              <a:rPr sz="818" spc="8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Tenant's 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Organization</a:t>
            </a:r>
            <a:r>
              <a:rPr sz="818" spc="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her</a:t>
            </a: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building,</a:t>
            </a:r>
            <a:r>
              <a:rPr sz="818" spc="4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welfare</a:t>
            </a:r>
            <a:r>
              <a:rPr sz="818" spc="-4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rights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organization.</a:t>
            </a:r>
            <a:r>
              <a:rPr sz="818" spc="25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Present yearly</a:t>
            </a:r>
            <a:r>
              <a:rPr sz="818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income:</a:t>
            </a:r>
            <a:r>
              <a:rPr sz="818" spc="2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(public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aid</a:t>
            </a:r>
            <a:endParaRPr sz="818" dirty="0">
              <a:latin typeface="Times New Roman"/>
              <a:cs typeface="Times New Roman"/>
            </a:endParaRPr>
          </a:p>
          <a:p>
            <a:pPr marL="61911">
              <a:lnSpc>
                <a:spcPts val="948"/>
              </a:lnSpc>
            </a:pPr>
            <a:r>
              <a:rPr sz="1057" spc="34" dirty="0">
                <a:solidFill>
                  <a:srgbClr val="262626"/>
                </a:solidFill>
                <a:latin typeface="Arial"/>
                <a:cs typeface="Arial"/>
              </a:rPr>
              <a:t>+</a:t>
            </a:r>
            <a:r>
              <a:rPr sz="1057" spc="-8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food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stamps)</a:t>
            </a:r>
            <a:r>
              <a:rPr sz="818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$6,996.</a:t>
            </a:r>
            <a:r>
              <a:rPr sz="818" spc="2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Potential</a:t>
            </a: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lifetime</a:t>
            </a:r>
            <a:r>
              <a:rPr sz="818" spc="-4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earnings:</a:t>
            </a:r>
            <a:r>
              <a:rPr sz="818" spc="2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$121,425.</a:t>
            </a:r>
            <a:r>
              <a:rPr sz="818" spc="23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Health</a:t>
            </a:r>
            <a:r>
              <a:rPr sz="818" spc="-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insurance']</a:t>
            </a:r>
            <a:r>
              <a:rPr sz="818" spc="20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Medicare.</a:t>
            </a:r>
            <a:endParaRPr sz="818" dirty="0">
              <a:latin typeface="Times New Roman"/>
              <a:cs typeface="Times New Roman"/>
            </a:endParaRPr>
          </a:p>
          <a:p>
            <a:pPr>
              <a:spcBef>
                <a:spcPts val="24"/>
              </a:spcBef>
            </a:pPr>
            <a:endParaRPr sz="1364" dirty="0">
              <a:latin typeface="Times New Roman"/>
              <a:cs typeface="Times New Roman"/>
            </a:endParaRPr>
          </a:p>
          <a:p>
            <a:pPr marL="59313"/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Patient</a:t>
            </a:r>
            <a:r>
              <a:rPr sz="818" spc="11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#5:</a:t>
            </a:r>
            <a:r>
              <a:rPr sz="818" spc="28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Ellen</a:t>
            </a:r>
            <a:r>
              <a:rPr sz="818" spc="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R.</a:t>
            </a:r>
            <a:endParaRPr sz="818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66240" marR="3464" indent="-3031" algn="just">
              <a:lnSpc>
                <a:spcPct val="89600"/>
              </a:lnSpc>
            </a:pP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College</a:t>
            </a:r>
            <a:r>
              <a:rPr sz="818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junior,</a:t>
            </a:r>
            <a:r>
              <a:rPr sz="818" spc="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20,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suffering</a:t>
            </a:r>
            <a:r>
              <a:rPr sz="818" spc="1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from</a:t>
            </a:r>
            <a:r>
              <a:rPr sz="818" spc="1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hereditacy</a:t>
            </a:r>
            <a:r>
              <a:rPr sz="818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condition.</a:t>
            </a:r>
            <a:r>
              <a:rPr sz="818" spc="25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Doing</a:t>
            </a:r>
            <a:r>
              <a:rPr sz="818" spc="-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excellent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work</a:t>
            </a:r>
            <a:r>
              <a:rPr sz="818" spc="-4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school,</a:t>
            </a:r>
            <a:r>
              <a:rPr sz="818" spc="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has </a:t>
            </a:r>
            <a:r>
              <a:rPr sz="818" spc="-31" dirty="0">
                <a:solidFill>
                  <a:srgbClr val="262626"/>
                </a:solidFill>
                <a:latin typeface="Times New Roman"/>
                <a:cs typeface="Times New Roman"/>
              </a:rPr>
              <a:t>been</a:t>
            </a:r>
            <a:r>
              <a:rPr sz="818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24" dirty="0">
                <a:solidFill>
                  <a:srgbClr val="262626"/>
                </a:solidFill>
                <a:latin typeface="Times New Roman"/>
                <a:cs typeface="Times New Roman"/>
              </a:rPr>
              <a:t>accepted</a:t>
            </a:r>
            <a:r>
              <a:rPr sz="818" spc="-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already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for</a:t>
            </a:r>
            <a:r>
              <a:rPr sz="818" spc="-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law</a:t>
            </a:r>
            <a:r>
              <a:rPr sz="818" spc="-5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school.</a:t>
            </a:r>
            <a:r>
              <a:rPr sz="818" spc="14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262626"/>
                </a:solidFill>
                <a:latin typeface="Arial"/>
                <a:cs typeface="Arial"/>
              </a:rPr>
              <a:t>Family</a:t>
            </a:r>
            <a:r>
              <a:rPr sz="750" spc="-31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fears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her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784" dirty="0">
                <a:solidFill>
                  <a:srgbClr val="262626"/>
                </a:solidFill>
                <a:latin typeface="Arial"/>
                <a:cs typeface="Arial"/>
              </a:rPr>
              <a:t>twin</a:t>
            </a:r>
            <a:r>
              <a:rPr sz="784" spc="-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sister</a:t>
            </a:r>
            <a:r>
              <a:rPr sz="818" spc="-3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has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818" spc="-37" dirty="0">
                <a:solidFill>
                  <a:srgbClr val="262626"/>
                </a:solidFill>
                <a:latin typeface="Times New Roman"/>
                <a:cs typeface="Times New Roman"/>
              </a:rPr>
              <a:t> same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disease.</a:t>
            </a:r>
            <a:r>
              <a:rPr sz="818" spc="20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Yearly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income</a:t>
            </a:r>
            <a:r>
              <a:rPr sz="818" spc="1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now:</a:t>
            </a:r>
            <a:r>
              <a:rPr sz="818" spc="27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(Parent's)</a:t>
            </a:r>
            <a:r>
              <a:rPr sz="818" spc="4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$47,000.</a:t>
            </a:r>
            <a:r>
              <a:rPr sz="818" spc="2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Potential</a:t>
            </a:r>
            <a:r>
              <a:rPr sz="818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lifetime</a:t>
            </a:r>
            <a:r>
              <a:rPr sz="818" spc="-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earnings:</a:t>
            </a:r>
            <a:r>
              <a:rPr sz="818" spc="25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dirty="0">
                <a:solidFill>
                  <a:srgbClr val="262626"/>
                </a:solidFill>
                <a:latin typeface="Times New Roman"/>
                <a:cs typeface="Times New Roman"/>
              </a:rPr>
              <a:t>$928,753.</a:t>
            </a:r>
            <a:r>
              <a:rPr sz="818" spc="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4" dirty="0">
                <a:solidFill>
                  <a:srgbClr val="262626"/>
                </a:solidFill>
                <a:latin typeface="Times New Roman"/>
                <a:cs typeface="Times New Roman"/>
              </a:rPr>
              <a:t>Health</a:t>
            </a:r>
            <a:r>
              <a:rPr sz="818" spc="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18" spc="-17" dirty="0">
                <a:solidFill>
                  <a:srgbClr val="262626"/>
                </a:solidFill>
                <a:latin typeface="Times New Roman"/>
                <a:cs typeface="Times New Roman"/>
              </a:rPr>
              <a:t>insurance? </a:t>
            </a:r>
            <a:r>
              <a:rPr sz="852" spc="-14" dirty="0">
                <a:solidFill>
                  <a:srgbClr val="262626"/>
                </a:solidFill>
                <a:latin typeface="Times New Roman"/>
                <a:cs typeface="Times New Roman"/>
              </a:rPr>
              <a:t>Yes.</a:t>
            </a:r>
            <a:endParaRPr sz="852" dirty="0">
              <a:latin typeface="Times New Roman"/>
              <a:cs typeface="Times New Roman"/>
            </a:endParaRPr>
          </a:p>
          <a:p>
            <a:pPr>
              <a:spcBef>
                <a:spcPts val="27"/>
              </a:spcBef>
            </a:pPr>
            <a:endParaRPr sz="955" dirty="0">
              <a:latin typeface="Times New Roman"/>
              <a:cs typeface="Times New Roman"/>
            </a:endParaRPr>
          </a:p>
          <a:p>
            <a:pPr marL="27275" algn="ctr">
              <a:spcBef>
                <a:spcPts val="3"/>
              </a:spcBef>
            </a:pPr>
            <a:r>
              <a:rPr sz="784" spc="-17" dirty="0">
                <a:solidFill>
                  <a:srgbClr val="262626"/>
                </a:solidFill>
                <a:latin typeface="Times New Roman"/>
                <a:cs typeface="Times New Roman"/>
              </a:rPr>
              <a:t>7.4</a:t>
            </a:r>
            <a:endParaRPr sz="784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EBF87-35AA-78C9-F59E-AFEF6B5C8AA3}"/>
              </a:ext>
            </a:extLst>
          </p:cNvPr>
          <p:cNvSpPr txBox="1"/>
          <p:nvPr/>
        </p:nvSpPr>
        <p:spPr>
          <a:xfrm>
            <a:off x="1118680" y="478930"/>
            <a:ext cx="842537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Alternative Kidney Transplant Case Study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05F87-BFF0-FFFB-9B23-C5084ED4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1" y="1371600"/>
            <a:ext cx="6457950" cy="5353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47EC8-5312-6778-B504-5D07AFC7717A}"/>
              </a:ext>
            </a:extLst>
          </p:cNvPr>
          <p:cNvSpPr txBox="1"/>
          <p:nvPr/>
        </p:nvSpPr>
        <p:spPr>
          <a:xfrm>
            <a:off x="7496174" y="6134100"/>
            <a:ext cx="768667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Allocating Scarce Resources- Lesson Plan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1B934-483F-0FAE-22BD-1B7022C9015A}"/>
              </a:ext>
            </a:extLst>
          </p:cNvPr>
          <p:cNvSpPr txBox="1"/>
          <p:nvPr/>
        </p:nvSpPr>
        <p:spPr>
          <a:xfrm>
            <a:off x="894945" y="354570"/>
            <a:ext cx="768485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Room for Debate-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331831851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ow an economist’s idea to create kidney transplant chains has saved lives">
            <a:hlinkClick r:id="" action="ppaction://media"/>
            <a:extLst>
              <a:ext uri="{FF2B5EF4-FFF2-40B4-BE49-F238E27FC236}">
                <a16:creationId xmlns:a16="http://schemas.microsoft.com/office/drawing/2014/main" id="{593672CF-2A6A-24F3-ED13-31E6FE1D39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7820" y="1335640"/>
            <a:ext cx="10777591" cy="4756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F6BE2-1677-C21D-3071-0A661BA914A0}"/>
              </a:ext>
            </a:extLst>
          </p:cNvPr>
          <p:cNvSpPr txBox="1"/>
          <p:nvPr/>
        </p:nvSpPr>
        <p:spPr>
          <a:xfrm>
            <a:off x="760288" y="452063"/>
            <a:ext cx="768506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 Economist’s Solution (9:58)</a:t>
            </a:r>
          </a:p>
        </p:txBody>
      </p:sp>
    </p:spTree>
    <p:extLst>
      <p:ext uri="{BB962C8B-B14F-4D97-AF65-F5344CB8AC3E}">
        <p14:creationId xmlns:p14="http://schemas.microsoft.com/office/powerpoint/2010/main" val="846299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CF145-3F77-CA88-D6C0-59F5BE3449CB}"/>
              </a:ext>
            </a:extLst>
          </p:cNvPr>
          <p:cNvSpPr txBox="1"/>
          <p:nvPr/>
        </p:nvSpPr>
        <p:spPr>
          <a:xfrm>
            <a:off x="886408" y="587829"/>
            <a:ext cx="7100596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Links to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24DA1-41DF-BC59-5F45-71645E87C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408" y="1957041"/>
            <a:ext cx="10830337" cy="3363639"/>
          </a:xfrm>
        </p:spPr>
        <p:txBody>
          <a:bodyPr>
            <a:normAutofit lnSpcReduction="10000"/>
          </a:bodyPr>
          <a:lstStyle/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 action="ppaction://hlinkfile"/>
              </a:rPr>
              <a:t>Scarce Chairs’ Adapted from Jason Welker.docx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Scarce Chairs' Assignment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dirty="0">
                <a:hlinkClick r:id="rId4"/>
              </a:rPr>
              <a:t>SVU: Black Market Kidneys</a:t>
            </a:r>
            <a:endParaRPr lang="en-US" dirty="0"/>
          </a:p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5" action="ppaction://hlinkfile"/>
              </a:rPr>
              <a:t>A Market in Kidneys Worksheet- CEE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6"/>
              </a:rPr>
              <a:t>Kidney Transplant Case Study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b="1" dirty="0">
                <a:solidFill>
                  <a:schemeClr val="tx1"/>
                </a:solidFill>
                <a:hlinkClick r:id="rId7"/>
              </a:rPr>
              <a:t>Resource Scarcity Game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hlinkClick r:id="rId8"/>
              </a:rPr>
              <a:t>Room for Debate- New York Times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hlinkClick r:id="rId9"/>
              </a:rPr>
              <a:t>PBS- An Economist's Solution </a:t>
            </a:r>
            <a:endParaRPr lang="en-US" b="1" dirty="0">
              <a:solidFill>
                <a:schemeClr val="tx1"/>
              </a:solidFill>
            </a:endParaRPr>
          </a:p>
          <a:p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8041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 txBox="1">
            <a:spLocks noGrp="1"/>
          </p:cNvSpPr>
          <p:nvPr>
            <p:ph type="title" idx="4294967295"/>
          </p:nvPr>
        </p:nvSpPr>
        <p:spPr>
          <a:xfrm>
            <a:off x="510958" y="3871711"/>
            <a:ext cx="10515601" cy="1325560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3200" spc="-1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</a:lstStyle>
          <a:p>
            <a:r>
              <a:rPr lang="en-US" sz="6000" dirty="0"/>
              <a:t>Questions??</a:t>
            </a:r>
            <a:br>
              <a:rPr lang="en-US" sz="4400" dirty="0"/>
            </a:br>
            <a:br>
              <a:rPr lang="en-US" dirty="0"/>
            </a:br>
            <a:r>
              <a:rPr lang="en-US" sz="4000" dirty="0"/>
              <a:t>Contact:  </a:t>
            </a:r>
            <a:r>
              <a:rPr lang="en-US" sz="4000" i="1" dirty="0"/>
              <a:t>kmbrennan108@gmail.com</a:t>
            </a:r>
            <a:endParaRPr sz="4000" i="1" dirty="0"/>
          </a:p>
        </p:txBody>
      </p:sp>
      <p:sp>
        <p:nvSpPr>
          <p:cNvPr id="27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10959" y="2388768"/>
            <a:ext cx="10515601" cy="914401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dirty="0"/>
              <a:t>Thank You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/>
        </p:nvSpPr>
        <p:spPr>
          <a:xfrm>
            <a:off x="727670" y="516836"/>
            <a:ext cx="10491404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0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algn="ctr"/>
            <a:r>
              <a:rPr lang="en-US" sz="4400" b="1" dirty="0">
                <a:solidFill>
                  <a:schemeClr val="accent6"/>
                </a:solidFill>
              </a:rPr>
              <a:t>National Standards</a:t>
            </a:r>
            <a:endParaRPr sz="4400" b="1" dirty="0">
              <a:solidFill>
                <a:schemeClr val="accent6"/>
              </a:solidFill>
            </a:endParaRPr>
          </a:p>
        </p:txBody>
      </p:sp>
      <p:sp>
        <p:nvSpPr>
          <p:cNvPr id="201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03" name="Content Placeholder 2"/>
          <p:cNvSpPr txBox="1"/>
          <p:nvPr/>
        </p:nvSpPr>
        <p:spPr>
          <a:xfrm>
            <a:off x="883919" y="1826722"/>
            <a:ext cx="10424162" cy="4278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Standard 2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Students will understand that: Effective decision making requires comparing the additional costs of alternatives with the additional benefits.  Many choices involve doing a little more or a little less of something: few choices are “all or nothing” decisions.</a:t>
            </a:r>
          </a:p>
          <a:p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Students will be able to use this knowledge to make effective decisions as consumers, producers, investors, and citizens.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/>
        </p:nvSpPr>
        <p:spPr>
          <a:xfrm>
            <a:off x="2889845" y="450161"/>
            <a:ext cx="10491404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0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sz="4400" b="1" dirty="0">
                <a:solidFill>
                  <a:schemeClr val="accent6"/>
                </a:solidFill>
              </a:rPr>
              <a:t>New York State Standards</a:t>
            </a:r>
            <a:endParaRPr sz="4400" b="1" dirty="0">
              <a:solidFill>
                <a:schemeClr val="accent6"/>
              </a:solidFill>
            </a:endParaRPr>
          </a:p>
        </p:txBody>
      </p:sp>
      <p:sp>
        <p:nvSpPr>
          <p:cNvPr id="206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08" name="Content Placeholder 2"/>
          <p:cNvSpPr txBox="1"/>
          <p:nvPr/>
        </p:nvSpPr>
        <p:spPr>
          <a:xfrm>
            <a:off x="883919" y="1724250"/>
            <a:ext cx="10424162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Standard 4- Economics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Students define and apply basic economic concepts such as scarcity, supply/demand, opportunity costs, production, resources, money and banking, economic growth, markets, costs, competition, and world economic systems.</a:t>
            </a:r>
          </a:p>
          <a:p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study of economics requires an understanding of major economic concepts and systems, the principles of economic decision making, and the interdependence of economies and economic systems throughout the world.</a:t>
            </a:r>
          </a:p>
          <a:p>
            <a:pPr marL="342900" indent="-342900" defTabSz="905255">
              <a:spcBef>
                <a:spcPts val="1800"/>
              </a:spcBef>
              <a:buSzPct val="100000"/>
              <a:buFont typeface="Arial"/>
              <a:buChar char="•"/>
              <a:defRPr sz="25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en-US"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ick figure families holding hands">
            <a:extLst>
              <a:ext uri="{FF2B5EF4-FFF2-40B4-BE49-F238E27FC236}">
                <a16:creationId xmlns:a16="http://schemas.microsoft.com/office/drawing/2014/main" id="{B71AC58F-FB7F-7077-3479-98944FC63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98"/>
            <a:ext cx="12192000" cy="5570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6E039D-243F-331D-AE9C-F6D08FC55685}"/>
              </a:ext>
            </a:extLst>
          </p:cNvPr>
          <p:cNvSpPr txBox="1"/>
          <p:nvPr/>
        </p:nvSpPr>
        <p:spPr>
          <a:xfrm>
            <a:off x="737118" y="261257"/>
            <a:ext cx="585962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Scarcity</a:t>
            </a:r>
          </a:p>
        </p:txBody>
      </p:sp>
    </p:spTree>
    <p:extLst>
      <p:ext uri="{BB962C8B-B14F-4D97-AF65-F5344CB8AC3E}">
        <p14:creationId xmlns:p14="http://schemas.microsoft.com/office/powerpoint/2010/main" val="16178174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3150722" y="425565"/>
            <a:ext cx="6324418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SCARCE CHAIRS’ ACTIVITY</a:t>
            </a:r>
          </a:p>
        </p:txBody>
      </p:sp>
      <p:sp>
        <p:nvSpPr>
          <p:cNvPr id="193" name="TextBox 4"/>
          <p:cNvSpPr txBox="1"/>
          <p:nvPr/>
        </p:nvSpPr>
        <p:spPr>
          <a:xfrm>
            <a:off x="883919" y="1738936"/>
            <a:ext cx="10424161" cy="75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defTabSz="905255">
              <a:lnSpc>
                <a:spcPct val="150000"/>
              </a:lnSpc>
              <a:defRPr sz="3168"/>
            </a:pPr>
            <a:endParaRPr lang="en-US" sz="3200" b="1" dirty="0"/>
          </a:p>
        </p:txBody>
      </p:sp>
      <p:pic>
        <p:nvPicPr>
          <p:cNvPr id="3076" name="Picture 4" descr="Classroom Chairs Stock Photo - Download Image Now - Retro Style, Classroom,  Education - iStock">
            <a:extLst>
              <a:ext uri="{FF2B5EF4-FFF2-40B4-BE49-F238E27FC236}">
                <a16:creationId xmlns:a16="http://schemas.microsoft.com/office/drawing/2014/main" id="{86F046BC-BC21-CEEC-69F4-391785AC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04" y="1884784"/>
            <a:ext cx="5850585" cy="40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88415A-2113-FAB8-6A4E-07EF24EFA322}"/>
              </a:ext>
            </a:extLst>
          </p:cNvPr>
          <p:cNvSpPr txBox="1"/>
          <p:nvPr/>
        </p:nvSpPr>
        <p:spPr>
          <a:xfrm>
            <a:off x="7170090" y="6250947"/>
            <a:ext cx="46101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 action="ppaction://hlinkfile"/>
              </a:rPr>
              <a:t>Scarce Chairs Adapted from Jason Welker.docx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930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How  Are Seats Allocated in Our  Society?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93" name="TextBox 4"/>
          <p:cNvSpPr txBox="1"/>
          <p:nvPr/>
        </p:nvSpPr>
        <p:spPr>
          <a:xfrm>
            <a:off x="883919" y="1738936"/>
            <a:ext cx="10424161" cy="4448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Movie Theaters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Universities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Private Hospitals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Airlines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Restaurants</a:t>
            </a:r>
          </a:p>
          <a:p>
            <a:pPr defTabSz="905255">
              <a:lnSpc>
                <a:spcPct val="150000"/>
              </a:lnSpc>
              <a:defRPr sz="3168"/>
            </a:pPr>
            <a:endParaRPr lang="en-US" sz="3200" b="1" dirty="0"/>
          </a:p>
        </p:txBody>
      </p:sp>
      <p:pic>
        <p:nvPicPr>
          <p:cNvPr id="2050" name="Picture 2" descr="Question mark - Free shapes and symbols icons">
            <a:extLst>
              <a:ext uri="{FF2B5EF4-FFF2-40B4-BE49-F238E27FC236}">
                <a16:creationId xmlns:a16="http://schemas.microsoft.com/office/drawing/2014/main" id="{8E9A1257-F12B-2F50-8142-6F0172DF5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921268"/>
            <a:ext cx="4129836" cy="33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5111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37615" y="629231"/>
            <a:ext cx="10424161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ALLOCATION METHODS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93" name="TextBox 4"/>
          <p:cNvSpPr txBox="1"/>
          <p:nvPr/>
        </p:nvSpPr>
        <p:spPr>
          <a:xfrm>
            <a:off x="1443416" y="1471808"/>
            <a:ext cx="10424161" cy="740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Lottery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First-come, first-served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Physical attributes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Merit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Rationing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Payment</a:t>
            </a:r>
          </a:p>
          <a:p>
            <a:pPr defTabSz="905255">
              <a:lnSpc>
                <a:spcPct val="150000"/>
              </a:lnSpc>
              <a:defRPr sz="3168"/>
            </a:pPr>
            <a:r>
              <a:rPr lang="en-US" sz="3200" b="1" dirty="0">
                <a:latin typeface="Calibri"/>
                <a:ea typeface="ＭＳ Ｐゴシック"/>
                <a:cs typeface="Calibri"/>
              </a:rPr>
              <a:t>Brute force- teacher or “ruler” decides</a:t>
            </a:r>
          </a:p>
          <a:p>
            <a:pPr marL="0" indent="0" defTabSz="905255">
              <a:lnSpc>
                <a:spcPct val="150000"/>
              </a:lnSpc>
              <a:buNone/>
              <a:defRPr sz="3168"/>
            </a:pPr>
            <a:endParaRPr lang="en-US" sz="3200" b="1" dirty="0">
              <a:latin typeface="Calibri"/>
              <a:ea typeface="ＭＳ Ｐゴシック"/>
              <a:cs typeface="Calibri"/>
            </a:endParaRPr>
          </a:p>
          <a:p>
            <a:pPr defTabSz="905255">
              <a:lnSpc>
                <a:spcPct val="150000"/>
              </a:lnSpc>
              <a:defRPr sz="3168"/>
            </a:pPr>
            <a:endParaRPr lang="en-US" sz="3200" b="1" dirty="0">
              <a:latin typeface="Calibri"/>
              <a:ea typeface="ＭＳ Ｐゴシック"/>
              <a:cs typeface="Calibri"/>
            </a:endParaRPr>
          </a:p>
          <a:p>
            <a:pPr defTabSz="905255">
              <a:lnSpc>
                <a:spcPct val="150000"/>
              </a:lnSpc>
              <a:defRPr sz="3168"/>
            </a:pPr>
            <a:endParaRPr lang="en-US" sz="3200" b="1" dirty="0"/>
          </a:p>
        </p:txBody>
      </p:sp>
      <p:pic>
        <p:nvPicPr>
          <p:cNvPr id="4098" name="Picture 2" descr="5 types of scarcity: how to use it to influence anyone? | by Mahesh V V |  UX Collective">
            <a:extLst>
              <a:ext uri="{FF2B5EF4-FFF2-40B4-BE49-F238E27FC236}">
                <a16:creationId xmlns:a16="http://schemas.microsoft.com/office/drawing/2014/main" id="{0B8AA1BD-899A-B9CD-9109-C575B29E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66" y="2250040"/>
            <a:ext cx="3599915" cy="34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636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778712" y="160680"/>
            <a:ext cx="10424161" cy="1809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Economist’s Favorite Solution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Sealed- Bid Auction</a:t>
            </a:r>
          </a:p>
          <a:p>
            <a:endParaRPr b="1" dirty="0">
              <a:solidFill>
                <a:schemeClr val="tx1"/>
              </a:solidFill>
            </a:endParaRPr>
          </a:p>
        </p:txBody>
      </p:sp>
      <p:sp>
        <p:nvSpPr>
          <p:cNvPr id="193" name="TextBox 4"/>
          <p:cNvSpPr txBox="1"/>
          <p:nvPr/>
        </p:nvSpPr>
        <p:spPr>
          <a:xfrm>
            <a:off x="475420" y="1278523"/>
            <a:ext cx="10424161" cy="5279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514350" indent="-514350" defTabSz="905255">
              <a:lnSpc>
                <a:spcPct val="150000"/>
              </a:lnSpc>
              <a:buFont typeface="+mj-lt"/>
              <a:buAutoNum type="arabicPeriod"/>
              <a:defRPr sz="3168"/>
            </a:pPr>
            <a:r>
              <a:rPr lang="en-US" sz="2800" b="1" dirty="0">
                <a:latin typeface="Calibri"/>
                <a:ea typeface="ＭＳ Ｐゴシック"/>
                <a:cs typeface="Calibri"/>
              </a:rPr>
              <a:t>Write your full name</a:t>
            </a:r>
          </a:p>
          <a:p>
            <a:pPr marL="514350" indent="-514350" defTabSz="905255">
              <a:lnSpc>
                <a:spcPct val="150000"/>
              </a:lnSpc>
              <a:buFont typeface="+mj-lt"/>
              <a:buAutoNum type="arabicPeriod"/>
              <a:defRPr sz="3168"/>
            </a:pPr>
            <a:r>
              <a:rPr lang="en-US" sz="2800" b="1" dirty="0">
                <a:latin typeface="Calibri"/>
                <a:ea typeface="ＭＳ Ｐゴシック"/>
                <a:cs typeface="Calibri"/>
              </a:rPr>
              <a:t>Write  the maximum amount you would be willing and able to pay each day to have a chair to sit in for the next month.</a:t>
            </a:r>
          </a:p>
          <a:p>
            <a:pPr marL="514350" indent="-514350" defTabSz="905255">
              <a:lnSpc>
                <a:spcPct val="150000"/>
              </a:lnSpc>
              <a:buFont typeface="+mj-lt"/>
              <a:buAutoNum type="arabicPeriod"/>
              <a:defRPr sz="3168"/>
            </a:pPr>
            <a:r>
              <a:rPr lang="en-US" sz="2800" b="1" dirty="0">
                <a:latin typeface="Calibri"/>
                <a:ea typeface="ＭＳ Ｐゴシック"/>
                <a:cs typeface="Calibri"/>
              </a:rPr>
              <a:t>There is no limit; you can pay me each week.  I will donate the money to a charity of my choice.</a:t>
            </a:r>
          </a:p>
          <a:p>
            <a:pPr marL="514350" indent="-514350" defTabSz="905255">
              <a:lnSpc>
                <a:spcPct val="150000"/>
              </a:lnSpc>
              <a:buFont typeface="+mj-lt"/>
              <a:buAutoNum type="arabicPeriod"/>
              <a:defRPr sz="3168"/>
            </a:pPr>
            <a:r>
              <a:rPr lang="en-US" sz="2800" b="1" dirty="0">
                <a:latin typeface="Calibri"/>
                <a:ea typeface="ＭＳ Ｐゴシック"/>
                <a:cs typeface="Calibri"/>
              </a:rPr>
              <a:t>Once you make a bid to rent a chair, fold your bid, and hand it to me.</a:t>
            </a:r>
          </a:p>
          <a:p>
            <a:pPr defTabSz="905255">
              <a:lnSpc>
                <a:spcPct val="150000"/>
              </a:lnSpc>
              <a:defRPr sz="3168"/>
            </a:pPr>
            <a:endParaRPr lang="en-US" sz="3200" b="1" dirty="0"/>
          </a:p>
        </p:txBody>
      </p:sp>
      <p:pic>
        <p:nvPicPr>
          <p:cNvPr id="5122" name="Picture 2" descr="Property Tax 101: What Is The Sealed Bid Auction And How Can I Participate?  - The Shoppers Weekly">
            <a:extLst>
              <a:ext uri="{FF2B5EF4-FFF2-40B4-BE49-F238E27FC236}">
                <a16:creationId xmlns:a16="http://schemas.microsoft.com/office/drawing/2014/main" id="{CFD25893-5C26-6D62-07A5-EA0822AE0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42" y="51911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788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1415</Words>
  <Application>Microsoft Office PowerPoint</Application>
  <PresentationFormat>Widescreen</PresentationFormat>
  <Paragraphs>152</Paragraphs>
  <Slides>27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Inter</vt:lpstr>
      <vt:lpstr>Inter Light</vt:lpstr>
      <vt:lpstr>Inter SemiBold</vt:lpstr>
      <vt:lpstr>Symbol</vt:lpstr>
      <vt:lpstr>Times New Roman</vt:lpstr>
      <vt:lpstr>1_Office Theme</vt:lpstr>
      <vt:lpstr>Presented by:  Kathleen Brennan  Email: kmbrennan108@gmail.com  Date:  September 19,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FUDAMENTAL ECONOMIC QUESTIONS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  Contact:  kmbrennan108@gmail.com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 Email:  Date:</dc:title>
  <dc:creator>Kathleen Brennan</dc:creator>
  <cp:lastModifiedBy>Kathleen Brennan</cp:lastModifiedBy>
  <cp:revision>4</cp:revision>
  <dcterms:modified xsi:type="dcterms:W3CDTF">2023-09-19T17:32:13Z</dcterms:modified>
</cp:coreProperties>
</file>