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4" r:id="rId6"/>
    <p:sldMasterId id="2147483666" r:id="rId7"/>
  </p:sldMasterIdLst>
  <p:notesMasterIdLst>
    <p:notesMasterId r:id="rId54"/>
  </p:notesMasterIdLst>
  <p:sldIdLst>
    <p:sldId id="256" r:id="rId8"/>
    <p:sldId id="282" r:id="rId9"/>
    <p:sldId id="321" r:id="rId10"/>
    <p:sldId id="289" r:id="rId11"/>
    <p:sldId id="283" r:id="rId12"/>
    <p:sldId id="322" r:id="rId13"/>
    <p:sldId id="323" r:id="rId14"/>
    <p:sldId id="377" r:id="rId15"/>
    <p:sldId id="284" r:id="rId16"/>
    <p:sldId id="378" r:id="rId17"/>
    <p:sldId id="379" r:id="rId18"/>
    <p:sldId id="326" r:id="rId19"/>
    <p:sldId id="327" r:id="rId20"/>
    <p:sldId id="372" r:id="rId21"/>
    <p:sldId id="366" r:id="rId22"/>
    <p:sldId id="375" r:id="rId23"/>
    <p:sldId id="369" r:id="rId24"/>
    <p:sldId id="263" r:id="rId25"/>
    <p:sldId id="276" r:id="rId26"/>
    <p:sldId id="287" r:id="rId27"/>
    <p:sldId id="277" r:id="rId28"/>
    <p:sldId id="280" r:id="rId29"/>
    <p:sldId id="370" r:id="rId30"/>
    <p:sldId id="376" r:id="rId31"/>
    <p:sldId id="290" r:id="rId32"/>
    <p:sldId id="367" r:id="rId33"/>
    <p:sldId id="291" r:id="rId34"/>
    <p:sldId id="293" r:id="rId35"/>
    <p:sldId id="294" r:id="rId36"/>
    <p:sldId id="295" r:id="rId37"/>
    <p:sldId id="296" r:id="rId38"/>
    <p:sldId id="297" r:id="rId39"/>
    <p:sldId id="298" r:id="rId40"/>
    <p:sldId id="299" r:id="rId41"/>
    <p:sldId id="300" r:id="rId42"/>
    <p:sldId id="301" r:id="rId43"/>
    <p:sldId id="302" r:id="rId44"/>
    <p:sldId id="303" r:id="rId45"/>
    <p:sldId id="308" r:id="rId46"/>
    <p:sldId id="310" r:id="rId47"/>
    <p:sldId id="311" r:id="rId48"/>
    <p:sldId id="312" r:id="rId49"/>
    <p:sldId id="313" r:id="rId50"/>
    <p:sldId id="314" r:id="rId51"/>
    <p:sldId id="315" r:id="rId52"/>
    <p:sldId id="380"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0"/>
    <a:srgbClr val="8BAF00"/>
    <a:srgbClr val="D8117D"/>
    <a:srgbClr val="005CB8"/>
    <a:srgbClr val="7A9900"/>
    <a:srgbClr val="C7C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6E82B3-6AA2-4A93-8DDD-26F0C829C9E5}" v="31" dt="2026-06-24T21:39:10.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77"/>
    <p:restoredTop sz="87371" autoAdjust="0"/>
  </p:normalViewPr>
  <p:slideViewPr>
    <p:cSldViewPr>
      <p:cViewPr varScale="1">
        <p:scale>
          <a:sx n="97" d="100"/>
          <a:sy n="97" d="100"/>
        </p:scale>
        <p:origin x="240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Cookson" userId="ca3a0789-b855-405c-9d2a-912abc57193b" providerId="ADAL" clId="{DABA9EDD-2C11-47D8-9D08-55734C5D18DD}"/>
    <pc:docChg chg="undo custSel addSld delSld modSld delMainMaster">
      <pc:chgData name="Ruth Cookson" userId="ca3a0789-b855-405c-9d2a-912abc57193b" providerId="ADAL" clId="{DABA9EDD-2C11-47D8-9D08-55734C5D18DD}" dt="2026-06-24T21:53:24.934" v="440" actId="403"/>
      <pc:docMkLst>
        <pc:docMk/>
      </pc:docMkLst>
      <pc:sldChg chg="modSp">
        <pc:chgData name="Ruth Cookson" userId="ca3a0789-b855-405c-9d2a-912abc57193b" providerId="ADAL" clId="{DABA9EDD-2C11-47D8-9D08-55734C5D18DD}" dt="2026-06-24T21:39:10.383" v="269" actId="20577"/>
        <pc:sldMkLst>
          <pc:docMk/>
          <pc:sldMk cId="2168972129" sldId="263"/>
        </pc:sldMkLst>
        <pc:spChg chg="mod">
          <ac:chgData name="Ruth Cookson" userId="ca3a0789-b855-405c-9d2a-912abc57193b" providerId="ADAL" clId="{DABA9EDD-2C11-47D8-9D08-55734C5D18DD}" dt="2026-06-24T21:39:10.383" v="269" actId="20577"/>
          <ac:spMkLst>
            <pc:docMk/>
            <pc:sldMk cId="2168972129" sldId="263"/>
            <ac:spMk id="24580" creationId="{00000000-0000-0000-0000-000000000000}"/>
          </ac:spMkLst>
        </pc:spChg>
      </pc:sldChg>
      <pc:sldChg chg="addSp delSp modSp mod modNotesTx">
        <pc:chgData name="Ruth Cookson" userId="ca3a0789-b855-405c-9d2a-912abc57193b" providerId="ADAL" clId="{DABA9EDD-2C11-47D8-9D08-55734C5D18DD}" dt="2026-06-24T21:17:33.844" v="118" actId="1076"/>
        <pc:sldMkLst>
          <pc:docMk/>
          <pc:sldMk cId="4138786942" sldId="284"/>
        </pc:sldMkLst>
        <pc:spChg chg="mod">
          <ac:chgData name="Ruth Cookson" userId="ca3a0789-b855-405c-9d2a-912abc57193b" providerId="ADAL" clId="{DABA9EDD-2C11-47D8-9D08-55734C5D18DD}" dt="2026-06-24T21:14:28.056" v="99" actId="20577"/>
          <ac:spMkLst>
            <pc:docMk/>
            <pc:sldMk cId="4138786942" sldId="284"/>
            <ac:spMk id="2" creationId="{EBF27830-CFE1-B145-9F01-2511806104CF}"/>
          </ac:spMkLst>
        </pc:spChg>
        <pc:spChg chg="add del mod">
          <ac:chgData name="Ruth Cookson" userId="ca3a0789-b855-405c-9d2a-912abc57193b" providerId="ADAL" clId="{DABA9EDD-2C11-47D8-9D08-55734C5D18DD}" dt="2026-06-24T21:17:03.579" v="111"/>
          <ac:spMkLst>
            <pc:docMk/>
            <pc:sldMk cId="4138786942" sldId="284"/>
            <ac:spMk id="9" creationId="{347BF4C2-2184-DB4F-278C-18750329EBBD}"/>
          </ac:spMkLst>
        </pc:spChg>
        <pc:spChg chg="add mod">
          <ac:chgData name="Ruth Cookson" userId="ca3a0789-b855-405c-9d2a-912abc57193b" providerId="ADAL" clId="{DABA9EDD-2C11-47D8-9D08-55734C5D18DD}" dt="2026-06-24T21:17:16.139" v="115" actId="2085"/>
          <ac:spMkLst>
            <pc:docMk/>
            <pc:sldMk cId="4138786942" sldId="284"/>
            <ac:spMk id="16" creationId="{6671C5F9-3571-0AB2-4C6F-D483AA7C9215}"/>
          </ac:spMkLst>
        </pc:spChg>
        <pc:grpChg chg="del">
          <ac:chgData name="Ruth Cookson" userId="ca3a0789-b855-405c-9d2a-912abc57193b" providerId="ADAL" clId="{DABA9EDD-2C11-47D8-9D08-55734C5D18DD}" dt="2026-06-24T21:14:31.375" v="100" actId="478"/>
          <ac:grpSpMkLst>
            <pc:docMk/>
            <pc:sldMk cId="4138786942" sldId="284"/>
            <ac:grpSpMk id="5" creationId="{B56C8840-7547-9AF9-5CF9-7F8EBDC445B9}"/>
          </ac:grpSpMkLst>
        </pc:grpChg>
        <pc:picChg chg="del mod">
          <ac:chgData name="Ruth Cookson" userId="ca3a0789-b855-405c-9d2a-912abc57193b" providerId="ADAL" clId="{DABA9EDD-2C11-47D8-9D08-55734C5D18DD}" dt="2026-06-24T21:14:22.421" v="97" actId="478"/>
          <ac:picMkLst>
            <pc:docMk/>
            <pc:sldMk cId="4138786942" sldId="284"/>
            <ac:picMk id="4" creationId="{5BECD117-FBE7-2F70-98F6-0F20CC4CD903}"/>
          </ac:picMkLst>
        </pc:picChg>
        <pc:picChg chg="add mod">
          <ac:chgData name="Ruth Cookson" userId="ca3a0789-b855-405c-9d2a-912abc57193b" providerId="ADAL" clId="{DABA9EDD-2C11-47D8-9D08-55734C5D18DD}" dt="2026-06-24T21:17:33.844" v="118" actId="1076"/>
          <ac:picMkLst>
            <pc:docMk/>
            <pc:sldMk cId="4138786942" sldId="284"/>
            <ac:picMk id="8" creationId="{2DFFEB26-FE4A-09D4-9E1B-D591A4B72910}"/>
          </ac:picMkLst>
        </pc:picChg>
        <pc:picChg chg="add mod ord">
          <ac:chgData name="Ruth Cookson" userId="ca3a0789-b855-405c-9d2a-912abc57193b" providerId="ADAL" clId="{DABA9EDD-2C11-47D8-9D08-55734C5D18DD}" dt="2026-06-24T21:17:25.598" v="117" actId="166"/>
          <ac:picMkLst>
            <pc:docMk/>
            <pc:sldMk cId="4138786942" sldId="284"/>
            <ac:picMk id="15" creationId="{AEC1E3CA-3CB1-4AB8-DF90-287D7F4651EB}"/>
          </ac:picMkLst>
        </pc:picChg>
      </pc:sldChg>
      <pc:sldChg chg="addSp modSp mod">
        <pc:chgData name="Ruth Cookson" userId="ca3a0789-b855-405c-9d2a-912abc57193b" providerId="ADAL" clId="{DABA9EDD-2C11-47D8-9D08-55734C5D18DD}" dt="2026-06-24T21:11:01.185" v="95" actId="1076"/>
        <pc:sldMkLst>
          <pc:docMk/>
          <pc:sldMk cId="178233172" sldId="289"/>
        </pc:sldMkLst>
        <pc:spChg chg="add mod">
          <ac:chgData name="Ruth Cookson" userId="ca3a0789-b855-405c-9d2a-912abc57193b" providerId="ADAL" clId="{DABA9EDD-2C11-47D8-9D08-55734C5D18DD}" dt="2026-06-24T21:10:33.312" v="92" actId="1076"/>
          <ac:spMkLst>
            <pc:docMk/>
            <pc:sldMk cId="178233172" sldId="289"/>
            <ac:spMk id="3" creationId="{E70511AA-42D7-570E-C2C6-339B5F4A1088}"/>
          </ac:spMkLst>
        </pc:spChg>
        <pc:spChg chg="add mod">
          <ac:chgData name="Ruth Cookson" userId="ca3a0789-b855-405c-9d2a-912abc57193b" providerId="ADAL" clId="{DABA9EDD-2C11-47D8-9D08-55734C5D18DD}" dt="2026-06-24T21:11:01.185" v="95" actId="1076"/>
          <ac:spMkLst>
            <pc:docMk/>
            <pc:sldMk cId="178233172" sldId="289"/>
            <ac:spMk id="4" creationId="{8F07961D-691C-9B2C-5937-A311062300A9}"/>
          </ac:spMkLst>
        </pc:spChg>
        <pc:picChg chg="mod">
          <ac:chgData name="Ruth Cookson" userId="ca3a0789-b855-405c-9d2a-912abc57193b" providerId="ADAL" clId="{DABA9EDD-2C11-47D8-9D08-55734C5D18DD}" dt="2026-06-24T21:09:41.005" v="80" actId="14100"/>
          <ac:picMkLst>
            <pc:docMk/>
            <pc:sldMk cId="178233172" sldId="289"/>
            <ac:picMk id="10" creationId="{33E9A5A5-6987-8D4F-991C-0EE3BFB37608}"/>
          </ac:picMkLst>
        </pc:picChg>
      </pc:sldChg>
      <pc:sldChg chg="modNotesTx">
        <pc:chgData name="Ruth Cookson" userId="ca3a0789-b855-405c-9d2a-912abc57193b" providerId="ADAL" clId="{DABA9EDD-2C11-47D8-9D08-55734C5D18DD}" dt="2026-06-24T21:04:40.241" v="60" actId="20577"/>
        <pc:sldMkLst>
          <pc:docMk/>
          <pc:sldMk cId="2290968785" sldId="321"/>
        </pc:sldMkLst>
      </pc:sldChg>
      <pc:sldChg chg="addSp delSp del mod">
        <pc:chgData name="Ruth Cookson" userId="ca3a0789-b855-405c-9d2a-912abc57193b" providerId="ADAL" clId="{DABA9EDD-2C11-47D8-9D08-55734C5D18DD}" dt="2026-06-24T21:22:21.471" v="128" actId="47"/>
        <pc:sldMkLst>
          <pc:docMk/>
          <pc:sldMk cId="0" sldId="324"/>
        </pc:sldMkLst>
        <pc:picChg chg="add del">
          <ac:chgData name="Ruth Cookson" userId="ca3a0789-b855-405c-9d2a-912abc57193b" providerId="ADAL" clId="{DABA9EDD-2C11-47D8-9D08-55734C5D18DD}" dt="2026-06-24T21:20:48.419" v="121" actId="478"/>
          <ac:picMkLst>
            <pc:docMk/>
            <pc:sldMk cId="0" sldId="324"/>
            <ac:picMk id="3" creationId="{00000000-0000-0000-0000-000000000000}"/>
          </ac:picMkLst>
        </pc:picChg>
      </pc:sldChg>
      <pc:sldChg chg="del">
        <pc:chgData name="Ruth Cookson" userId="ca3a0789-b855-405c-9d2a-912abc57193b" providerId="ADAL" clId="{DABA9EDD-2C11-47D8-9D08-55734C5D18DD}" dt="2026-06-24T21:25:42.433" v="213" actId="47"/>
        <pc:sldMkLst>
          <pc:docMk/>
          <pc:sldMk cId="0" sldId="325"/>
        </pc:sldMkLst>
      </pc:sldChg>
      <pc:sldChg chg="addSp delSp modSp mod">
        <pc:chgData name="Ruth Cookson" userId="ca3a0789-b855-405c-9d2a-912abc57193b" providerId="ADAL" clId="{DABA9EDD-2C11-47D8-9D08-55734C5D18DD}" dt="2026-06-24T21:30:27.989" v="224" actId="1076"/>
        <pc:sldMkLst>
          <pc:docMk/>
          <pc:sldMk cId="470491126" sldId="326"/>
        </pc:sldMkLst>
        <pc:spChg chg="del">
          <ac:chgData name="Ruth Cookson" userId="ca3a0789-b855-405c-9d2a-912abc57193b" providerId="ADAL" clId="{DABA9EDD-2C11-47D8-9D08-55734C5D18DD}" dt="2026-06-24T21:30:05.657" v="216" actId="478"/>
          <ac:spMkLst>
            <pc:docMk/>
            <pc:sldMk cId="470491126" sldId="326"/>
            <ac:spMk id="6" creationId="{9AD0EB2F-A147-6C36-026B-1256FEFAF3FB}"/>
          </ac:spMkLst>
        </pc:spChg>
        <pc:picChg chg="add mod">
          <ac:chgData name="Ruth Cookson" userId="ca3a0789-b855-405c-9d2a-912abc57193b" providerId="ADAL" clId="{DABA9EDD-2C11-47D8-9D08-55734C5D18DD}" dt="2026-06-24T21:30:27.989" v="224" actId="1076"/>
          <ac:picMkLst>
            <pc:docMk/>
            <pc:sldMk cId="470491126" sldId="326"/>
            <ac:picMk id="3" creationId="{D43E3DCA-3051-9FA2-DC2E-CD03723A487E}"/>
          </ac:picMkLst>
        </pc:picChg>
        <pc:picChg chg="del">
          <ac:chgData name="Ruth Cookson" userId="ca3a0789-b855-405c-9d2a-912abc57193b" providerId="ADAL" clId="{DABA9EDD-2C11-47D8-9D08-55734C5D18DD}" dt="2026-06-24T21:29:59.883" v="214" actId="478"/>
          <ac:picMkLst>
            <pc:docMk/>
            <pc:sldMk cId="470491126" sldId="326"/>
            <ac:picMk id="4" creationId="{6C56FFD6-2C23-74C2-8E70-E008F5E6DBEB}"/>
          </ac:picMkLst>
        </pc:picChg>
      </pc:sldChg>
      <pc:sldChg chg="addSp delSp modSp mod delAnim modNotes modNotesTx">
        <pc:chgData name="Ruth Cookson" userId="ca3a0789-b855-405c-9d2a-912abc57193b" providerId="ADAL" clId="{DABA9EDD-2C11-47D8-9D08-55734C5D18DD}" dt="2026-06-24T21:34:11.883" v="245" actId="6549"/>
        <pc:sldMkLst>
          <pc:docMk/>
          <pc:sldMk cId="2732761701" sldId="327"/>
        </pc:sldMkLst>
        <pc:spChg chg="mod">
          <ac:chgData name="Ruth Cookson" userId="ca3a0789-b855-405c-9d2a-912abc57193b" providerId="ADAL" clId="{DABA9EDD-2C11-47D8-9D08-55734C5D18DD}" dt="2026-06-24T21:33:33.535" v="232" actId="1076"/>
          <ac:spMkLst>
            <pc:docMk/>
            <pc:sldMk cId="2732761701" sldId="327"/>
            <ac:spMk id="2" creationId="{2E460044-86C9-4F3A-BDE0-438B22743613}"/>
          </ac:spMkLst>
        </pc:spChg>
        <pc:spChg chg="del">
          <ac:chgData name="Ruth Cookson" userId="ca3a0789-b855-405c-9d2a-912abc57193b" providerId="ADAL" clId="{DABA9EDD-2C11-47D8-9D08-55734C5D18DD}" dt="2026-06-24T21:32:58.790" v="229" actId="478"/>
          <ac:spMkLst>
            <pc:docMk/>
            <pc:sldMk cId="2732761701" sldId="327"/>
            <ac:spMk id="3" creationId="{32B6BB9E-D784-4473-8ABD-BA2E4F1B4A88}"/>
          </ac:spMkLst>
        </pc:spChg>
        <pc:spChg chg="add del mod">
          <ac:chgData name="Ruth Cookson" userId="ca3a0789-b855-405c-9d2a-912abc57193b" providerId="ADAL" clId="{DABA9EDD-2C11-47D8-9D08-55734C5D18DD}" dt="2026-06-24T21:32:55.358" v="228" actId="478"/>
          <ac:spMkLst>
            <pc:docMk/>
            <pc:sldMk cId="2732761701" sldId="327"/>
            <ac:spMk id="5" creationId="{44072E44-0D3A-E806-9FE3-BBE05F6FD509}"/>
          </ac:spMkLst>
        </pc:spChg>
        <pc:graphicFrameChg chg="del">
          <ac:chgData name="Ruth Cookson" userId="ca3a0789-b855-405c-9d2a-912abc57193b" providerId="ADAL" clId="{DABA9EDD-2C11-47D8-9D08-55734C5D18DD}" dt="2026-06-24T21:32:33.750" v="225" actId="478"/>
          <ac:graphicFrameMkLst>
            <pc:docMk/>
            <pc:sldMk cId="2732761701" sldId="327"/>
            <ac:graphicFrameMk id="6" creationId="{EF0DF84C-2A56-48A0-9ED3-466076132ACE}"/>
          </ac:graphicFrameMkLst>
        </pc:graphicFrameChg>
        <pc:picChg chg="add mod">
          <ac:chgData name="Ruth Cookson" userId="ca3a0789-b855-405c-9d2a-912abc57193b" providerId="ADAL" clId="{DABA9EDD-2C11-47D8-9D08-55734C5D18DD}" dt="2026-06-24T21:33:28.601" v="231" actId="1076"/>
          <ac:picMkLst>
            <pc:docMk/>
            <pc:sldMk cId="2732761701" sldId="327"/>
            <ac:picMk id="8" creationId="{0317E2F1-8BC3-584A-54F2-C1D520228EFA}"/>
          </ac:picMkLst>
        </pc:picChg>
      </pc:sldChg>
      <pc:sldChg chg="addSp delSp modSp mod modNotesTx">
        <pc:chgData name="Ruth Cookson" userId="ca3a0789-b855-405c-9d2a-912abc57193b" providerId="ADAL" clId="{DABA9EDD-2C11-47D8-9D08-55734C5D18DD}" dt="2026-06-24T21:36:02.991" v="254"/>
        <pc:sldMkLst>
          <pc:docMk/>
          <pc:sldMk cId="2584780625" sldId="372"/>
        </pc:sldMkLst>
        <pc:spChg chg="add del mod">
          <ac:chgData name="Ruth Cookson" userId="ca3a0789-b855-405c-9d2a-912abc57193b" providerId="ADAL" clId="{DABA9EDD-2C11-47D8-9D08-55734C5D18DD}" dt="2026-06-24T21:35:30.377" v="247" actId="478"/>
          <ac:spMkLst>
            <pc:docMk/>
            <pc:sldMk cId="2584780625" sldId="372"/>
            <ac:spMk id="3" creationId="{6FA1A02E-5274-2B82-28B3-DFA09F945CCD}"/>
          </ac:spMkLst>
        </pc:spChg>
        <pc:picChg chg="del">
          <ac:chgData name="Ruth Cookson" userId="ca3a0789-b855-405c-9d2a-912abc57193b" providerId="ADAL" clId="{DABA9EDD-2C11-47D8-9D08-55734C5D18DD}" dt="2026-06-24T21:35:27.522" v="246" actId="478"/>
          <ac:picMkLst>
            <pc:docMk/>
            <pc:sldMk cId="2584780625" sldId="372"/>
            <ac:picMk id="5" creationId="{9D44BB19-5559-4FBE-9762-CFCB352C2405}"/>
          </ac:picMkLst>
        </pc:picChg>
        <pc:picChg chg="add mod">
          <ac:chgData name="Ruth Cookson" userId="ca3a0789-b855-405c-9d2a-912abc57193b" providerId="ADAL" clId="{DABA9EDD-2C11-47D8-9D08-55734C5D18DD}" dt="2026-06-24T21:35:44.855" v="253" actId="1076"/>
          <ac:picMkLst>
            <pc:docMk/>
            <pc:sldMk cId="2584780625" sldId="372"/>
            <ac:picMk id="6" creationId="{8D1E8E9F-7ADD-A012-4FB0-BE59306D9479}"/>
          </ac:picMkLst>
        </pc:picChg>
      </pc:sldChg>
      <pc:sldChg chg="del">
        <pc:chgData name="Ruth Cookson" userId="ca3a0789-b855-405c-9d2a-912abc57193b" providerId="ADAL" clId="{DABA9EDD-2C11-47D8-9D08-55734C5D18DD}" dt="2026-06-24T21:36:38.459" v="255" actId="47"/>
        <pc:sldMkLst>
          <pc:docMk/>
          <pc:sldMk cId="2747631657" sldId="374"/>
        </pc:sldMkLst>
      </pc:sldChg>
      <pc:sldChg chg="addSp modSp add modNotes modNotesTx">
        <pc:chgData name="Ruth Cookson" userId="ca3a0789-b855-405c-9d2a-912abc57193b" providerId="ADAL" clId="{DABA9EDD-2C11-47D8-9D08-55734C5D18DD}" dt="2026-06-24T21:22:15.518" v="127"/>
        <pc:sldMkLst>
          <pc:docMk/>
          <pc:sldMk cId="0" sldId="378"/>
        </pc:sldMkLst>
        <pc:spChg chg="add mod">
          <ac:chgData name="Ruth Cookson" userId="ca3a0789-b855-405c-9d2a-912abc57193b" providerId="ADAL" clId="{DABA9EDD-2C11-47D8-9D08-55734C5D18DD}" dt="2026-06-24T21:22:15.518" v="127"/>
          <ac:spMkLst>
            <pc:docMk/>
            <pc:sldMk cId="0" sldId="378"/>
            <ac:spMk id="4" creationId="{669EC516-8077-AE53-B8FD-EDC2F9CF5360}"/>
          </ac:spMkLst>
        </pc:spChg>
      </pc:sldChg>
      <pc:sldChg chg="addSp modSp add mod modNotes modNotesTx">
        <pc:chgData name="Ruth Cookson" userId="ca3a0789-b855-405c-9d2a-912abc57193b" providerId="ADAL" clId="{DABA9EDD-2C11-47D8-9D08-55734C5D18DD}" dt="2026-06-24T21:25:32.793" v="212" actId="20577"/>
        <pc:sldMkLst>
          <pc:docMk/>
          <pc:sldMk cId="0" sldId="379"/>
        </pc:sldMkLst>
        <pc:spChg chg="add mod">
          <ac:chgData name="Ruth Cookson" userId="ca3a0789-b855-405c-9d2a-912abc57193b" providerId="ADAL" clId="{DABA9EDD-2C11-47D8-9D08-55734C5D18DD}" dt="2026-06-24T21:24:18.895" v="132" actId="1076"/>
          <ac:spMkLst>
            <pc:docMk/>
            <pc:sldMk cId="0" sldId="379"/>
            <ac:spMk id="4" creationId="{EF95B242-A528-FB48-0472-286884F92B33}"/>
          </ac:spMkLst>
        </pc:spChg>
      </pc:sldChg>
      <pc:sldChg chg="modSp new mod">
        <pc:chgData name="Ruth Cookson" userId="ca3a0789-b855-405c-9d2a-912abc57193b" providerId="ADAL" clId="{DABA9EDD-2C11-47D8-9D08-55734C5D18DD}" dt="2026-06-24T21:53:24.934" v="440" actId="403"/>
        <pc:sldMkLst>
          <pc:docMk/>
          <pc:sldMk cId="1464421940" sldId="380"/>
        </pc:sldMkLst>
        <pc:spChg chg="mod">
          <ac:chgData name="Ruth Cookson" userId="ca3a0789-b855-405c-9d2a-912abc57193b" providerId="ADAL" clId="{DABA9EDD-2C11-47D8-9D08-55734C5D18DD}" dt="2026-06-24T21:52:44.550" v="277" actId="20577"/>
          <ac:spMkLst>
            <pc:docMk/>
            <pc:sldMk cId="1464421940" sldId="380"/>
            <ac:spMk id="2" creationId="{0F82AB6F-C275-88FF-215F-7C84D61A2187}"/>
          </ac:spMkLst>
        </pc:spChg>
        <pc:spChg chg="mod">
          <ac:chgData name="Ruth Cookson" userId="ca3a0789-b855-405c-9d2a-912abc57193b" providerId="ADAL" clId="{DABA9EDD-2C11-47D8-9D08-55734C5D18DD}" dt="2026-06-24T21:53:24.934" v="440" actId="403"/>
          <ac:spMkLst>
            <pc:docMk/>
            <pc:sldMk cId="1464421940" sldId="380"/>
            <ac:spMk id="3" creationId="{0431DA6F-2F30-3B5E-39CF-33182E8CAB1B}"/>
          </ac:spMkLst>
        </pc:spChg>
      </pc:sldChg>
      <pc:sldMasterChg chg="del delSldLayout">
        <pc:chgData name="Ruth Cookson" userId="ca3a0789-b855-405c-9d2a-912abc57193b" providerId="ADAL" clId="{DABA9EDD-2C11-47D8-9D08-55734C5D18DD}" dt="2026-06-24T21:25:42.433" v="213" actId="47"/>
        <pc:sldMasterMkLst>
          <pc:docMk/>
          <pc:sldMasterMk cId="2160158246" sldId="2147483662"/>
        </pc:sldMasterMkLst>
        <pc:sldLayoutChg chg="del">
          <pc:chgData name="Ruth Cookson" userId="ca3a0789-b855-405c-9d2a-912abc57193b" providerId="ADAL" clId="{DABA9EDD-2C11-47D8-9D08-55734C5D18DD}" dt="2026-06-24T21:25:42.433" v="213" actId="47"/>
          <pc:sldLayoutMkLst>
            <pc:docMk/>
            <pc:sldMasterMk cId="2160158246" sldId="2147483662"/>
            <pc:sldLayoutMk cId="1553236259" sldId="214748366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6/24/2026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eople-press.org/quiz/political-typolog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Lesson Revision Author:</a:t>
            </a:r>
            <a:r>
              <a:rPr lang="en-US" baseline="0" dirty="0"/>
              <a:t> Joel W. Miller (Jan. 2019)</a:t>
            </a:r>
          </a:p>
          <a:p>
            <a:r>
              <a:rPr lang="en-US" baseline="0" dirty="0"/>
              <a:t>*Teachers, see lesson notes in the Slides Notes within this presentation.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normAutofit fontScale="77500" lnSpcReduction="20000"/>
          </a:bodyPr>
          <a:lstStyle/>
          <a:p>
            <a:pPr marL="0" marR="0" lvl="0" indent="0" algn="l" fontAlgn="base">
              <a:lnSpc>
                <a:spcPct val="100000"/>
              </a:lnSpc>
            </a:pPr>
            <a:r>
              <a:rPr kumimoji="0" lang="en-US" sz="1200" b="0" i="0" u="none" strike="noStrike" kern="1200" cap="none" spc="0" normalizeH="0" baseline="0" noProof="0" dirty="0">
                <a:ln>
                  <a:noFill/>
                </a:ln>
                <a:solidFill>
                  <a:srgbClr val="4D5156"/>
                </a:solidFill>
                <a:effectLst/>
                <a:uLnTx/>
                <a:uFillTx/>
                <a:latin typeface="Google Sans"/>
                <a:ea typeface="ＭＳ Ｐゴシック" pitchFamily="-108" charset="-128"/>
              </a:rPr>
              <a:t>The ratio of publicly held debt to GDP is a better measure of a country's fiscal situation than just the nominal debt figure because </a:t>
            </a:r>
            <a:r>
              <a:rPr kumimoji="0" lang="en-US" sz="1200" b="0" i="0" u="none" strike="noStrike" kern="1200" cap="none" spc="0" normalizeH="0" baseline="0" noProof="0" dirty="0">
                <a:ln>
                  <a:noFill/>
                </a:ln>
                <a:solidFill>
                  <a:srgbClr val="040C28"/>
                </a:solidFill>
                <a:effectLst/>
                <a:uLnTx/>
                <a:uFillTx/>
                <a:latin typeface="Google Sans"/>
                <a:ea typeface="ＭＳ Ｐゴシック" pitchFamily="-108" charset="-128"/>
              </a:rPr>
              <a:t>it shows the burden of debt relative to the country's total economic output and therefore its ability to finance or repay it</a:t>
            </a:r>
            <a:r>
              <a:rPr kumimoji="0" lang="en-US" sz="1200" b="0" i="0" u="none" strike="noStrike" kern="1200" cap="none" spc="0" normalizeH="0" baseline="0" noProof="0" dirty="0">
                <a:ln>
                  <a:noFill/>
                </a:ln>
                <a:solidFill>
                  <a:srgbClr val="4D5156"/>
                </a:solidFill>
                <a:effectLst/>
                <a:uLnTx/>
                <a:uFillTx/>
                <a:latin typeface="Google Sans"/>
                <a:ea typeface="ＭＳ Ｐゴシック" pitchFamily="-108" charset="-128"/>
              </a:rPr>
              <a:t>.    Debt over 100% of GDP is a cause for worry.  High during pandemic Q2 of 2020 134%.   Most recent when slides were updated in June 2026 was 123% in Jan of 2026</a:t>
            </a:r>
            <a:endParaRPr lang="en-US" sz="1000" u="none" spc="0" dirty="0">
              <a:solidFill>
                <a:srgbClr val="000000">
                  <a:alpha val="100000"/>
                </a:srgbClr>
              </a:solidFill>
              <a:latin typeface="Calibri"/>
            </a:endParaRPr>
          </a:p>
          <a:p>
            <a:pPr marL="0" marR="0" lvl="0" indent="0" algn="l" fontAlgn="base">
              <a:lnSpc>
                <a:spcPct val="100000"/>
              </a:lnSpc>
            </a:pPr>
            <a:endParaRPr lang="en-US" sz="1000" u="none" spc="0" dirty="0">
              <a:solidFill>
                <a:srgbClr val="000000">
                  <a:alpha val="100000"/>
                </a:srgbClr>
              </a:solidFill>
              <a:latin typeface="Calibri"/>
            </a:endParaRPr>
          </a:p>
          <a:p>
            <a:pPr marL="0" marR="0" lvl="0" indent="0" algn="l" fontAlgn="base">
              <a:lnSpc>
                <a:spcPct val="100000"/>
              </a:lnSpc>
            </a:pPr>
            <a:r>
              <a:rPr lang="en-US" sz="1000" u="none" spc="0" dirty="0">
                <a:solidFill>
                  <a:srgbClr val="000000">
                    <a:alpha val="100000"/>
                  </a:srgbClr>
                </a:solidFill>
                <a:latin typeface="Calibri"/>
              </a:rPr>
              <a:t>Source:
            U.S. Office of Management and Budget
Source:
            Federal Reserve Bank of St. Louis
Release:
            Debt to Gross Domestic Product Ratios
Units: 
Percent of GDP, Seasonally Adjusted
Frequency: 
          Quarterly
Federal Debt: Total Public Debt as Percent of Gross Domestic Product (GFDEGDQ188S) was first constructed by the Federal Reserve Bank of St. Louis in October 2012. It is calculated using Federal Government Debt: Total Public Debt (GFDEBTN) and Gross Domestic Product, 1 Decimal (GDP):GFDEGDQ188S = ((GFDEBTN/1000)/GDP)*100GFDEBTN/1000 transforms GFDEBTN from millions of dollars to billions of dollars.
U.S. Office of Management and Budget and Federal Reserve Bank of St. Louis,
                    Federal Debt: Total Public Debt as Percent of Gross Domestic Product [GFDEGDQ188S],
                    retrieved from FRED,
                    Federal Reserve Bank of St. Louis;
                    https://fred.stlouisfed.org/series/GFDEGDQ188S,
                    June 24, 2026.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https://www.voronoiapp.com/economy/Government-Debt-to-GDP-Around-the-World-in-2025--6978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67C7E-DCFB-4AA6-AC87-D9A99BB653C7}" type="slidenum">
              <a:rPr kumimoji="0" lang="en-US"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250295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sz="1200" b="0" i="0" u="none" strike="noStrike" kern="1200" dirty="0">
                <a:solidFill>
                  <a:schemeClr val="tx1"/>
                </a:solidFill>
                <a:effectLst/>
                <a:latin typeface="+mn-lt"/>
                <a:ea typeface="ＭＳ Ｐゴシック" pitchFamily="-108" charset="-128"/>
                <a:cs typeface="ＭＳ Ｐゴシック" pitchFamily="-108" charset="-128"/>
              </a:rPr>
              <a:t>U.S. Federal Reserve system  $4.7 trillion</a:t>
            </a:r>
          </a:p>
          <a:p>
            <a:r>
              <a:rPr lang="en-US" sz="1200" b="0" i="0" u="none" strike="noStrike" kern="1200" dirty="0">
                <a:solidFill>
                  <a:schemeClr val="tx1"/>
                </a:solidFill>
                <a:effectLst/>
                <a:latin typeface="+mn-lt"/>
                <a:ea typeface="ＭＳ Ｐゴシック" pitchFamily="-108" charset="-128"/>
                <a:cs typeface="ＭＳ Ｐゴシック" pitchFamily="-108" charset="-128"/>
              </a:rPr>
              <a:t>Social Security and other U.S. agencies  $2.4 trillion</a:t>
            </a:r>
          </a:p>
          <a:p>
            <a:r>
              <a:rPr lang="en-US" sz="1200" b="0" i="0" u="none" strike="noStrike" kern="1200" dirty="0">
                <a:solidFill>
                  <a:schemeClr val="tx1"/>
                </a:solidFill>
                <a:effectLst/>
                <a:latin typeface="+mn-lt"/>
                <a:ea typeface="ＭＳ Ｐゴシック" pitchFamily="-108" charset="-128"/>
                <a:cs typeface="ＭＳ Ｐゴシック" pitchFamily="-108" charset="-128"/>
              </a:rPr>
              <a:t>Foreign investors  $8.7 trillion</a:t>
            </a:r>
          </a:p>
          <a:p>
            <a:r>
              <a:rPr lang="en-US" sz="1200" b="0" i="0" u="none" strike="noStrike" kern="1200" dirty="0">
                <a:solidFill>
                  <a:schemeClr val="tx1"/>
                </a:solidFill>
                <a:effectLst/>
                <a:latin typeface="+mn-lt"/>
                <a:ea typeface="ＭＳ Ｐゴシック" pitchFamily="-108" charset="-128"/>
                <a:cs typeface="ＭＳ Ｐゴシック" pitchFamily="-108" charset="-128"/>
              </a:rPr>
              <a:t>U.S. investors and other U.S. holders  $19.7 trillion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67C7E-DCFB-4AA6-AC87-D9A99BB653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5103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https://www.reuters.com/markets/us/who-owns-us-debt-2025-02-10/</a:t>
            </a:r>
          </a:p>
        </p:txBody>
      </p:sp>
      <p:sp>
        <p:nvSpPr>
          <p:cNvPr id="4" name="Slide Number Placeholder 3"/>
          <p:cNvSpPr>
            <a:spLocks noGrp="1"/>
          </p:cNvSpPr>
          <p:nvPr>
            <p:ph type="sldNum" sz="quarter" idx="5"/>
          </p:nvPr>
        </p:nvSpPr>
        <p:spPr/>
        <p:txBody>
          <a:bodyPr/>
          <a:lstStyle/>
          <a:p>
            <a:pPr>
              <a:defRPr/>
            </a:pPr>
            <a:fld id="{ED08EE0C-7999-4463-89D8-FA78BF798D71}" type="slidenum">
              <a:rPr lang="en-US" smtClean="0"/>
              <a:pPr>
                <a:defRPr/>
              </a:pPr>
              <a:t>14</a:t>
            </a:fld>
            <a:endParaRPr lang="en-US" dirty="0"/>
          </a:p>
        </p:txBody>
      </p:sp>
    </p:spTree>
    <p:extLst>
      <p:ext uri="{BB962C8B-B14F-4D97-AF65-F5344CB8AC3E}">
        <p14:creationId xmlns:p14="http://schemas.microsoft.com/office/powerpoint/2010/main" val="3676452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41F183-CEA5-4DAC-BBFD-830672CCE1D8}"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3251"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normAutofit lnSpcReduction="10000"/>
          </a:bodyPr>
          <a:lstStyle/>
          <a:p>
            <a:pPr eaLnBrk="1" hangingPunct="1"/>
            <a:r>
              <a:rPr lang="en-US" dirty="0">
                <a:latin typeface="Calibri" pitchFamily="34" charset="0"/>
              </a:rPr>
              <a:t> Interest charges are the main burden imposed by the debt because government always has to at least pay the interest on their debt in order to remain in good credit standing.</a:t>
            </a:r>
          </a:p>
          <a:p>
            <a:pPr eaLnBrk="1" hangingPunct="1"/>
            <a:r>
              <a:rPr lang="en-US" dirty="0">
                <a:latin typeface="Calibri" pitchFamily="34" charset="0"/>
              </a:rPr>
              <a:t>Can the federal government go bankrupt?  There are reasons why it cannot.</a:t>
            </a:r>
          </a:p>
          <a:p>
            <a:pPr eaLnBrk="1" hangingPunct="1"/>
            <a:r>
              <a:rPr lang="en-US" dirty="0">
                <a:latin typeface="Calibri" pitchFamily="34" charset="0"/>
              </a:rPr>
              <a:t>The government can raise taxes to pay back the debt, and it can borrow more (i.e. sell new bonds) to refinance bonds when they mature.  Corporations use similar methods—they almost always have outstanding debt.  Of course, refinancing could become an issue with a high enough debt-to-GDP ratio. Some countries, such as Greece, have run into this problem. High and rising ratios in the United States might raise fears that the U.S. government might be unable to pay back loans as they come due. But, with the present U.S. debt-to-GDP ratio and the prospects of long-term economic growth, this is a false concern for the United States.</a:t>
            </a:r>
          </a:p>
          <a:p>
            <a:pPr eaLnBrk="1" hangingPunct="1"/>
            <a:r>
              <a:rPr lang="en-US" dirty="0">
                <a:latin typeface="Calibri" pitchFamily="34" charset="0"/>
              </a:rPr>
              <a:t>The government has the power to tax, which businesses and individuals do not have when they are in debt.</a:t>
            </a:r>
          </a:p>
          <a:p>
            <a:pPr eaLnBrk="1" hangingPunct="1"/>
            <a:r>
              <a:rPr lang="en-US" dirty="0">
                <a:latin typeface="Calibri" pitchFamily="34" charset="0"/>
              </a:rPr>
              <a:t>Does the debt impose a burden on future generations?  In 2009 the per capita federal debt in U.S. was $37,437.  But the public debt is a public credit—your grandmother may own the bonds on which taxpayers are paying interest.  Some day you may inherit those bonds that are assets to those who have them.  The true burden is borne by those who pay taxes or loan government money today to finance government spending.  If the spending is for productive purposes, it will enhance future earning power and the size of the debt relative to future GDP and population could actually decline.  Borrowing allows growth to occur when it is invested in productive capital.</a:t>
            </a:r>
          </a:p>
        </p:txBody>
      </p:sp>
    </p:spTree>
    <p:extLst>
      <p:ext uri="{BB962C8B-B14F-4D97-AF65-F5344CB8AC3E}">
        <p14:creationId xmlns:p14="http://schemas.microsoft.com/office/powerpoint/2010/main" val="1421480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41F183-CEA5-4DAC-BBFD-830672CCE1D8}"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3251"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normAutofit lnSpcReduction="10000"/>
          </a:bodyPr>
          <a:lstStyle/>
          <a:p>
            <a:pPr eaLnBrk="1" hangingPunct="1"/>
            <a:r>
              <a:rPr lang="en-US" dirty="0">
                <a:latin typeface="Calibri" pitchFamily="34" charset="0"/>
              </a:rPr>
              <a:t> Interest charges are the main burden imposed by the debt because government always has to at least pay the interest on their debt in order to remain in good credit standing.  Can the federal government go bankrupt?  There are reasons why it cannot.</a:t>
            </a:r>
          </a:p>
          <a:p>
            <a:pPr eaLnBrk="1" hangingPunct="1"/>
            <a:r>
              <a:rPr lang="en-US" dirty="0">
                <a:latin typeface="Calibri" pitchFamily="34" charset="0"/>
              </a:rPr>
              <a:t>The government can raise taxes to pay back the debt, and it can borrow more (i.e. sell new bonds) to refinance bonds when they mature.  Corporations use similar methods—they almost always have outstanding debt.  Of course, refinancing could become an issue with a high enough debt-to-GDP ratio. Some countries, such as Greece, have run into this problem. High and rising ratios in the United States might raise fears that the U.S. government might be unable to pay back loans as they come due. But, with the present U.S. debt-to-GDP ratio and the prospects of long-term economic growth, this is a false concern for the United States.</a:t>
            </a:r>
          </a:p>
          <a:p>
            <a:pPr eaLnBrk="1" hangingPunct="1"/>
            <a:r>
              <a:rPr lang="en-US" dirty="0">
                <a:latin typeface="Calibri" pitchFamily="34" charset="0"/>
              </a:rPr>
              <a:t>The government has the power to tax, which businesses and individuals do not have when they are in debt.</a:t>
            </a:r>
          </a:p>
          <a:p>
            <a:pPr eaLnBrk="1" hangingPunct="1"/>
            <a:r>
              <a:rPr lang="en-US" dirty="0">
                <a:latin typeface="Calibri" pitchFamily="34" charset="0"/>
              </a:rPr>
              <a:t>Does the debt impose a burden on future generations?  In 2009 the per capita federal debt in U.S. was $37,437.  But the public debt is a public credit—your grandmother may own the bonds on which taxpayers are paying interest.  Some day you may inherit those bonds that are assets to those who have them.  The true burden is borne by those who pay taxes or loan government money today to finance government spending.  If the spending is for productive purposes, it will enhance future earning power and the size of the debt relative to future GDP and population could actually decline.  Borrowing allows growth to occur when it is invested in productive capital.</a:t>
            </a:r>
          </a:p>
        </p:txBody>
      </p:sp>
    </p:spTree>
    <p:extLst>
      <p:ext uri="{BB962C8B-B14F-4D97-AF65-F5344CB8AC3E}">
        <p14:creationId xmlns:p14="http://schemas.microsoft.com/office/powerpoint/2010/main" val="3193878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41F183-CEA5-4DAC-BBFD-830672CCE1D8}"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3251"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normAutofit lnSpcReduction="10000"/>
          </a:bodyPr>
          <a:lstStyle/>
          <a:p>
            <a:pPr eaLnBrk="1" hangingPunct="1"/>
            <a:r>
              <a:rPr lang="en-US" dirty="0">
                <a:latin typeface="Calibri" pitchFamily="34" charset="0"/>
              </a:rPr>
              <a:t> Interest charges are the main burden imposed by the debt because government always has to at least pay the interest on their debt in order to remain in good credit standing.</a:t>
            </a:r>
          </a:p>
          <a:p>
            <a:pPr eaLnBrk="1" hangingPunct="1"/>
            <a:r>
              <a:rPr lang="en-US" dirty="0">
                <a:latin typeface="Calibri" pitchFamily="34" charset="0"/>
              </a:rPr>
              <a:t>Can the federal government go bankrupt?  There are reasons why it cannot.</a:t>
            </a:r>
          </a:p>
          <a:p>
            <a:pPr eaLnBrk="1" hangingPunct="1"/>
            <a:r>
              <a:rPr lang="en-US" dirty="0">
                <a:latin typeface="Calibri" pitchFamily="34" charset="0"/>
              </a:rPr>
              <a:t>The government can raise taxes to pay back the debt, and it can borrow more (i.e. sell new bonds) to refinance bonds when they mature.  Corporations use similar methods—they almost always have outstanding debt.  Of course, refinancing could become an issue with a high enough debt-to-GDP ratio. Some countries, such as Greece, have run into this problem. High and rising ratios in the United States might raise fears that the U.S. government might be unable to pay back loans as they come due. But, with the present U.S. debt-to-GDP ratio and the prospects of long-term economic growth, this is a false concern for the United States.</a:t>
            </a:r>
          </a:p>
          <a:p>
            <a:pPr eaLnBrk="1" hangingPunct="1"/>
            <a:r>
              <a:rPr lang="en-US" dirty="0">
                <a:latin typeface="Calibri" pitchFamily="34" charset="0"/>
              </a:rPr>
              <a:t>The government has the power to tax, which businesses and individuals do not have when they are in debt.</a:t>
            </a:r>
          </a:p>
          <a:p>
            <a:pPr eaLnBrk="1" hangingPunct="1"/>
            <a:r>
              <a:rPr lang="en-US" dirty="0">
                <a:latin typeface="Calibri" pitchFamily="34" charset="0"/>
              </a:rPr>
              <a:t>Does the debt impose a burden on future generations?  In 2009 the per capita federal debt in U.S. was $37,437.  But the public debt is a public credit—your grandmother may own the bonds on which taxpayers are paying interest.  Some day you may inherit those bonds that are assets to those who have them.  The true burden is borne by those who pay taxes or loan government money today to finance government spending.  If the spending is for productive purposes, it will enhance future earning power and the size of the debt relative to future GDP and population could actually decline.  Borrowing allows growth to occur when it is invested in productive capital.</a:t>
            </a:r>
          </a:p>
        </p:txBody>
      </p:sp>
    </p:spTree>
    <p:extLst>
      <p:ext uri="{BB962C8B-B14F-4D97-AF65-F5344CB8AC3E}">
        <p14:creationId xmlns:p14="http://schemas.microsoft.com/office/powerpoint/2010/main" val="972340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41F183-CEA5-4DAC-BBFD-830672CCE1D8}"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3251"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normAutofit lnSpcReduction="10000"/>
          </a:bodyPr>
          <a:lstStyle/>
          <a:p>
            <a:pPr eaLnBrk="1" hangingPunct="1"/>
            <a:r>
              <a:rPr lang="en-US" dirty="0">
                <a:latin typeface="Calibri" pitchFamily="34" charset="0"/>
              </a:rPr>
              <a:t> Interest charges are the main burden imposed by the debt because government always has to at least pay the interest on their debt in order to remain in good credit standing.</a:t>
            </a:r>
          </a:p>
          <a:p>
            <a:pPr eaLnBrk="1" hangingPunct="1"/>
            <a:r>
              <a:rPr lang="en-US" dirty="0">
                <a:latin typeface="Calibri" pitchFamily="34" charset="0"/>
              </a:rPr>
              <a:t>Can the federal government go bankrupt?  There are reasons why it cannot.</a:t>
            </a:r>
          </a:p>
          <a:p>
            <a:pPr eaLnBrk="1" hangingPunct="1"/>
            <a:r>
              <a:rPr lang="en-US" dirty="0">
                <a:latin typeface="Calibri" pitchFamily="34" charset="0"/>
              </a:rPr>
              <a:t>The government can raise taxes to pay back the debt, and it can borrow more (i.e. sell new bonds) to refinance bonds when they mature.  Corporations use similar methods—they almost always have outstanding debt.  Of course, refinancing could become an issue with a high enough debt-to-GDP ratio. Some countries, such as Greece, have run into this problem. High and rising ratios in the United States might raise fears that the U.S. government might be unable to pay back loans as they come due. But, with the present U.S. debt-to-GDP ratio and the prospects of long-term economic growth, this is a false concern for the United States.</a:t>
            </a:r>
          </a:p>
          <a:p>
            <a:pPr eaLnBrk="1" hangingPunct="1"/>
            <a:r>
              <a:rPr lang="en-US" dirty="0">
                <a:latin typeface="Calibri" pitchFamily="34" charset="0"/>
              </a:rPr>
              <a:t>The government has the power to tax, which businesses and individuals do not have when they are in debt.</a:t>
            </a:r>
          </a:p>
          <a:p>
            <a:pPr eaLnBrk="1" hangingPunct="1"/>
            <a:r>
              <a:rPr lang="en-US" dirty="0">
                <a:latin typeface="Calibri" pitchFamily="34" charset="0"/>
              </a:rPr>
              <a:t>Does the debt impose a burden on future generations?  In 2009 the per capita federal debt in U.S. was $37,437.  But the public debt is a public credit—your grandmother may own the bonds on which taxpayers are paying interest.  Some day you may inherit those bonds that are assets to those who have them.  The true burden is borne by those who pay taxes or loan government money today to finance government spending.  If the spending is for productive purposes, it will enhance future earning power and the size of the debt relative to future GDP and population could actually decline.  Borrowing allows growth to occur when it is invested in productive capital.</a:t>
            </a:r>
          </a:p>
        </p:txBody>
      </p:sp>
    </p:spTree>
    <p:extLst>
      <p:ext uri="{BB962C8B-B14F-4D97-AF65-F5344CB8AC3E}">
        <p14:creationId xmlns:p14="http://schemas.microsoft.com/office/powerpoint/2010/main" val="3516304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EAB55E3-112B-4D9F-AC53-709B952D1C0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4275"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r>
              <a:rPr lang="en-US" dirty="0">
                <a:latin typeface="Calibri" pitchFamily="34" charset="0"/>
              </a:rPr>
              <a:t>Repayment of the debt affects income distribution.  If working taxpayers will be paying interest to the mainly wealthier groups who hold the bonds, this probably increases income inequality.</a:t>
            </a:r>
          </a:p>
          <a:p>
            <a:pPr eaLnBrk="1" hangingPunct="1"/>
            <a:r>
              <a:rPr lang="en-US" dirty="0">
                <a:latin typeface="Calibri" pitchFamily="34" charset="0"/>
              </a:rPr>
              <a:t>Since interest must be paid out of government revenues, a large debt and high interest can increase the tax burden and may decrease incentives to work, save, and invest for taxpayers.</a:t>
            </a:r>
          </a:p>
          <a:p>
            <a:pPr eaLnBrk="1" hangingPunct="1"/>
            <a:r>
              <a:rPr lang="en-US" dirty="0">
                <a:latin typeface="Calibri" pitchFamily="34" charset="0"/>
              </a:rPr>
              <a:t>A higher proportion of the debt is owed to foreigners (about 28 percent) than in the past, and this can increase the burden since payments leave the country.  But Americans also own foreign bonds and this offsets the concern.</a:t>
            </a:r>
          </a:p>
          <a:p>
            <a:pPr eaLnBrk="1" hangingPunct="1"/>
            <a:r>
              <a:rPr lang="en-US" dirty="0">
                <a:latin typeface="Calibri" pitchFamily="34" charset="0"/>
              </a:rPr>
              <a:t>Some economists believe that public borrowing crowds out private investment, but the extent of this effect is not clear.  See the next slide for the graph.</a:t>
            </a:r>
          </a:p>
          <a:p>
            <a:r>
              <a:rPr lang="en-US" dirty="0">
                <a:latin typeface="Calibri" pitchFamily="34" charset="0"/>
              </a:rPr>
              <a:t>There are some positive aspects of borrowing even with crowding-out.  If borrowing is for public investment that causes the economy to grow more in the future, the burden on future generations will be less than if the government had not borrowed for this purpose.  Public investment makes private investment more attractive.  For example, new federal buildings generate private business; good highways help private shipping, etc.</a:t>
            </a:r>
          </a:p>
        </p:txBody>
      </p:sp>
    </p:spTree>
    <p:extLst>
      <p:ext uri="{BB962C8B-B14F-4D97-AF65-F5344CB8AC3E}">
        <p14:creationId xmlns:p14="http://schemas.microsoft.com/office/powerpoint/2010/main" val="1670194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EAB55E3-112B-4D9F-AC53-709B952D1C0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4275"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r>
              <a:rPr lang="en-US" dirty="0">
                <a:latin typeface="Calibri" pitchFamily="34" charset="0"/>
              </a:rPr>
              <a:t>Repayment of the debt affects income distribution.  If working taxpayers will be paying interest to the mainly wealthier groups who hold the bonds, this probably increases income inequality.</a:t>
            </a:r>
          </a:p>
          <a:p>
            <a:pPr eaLnBrk="1" hangingPunct="1"/>
            <a:r>
              <a:rPr lang="en-US" dirty="0">
                <a:latin typeface="Calibri" pitchFamily="34" charset="0"/>
              </a:rPr>
              <a:t>Since interest must be paid out of government revenues, a large debt and high interest can increase the tax burden and may decrease incentives to work, save, and invest for taxpayers.</a:t>
            </a:r>
          </a:p>
          <a:p>
            <a:pPr eaLnBrk="1" hangingPunct="1"/>
            <a:r>
              <a:rPr lang="en-US" dirty="0">
                <a:latin typeface="Calibri" pitchFamily="34" charset="0"/>
              </a:rPr>
              <a:t>A higher proportion of the debt is owed to foreigners (about 29 percent) than in the past, and this can increase the burden since payments leave the country.  But Americans also own foreign bonds and this offsets the concern.</a:t>
            </a:r>
          </a:p>
          <a:p>
            <a:pPr eaLnBrk="1" hangingPunct="1"/>
            <a:r>
              <a:rPr lang="en-US" dirty="0">
                <a:latin typeface="Calibri" pitchFamily="34" charset="0"/>
              </a:rPr>
              <a:t>Some economists believe that public borrowing crowds out private investment, but the extent of this effect is not clear.  See the next slide for the graph.</a:t>
            </a:r>
          </a:p>
          <a:p>
            <a:r>
              <a:rPr lang="en-US" dirty="0">
                <a:latin typeface="Calibri" pitchFamily="34" charset="0"/>
              </a:rPr>
              <a:t>There are some positive aspects of borrowing even with crowding-out.  If borrowing is for public investment that causes the economy to grow more in the future, the burden on future generations will be less than if the government had not borrowed for this purpose.  Public investment makes private investment more attractive.  For example, new federal buildings generate private business; good highways help private shipping, etc.</a:t>
            </a:r>
          </a:p>
        </p:txBody>
      </p:sp>
    </p:spTree>
    <p:extLst>
      <p:ext uri="{BB962C8B-B14F-4D97-AF65-F5344CB8AC3E}">
        <p14:creationId xmlns:p14="http://schemas.microsoft.com/office/powerpoint/2010/main" val="95321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lesson involves three parts (with optional extension </a:t>
            </a:r>
            <a:r>
              <a:rPr lang="en-US" dirty="0" err="1"/>
              <a:t>activitiy</a:t>
            </a:r>
            <a:r>
              <a:rPr lang="en-US" dirty="0"/>
              <a:t> in part IV):</a:t>
            </a:r>
          </a:p>
          <a:p>
            <a:pPr marL="285750" indent="-285750">
              <a:buAutoNum type="romanUcPeriod"/>
            </a:pPr>
            <a:r>
              <a:rPr lang="en-US" dirty="0"/>
              <a:t>Understanding Challenges of the Federal Budget (Slides 1-17)</a:t>
            </a:r>
          </a:p>
          <a:p>
            <a:pPr marL="285750" indent="-285750">
              <a:buAutoNum type="romanUcPeriod"/>
            </a:pPr>
            <a:r>
              <a:rPr lang="en-US" dirty="0"/>
              <a:t>Determining Values and Evaluating Policy Options (Slides 18-27)</a:t>
            </a:r>
          </a:p>
          <a:p>
            <a:pPr marL="285750" indent="-285750">
              <a:buAutoNum type="romanUcPeriod"/>
            </a:pPr>
            <a:r>
              <a:rPr lang="en-US" dirty="0"/>
              <a:t>Playing the Fiscal Ship Game (Slides 19-</a:t>
            </a:r>
          </a:p>
          <a:p>
            <a:pPr marL="285750" indent="-285750">
              <a:buAutoNum type="romanUcPeriod"/>
            </a:pPr>
            <a:r>
              <a:rPr lang="en-US" dirty="0"/>
              <a:t>Extension Activity - </a:t>
            </a:r>
            <a:r>
              <a:rPr lang="en-US" b="0" i="0" dirty="0">
                <a:solidFill>
                  <a:srgbClr val="474747"/>
                </a:solidFill>
                <a:effectLst/>
                <a:latin typeface="effra"/>
              </a:rPr>
              <a:t> Complete the </a:t>
            </a:r>
            <a:r>
              <a:rPr lang="en-US" b="0" i="0" u="none" strike="noStrike" dirty="0">
                <a:solidFill>
                  <a:srgbClr val="0071BB"/>
                </a:solidFill>
                <a:effectLst/>
                <a:latin typeface="effra"/>
                <a:hlinkClick r:id="rId3"/>
              </a:rPr>
              <a:t>Political Typology Quiz</a:t>
            </a:r>
            <a:r>
              <a:rPr lang="en-US" b="0" i="0" dirty="0">
                <a:solidFill>
                  <a:srgbClr val="474747"/>
                </a:solidFill>
                <a:effectLst/>
                <a:latin typeface="effra"/>
              </a:rPr>
              <a:t> by the Pew Research Center.</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a:t>
            </a:fld>
            <a:endParaRPr lang="en-US"/>
          </a:p>
        </p:txBody>
      </p:sp>
    </p:spTree>
    <p:extLst>
      <p:ext uri="{BB962C8B-B14F-4D97-AF65-F5344CB8AC3E}">
        <p14:creationId xmlns:p14="http://schemas.microsoft.com/office/powerpoint/2010/main" val="2114733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EAB55E3-112B-4D9F-AC53-709B952D1C0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4275"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r>
              <a:rPr lang="en-US" dirty="0">
                <a:latin typeface="Calibri" pitchFamily="34" charset="0"/>
              </a:rPr>
              <a:t>Repayment of the debt affects income distribution.  If working taxpayers will be paying interest to the mainly wealthier groups who hold the bonds, this probably increases income inequality.</a:t>
            </a:r>
          </a:p>
          <a:p>
            <a:pPr eaLnBrk="1" hangingPunct="1"/>
            <a:r>
              <a:rPr lang="en-US" dirty="0">
                <a:latin typeface="Calibri" pitchFamily="34" charset="0"/>
              </a:rPr>
              <a:t>Since interest must be paid out of government revenues, a large debt and high interest can increase the tax burden and may decrease incentives to work, save, and invest for taxpayers.</a:t>
            </a:r>
          </a:p>
          <a:p>
            <a:pPr eaLnBrk="1" hangingPunct="1"/>
            <a:r>
              <a:rPr lang="en-US" dirty="0">
                <a:latin typeface="Calibri" pitchFamily="34" charset="0"/>
              </a:rPr>
              <a:t>A higher proportion of the debt is owed to foreigners (about 29 percent) than in the past, and this can increase the burden since payments leave the country.  But Americans also own foreign bonds and this offsets the concern.</a:t>
            </a:r>
          </a:p>
          <a:p>
            <a:pPr eaLnBrk="1" hangingPunct="1"/>
            <a:r>
              <a:rPr lang="en-US" dirty="0">
                <a:latin typeface="Calibri" pitchFamily="34" charset="0"/>
              </a:rPr>
              <a:t>Some economists believe that public borrowing crowds out private investment, but the extent of this effect is not clear.  See the next slide for the graph.</a:t>
            </a:r>
          </a:p>
          <a:p>
            <a:r>
              <a:rPr lang="en-US" dirty="0">
                <a:latin typeface="Calibri" pitchFamily="34" charset="0"/>
              </a:rPr>
              <a:t>There are some positive aspects of borrowing even with crowding-out.  If borrowing is for public investment that causes the economy to grow more in the future, the burden on future generations will be less than if the government had not borrowed for this purpose.  Public investment makes private investment more attractive.  For example, new federal buildings generate private business; good highways help private shipping, etc.</a:t>
            </a:r>
          </a:p>
        </p:txBody>
      </p:sp>
    </p:spTree>
    <p:extLst>
      <p:ext uri="{BB962C8B-B14F-4D97-AF65-F5344CB8AC3E}">
        <p14:creationId xmlns:p14="http://schemas.microsoft.com/office/powerpoint/2010/main" val="4017874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24" indent="-291163" eaLnBrk="0" hangingPunct="0">
              <a:defRPr>
                <a:solidFill>
                  <a:schemeClr val="tx1"/>
                </a:solidFill>
                <a:latin typeface="Arial" charset="0"/>
              </a:defRPr>
            </a:lvl2pPr>
            <a:lvl3pPr marL="1164653" indent="-232930" eaLnBrk="0" hangingPunct="0">
              <a:defRPr>
                <a:solidFill>
                  <a:schemeClr val="tx1"/>
                </a:solidFill>
                <a:latin typeface="Arial" charset="0"/>
              </a:defRPr>
            </a:lvl3pPr>
            <a:lvl4pPr marL="1630514" indent="-232930" eaLnBrk="0" hangingPunct="0">
              <a:defRPr>
                <a:solidFill>
                  <a:schemeClr val="tx1"/>
                </a:solidFill>
                <a:latin typeface="Arial" charset="0"/>
              </a:defRPr>
            </a:lvl4pPr>
            <a:lvl5pPr marL="2096375" indent="-232930" eaLnBrk="0" hangingPunct="0">
              <a:defRPr>
                <a:solidFill>
                  <a:schemeClr val="tx1"/>
                </a:solidFill>
                <a:latin typeface="Arial" charset="0"/>
              </a:defRPr>
            </a:lvl5pPr>
            <a:lvl6pPr marL="2562236" indent="-232930" eaLnBrk="0" fontAlgn="base" hangingPunct="0">
              <a:spcBef>
                <a:spcPct val="0"/>
              </a:spcBef>
              <a:spcAft>
                <a:spcPct val="0"/>
              </a:spcAft>
              <a:defRPr>
                <a:solidFill>
                  <a:schemeClr val="tx1"/>
                </a:solidFill>
                <a:latin typeface="Arial" charset="0"/>
              </a:defRPr>
            </a:lvl6pPr>
            <a:lvl7pPr marL="3028096" indent="-232930" eaLnBrk="0" fontAlgn="base" hangingPunct="0">
              <a:spcBef>
                <a:spcPct val="0"/>
              </a:spcBef>
              <a:spcAft>
                <a:spcPct val="0"/>
              </a:spcAft>
              <a:defRPr>
                <a:solidFill>
                  <a:schemeClr val="tx1"/>
                </a:solidFill>
                <a:latin typeface="Arial" charset="0"/>
              </a:defRPr>
            </a:lvl7pPr>
            <a:lvl8pPr marL="3493957" indent="-232930" eaLnBrk="0" fontAlgn="base" hangingPunct="0">
              <a:spcBef>
                <a:spcPct val="0"/>
              </a:spcBef>
              <a:spcAft>
                <a:spcPct val="0"/>
              </a:spcAft>
              <a:defRPr>
                <a:solidFill>
                  <a:schemeClr val="tx1"/>
                </a:solidFill>
                <a:latin typeface="Arial" charset="0"/>
              </a:defRPr>
            </a:lvl8pPr>
            <a:lvl9pPr marL="3959819" indent="-23293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EAB55E3-112B-4D9F-AC53-709B952D1C0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4275"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r>
              <a:rPr lang="en-US" dirty="0">
                <a:latin typeface="Calibri" pitchFamily="34" charset="0"/>
              </a:rPr>
              <a:t>Repayment of the debt affects income distribution.  If working taxpayers will be paying interest to the mainly wealthier groups who hold the bonds, this probably increases income inequality.</a:t>
            </a:r>
          </a:p>
          <a:p>
            <a:pPr eaLnBrk="1" hangingPunct="1"/>
            <a:r>
              <a:rPr lang="en-US" dirty="0">
                <a:latin typeface="Calibri" pitchFamily="34" charset="0"/>
              </a:rPr>
              <a:t>Since interest must be paid out of government revenues, a large debt and high interest can increase the tax burden and may decrease incentives to work, save, and invest for taxpayers.</a:t>
            </a:r>
          </a:p>
          <a:p>
            <a:pPr eaLnBrk="1" hangingPunct="1"/>
            <a:r>
              <a:rPr lang="en-US" dirty="0">
                <a:latin typeface="Calibri" pitchFamily="34" charset="0"/>
              </a:rPr>
              <a:t>A higher proportion of the debt is owed to foreigners (about 29 percent) than in the past, and this can increase the burden since payments leave the country.  But Americans also own foreign bonds and this offsets the concern.</a:t>
            </a:r>
          </a:p>
          <a:p>
            <a:pPr eaLnBrk="1" hangingPunct="1"/>
            <a:r>
              <a:rPr lang="en-US" dirty="0">
                <a:latin typeface="Calibri" pitchFamily="34" charset="0"/>
              </a:rPr>
              <a:t>Some economists believe that public borrowing crowds out private investment, but the extent of this effect is not clear.  See the next slide for the graph.</a:t>
            </a:r>
          </a:p>
          <a:p>
            <a:r>
              <a:rPr lang="en-US" dirty="0">
                <a:latin typeface="Calibri" pitchFamily="34" charset="0"/>
              </a:rPr>
              <a:t>There are some positive aspects of borrowing even with crowding-out.  If borrowing is for public investment that causes the economy to grow more in the future, the burden on future generations will be less than if the government had not borrowed for this purpose.  Public investment makes private investment more attractive.  For example, new federal buildings generate private business; good highways help private shipping, etc.</a:t>
            </a:r>
          </a:p>
        </p:txBody>
      </p:sp>
    </p:spTree>
    <p:extLst>
      <p:ext uri="{BB962C8B-B14F-4D97-AF65-F5344CB8AC3E}">
        <p14:creationId xmlns:p14="http://schemas.microsoft.com/office/powerpoint/2010/main" val="2561075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84B225A1-7136-4611-B596-6872EFE224B5}"/>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2200D285-369D-468B-ABBA-659B0B8A44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07524" name="Slide Number Placeholder 3">
            <a:extLst>
              <a:ext uri="{FF2B5EF4-FFF2-40B4-BE49-F238E27FC236}">
                <a16:creationId xmlns:a16="http://schemas.microsoft.com/office/drawing/2014/main" id="{08EFECE3-FC9F-4CC4-8E7A-4E60124642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E34144-46C8-4227-A5DA-FA7A80918A6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0865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TEACHER NOTE:</a:t>
            </a:r>
          </a:p>
          <a:p>
            <a:r>
              <a:rPr lang="en-US" dirty="0"/>
              <a:t>That expectation of slower economic growth in the future is attributable to several factors— most notably, slower growth of the labor force. Projected growth in output is also held down by the effects of changes in fiscal policy under current law—above all, by the reduction in private investment that is projected to result from rising federal deficits. (CBO, The 2018 Long-Term Budget Outlook p. 4)</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27</a:t>
            </a:fld>
            <a:endParaRPr lang="en-US"/>
          </a:p>
        </p:txBody>
      </p:sp>
    </p:spTree>
    <p:extLst>
      <p:ext uri="{BB962C8B-B14F-4D97-AF65-F5344CB8AC3E}">
        <p14:creationId xmlns:p14="http://schemas.microsoft.com/office/powerpoint/2010/main" val="3897485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ＭＳ Ｐゴシック" pitchFamily="-108" charset="-128"/>
                <a:cs typeface="ＭＳ Ｐゴシック" pitchFamily="-108" charset="-128"/>
              </a:rPr>
              <a:t>SSA, intermediate assumptions</a:t>
            </a:r>
            <a:r>
              <a:rPr lang="en-US" dirty="0"/>
              <a:t> </a:t>
            </a:r>
            <a:r>
              <a:rPr lang="en-US" sz="1200" b="0" i="0" u="none" strike="noStrike" kern="1200" dirty="0">
                <a:solidFill>
                  <a:schemeClr val="tx1"/>
                </a:solidFill>
                <a:effectLst/>
                <a:latin typeface="+mn-lt"/>
                <a:ea typeface="ＭＳ Ｐゴシック" pitchFamily="-108" charset="-128"/>
                <a:cs typeface="ＭＳ Ｐゴシック" pitchFamily="-108" charset="-128"/>
              </a:rPr>
              <a:t>https://</a:t>
            </a:r>
            <a:r>
              <a:rPr lang="en-US" sz="1200" b="0" i="0" u="none" strike="noStrike" kern="1200" dirty="0" err="1">
                <a:solidFill>
                  <a:schemeClr val="tx1"/>
                </a:solidFill>
                <a:effectLst/>
                <a:latin typeface="+mn-lt"/>
                <a:ea typeface="ＭＳ Ｐゴシック" pitchFamily="-108" charset="-128"/>
                <a:cs typeface="ＭＳ Ｐゴシック" pitchFamily="-108" charset="-128"/>
              </a:rPr>
              <a:t>www.ssa.gov</a:t>
            </a:r>
            <a:r>
              <a:rPr lang="en-US" sz="1200" b="0" i="0" u="none" strike="noStrike" kern="1200" dirty="0">
                <a:solidFill>
                  <a:schemeClr val="tx1"/>
                </a:solidFill>
                <a:effectLst/>
                <a:latin typeface="+mn-lt"/>
                <a:ea typeface="ＭＳ Ｐゴシック" pitchFamily="-108" charset="-128"/>
                <a:cs typeface="ＭＳ Ｐゴシック" pitchFamily="-108" charset="-128"/>
              </a:rPr>
              <a:t>/</a:t>
            </a:r>
            <a:r>
              <a:rPr lang="en-US" sz="1200" b="0" i="0" u="none" strike="noStrike" kern="1200" dirty="0" err="1">
                <a:solidFill>
                  <a:schemeClr val="tx1"/>
                </a:solidFill>
                <a:effectLst/>
                <a:latin typeface="+mn-lt"/>
                <a:ea typeface="ＭＳ Ｐゴシック" pitchFamily="-108" charset="-128"/>
                <a:cs typeface="ＭＳ Ｐゴシック" pitchFamily="-108" charset="-128"/>
              </a:rPr>
              <a:t>oact</a:t>
            </a:r>
            <a:r>
              <a:rPr lang="en-US" sz="1200" b="0" i="0" u="none" strike="noStrike" kern="1200" dirty="0">
                <a:solidFill>
                  <a:schemeClr val="tx1"/>
                </a:solidFill>
                <a:effectLst/>
                <a:latin typeface="+mn-lt"/>
                <a:ea typeface="ＭＳ Ｐゴシック" pitchFamily="-108" charset="-128"/>
                <a:cs typeface="ＭＳ Ｐゴシック" pitchFamily="-108" charset="-128"/>
              </a:rPr>
              <a:t>/TR/2011/lr5a2.html</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credit: Vivien Lee (Senior Research Assistant- Hutchins Center on Fiscal and Monetary Policy, The Brookings Institution)</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28</a:t>
            </a:fld>
            <a:endParaRPr lang="en-US"/>
          </a:p>
        </p:txBody>
      </p:sp>
    </p:spTree>
    <p:extLst>
      <p:ext uri="{BB962C8B-B14F-4D97-AF65-F5344CB8AC3E}">
        <p14:creationId xmlns:p14="http://schemas.microsoft.com/office/powerpoint/2010/main" val="784803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(CBO, The 2018 Long-Term Budget Outlook)</a:t>
            </a:r>
          </a:p>
          <a:p>
            <a:r>
              <a:rPr lang="en-US" dirty="0"/>
              <a:t>“Permanent shift in the age structure of the population.” Ration of elderly to working-age population is increasing as fertility rates fall and life</a:t>
            </a:r>
            <a:r>
              <a:rPr lang="en-US" baseline="0" dirty="0"/>
              <a:t> expectancies increase.</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29</a:t>
            </a:fld>
            <a:endParaRPr lang="en-US"/>
          </a:p>
        </p:txBody>
      </p:sp>
    </p:spTree>
    <p:extLst>
      <p:ext uri="{BB962C8B-B14F-4D97-AF65-F5344CB8AC3E}">
        <p14:creationId xmlns:p14="http://schemas.microsoft.com/office/powerpoint/2010/main" val="3447210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extended baseline generally reflects current law, following CBO’s 10-year baseline budget projections through 2028 and then extending most of the concepts underlying those baseline projections for the rest of the long-term projection period. </a:t>
            </a:r>
          </a:p>
          <a:p>
            <a:pPr marL="228600" indent="-228600">
              <a:buAutoNum type="alphaLcPeriod"/>
            </a:pPr>
            <a:r>
              <a:rPr lang="en-US" dirty="0"/>
              <a:t>Consists of all federal spending other than that for Social Security, the major health care programs, and net interest. </a:t>
            </a:r>
          </a:p>
          <a:p>
            <a:pPr marL="228600" indent="-228600">
              <a:buAutoNum type="alphaLcPeriod"/>
            </a:pPr>
            <a:r>
              <a:rPr lang="en-US" dirty="0"/>
              <a:t>Consists of spending for Medicare (net of premiums and other offsetting receipts), Medicaid, and the Children’s Health Insurance Program, as well as outlays to subsidize health insurance purchased through the marketplaces established under the Affordable Care Act and related spending. </a:t>
            </a:r>
          </a:p>
          <a:p>
            <a:pPr marL="228600" indent="-228600">
              <a:buAutoNum type="alphaLcPeriod"/>
            </a:pPr>
            <a:r>
              <a:rPr lang="en-US" dirty="0"/>
              <a:t>Consists of excise taxes, remittances to the Treasury from the Federal Reserve System, customs duties, estate and gift taxes, and miscellaneous fees and fines.</a:t>
            </a:r>
          </a:p>
          <a:p>
            <a:pPr marL="228600" indent="-228600">
              <a:buAutoNum type="alphaLcPeriod"/>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kern="1200" dirty="0">
                <a:solidFill>
                  <a:schemeClr val="tx1"/>
                </a:solidFill>
                <a:effectLst/>
                <a:latin typeface="+mn-lt"/>
                <a:ea typeface="ＭＳ Ｐゴシック" pitchFamily="-108" charset="-128"/>
                <a:cs typeface="ＭＳ Ｐゴシック" pitchFamily="-108" charset="-128"/>
              </a:rPr>
              <a:t>It is important to emphasize that CBO numbers are what would happen under current law, which is not necessarily what is likely to happen (For instance, the law might say that certain tax cuts will expire. But historically, Congress usually doesn’t let tax cuts expire. CBO must estimate what is said under current law—that the tax cuts will expire. This is not the same of what CBO expects will happen). </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30</a:t>
            </a:fld>
            <a:endParaRPr lang="en-US"/>
          </a:p>
        </p:txBody>
      </p:sp>
    </p:spTree>
    <p:extLst>
      <p:ext uri="{BB962C8B-B14F-4D97-AF65-F5344CB8AC3E}">
        <p14:creationId xmlns:p14="http://schemas.microsoft.com/office/powerpoint/2010/main" val="2260580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(CBO, The 2018 Long-Term Budget Outlook)</a:t>
            </a:r>
          </a:p>
          <a:p>
            <a:r>
              <a:rPr lang="en-US" dirty="0"/>
              <a:t>The extended baseline generally reflects current law, following CBO’s 10-year baseline budget projections through 2028 and then extending most of the concepts underlying those baseline projections for the rest of the long-term projection period. </a:t>
            </a:r>
          </a:p>
          <a:p>
            <a:r>
              <a:rPr lang="en-US" dirty="0"/>
              <a:t>CHIP = Children’s Health Insurance Program; GDP = gross domestic product. </a:t>
            </a:r>
          </a:p>
          <a:p>
            <a:pPr marL="228600" indent="-228600">
              <a:buAutoNum type="alphaLcPeriod"/>
            </a:pPr>
            <a:r>
              <a:rPr lang="en-US" dirty="0"/>
              <a:t>“Marketplace Subsidies” refers to spending to subsidize health insurance purchased through the marketplaces established under the Affordable Care Act and insurance provided through the Basic Health Program, as well as spending to stabilize premiums for health insurance purchased by individuals and small employers. </a:t>
            </a:r>
          </a:p>
          <a:p>
            <a:pPr marL="228600" indent="-228600">
              <a:buAutoNum type="alphaLcPeriod"/>
            </a:pPr>
            <a:r>
              <a:rPr lang="en-US" dirty="0"/>
              <a:t>Refers to net spending for Medicare, which accounts for offsetting receipts that are credited to the program. Those offsetting receipts are mostly premiums paid by beneficiaries to the government.</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kern="1200" dirty="0">
                <a:solidFill>
                  <a:schemeClr val="tx1"/>
                </a:solidFill>
                <a:effectLst/>
                <a:latin typeface="+mn-lt"/>
                <a:ea typeface="ＭＳ Ｐゴシック" pitchFamily="-108" charset="-128"/>
                <a:cs typeface="ＭＳ Ｐゴシック" pitchFamily="-108" charset="-128"/>
              </a:rPr>
              <a:t>It is important to emphasize that CBO numbers are what would happen under current law, which is not necessarily what is likely to happen (For instance, the law might say that certain tax cuts will expire. But historically, Congress usually doesn’t let tax cuts expire. CBO must estimate what is said under current law—that the tax cuts will expire. This is not the same of what CBO expects will happen). </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31</a:t>
            </a:fld>
            <a:endParaRPr lang="en-US"/>
          </a:p>
        </p:txBody>
      </p:sp>
    </p:spTree>
    <p:extLst>
      <p:ext uri="{BB962C8B-B14F-4D97-AF65-F5344CB8AC3E}">
        <p14:creationId xmlns:p14="http://schemas.microsoft.com/office/powerpoint/2010/main" val="3548671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(CBO, The 2018 Long-Term Budget Outlook p. 8)</a:t>
            </a:r>
          </a:p>
          <a:p>
            <a:pPr lvl="1"/>
            <a:r>
              <a:rPr lang="en-US" dirty="0"/>
              <a:t>TEACHER</a:t>
            </a:r>
            <a:r>
              <a:rPr lang="en-US" baseline="0" dirty="0"/>
              <a:t> NOTE: </a:t>
            </a:r>
            <a:endParaRPr lang="en-US" dirty="0"/>
          </a:p>
          <a:p>
            <a:pPr lvl="1"/>
            <a:r>
              <a:rPr lang="en-US" dirty="0"/>
              <a:t>Large amount of federal borrowing would draw money away from private investment in productive capital over the long term</a:t>
            </a:r>
          </a:p>
          <a:p>
            <a:pPr lvl="1"/>
            <a:r>
              <a:rPr lang="en-US" dirty="0"/>
              <a:t>↑ federal spending on interest payments → ↑taxes, ↓ spending on benefits/services, or both</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32</a:t>
            </a:fld>
            <a:endParaRPr lang="en-US"/>
          </a:p>
        </p:txBody>
      </p:sp>
    </p:spTree>
    <p:extLst>
      <p:ext uri="{BB962C8B-B14F-4D97-AF65-F5344CB8AC3E}">
        <p14:creationId xmlns:p14="http://schemas.microsoft.com/office/powerpoint/2010/main" val="736162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33</a:t>
            </a:fld>
            <a:endParaRPr lang="en-US"/>
          </a:p>
        </p:txBody>
      </p:sp>
    </p:spTree>
    <p:extLst>
      <p:ext uri="{BB962C8B-B14F-4D97-AF65-F5344CB8AC3E}">
        <p14:creationId xmlns:p14="http://schemas.microsoft.com/office/powerpoint/2010/main" val="1642737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Where Does the Govt Spend Its Money</a:t>
            </a:r>
          </a:p>
          <a:p>
            <a:r>
              <a:rPr lang="en-US" dirty="0"/>
              <a:t>Have students complete the first column – “Where do you think the money goes?” </a:t>
            </a:r>
          </a:p>
          <a:p>
            <a:r>
              <a:rPr lang="en-US" dirty="0"/>
              <a:t>Health and Medicare includes Medicaid and ACA </a:t>
            </a:r>
          </a:p>
          <a:p>
            <a:r>
              <a:rPr lang="en-US" dirty="0"/>
              <a:t>National Defense includes Veterans Benefits and Services </a:t>
            </a:r>
          </a:p>
          <a:p>
            <a:r>
              <a:rPr lang="en-US" dirty="0"/>
              <a:t>Commerce includes Community and Regional Development</a:t>
            </a:r>
          </a:p>
          <a:p>
            <a:r>
              <a:rPr lang="en-US" dirty="0"/>
              <a:t>Other is everything else – Administration of Justice, Agriculture, </a:t>
            </a:r>
            <a:r>
              <a:rPr lang="en-US" dirty="0" err="1"/>
              <a:t>Generl</a:t>
            </a:r>
            <a:r>
              <a:rPr lang="en-US" dirty="0"/>
              <a:t> Government,  Science, Space, and Technology, Transportation and Unreported Data</a:t>
            </a:r>
          </a:p>
          <a:p>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https://www.usaspending.gov/explorer/budget_function</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a:t>
            </a:fld>
            <a:endParaRPr lang="en-US"/>
          </a:p>
        </p:txBody>
      </p:sp>
    </p:spTree>
    <p:extLst>
      <p:ext uri="{BB962C8B-B14F-4D97-AF65-F5344CB8AC3E}">
        <p14:creationId xmlns:p14="http://schemas.microsoft.com/office/powerpoint/2010/main" val="2714019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TEACHER NOTES:</a:t>
            </a:r>
          </a:p>
          <a:p>
            <a:r>
              <a:rPr lang="en-US" dirty="0"/>
              <a:t>See the 10 goals on the next three slides. Read through the goal choices and allow students to select their goals.</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34</a:t>
            </a:fld>
            <a:endParaRPr lang="en-US"/>
          </a:p>
        </p:txBody>
      </p:sp>
    </p:spTree>
    <p:extLst>
      <p:ext uri="{BB962C8B-B14F-4D97-AF65-F5344CB8AC3E}">
        <p14:creationId xmlns:p14="http://schemas.microsoft.com/office/powerpoint/2010/main" val="1883758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35</a:t>
            </a:fld>
            <a:endParaRPr lang="en-US"/>
          </a:p>
        </p:txBody>
      </p:sp>
    </p:spTree>
    <p:extLst>
      <p:ext uri="{BB962C8B-B14F-4D97-AF65-F5344CB8AC3E}">
        <p14:creationId xmlns:p14="http://schemas.microsoft.com/office/powerpoint/2010/main" val="2251912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36</a:t>
            </a:fld>
            <a:endParaRPr lang="en-US"/>
          </a:p>
        </p:txBody>
      </p:sp>
    </p:spTree>
    <p:extLst>
      <p:ext uri="{BB962C8B-B14F-4D97-AF65-F5344CB8AC3E}">
        <p14:creationId xmlns:p14="http://schemas.microsoft.com/office/powerpoint/2010/main" val="2882786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37</a:t>
            </a:fld>
            <a:endParaRPr lang="en-US"/>
          </a:p>
        </p:txBody>
      </p:sp>
    </p:spTree>
    <p:extLst>
      <p:ext uri="{BB962C8B-B14F-4D97-AF65-F5344CB8AC3E}">
        <p14:creationId xmlns:p14="http://schemas.microsoft.com/office/powerpoint/2010/main" val="2684250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38</a:t>
            </a:fld>
            <a:endParaRPr lang="en-US"/>
          </a:p>
        </p:txBody>
      </p:sp>
    </p:spTree>
    <p:extLst>
      <p:ext uri="{BB962C8B-B14F-4D97-AF65-F5344CB8AC3E}">
        <p14:creationId xmlns:p14="http://schemas.microsoft.com/office/powerpoint/2010/main" val="4131328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Teacher Note:</a:t>
            </a:r>
          </a:p>
          <a:p>
            <a:r>
              <a:rPr lang="en-US" dirty="0"/>
              <a:t>Some policies could debatably be categorized into more than one view point. Allow the student to decide which policies they favor given their governing goal and values. The importance of this exercise is to practice carefully weighing how policies align with governing goals. Thinking about the three common political views only serves to provide some consistency during policy evaluating. This is a skill they will be applying when they play the Fiscal Ship game.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39</a:t>
            </a:fld>
            <a:endParaRPr lang="en-US"/>
          </a:p>
        </p:txBody>
      </p:sp>
    </p:spTree>
    <p:extLst>
      <p:ext uri="{BB962C8B-B14F-4D97-AF65-F5344CB8AC3E}">
        <p14:creationId xmlns:p14="http://schemas.microsoft.com/office/powerpoint/2010/main" val="3021577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will likely be the end of day 1. The game can be completed in 20-30 mins, with discussion time post-game requiring 10-15 mins. </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40</a:t>
            </a:fld>
            <a:endParaRPr lang="en-US"/>
          </a:p>
        </p:txBody>
      </p:sp>
    </p:spTree>
    <p:extLst>
      <p:ext uri="{BB962C8B-B14F-4D97-AF65-F5344CB8AC3E}">
        <p14:creationId xmlns:p14="http://schemas.microsoft.com/office/powerpoint/2010/main" val="42499073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41</a:t>
            </a:fld>
            <a:endParaRPr lang="en-US"/>
          </a:p>
        </p:txBody>
      </p:sp>
    </p:spTree>
    <p:extLst>
      <p:ext uri="{BB962C8B-B14F-4D97-AF65-F5344CB8AC3E}">
        <p14:creationId xmlns:p14="http://schemas.microsoft.com/office/powerpoint/2010/main" val="4202892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42</a:t>
            </a:fld>
            <a:endParaRPr lang="en-US"/>
          </a:p>
        </p:txBody>
      </p:sp>
    </p:spTree>
    <p:extLst>
      <p:ext uri="{BB962C8B-B14F-4D97-AF65-F5344CB8AC3E}">
        <p14:creationId xmlns:p14="http://schemas.microsoft.com/office/powerpoint/2010/main" val="38620820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43</a:t>
            </a:fld>
            <a:endParaRPr lang="en-US"/>
          </a:p>
        </p:txBody>
      </p:sp>
    </p:spTree>
    <p:extLst>
      <p:ext uri="{BB962C8B-B14F-4D97-AF65-F5344CB8AC3E}">
        <p14:creationId xmlns:p14="http://schemas.microsoft.com/office/powerpoint/2010/main" val="220766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Sources: Vivien Lee, Brookings Institute </a:t>
            </a:r>
          </a:p>
          <a:p>
            <a:r>
              <a:rPr lang="en-US" dirty="0"/>
              <a:t>https://</a:t>
            </a:r>
            <a:r>
              <a:rPr lang="en-US" dirty="0" err="1"/>
              <a:t>www.politico.com</a:t>
            </a:r>
            <a:r>
              <a:rPr lang="en-US" dirty="0"/>
              <a:t>/f/?id=0000015a-819f-d2c6-a7db-d9bfcf110001</a:t>
            </a:r>
          </a:p>
          <a:p>
            <a:r>
              <a:rPr lang="en-US" dirty="0"/>
              <a:t>https://</a:t>
            </a:r>
            <a:r>
              <a:rPr lang="en-US" dirty="0" err="1"/>
              <a:t>www.cbo.gov</a:t>
            </a:r>
            <a:r>
              <a:rPr lang="en-US" dirty="0"/>
              <a:t>/system/</a:t>
            </a:r>
            <a:r>
              <a:rPr lang="en-US" dirty="0" err="1"/>
              <a:t>files?file</a:t>
            </a:r>
            <a:r>
              <a:rPr lang="en-US" dirty="0"/>
              <a:t>=115th-congress-2017-2018/</a:t>
            </a:r>
            <a:r>
              <a:rPr lang="en-US" dirty="0" err="1"/>
              <a:t>costestimate</a:t>
            </a:r>
            <a:r>
              <a:rPr lang="en-US" dirty="0"/>
              <a:t>/52939-hr1628amendment.pdf</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a:t>
            </a:fld>
            <a:endParaRPr lang="en-US"/>
          </a:p>
        </p:txBody>
      </p:sp>
    </p:spTree>
    <p:extLst>
      <p:ext uri="{BB962C8B-B14F-4D97-AF65-F5344CB8AC3E}">
        <p14:creationId xmlns:p14="http://schemas.microsoft.com/office/powerpoint/2010/main" val="1091054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www.youtube.com</a:t>
            </a:r>
            <a:r>
              <a:rPr lang="en-US" dirty="0"/>
              <a:t>/</a:t>
            </a:r>
            <a:r>
              <a:rPr lang="en-US" dirty="0" err="1"/>
              <a:t>watch?v</a:t>
            </a:r>
            <a:r>
              <a:rPr lang="en-US" dirty="0"/>
              <a:t>=QSWUcaT4GGA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44</a:t>
            </a:fld>
            <a:endParaRPr lang="en-US"/>
          </a:p>
        </p:txBody>
      </p:sp>
    </p:spTree>
    <p:extLst>
      <p:ext uri="{BB962C8B-B14F-4D97-AF65-F5344CB8AC3E}">
        <p14:creationId xmlns:p14="http://schemas.microsoft.com/office/powerpoint/2010/main" val="1936211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45</a:t>
            </a:fld>
            <a:endParaRPr lang="en-US"/>
          </a:p>
        </p:txBody>
      </p:sp>
    </p:spTree>
    <p:extLst>
      <p:ext uri="{BB962C8B-B14F-4D97-AF65-F5344CB8AC3E}">
        <p14:creationId xmlns:p14="http://schemas.microsoft.com/office/powerpoint/2010/main" val="9998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a:rPr>
              <a:t>TEACHER NOTE:</a:t>
            </a:r>
            <a:r>
              <a:rPr lang="en-US" baseline="0" dirty="0">
                <a:latin typeface="Gill Sans"/>
              </a:rPr>
              <a:t> Prompt students to answer questions #1-2 from this Slide before advancing to Slide 4. </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5</a:t>
            </a:fld>
            <a:endParaRPr lang="en-US"/>
          </a:p>
        </p:txBody>
      </p:sp>
    </p:spTree>
    <p:extLst>
      <p:ext uri="{BB962C8B-B14F-4D97-AF65-F5344CB8AC3E}">
        <p14:creationId xmlns:p14="http://schemas.microsoft.com/office/powerpoint/2010/main" val="3969215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7</a:t>
            </a:fld>
            <a:endParaRPr lang="en-US"/>
          </a:p>
        </p:txBody>
      </p:sp>
    </p:spTree>
    <p:extLst>
      <p:ext uri="{BB962C8B-B14F-4D97-AF65-F5344CB8AC3E}">
        <p14:creationId xmlns:p14="http://schemas.microsoft.com/office/powerpoint/2010/main" val="3893592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  Video reviews mandatory and discretionary spending, shows were the money goes and where the money comes from (taxes, borrowing)  Video: 3:40 minutes (a good review of the previous slides)</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8</a:t>
            </a:fld>
            <a:endParaRPr lang="en-US"/>
          </a:p>
        </p:txBody>
      </p:sp>
    </p:spTree>
    <p:extLst>
      <p:ext uri="{BB962C8B-B14F-4D97-AF65-F5344CB8AC3E}">
        <p14:creationId xmlns:p14="http://schemas.microsoft.com/office/powerpoint/2010/main" val="878552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ＭＳ Ｐゴシック" pitchFamily="-108" charset="-128"/>
                <a:cs typeface="ＭＳ Ｐゴシック" pitchFamily="-108" charset="-128"/>
              </a:rPr>
              <a:t>https://www.cbo.gov/system/files/2026-03/61950-federal-budget.pdf</a:t>
            </a:r>
          </a:p>
          <a:p>
            <a:pPr fontAlgn="base"/>
            <a:endParaRPr lang="en-US" sz="1200" b="0" i="0" kern="1200" dirty="0">
              <a:solidFill>
                <a:schemeClr val="tx1"/>
              </a:solidFill>
              <a:effectLst/>
              <a:latin typeface="+mn-lt"/>
              <a:ea typeface="ＭＳ Ｐゴシック" pitchFamily="-108" charset="-128"/>
              <a:cs typeface="ＭＳ Ｐゴシック" pitchFamily="-108" charset="-128"/>
            </a:endParaRPr>
          </a:p>
          <a:p>
            <a:pPr fontAlgn="base"/>
            <a:r>
              <a:rPr lang="en-US" sz="1200" b="0" i="0" kern="1200" dirty="0">
                <a:solidFill>
                  <a:schemeClr val="tx1"/>
                </a:solidFill>
                <a:effectLst/>
                <a:latin typeface="+mn-lt"/>
                <a:ea typeface="ＭＳ Ｐゴシック" pitchFamily="-108" charset="-128"/>
                <a:cs typeface="ＭＳ Ｐゴシック" pitchFamily="-108" charset="-128"/>
              </a:rPr>
              <a:t>About half of mandatory spending is spending on programs primarily aimed at the elderly. Social Security pays a monthly old-age benefit to those reaching retirement age (minimum 62), whereas Medicare pays for the health care expenses for those 65 and older. Social Security and Medicare also provide benefits to disabled individuals and families of retired, disabled, and deceased workers.</a:t>
            </a:r>
          </a:p>
          <a:p>
            <a:pPr fontAlgn="base"/>
            <a:r>
              <a:rPr lang="en-US" sz="1200" b="0" i="0" kern="1200" dirty="0">
                <a:solidFill>
                  <a:schemeClr val="tx1"/>
                </a:solidFill>
                <a:effectLst/>
                <a:latin typeface="+mn-lt"/>
                <a:ea typeface="ＭＳ Ｐゴシック" pitchFamily="-108" charset="-128"/>
                <a:cs typeface="ＭＳ Ｐゴシック" pitchFamily="-108" charset="-128"/>
              </a:rPr>
              <a:t>Next up is Medicaid, the health care program for the poor run jointly by the state and federal governments, and income security programs like unemployment insurance and food stamps. “Other mandatory programs” include an array of much smaller programs that range from federal government and military retirees’ benefits to veterans’ pensions. And last but not least, a portion of mandatory spending goes to interest payments on the federal debt.</a:t>
            </a:r>
          </a:p>
          <a:p>
            <a:pPr fontAlgn="base"/>
            <a:endParaRPr lang="en-US" sz="1200" b="0" i="0" kern="1200" dirty="0">
              <a:solidFill>
                <a:schemeClr val="tx1"/>
              </a:solidFill>
              <a:effectLst/>
              <a:latin typeface="+mn-lt"/>
              <a:ea typeface="ＭＳ Ｐゴシック" pitchFamily="-108" charset="-128"/>
              <a:cs typeface="ＭＳ Ｐゴシック" pitchFamily="-108" charset="-128"/>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9</a:t>
            </a:fld>
            <a:endParaRPr lang="en-US"/>
          </a:p>
        </p:txBody>
      </p:sp>
    </p:spTree>
    <p:extLst>
      <p:ext uri="{BB962C8B-B14F-4D97-AF65-F5344CB8AC3E}">
        <p14:creationId xmlns:p14="http://schemas.microsoft.com/office/powerpoint/2010/main" val="2665964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normAutofit fontScale="92500" lnSpcReduction="10000"/>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alpha val="100000"/>
                  </a:srgbClr>
                </a:solidFill>
                <a:effectLst/>
                <a:uLnTx/>
                <a:uFillTx/>
                <a:latin typeface="Calibri"/>
                <a:ea typeface="ＭＳ Ｐゴシック" pitchFamily="-108" charset="-128"/>
              </a:rPr>
              <a:t>Point out that spending increases during times of war (WW2 in the 1940s) and during recessions as a way to stimulate the economy. </a:t>
            </a: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alpha val="100000"/>
                  </a:srgbClr>
                </a:solidFill>
                <a:effectLst/>
                <a:uLnTx/>
                <a:uFillTx/>
                <a:latin typeface="Calibri"/>
                <a:ea typeface="ＭＳ Ｐゴシック" pitchFamily="-108" charset="-128"/>
              </a:rPr>
              <a:t>Recessions are in the shadowed areas of the graph.</a:t>
            </a: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4D5156"/>
                </a:solidFill>
                <a:effectLst/>
                <a:uLnTx/>
                <a:uFillTx/>
                <a:latin typeface="Google Sans"/>
                <a:ea typeface="ＭＳ Ｐゴシック" pitchFamily="-108" charset="-128"/>
              </a:rPr>
              <a:t> </a:t>
            </a:r>
            <a:r>
              <a:rPr kumimoji="0" lang="en-US" sz="1200" b="0" i="0" u="none" strike="noStrike" kern="1200" cap="none" spc="0" normalizeH="0" baseline="0" noProof="0" dirty="0">
                <a:ln>
                  <a:noFill/>
                </a:ln>
                <a:solidFill>
                  <a:srgbClr val="040C28"/>
                </a:solidFill>
                <a:effectLst/>
                <a:uLnTx/>
                <a:uFillTx/>
                <a:latin typeface="Google Sans"/>
                <a:ea typeface="ＭＳ Ｐゴシック" pitchFamily="-108" charset="-128"/>
              </a:rPr>
              <a:t>A useful method of comparison</a:t>
            </a:r>
            <a:r>
              <a:rPr kumimoji="0" lang="en-US" sz="1200" b="0" i="0" u="none" strike="noStrike" kern="1200" cap="none" spc="0" normalizeH="0" baseline="0" noProof="0" dirty="0">
                <a:ln>
                  <a:noFill/>
                </a:ln>
                <a:solidFill>
                  <a:srgbClr val="4D5156"/>
                </a:solidFill>
                <a:effectLst/>
                <a:uLnTx/>
                <a:uFillTx/>
                <a:latin typeface="Google Sans"/>
                <a:ea typeface="ＭＳ Ｐゴシック" pitchFamily="-108" charset="-128"/>
              </a:rPr>
              <a:t> is to examine government spending as a percent of GDP over time.  This takes into account inflation or growth in population and the real economy and gives a more accurate view of spending over time. </a:t>
            </a:r>
            <a:endParaRPr kumimoji="0" lang="en-US" sz="1000" b="0" i="0" u="none" strike="noStrike" kern="1200" cap="none" spc="0" normalizeH="0" baseline="0" noProof="0" dirty="0">
              <a:ln>
                <a:noFill/>
              </a:ln>
              <a:solidFill>
                <a:srgbClr val="000000">
                  <a:alpha val="100000"/>
                </a:srgbClr>
              </a:solidFill>
              <a:effectLst/>
              <a:uLnTx/>
              <a:uFillTx/>
              <a:latin typeface="Calibri"/>
              <a:ea typeface="ＭＳ Ｐゴシック" pitchFamily="-108" charset="-128"/>
            </a:endParaRPr>
          </a:p>
          <a:p>
            <a:pPr marL="0" marR="0" lvl="0" indent="0" algn="l" fontAlgn="base">
              <a:lnSpc>
                <a:spcPct val="100000"/>
              </a:lnSpc>
            </a:pPr>
            <a:endParaRPr lang="en-US" sz="1000" u="none" spc="0" dirty="0">
              <a:solidFill>
                <a:srgbClr val="000000">
                  <a:alpha val="100000"/>
                </a:srgbClr>
              </a:solidFill>
              <a:latin typeface="Calibri"/>
            </a:endParaRPr>
          </a:p>
          <a:p>
            <a:pPr marL="0" marR="0" lvl="0" indent="0" algn="l" fontAlgn="base">
              <a:lnSpc>
                <a:spcPct val="100000"/>
              </a:lnSpc>
            </a:pPr>
            <a:endParaRPr lang="en-US" sz="1000" u="none" spc="0" dirty="0">
              <a:solidFill>
                <a:srgbClr val="000000">
                  <a:alpha val="100000"/>
                </a:srgbClr>
              </a:solidFill>
              <a:latin typeface="Calibri"/>
            </a:endParaRPr>
          </a:p>
          <a:p>
            <a:pPr marL="0" marR="0" lvl="0" indent="0" algn="l" fontAlgn="base">
              <a:lnSpc>
                <a:spcPct val="100000"/>
              </a:lnSpc>
            </a:pPr>
            <a:r>
              <a:rPr lang="en-US" sz="1000" u="none" spc="0" dirty="0">
                <a:solidFill>
                  <a:srgbClr val="000000">
                    <a:alpha val="100000"/>
                  </a:srgbClr>
                </a:solidFill>
                <a:latin typeface="Calibri"/>
              </a:rPr>
              <a:t>Source:
            U.S. Office of Management and Budget
Source:
            Federal Reserve Bank of St. Louis
Release:
            Debt to Gross Domestic Product Ratios
Units: 
Percent of GDP, Not Seasonally Adjusted
Frequency: 
          Annual, Fiscal Year
U.S. Office of Management and Budget and Federal Reserve Bank of St. Louis,
                    Federal Surplus or Deficit [-] as Percent of Gross Domestic Product [FYFSDFYGDP],
                    retrieved from FRED,
                    Federal Reserve Bank of St. Louis;
                    https://fred.stlouisfed.org/series/FYFSDFYGDP,
                    June 24, 2026.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125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297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71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529840"/>
            <a:ext cx="8229600" cy="3779520"/>
          </a:xfrm>
        </p:spPr>
        <p:txBody>
          <a:bodyPr/>
          <a:lstStyle>
            <a:lvl1pPr>
              <a:spcBef>
                <a:spcPts val="1200"/>
              </a:spcBef>
              <a:spcAft>
                <a:spcPts val="0"/>
              </a:spcAft>
              <a:defRPr sz="2200" b="0" i="0">
                <a:latin typeface="Calibri" panose="020F0502020204030204" pitchFamily="34" charset="0"/>
                <a:cs typeface="Calibri" panose="020F0502020204030204" pitchFamily="34" charset="0"/>
              </a:defRPr>
            </a:lvl1pPr>
            <a:lvl2pPr>
              <a:spcBef>
                <a:spcPts val="0"/>
              </a:spcBef>
              <a:spcAft>
                <a:spcPts val="0"/>
              </a:spcAft>
              <a:defRPr sz="2000" b="0" i="0">
                <a:latin typeface="Calibri Light" panose="020F0302020204030204" pitchFamily="34" charset="0"/>
                <a:cs typeface="Calibri Light" panose="020F0302020204030204" pitchFamily="34" charset="0"/>
              </a:defRPr>
            </a:lvl2pPr>
            <a:lvl3pPr>
              <a:spcBef>
                <a:spcPts val="0"/>
              </a:spcBef>
              <a:spcAft>
                <a:spcPts val="0"/>
              </a:spcAft>
              <a:defRPr sz="2000" b="0" i="0">
                <a:latin typeface="Calibri Light" panose="020F0302020204030204" pitchFamily="34" charset="0"/>
                <a:cs typeface="Calibri Light" panose="020F0302020204030204" pitchFamily="34" charset="0"/>
              </a:defRPr>
            </a:lvl3pPr>
            <a:lvl4pPr>
              <a:spcBef>
                <a:spcPts val="0"/>
              </a:spcBef>
              <a:spcAft>
                <a:spcPts val="0"/>
              </a:spcAft>
              <a:defRPr sz="2000" b="0" i="0">
                <a:latin typeface="Calibri Light" panose="020F0302020204030204" pitchFamily="34" charset="0"/>
                <a:cs typeface="Calibri Light" panose="020F0302020204030204" pitchFamily="34" charset="0"/>
              </a:defRPr>
            </a:lvl4pPr>
            <a:lvl5pPr>
              <a:spcBef>
                <a:spcPts val="0"/>
              </a:spcBef>
              <a:spcAft>
                <a:spcPts val="0"/>
              </a:spcAft>
              <a:defRPr sz="2000" b="0" i="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dirty="0"/>
              <a:t>Click to edit Master title style</a:t>
            </a:r>
          </a:p>
        </p:txBody>
      </p:sp>
      <p:sp>
        <p:nvSpPr>
          <p:cNvPr id="1027" name="Text Placeholder 2"/>
          <p:cNvSpPr>
            <a:spLocks noGrp="1"/>
          </p:cNvSpPr>
          <p:nvPr>
            <p:ph type="body" idx="1"/>
          </p:nvPr>
        </p:nvSpPr>
        <p:spPr bwMode="auto">
          <a:xfrm>
            <a:off x="457200" y="246888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D5AAC16F-5B5D-3841-922A-C14EF88DDBC3}"/>
              </a:ext>
            </a:extLst>
          </p:cNvPr>
          <p:cNvSpPr txBox="1"/>
          <p:nvPr userDrawn="1"/>
        </p:nvSpPr>
        <p:spPr>
          <a:xfrm>
            <a:off x="457200" y="6574538"/>
            <a:ext cx="8229600" cy="276999"/>
          </a:xfrm>
          <a:prstGeom prst="rect">
            <a:avLst/>
          </a:prstGeom>
          <a:noFill/>
        </p:spPr>
        <p:txBody>
          <a:bodyPr wrap="square" rtlCol="0">
            <a:spAutoFit/>
          </a:bodyPr>
          <a:lstStyle/>
          <a:p>
            <a:pPr algn="ctr"/>
            <a:r>
              <a:rPr lang="en-US" sz="1200" dirty="0">
                <a:solidFill>
                  <a:schemeClr val="bg1"/>
                </a:solidFill>
              </a:rPr>
              <a:t>Federal Budget Fiscal Ship Game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1200"/>
        </a:spcBef>
        <a:spcAft>
          <a:spcPts val="0"/>
        </a:spcAft>
        <a:buFont typeface="Arial" pitchFamily="-108" charset="0"/>
        <a:buChar char="•"/>
        <a:defRPr sz="2200" b="0" i="0" kern="1200">
          <a:solidFill>
            <a:schemeClr val="tx1"/>
          </a:solidFill>
          <a:latin typeface="Calibri" panose="020F0502020204030204" pitchFamily="34" charset="0"/>
          <a:ea typeface="ＭＳ Ｐゴシック" pitchFamily="-108" charset="-128"/>
          <a:cs typeface="Calibri" panose="020F0502020204030204" pitchFamily="34" charset="0"/>
        </a:defRPr>
      </a:lvl1pPr>
      <a:lvl2pPr marL="742950" indent="-285750" algn="l" rtl="0" fontAlgn="base">
        <a:spcBef>
          <a:spcPts val="0"/>
        </a:spcBef>
        <a:spcAft>
          <a:spcPts val="0"/>
        </a:spcAft>
        <a:buFont typeface="Arial" panose="020B0604020202020204" pitchFamily="34"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18764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807792"/>
      </p:ext>
    </p:extLst>
  </p:cSld>
  <p:clrMap bg1="lt1" tx1="dk1" bg2="lt2" tx2="dk2" accent1="accent1" accent2="accent2" accent3="accent3" accent4="accent4" accent5="accent5" accent6="accent6" hlink="hlink" folHlink="folHlink"/>
  <p:sldLayoutIdLst>
    <p:sldLayoutId id="2147483665"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964613"/>
      </p:ext>
    </p:extLst>
  </p:cSld>
  <p:clrMap bg1="lt1" tx1="dk1" bg2="lt2" tx2="dk2" accent1="accent1" accent2="accent2" accent3="accent3" accent4="accent4" accent5="accent5" accent6="accent6" hlink="hlink" folHlink="folHlink"/>
  <p:sldLayoutIdLst>
    <p:sldLayoutId id="2147483667"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red.stlouisfed.org/graph/?g=1WYBy"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hyperlink" Target="https://fred.stlouisfed.org/graph/?g=1WYBA"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ru.org/courses/principles-economics-macroeconomics/fiscal-policy-crowding-ou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QSWUcaT4GGA"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QSWUcaT4GGA"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fiscalship.org"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z6ohGMgkYe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2"/>
            <a:ext cx="7772400" cy="4434839"/>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Bef>
                <a:spcPts val="1200"/>
              </a:spcBef>
              <a:spcAft>
                <a:spcPts val="1200"/>
              </a:spcAft>
              <a:defRPr/>
            </a:pPr>
            <a:r>
              <a:rPr lang="en-US" sz="6000" dirty="0"/>
              <a:t>Charting a Course for </a:t>
            </a:r>
            <a:br>
              <a:rPr lang="en-US" sz="6000" dirty="0"/>
            </a:br>
            <a:r>
              <a:rPr lang="en-US" sz="6000" dirty="0"/>
              <a:t>the Federal Budget and </a:t>
            </a:r>
            <a:br>
              <a:rPr lang="en-US" sz="6000" dirty="0"/>
            </a:br>
            <a:r>
              <a:rPr lang="en-US" sz="6000" dirty="0"/>
              <a:t>the National Debt</a:t>
            </a:r>
            <a:endParaRPr lang="en-US" sz="6000" b="0" dirty="0">
              <a:ln w="11430"/>
              <a:solidFill>
                <a:schemeClr val="tx1"/>
              </a:solidFill>
              <a:effectLst>
                <a:outerShdw blurRad="80000" dist="40000" dir="5040000" algn="tl">
                  <a:srgbClr val="000000">
                    <a:alpha val="0"/>
                  </a:srgbClr>
                </a:outerShdw>
              </a:effectLst>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5429250"/>
          <a:chOff x="381000" y="95250"/>
          <a:chExt cx="8667750" cy="542925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762000"/>
            <a:ext cx="8191500" cy="4667250"/>
          </a:xfrm>
          <a:prstGeom prst="rect">
            <a:avLst/>
          </a:prstGeom>
        </p:spPr>
      </p:pic>
      <p:sp>
        <p:nvSpPr>
          <p:cNvPr id="2" name="TextBox 1"/>
          <p:cNvSpPr txBox="1"/>
          <p:nvPr/>
        </p:nvSpPr>
        <p:spPr>
          <a:xfrm>
            <a:off x="381000" y="95250"/>
            <a:ext cx="7620000" cy="952500"/>
          </a:xfrm>
          <a:prstGeom prst="rect">
            <a:avLst/>
          </a:prstGeom>
          <a:noFill/>
        </p:spPr>
        <p:txBody>
          <a:bodyPr lIns="91440" tIns="45720" rIns="91440" bIns="45720"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33333">
                    <a:alpha val="20000"/>
                  </a:srgbClr>
                </a:solidFill>
                <a:effectLst/>
                <a:uLnTx/>
                <a:uFillTx/>
                <a:latin typeface="Calibri"/>
                <a:ea typeface="+mn-ea"/>
                <a:cs typeface="+mn-cs"/>
              </a:rPr>
              <a:t> </a:t>
            </a:r>
          </a:p>
        </p:txBody>
      </p:sp>
      <p:sp>
        <p:nvSpPr>
          <p:cNvPr id="4" name="Title 1">
            <a:extLst>
              <a:ext uri="{FF2B5EF4-FFF2-40B4-BE49-F238E27FC236}">
                <a16:creationId xmlns:a16="http://schemas.microsoft.com/office/drawing/2014/main" id="{669EC516-8077-AE53-B8FD-EDC2F9CF5360}"/>
              </a:ext>
            </a:extLst>
          </p:cNvPr>
          <p:cNvSpPr txBox="1">
            <a:spLocks/>
          </p:cNvSpPr>
          <p:nvPr/>
        </p:nvSpPr>
        <p:spPr bwMode="auto">
          <a:xfrm>
            <a:off x="76200" y="96661"/>
            <a:ext cx="8991600" cy="675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lvl1pPr algn="ctr" rtl="0" fontAlgn="base">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ts val="46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uLnTx/>
                <a:uFillTx/>
                <a:latin typeface="Calibri" panose="020F0502020204030204" pitchFamily="34" charset="0"/>
                <a:ea typeface="ＭＳ Ｐゴシック" pitchFamily="-108" charset="-128"/>
                <a:cs typeface="Calibri" panose="020F0502020204030204" pitchFamily="34" charset="0"/>
              </a:rPr>
              <a:t>The federal government has run a deficit for much of the last century.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5429250"/>
          <a:chOff x="381000" y="95250"/>
          <a:chExt cx="8667750" cy="542925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762000"/>
            <a:ext cx="8191500" cy="4667250"/>
          </a:xfrm>
          <a:prstGeom prst="rect">
            <a:avLst/>
          </a:prstGeom>
        </p:spPr>
      </p:pic>
      <p:sp>
        <p:nvSpPr>
          <p:cNvPr id="2" name="TextBox 1"/>
          <p:cNvSpPr txBox="1"/>
          <p:nvPr/>
        </p:nvSpPr>
        <p:spPr>
          <a:xfrm>
            <a:off x="381000" y="95250"/>
            <a:ext cx="7620000" cy="952500"/>
          </a:xfrm>
          <a:prstGeom prst="rect">
            <a:avLst/>
          </a:prstGeom>
          <a:noFill/>
        </p:spPr>
        <p:txBody>
          <a:bodyPr lIns="91440" tIns="45720" rIns="91440" bIns="45720" rtlCol="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33333">
                    <a:alpha val="20000"/>
                  </a:srgbClr>
                </a:solidFill>
                <a:effectLst/>
                <a:uLnTx/>
                <a:uFillTx/>
                <a:latin typeface="Calibri"/>
                <a:ea typeface="+mn-ea"/>
                <a:cs typeface="+mn-cs"/>
              </a:rPr>
              <a:t> </a:t>
            </a:r>
          </a:p>
        </p:txBody>
      </p:sp>
      <p:sp>
        <p:nvSpPr>
          <p:cNvPr id="4" name="TextBox 3">
            <a:extLst>
              <a:ext uri="{FF2B5EF4-FFF2-40B4-BE49-F238E27FC236}">
                <a16:creationId xmlns:a16="http://schemas.microsoft.com/office/drawing/2014/main" id="{EF95B242-A528-FB48-0472-286884F92B33}"/>
              </a:ext>
            </a:extLst>
          </p:cNvPr>
          <p:cNvSpPr txBox="1"/>
          <p:nvPr/>
        </p:nvSpPr>
        <p:spPr>
          <a:xfrm>
            <a:off x="1371600" y="121490"/>
            <a:ext cx="3833101" cy="584775"/>
          </a:xfrm>
          <a:prstGeom prst="rect">
            <a:avLst/>
          </a:prstGeom>
          <a:noFill/>
        </p:spPr>
        <p:txBody>
          <a:bodyPr wrap="none" rtlCol="0">
            <a:spAutoFit/>
          </a:bodyPr>
          <a:lstStyle/>
          <a:p>
            <a:r>
              <a:rPr lang="en-US" sz="3200" dirty="0">
                <a:solidFill>
                  <a:prstClr val="black"/>
                </a:solidFill>
                <a:latin typeface="Tahoma" pitchFamily="34" charset="0"/>
                <a:cs typeface="Arial" charset="0"/>
              </a:rPr>
              <a:t>Debt as a % of GDP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3E3DCA-3051-9FA2-DC2E-CD03723A487E}"/>
              </a:ext>
            </a:extLst>
          </p:cNvPr>
          <p:cNvPicPr>
            <a:picLocks noChangeAspect="1"/>
          </p:cNvPicPr>
          <p:nvPr/>
        </p:nvPicPr>
        <p:blipFill>
          <a:blip r:embed="rId3"/>
          <a:stretch>
            <a:fillRect/>
          </a:stretch>
        </p:blipFill>
        <p:spPr>
          <a:xfrm>
            <a:off x="1400572" y="-152400"/>
            <a:ext cx="6342856" cy="7480518"/>
          </a:xfrm>
          <a:prstGeom prst="rect">
            <a:avLst/>
          </a:prstGeom>
        </p:spPr>
      </p:pic>
    </p:spTree>
    <p:extLst>
      <p:ext uri="{BB962C8B-B14F-4D97-AF65-F5344CB8AC3E}">
        <p14:creationId xmlns:p14="http://schemas.microsoft.com/office/powerpoint/2010/main" val="470491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60044-86C9-4F3A-BDE0-438B22743613}"/>
              </a:ext>
            </a:extLst>
          </p:cNvPr>
          <p:cNvSpPr>
            <a:spLocks noGrp="1"/>
          </p:cNvSpPr>
          <p:nvPr>
            <p:ph type="title"/>
          </p:nvPr>
        </p:nvSpPr>
        <p:spPr>
          <a:xfrm>
            <a:off x="304800" y="327226"/>
            <a:ext cx="8229600" cy="1143000"/>
          </a:xfrm>
        </p:spPr>
        <p:txBody>
          <a:bodyPr>
            <a:noAutofit/>
          </a:bodyPr>
          <a:lstStyle/>
          <a:p>
            <a:pPr algn="ctr"/>
            <a:r>
              <a:rPr lang="en-US" sz="4400" dirty="0"/>
              <a:t>US PUBLIC DEBT – </a:t>
            </a:r>
            <a:br>
              <a:rPr lang="en-US" sz="4400" dirty="0"/>
            </a:br>
            <a:r>
              <a:rPr lang="en-US" sz="4400" dirty="0"/>
              <a:t>Who holds the IOUs? </a:t>
            </a:r>
          </a:p>
        </p:txBody>
      </p:sp>
      <p:pic>
        <p:nvPicPr>
          <p:cNvPr id="8" name="Picture 7">
            <a:extLst>
              <a:ext uri="{FF2B5EF4-FFF2-40B4-BE49-F238E27FC236}">
                <a16:creationId xmlns:a16="http://schemas.microsoft.com/office/drawing/2014/main" id="{0317E2F1-8BC3-584A-54F2-C1D520228EFA}"/>
              </a:ext>
            </a:extLst>
          </p:cNvPr>
          <p:cNvPicPr>
            <a:picLocks noChangeAspect="1"/>
          </p:cNvPicPr>
          <p:nvPr/>
        </p:nvPicPr>
        <p:blipFill>
          <a:blip r:embed="rId3"/>
          <a:stretch>
            <a:fillRect/>
          </a:stretch>
        </p:blipFill>
        <p:spPr>
          <a:xfrm>
            <a:off x="1782838" y="1524000"/>
            <a:ext cx="5578323" cy="5006774"/>
          </a:xfrm>
          <a:prstGeom prst="rect">
            <a:avLst/>
          </a:prstGeom>
        </p:spPr>
      </p:pic>
    </p:spTree>
    <p:extLst>
      <p:ext uri="{BB962C8B-B14F-4D97-AF65-F5344CB8AC3E}">
        <p14:creationId xmlns:p14="http://schemas.microsoft.com/office/powerpoint/2010/main" val="2732761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1E8E9F-7ADD-A012-4FB0-BE59306D9479}"/>
              </a:ext>
            </a:extLst>
          </p:cNvPr>
          <p:cNvPicPr>
            <a:picLocks noChangeAspect="1"/>
          </p:cNvPicPr>
          <p:nvPr/>
        </p:nvPicPr>
        <p:blipFill>
          <a:blip r:embed="rId3"/>
          <a:stretch>
            <a:fillRect/>
          </a:stretch>
        </p:blipFill>
        <p:spPr>
          <a:xfrm>
            <a:off x="838200" y="990600"/>
            <a:ext cx="6819900" cy="5583176"/>
          </a:xfrm>
          <a:prstGeom prst="rect">
            <a:avLst/>
          </a:prstGeom>
        </p:spPr>
      </p:pic>
    </p:spTree>
    <p:extLst>
      <p:ext uri="{BB962C8B-B14F-4D97-AF65-F5344CB8AC3E}">
        <p14:creationId xmlns:p14="http://schemas.microsoft.com/office/powerpoint/2010/main" val="2584780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654175"/>
            <a:ext cx="7772400" cy="1470025"/>
          </a:xfrm>
        </p:spPr>
        <p:txBody>
          <a:bodyPr>
            <a:normAutofit fontScale="90000"/>
          </a:bodyPr>
          <a:lstStyle/>
          <a:p>
            <a:r>
              <a:rPr lang="en-US" b="1" dirty="0">
                <a:solidFill>
                  <a:schemeClr val="tx1"/>
                </a:solidFill>
              </a:rPr>
              <a:t>Looking at the Federal Budget from Multiple Perspectives</a:t>
            </a:r>
          </a:p>
        </p:txBody>
      </p:sp>
      <p:pic>
        <p:nvPicPr>
          <p:cNvPr id="6" name="Picture 5"/>
          <p:cNvPicPr>
            <a:picLocks noChangeAspect="1"/>
          </p:cNvPicPr>
          <p:nvPr/>
        </p:nvPicPr>
        <p:blipFill>
          <a:blip r:embed="rId2"/>
          <a:stretch>
            <a:fillRect/>
          </a:stretch>
        </p:blipFill>
        <p:spPr>
          <a:xfrm>
            <a:off x="457200" y="3733800"/>
            <a:ext cx="8530367" cy="1799063"/>
          </a:xfrm>
          <a:prstGeom prst="rect">
            <a:avLst/>
          </a:prstGeom>
        </p:spPr>
      </p:pic>
    </p:spTree>
    <p:extLst>
      <p:ext uri="{BB962C8B-B14F-4D97-AF65-F5344CB8AC3E}">
        <p14:creationId xmlns:p14="http://schemas.microsoft.com/office/powerpoint/2010/main" val="1210395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 y="46037"/>
            <a:ext cx="7886700" cy="1325563"/>
          </a:xfrm>
        </p:spPr>
        <p:txBody>
          <a:bodyPr/>
          <a:lstStyle/>
          <a:p>
            <a:endParaRPr lang="en-US" dirty="0"/>
          </a:p>
        </p:txBody>
      </p:sp>
      <p:sp>
        <p:nvSpPr>
          <p:cNvPr id="6" name="Content Placeholder 5"/>
          <p:cNvSpPr>
            <a:spLocks noGrp="1"/>
          </p:cNvSpPr>
          <p:nvPr>
            <p:ph idx="1"/>
          </p:nvPr>
        </p:nvSpPr>
        <p:spPr>
          <a:xfrm>
            <a:off x="381000" y="579437"/>
            <a:ext cx="8686800" cy="5959475"/>
          </a:xfrm>
        </p:spPr>
        <p:txBody>
          <a:bodyPr>
            <a:normAutofit lnSpcReduction="10000"/>
          </a:bodyPr>
          <a:lstStyle/>
          <a:p>
            <a:endParaRPr lang="en-US" dirty="0"/>
          </a:p>
          <a:p>
            <a:pPr marL="0" indent="0">
              <a:buNone/>
            </a:pPr>
            <a:r>
              <a:rPr lang="en-US" sz="3200" dirty="0"/>
              <a:t>National income will be greater tomorrow than it is today because Government has had the courage to borrow idle capital and put it and idle labor to work. . . . Our national debt after all is an internal debt owed not only </a:t>
            </a:r>
            <a:r>
              <a:rPr lang="en-US" sz="3200" u="sng" dirty="0"/>
              <a:t>by</a:t>
            </a:r>
            <a:r>
              <a:rPr lang="en-US" sz="3200" dirty="0"/>
              <a:t> the Nation but </a:t>
            </a:r>
            <a:r>
              <a:rPr lang="en-US" sz="3200" u="sng" dirty="0"/>
              <a:t>to</a:t>
            </a:r>
            <a:r>
              <a:rPr lang="en-US" sz="3200" dirty="0"/>
              <a:t> the Nation. </a:t>
            </a:r>
          </a:p>
          <a:p>
            <a:pPr marL="0" indent="0">
              <a:buNone/>
            </a:pPr>
            <a:r>
              <a:rPr lang="en-US" sz="3200" dirty="0"/>
              <a:t>If our children have to pay interest on it they will pay that interest to themselves. </a:t>
            </a:r>
          </a:p>
          <a:p>
            <a:pPr marL="0" indent="0">
              <a:buNone/>
            </a:pPr>
            <a:r>
              <a:rPr lang="en-US" sz="3200" dirty="0"/>
              <a:t>A reasonable internal debt will not impoverish our children or put the Nation into bankruptcy. </a:t>
            </a:r>
          </a:p>
          <a:p>
            <a:pPr marL="0" indent="0">
              <a:buNone/>
            </a:pPr>
            <a:r>
              <a:rPr lang="en-US" sz="3200" dirty="0"/>
              <a:t>—President Franklin D. Roosevelt, May 22, 1939 </a:t>
            </a:r>
          </a:p>
          <a:p>
            <a:pPr marL="0" indent="0">
              <a:buNone/>
            </a:pPr>
            <a:endParaRPr lang="en-US" dirty="0"/>
          </a:p>
        </p:txBody>
      </p:sp>
      <p:sp>
        <p:nvSpPr>
          <p:cNvPr id="4" name="Slide Number Placeholder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CBF9695-8517-4318-9952-3DDF4D4F8C2B}" type="slidenum">
              <a:rPr lang="en-US" smtClean="0"/>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778097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366395"/>
            <a:ext cx="8362950" cy="5959475"/>
          </a:xfrm>
        </p:spPr>
        <p:txBody>
          <a:bodyPr>
            <a:normAutofit/>
          </a:bodyPr>
          <a:lstStyle/>
          <a:p>
            <a:endParaRPr lang="en-US" dirty="0"/>
          </a:p>
          <a:p>
            <a:pPr marL="0" indent="0">
              <a:buNone/>
            </a:pPr>
            <a:endParaRPr lang="en-US" dirty="0"/>
          </a:p>
          <a:p>
            <a:pPr marL="0" indent="0">
              <a:buNone/>
            </a:pPr>
            <a:r>
              <a:rPr lang="en-US" sz="3600" dirty="0"/>
              <a:t>I have long argued that paying down the national debt is beneficial for the economy: it keeps interest rates lower than they otherwise would be and frees savings to finance increases in the capital stock, thereby boosting productivity and real incomes. </a:t>
            </a:r>
          </a:p>
          <a:p>
            <a:pPr marL="0" indent="0">
              <a:buNone/>
            </a:pPr>
            <a:r>
              <a:rPr lang="en-US" dirty="0"/>
              <a:t>—Federal Reserve Board Chairman Alan Greenspan, April 27, 2001</a:t>
            </a:r>
          </a:p>
        </p:txBody>
      </p:sp>
      <p:sp>
        <p:nvSpPr>
          <p:cNvPr id="4" name="Slide Number Placeholder 3"/>
          <p:cNvSpPr>
            <a:spLocks noGrp="1"/>
          </p:cNvSpPr>
          <p:nvPr>
            <p:ph type="sldNum" sz="quarter" idx="12"/>
          </p:nvPr>
        </p:nvSpPr>
        <p:spPr>
          <a:xfrm>
            <a:off x="6457950" y="6356350"/>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CBF9695-8517-4318-9952-3DDF4D4F8C2B}" type="slidenum">
              <a:rPr lang="en-US" smtClean="0"/>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ＭＳ Ｐゴシック" charset="-128"/>
              <a:cs typeface="+mn-cs"/>
            </a:endParaRPr>
          </a:p>
        </p:txBody>
      </p:sp>
      <p:sp>
        <p:nvSpPr>
          <p:cNvPr id="3" name="Title 2">
            <a:extLst>
              <a:ext uri="{FF2B5EF4-FFF2-40B4-BE49-F238E27FC236}">
                <a16:creationId xmlns:a16="http://schemas.microsoft.com/office/drawing/2014/main" id="{9A4F8C70-E1E5-A9E4-415E-542A98611EEE}"/>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040116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8222" y="296333"/>
            <a:ext cx="9144000" cy="838200"/>
          </a:xfrm>
        </p:spPr>
        <p:txBody>
          <a:bodyPr/>
          <a:lstStyle/>
          <a:p>
            <a:pPr eaLnBrk="1" hangingPunct="1"/>
            <a:r>
              <a:rPr lang="en-US" sz="3600" b="1" dirty="0">
                <a:solidFill>
                  <a:schemeClr val="tx1"/>
                </a:solidFill>
                <a:latin typeface="Tahoma" pitchFamily="1" charset="0"/>
              </a:rPr>
              <a:t>The U.S. Public Debt</a:t>
            </a:r>
          </a:p>
        </p:txBody>
      </p:sp>
      <p:sp>
        <p:nvSpPr>
          <p:cNvPr id="24580" name="Rectangle 3"/>
          <p:cNvSpPr>
            <a:spLocks noGrp="1" noChangeArrowheads="1"/>
          </p:cNvSpPr>
          <p:nvPr>
            <p:ph type="body" idx="1"/>
          </p:nvPr>
        </p:nvSpPr>
        <p:spPr>
          <a:xfrm>
            <a:off x="435592" y="1348582"/>
            <a:ext cx="8229600" cy="5257800"/>
          </a:xfrm>
        </p:spPr>
        <p:txBody>
          <a:bodyPr/>
          <a:lstStyle/>
          <a:p>
            <a:pPr eaLnBrk="1" hangingPunct="1">
              <a:buClr>
                <a:srgbClr val="3399FF"/>
              </a:buClr>
              <a:buSzPct val="125000"/>
            </a:pPr>
            <a:r>
              <a:rPr lang="en-US" sz="3600" b="1" dirty="0">
                <a:solidFill>
                  <a:srgbClr val="FF0000"/>
                </a:solidFill>
              </a:rPr>
              <a:t>Interest charges </a:t>
            </a:r>
            <a:r>
              <a:rPr lang="en-US" sz="3600" dirty="0"/>
              <a:t>on debt</a:t>
            </a:r>
          </a:p>
          <a:p>
            <a:pPr lvl="1" eaLnBrk="1" hangingPunct="1">
              <a:buClr>
                <a:srgbClr val="3399FF"/>
              </a:buClr>
              <a:buSzPct val="125000"/>
              <a:buFont typeface="Arial" charset="0"/>
              <a:buChar char="•"/>
            </a:pPr>
            <a:r>
              <a:rPr lang="en-US" sz="3600" dirty="0"/>
              <a:t>Main burden of the debt </a:t>
            </a:r>
          </a:p>
          <a:p>
            <a:pPr lvl="2" eaLnBrk="1" hangingPunct="1">
              <a:buClr>
                <a:srgbClr val="3399FF"/>
              </a:buClr>
              <a:buSzPct val="125000"/>
              <a:buFont typeface="Arial" charset="0"/>
              <a:buChar char="•"/>
            </a:pPr>
            <a:r>
              <a:rPr lang="en-US" sz="3200" dirty="0"/>
              <a:t>US has to pay the interest on the debt in order to remain in good credit standing.</a:t>
            </a:r>
          </a:p>
          <a:p>
            <a:pPr lvl="1" eaLnBrk="1" hangingPunct="1">
              <a:buClr>
                <a:srgbClr val="3399FF"/>
              </a:buClr>
              <a:buSzPct val="125000"/>
              <a:buFont typeface="Arial" charset="0"/>
              <a:buChar char="•"/>
            </a:pPr>
            <a:r>
              <a:rPr lang="en-US" sz="3600" dirty="0"/>
              <a:t>3.2% of GDP in 2025</a:t>
            </a:r>
          </a:p>
          <a:p>
            <a:pPr lvl="1" eaLnBrk="1" hangingPunct="1">
              <a:buClr>
                <a:srgbClr val="3399FF"/>
              </a:buClr>
              <a:buSzPct val="125000"/>
              <a:buFont typeface="Arial" charset="0"/>
              <a:buChar char="•"/>
            </a:pPr>
            <a:r>
              <a:rPr lang="en-US" sz="3600" dirty="0"/>
              <a:t>12.1% of budget in 2025</a:t>
            </a:r>
          </a:p>
        </p:txBody>
      </p:sp>
      <p:sp>
        <p:nvSpPr>
          <p:cNvPr id="24581"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582" name="Text Box 7"/>
          <p:cNvSpPr txBox="1">
            <a:spLocks noChangeArrowheads="1"/>
          </p:cNvSpPr>
          <p:nvPr/>
        </p:nvSpPr>
        <p:spPr bwMode="auto">
          <a:xfrm>
            <a:off x="0" y="6583363"/>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rPr>
              <a:t>13-</a:t>
            </a:r>
            <a:fld id="{A64F6FBB-8728-4316-9CF6-4B5E0FF612CB}"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 charset="-128"/>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endParaRPr>
          </a:p>
        </p:txBody>
      </p:sp>
    </p:spTree>
    <p:extLst>
      <p:ext uri="{BB962C8B-B14F-4D97-AF65-F5344CB8AC3E}">
        <p14:creationId xmlns:p14="http://schemas.microsoft.com/office/powerpoint/2010/main" val="216897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0"/>
            <a:ext cx="9144000" cy="838200"/>
          </a:xfrm>
        </p:spPr>
        <p:txBody>
          <a:bodyPr/>
          <a:lstStyle/>
          <a:p>
            <a:pPr eaLnBrk="1" hangingPunct="1"/>
            <a:r>
              <a:rPr lang="en-US" sz="3600" b="1" dirty="0">
                <a:solidFill>
                  <a:schemeClr val="tx1"/>
                </a:solidFill>
                <a:latin typeface="Tahoma" pitchFamily="1" charset="0"/>
              </a:rPr>
              <a:t>The U.S. Public Debt</a:t>
            </a:r>
          </a:p>
        </p:txBody>
      </p:sp>
      <p:sp>
        <p:nvSpPr>
          <p:cNvPr id="24580" name="Rectangle 3"/>
          <p:cNvSpPr>
            <a:spLocks noGrp="1" noChangeArrowheads="1"/>
          </p:cNvSpPr>
          <p:nvPr>
            <p:ph type="body" idx="1"/>
          </p:nvPr>
        </p:nvSpPr>
        <p:spPr>
          <a:xfrm>
            <a:off x="457200" y="1066800"/>
            <a:ext cx="8229600" cy="5257800"/>
          </a:xfrm>
        </p:spPr>
        <p:txBody>
          <a:bodyPr/>
          <a:lstStyle/>
          <a:p>
            <a:pPr eaLnBrk="1" hangingPunct="1">
              <a:buClr>
                <a:srgbClr val="3399FF"/>
              </a:buClr>
              <a:buSzPct val="125000"/>
            </a:pPr>
            <a:r>
              <a:rPr lang="en-US" sz="4400" dirty="0"/>
              <a:t>False Concerns</a:t>
            </a:r>
          </a:p>
          <a:p>
            <a:pPr lvl="1" eaLnBrk="1" hangingPunct="1">
              <a:buClr>
                <a:srgbClr val="3399FF"/>
              </a:buClr>
              <a:buSzPct val="125000"/>
            </a:pPr>
            <a:r>
              <a:rPr lang="en-US" sz="2800" dirty="0"/>
              <a:t>Bankruptcy</a:t>
            </a:r>
          </a:p>
          <a:p>
            <a:pPr lvl="1" eaLnBrk="1" hangingPunct="1">
              <a:buClr>
                <a:srgbClr val="3399FF"/>
              </a:buClr>
              <a:buSzPct val="125000"/>
            </a:pPr>
            <a:r>
              <a:rPr lang="en-US" sz="2800" dirty="0"/>
              <a:t>Burdening Future Generations</a:t>
            </a:r>
          </a:p>
          <a:p>
            <a:pPr marL="457200" lvl="1" indent="0" eaLnBrk="1" hangingPunct="1">
              <a:buClr>
                <a:srgbClr val="3399FF"/>
              </a:buClr>
              <a:buSzPct val="125000"/>
              <a:buNone/>
            </a:pPr>
            <a:endParaRPr lang="en-US" sz="2800" dirty="0"/>
          </a:p>
          <a:p>
            <a:pPr lvl="0" eaLnBrk="1" hangingPunct="1">
              <a:buClr>
                <a:srgbClr val="3399FF"/>
              </a:buClr>
              <a:buSzPct val="125000"/>
            </a:pPr>
            <a:r>
              <a:rPr lang="en-US" sz="4400" dirty="0">
                <a:solidFill>
                  <a:srgbClr val="000000"/>
                </a:solidFill>
              </a:rPr>
              <a:t>Real Concerns</a:t>
            </a:r>
          </a:p>
          <a:p>
            <a:pPr lvl="1" eaLnBrk="1" hangingPunct="1">
              <a:buClr>
                <a:srgbClr val="3399FF"/>
              </a:buClr>
              <a:buSzPct val="125000"/>
            </a:pPr>
            <a:r>
              <a:rPr lang="en-US" sz="2800" dirty="0">
                <a:solidFill>
                  <a:srgbClr val="000000"/>
                </a:solidFill>
              </a:rPr>
              <a:t>Unequal income distribution</a:t>
            </a:r>
          </a:p>
          <a:p>
            <a:pPr lvl="1" eaLnBrk="1" hangingPunct="1">
              <a:buClr>
                <a:srgbClr val="3399FF"/>
              </a:buClr>
              <a:buSzPct val="125000"/>
            </a:pPr>
            <a:r>
              <a:rPr lang="en-US" sz="2800" dirty="0">
                <a:solidFill>
                  <a:srgbClr val="000000"/>
                </a:solidFill>
              </a:rPr>
              <a:t>Foreign Owned debt</a:t>
            </a:r>
          </a:p>
          <a:p>
            <a:pPr lvl="1" eaLnBrk="1" hangingPunct="1">
              <a:buClr>
                <a:srgbClr val="3399FF"/>
              </a:buClr>
              <a:buSzPct val="125000"/>
            </a:pPr>
            <a:r>
              <a:rPr lang="en-US" sz="2800" dirty="0">
                <a:solidFill>
                  <a:srgbClr val="000000"/>
                </a:solidFill>
              </a:rPr>
              <a:t>Crowding out Effect</a:t>
            </a:r>
          </a:p>
          <a:p>
            <a:pPr marL="457200" lvl="1" indent="0" eaLnBrk="1" hangingPunct="1">
              <a:buClr>
                <a:srgbClr val="3399FF"/>
              </a:buClr>
              <a:buSzPct val="125000"/>
              <a:buNone/>
            </a:pPr>
            <a:endParaRPr lang="en-US" dirty="0"/>
          </a:p>
          <a:p>
            <a:pPr marL="457200" lvl="1" indent="0" eaLnBrk="1" hangingPunct="1">
              <a:buClr>
                <a:srgbClr val="3399FF"/>
              </a:buClr>
              <a:buSzPct val="125000"/>
              <a:buNone/>
            </a:pPr>
            <a:endParaRPr lang="en-US" dirty="0"/>
          </a:p>
          <a:p>
            <a:pPr eaLnBrk="1" hangingPunct="1">
              <a:buClr>
                <a:srgbClr val="3399FF"/>
              </a:buClr>
              <a:buSzPct val="125000"/>
            </a:pPr>
            <a:endParaRPr lang="en-US" sz="3600" dirty="0"/>
          </a:p>
          <a:p>
            <a:pPr marL="914400" lvl="2" indent="0" eaLnBrk="1" hangingPunct="1">
              <a:buClr>
                <a:srgbClr val="3399FF"/>
              </a:buClr>
              <a:buSzPct val="125000"/>
              <a:buNone/>
            </a:pPr>
            <a:endParaRPr lang="en-US" sz="3600" dirty="0"/>
          </a:p>
          <a:p>
            <a:pPr lvl="2" eaLnBrk="1" hangingPunct="1">
              <a:buClr>
                <a:srgbClr val="3399FF"/>
              </a:buClr>
              <a:buSzPct val="125000"/>
            </a:pPr>
            <a:endParaRPr lang="en-US" sz="3600" dirty="0"/>
          </a:p>
          <a:p>
            <a:pPr lvl="2" eaLnBrk="1" hangingPunct="1">
              <a:buClr>
                <a:srgbClr val="3399FF"/>
              </a:buClr>
              <a:buSzPct val="125000"/>
            </a:pPr>
            <a:endParaRPr lang="en-US" sz="3600" dirty="0"/>
          </a:p>
        </p:txBody>
      </p:sp>
      <p:sp>
        <p:nvSpPr>
          <p:cNvPr id="24581"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582" name="Text Box 7"/>
          <p:cNvSpPr txBox="1">
            <a:spLocks noChangeArrowheads="1"/>
          </p:cNvSpPr>
          <p:nvPr/>
        </p:nvSpPr>
        <p:spPr bwMode="auto">
          <a:xfrm>
            <a:off x="0" y="6583363"/>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rPr>
              <a:t>13-</a:t>
            </a:r>
            <a:fld id="{A64F6FBB-8728-4316-9CF6-4B5E0FF612CB}"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 charset="-128"/>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endParaRPr>
          </a:p>
        </p:txBody>
      </p:sp>
    </p:spTree>
    <p:extLst>
      <p:ext uri="{BB962C8B-B14F-4D97-AF65-F5344CB8AC3E}">
        <p14:creationId xmlns:p14="http://schemas.microsoft.com/office/powerpoint/2010/main" val="244712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8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8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8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990600"/>
            <a:ext cx="8229600" cy="1143000"/>
          </a:xfrm>
        </p:spPr>
        <p:txBody>
          <a:bodyPr/>
          <a:lstStyle/>
          <a:p>
            <a:r>
              <a:rPr lang="en-US" sz="4400" dirty="0"/>
              <a:t>The Fiscal Ship</a:t>
            </a: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pPr marL="0" indent="0" algn="ctr">
              <a:buNone/>
            </a:pPr>
            <a:r>
              <a:rPr lang="en-US" sz="2400" dirty="0"/>
              <a:t>Part #1 – Understanding Challenges of the Federal Budget</a:t>
            </a:r>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p:txBody>
      </p:sp>
      <p:pic>
        <p:nvPicPr>
          <p:cNvPr id="4" name="Picture 3">
            <a:extLst>
              <a:ext uri="{FF2B5EF4-FFF2-40B4-BE49-F238E27FC236}">
                <a16:creationId xmlns:a16="http://schemas.microsoft.com/office/drawing/2014/main" id="{9A9B387F-5185-844C-A749-2A562DF0E328}"/>
              </a:ext>
            </a:extLst>
          </p:cNvPr>
          <p:cNvPicPr>
            <a:picLocks noChangeAspect="1"/>
          </p:cNvPicPr>
          <p:nvPr/>
        </p:nvPicPr>
        <p:blipFill>
          <a:blip r:embed="rId3"/>
          <a:stretch>
            <a:fillRect/>
          </a:stretch>
        </p:blipFill>
        <p:spPr>
          <a:xfrm>
            <a:off x="2057400" y="2819400"/>
            <a:ext cx="5029200" cy="2514600"/>
          </a:xfrm>
          <a:prstGeom prst="rect">
            <a:avLst/>
          </a:prstGeom>
        </p:spPr>
      </p:pic>
    </p:spTree>
    <p:extLst>
      <p:ext uri="{BB962C8B-B14F-4D97-AF65-F5344CB8AC3E}">
        <p14:creationId xmlns:p14="http://schemas.microsoft.com/office/powerpoint/2010/main" val="309681101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76200" y="388937"/>
            <a:ext cx="9144000" cy="838200"/>
          </a:xfrm>
        </p:spPr>
        <p:txBody>
          <a:bodyPr/>
          <a:lstStyle/>
          <a:p>
            <a:pPr eaLnBrk="1" hangingPunct="1"/>
            <a:r>
              <a:rPr lang="en-US" sz="3600" b="1" dirty="0">
                <a:solidFill>
                  <a:schemeClr val="tx1"/>
                </a:solidFill>
                <a:latin typeface="Tahoma" pitchFamily="1" charset="0"/>
              </a:rPr>
              <a:t>The U.S. Public Debt</a:t>
            </a:r>
          </a:p>
        </p:txBody>
      </p:sp>
      <p:sp>
        <p:nvSpPr>
          <p:cNvPr id="24580" name="Rectangle 3"/>
          <p:cNvSpPr>
            <a:spLocks noGrp="1" noChangeArrowheads="1"/>
          </p:cNvSpPr>
          <p:nvPr>
            <p:ph type="body" idx="1"/>
          </p:nvPr>
        </p:nvSpPr>
        <p:spPr>
          <a:xfrm>
            <a:off x="457200" y="1066800"/>
            <a:ext cx="8229600" cy="5257800"/>
          </a:xfrm>
        </p:spPr>
        <p:txBody>
          <a:bodyPr/>
          <a:lstStyle/>
          <a:p>
            <a:pPr eaLnBrk="1" hangingPunct="1">
              <a:buClr>
                <a:srgbClr val="3399FF"/>
              </a:buClr>
              <a:buSzPct val="125000"/>
            </a:pPr>
            <a:r>
              <a:rPr lang="en-US" sz="3600" dirty="0"/>
              <a:t>False Concerns</a:t>
            </a:r>
          </a:p>
          <a:p>
            <a:pPr lvl="1" eaLnBrk="1" hangingPunct="1">
              <a:buClr>
                <a:srgbClr val="3399FF"/>
              </a:buClr>
              <a:buSzPct val="125000"/>
              <a:buFont typeface="Arial" charset="0"/>
              <a:buChar char="•"/>
            </a:pPr>
            <a:r>
              <a:rPr lang="en-US" sz="3600" dirty="0"/>
              <a:t>Bankruptcy?  US is not going bankrupt any time soon.</a:t>
            </a:r>
          </a:p>
          <a:p>
            <a:pPr lvl="2" eaLnBrk="1" hangingPunct="1">
              <a:buClr>
                <a:srgbClr val="3399FF"/>
              </a:buClr>
              <a:buSzPct val="125000"/>
            </a:pPr>
            <a:r>
              <a:rPr lang="en-US" sz="3600" dirty="0"/>
              <a:t>Increase taxes </a:t>
            </a:r>
          </a:p>
          <a:p>
            <a:pPr lvl="2" eaLnBrk="1" hangingPunct="1">
              <a:buClr>
                <a:srgbClr val="3399FF"/>
              </a:buClr>
              <a:buSzPct val="125000"/>
            </a:pPr>
            <a:r>
              <a:rPr lang="en-US" sz="3600" dirty="0"/>
              <a:t>Borrow (sell new bonds) </a:t>
            </a:r>
          </a:p>
          <a:p>
            <a:pPr lvl="3" eaLnBrk="1" hangingPunct="1">
              <a:buClr>
                <a:srgbClr val="3399FF"/>
              </a:buClr>
              <a:buSzPct val="125000"/>
            </a:pPr>
            <a:r>
              <a:rPr lang="en-US" sz="3200" dirty="0"/>
              <a:t>Corporations do this – almost always have outstanding debt</a:t>
            </a:r>
          </a:p>
          <a:p>
            <a:pPr marL="914400" lvl="2" indent="0" eaLnBrk="1" hangingPunct="1">
              <a:buClr>
                <a:srgbClr val="3399FF"/>
              </a:buClr>
              <a:buSzPct val="125000"/>
              <a:buNone/>
            </a:pPr>
            <a:endParaRPr lang="en-US" sz="3600" dirty="0"/>
          </a:p>
          <a:p>
            <a:pPr lvl="2" eaLnBrk="1" hangingPunct="1">
              <a:buClr>
                <a:srgbClr val="3399FF"/>
              </a:buClr>
              <a:buSzPct val="125000"/>
            </a:pPr>
            <a:endParaRPr lang="en-US" sz="3600" dirty="0"/>
          </a:p>
          <a:p>
            <a:pPr lvl="2" eaLnBrk="1" hangingPunct="1">
              <a:buClr>
                <a:srgbClr val="3399FF"/>
              </a:buClr>
              <a:buSzPct val="125000"/>
            </a:pPr>
            <a:endParaRPr lang="en-US" sz="3600" dirty="0"/>
          </a:p>
        </p:txBody>
      </p:sp>
      <p:sp>
        <p:nvSpPr>
          <p:cNvPr id="24581"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582" name="Text Box 7"/>
          <p:cNvSpPr txBox="1">
            <a:spLocks noChangeArrowheads="1"/>
          </p:cNvSpPr>
          <p:nvPr/>
        </p:nvSpPr>
        <p:spPr bwMode="auto">
          <a:xfrm>
            <a:off x="0" y="6583363"/>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rPr>
              <a:t>13-</a:t>
            </a:r>
            <a:fld id="{A64F6FBB-8728-4316-9CF6-4B5E0FF612CB}"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 charset="-128"/>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endParaRPr>
          </a:p>
        </p:txBody>
      </p:sp>
    </p:spTree>
    <p:extLst>
      <p:ext uri="{BB962C8B-B14F-4D97-AF65-F5344CB8AC3E}">
        <p14:creationId xmlns:p14="http://schemas.microsoft.com/office/powerpoint/2010/main" val="2462665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388937"/>
            <a:ext cx="9144000" cy="838200"/>
          </a:xfrm>
        </p:spPr>
        <p:txBody>
          <a:bodyPr/>
          <a:lstStyle/>
          <a:p>
            <a:pPr eaLnBrk="1" hangingPunct="1"/>
            <a:r>
              <a:rPr lang="en-US" sz="3600" b="1" dirty="0">
                <a:solidFill>
                  <a:schemeClr val="tx1"/>
                </a:solidFill>
                <a:latin typeface="Tahoma" pitchFamily="1" charset="0"/>
              </a:rPr>
              <a:t>The U.S. Public Debt</a:t>
            </a:r>
          </a:p>
        </p:txBody>
      </p:sp>
      <p:sp>
        <p:nvSpPr>
          <p:cNvPr id="24580" name="Rectangle 3"/>
          <p:cNvSpPr>
            <a:spLocks noGrp="1" noChangeArrowheads="1"/>
          </p:cNvSpPr>
          <p:nvPr>
            <p:ph type="body" idx="1"/>
          </p:nvPr>
        </p:nvSpPr>
        <p:spPr>
          <a:xfrm>
            <a:off x="457200" y="1066800"/>
            <a:ext cx="8229600" cy="5257800"/>
          </a:xfrm>
        </p:spPr>
        <p:txBody>
          <a:bodyPr/>
          <a:lstStyle/>
          <a:p>
            <a:pPr eaLnBrk="1" hangingPunct="1">
              <a:buClr>
                <a:srgbClr val="3399FF"/>
              </a:buClr>
              <a:buSzPct val="125000"/>
            </a:pPr>
            <a:r>
              <a:rPr lang="en-US" sz="3600" dirty="0"/>
              <a:t>False Concerns</a:t>
            </a:r>
          </a:p>
          <a:p>
            <a:pPr lvl="1" eaLnBrk="1" hangingPunct="1">
              <a:buClr>
                <a:srgbClr val="3399FF"/>
              </a:buClr>
              <a:buSzPct val="125000"/>
              <a:buFont typeface="Arial" charset="0"/>
              <a:buChar char="•"/>
            </a:pPr>
            <a:r>
              <a:rPr lang="en-US" sz="3600" dirty="0"/>
              <a:t>Burdening future generations</a:t>
            </a:r>
          </a:p>
          <a:p>
            <a:pPr lvl="2" eaLnBrk="1" hangingPunct="1">
              <a:buClr>
                <a:srgbClr val="3399FF"/>
              </a:buClr>
              <a:buSzPct val="125000"/>
              <a:buFont typeface="Arial" charset="0"/>
              <a:buChar char="•"/>
            </a:pPr>
            <a:r>
              <a:rPr lang="en-US" sz="3200" dirty="0"/>
              <a:t>We owe this debt to ourselves.</a:t>
            </a:r>
          </a:p>
          <a:p>
            <a:pPr lvl="2" eaLnBrk="1" hangingPunct="1">
              <a:buClr>
                <a:srgbClr val="3399FF"/>
              </a:buClr>
              <a:buSzPct val="125000"/>
              <a:buFont typeface="Arial" charset="0"/>
              <a:buChar char="•"/>
            </a:pPr>
            <a:r>
              <a:rPr lang="en-US" sz="3200" dirty="0"/>
              <a:t>Paying it off pays it back to ourselves in a giant transfer payment. Purchasing power won’t change.</a:t>
            </a:r>
          </a:p>
          <a:p>
            <a:pPr lvl="2" eaLnBrk="1" hangingPunct="1">
              <a:buClr>
                <a:srgbClr val="3399FF"/>
              </a:buClr>
              <a:buSzPct val="125000"/>
              <a:buFont typeface="Arial" charset="0"/>
              <a:buChar char="•"/>
            </a:pPr>
            <a:r>
              <a:rPr lang="en-US" sz="3200" dirty="0"/>
              <a:t>If excess spending is used to increase productivity – allows growth/GDP</a:t>
            </a:r>
          </a:p>
        </p:txBody>
      </p:sp>
      <p:sp>
        <p:nvSpPr>
          <p:cNvPr id="24581"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582" name="Text Box 7"/>
          <p:cNvSpPr txBox="1">
            <a:spLocks noChangeArrowheads="1"/>
          </p:cNvSpPr>
          <p:nvPr/>
        </p:nvSpPr>
        <p:spPr bwMode="auto">
          <a:xfrm>
            <a:off x="0" y="6583363"/>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rPr>
              <a:t>13-</a:t>
            </a:r>
            <a:fld id="{A64F6FBB-8728-4316-9CF6-4B5E0FF612CB}"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 charset="-128"/>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endParaRPr>
          </a:p>
        </p:txBody>
      </p:sp>
    </p:spTree>
    <p:extLst>
      <p:ext uri="{BB962C8B-B14F-4D97-AF65-F5344CB8AC3E}">
        <p14:creationId xmlns:p14="http://schemas.microsoft.com/office/powerpoint/2010/main" val="353870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76200" y="387526"/>
            <a:ext cx="9144000" cy="838200"/>
          </a:xfrm>
        </p:spPr>
        <p:txBody>
          <a:bodyPr/>
          <a:lstStyle/>
          <a:p>
            <a:pPr eaLnBrk="1" hangingPunct="1"/>
            <a:r>
              <a:rPr lang="en-US" sz="3600" b="1" dirty="0">
                <a:solidFill>
                  <a:schemeClr val="tx1"/>
                </a:solidFill>
                <a:latin typeface="Tahoma" pitchFamily="1" charset="0"/>
              </a:rPr>
              <a:t>Substantive Issues</a:t>
            </a:r>
          </a:p>
        </p:txBody>
      </p:sp>
      <p:sp>
        <p:nvSpPr>
          <p:cNvPr id="25604" name="Rectangle 3"/>
          <p:cNvSpPr>
            <a:spLocks noGrp="1" noChangeArrowheads="1"/>
          </p:cNvSpPr>
          <p:nvPr>
            <p:ph type="body" idx="1"/>
          </p:nvPr>
        </p:nvSpPr>
        <p:spPr>
          <a:xfrm>
            <a:off x="457200" y="1143000"/>
            <a:ext cx="8229600" cy="4525963"/>
          </a:xfrm>
        </p:spPr>
        <p:txBody>
          <a:bodyPr/>
          <a:lstStyle/>
          <a:p>
            <a:pPr marL="0" indent="0" eaLnBrk="1" hangingPunct="1">
              <a:buClr>
                <a:srgbClr val="3399FF"/>
              </a:buClr>
              <a:buSzPct val="125000"/>
              <a:buNone/>
            </a:pPr>
            <a:r>
              <a:rPr lang="en-US" sz="3600" dirty="0"/>
              <a:t>Real Concerns</a:t>
            </a:r>
          </a:p>
          <a:p>
            <a:pPr eaLnBrk="1" hangingPunct="1">
              <a:buClr>
                <a:srgbClr val="3399FF"/>
              </a:buClr>
              <a:buSzPct val="125000"/>
            </a:pPr>
            <a:r>
              <a:rPr lang="en-US" sz="3600" dirty="0"/>
              <a:t>Income distribution</a:t>
            </a:r>
          </a:p>
          <a:p>
            <a:pPr eaLnBrk="1" hangingPunct="1">
              <a:buClr>
                <a:srgbClr val="3399FF"/>
              </a:buClr>
              <a:buSzPct val="125000"/>
            </a:pPr>
            <a:r>
              <a:rPr lang="en-US" sz="3600" dirty="0"/>
              <a:t>Foreign-owned public debt</a:t>
            </a:r>
          </a:p>
          <a:p>
            <a:pPr eaLnBrk="1" hangingPunct="1">
              <a:buClr>
                <a:srgbClr val="3399FF"/>
              </a:buClr>
              <a:buSzPct val="125000"/>
            </a:pPr>
            <a:r>
              <a:rPr lang="en-US" sz="3600" dirty="0"/>
              <a:t>Crowding-out effect</a:t>
            </a:r>
          </a:p>
          <a:p>
            <a:pPr lvl="1" eaLnBrk="1" hangingPunct="1">
              <a:buClr>
                <a:srgbClr val="3399FF"/>
              </a:buClr>
              <a:buSzPct val="125000"/>
              <a:buFont typeface="Arial" charset="0"/>
              <a:buChar char="•"/>
            </a:pPr>
            <a:r>
              <a:rPr lang="en-US" sz="3600" dirty="0"/>
              <a:t>Future generations</a:t>
            </a:r>
          </a:p>
          <a:p>
            <a:pPr lvl="1" eaLnBrk="1" hangingPunct="1">
              <a:buClr>
                <a:srgbClr val="3399FF"/>
              </a:buClr>
              <a:buSzPct val="125000"/>
              <a:buFont typeface="Arial" charset="0"/>
              <a:buChar char="•"/>
            </a:pPr>
            <a:r>
              <a:rPr lang="en-US" sz="3600" dirty="0"/>
              <a:t>Public investment</a:t>
            </a:r>
          </a:p>
        </p:txBody>
      </p:sp>
      <p:sp>
        <p:nvSpPr>
          <p:cNvPr id="25605"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606" name="Text Box 7"/>
          <p:cNvSpPr txBox="1">
            <a:spLocks noChangeArrowheads="1"/>
          </p:cNvSpPr>
          <p:nvPr/>
        </p:nvSpPr>
        <p:spPr bwMode="auto">
          <a:xfrm>
            <a:off x="0" y="6583363"/>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rPr>
              <a:t>13-</a:t>
            </a:r>
            <a:fld id="{66AC3E51-8376-4696-A351-73B665E6D63F}"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 charset="-128"/>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endParaRPr>
          </a:p>
        </p:txBody>
      </p:sp>
    </p:spTree>
    <p:extLst>
      <p:ext uri="{BB962C8B-B14F-4D97-AF65-F5344CB8AC3E}">
        <p14:creationId xmlns:p14="http://schemas.microsoft.com/office/powerpoint/2010/main" val="187747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0" y="376237"/>
            <a:ext cx="9144000" cy="838200"/>
          </a:xfrm>
        </p:spPr>
        <p:txBody>
          <a:bodyPr/>
          <a:lstStyle/>
          <a:p>
            <a:pPr eaLnBrk="1" hangingPunct="1"/>
            <a:r>
              <a:rPr lang="en-US" sz="3600" b="1" dirty="0">
                <a:solidFill>
                  <a:schemeClr val="tx1"/>
                </a:solidFill>
                <a:latin typeface="Tahoma" pitchFamily="1" charset="0"/>
              </a:rPr>
              <a:t>Substantive Issues</a:t>
            </a:r>
          </a:p>
        </p:txBody>
      </p:sp>
      <p:sp>
        <p:nvSpPr>
          <p:cNvPr id="25604" name="Rectangle 3"/>
          <p:cNvSpPr>
            <a:spLocks noGrp="1" noChangeArrowheads="1"/>
          </p:cNvSpPr>
          <p:nvPr>
            <p:ph type="body" idx="1"/>
          </p:nvPr>
        </p:nvSpPr>
        <p:spPr>
          <a:xfrm>
            <a:off x="457200" y="1143000"/>
            <a:ext cx="8229600" cy="4525963"/>
          </a:xfrm>
        </p:spPr>
        <p:txBody>
          <a:bodyPr/>
          <a:lstStyle/>
          <a:p>
            <a:pPr marL="0" indent="0" eaLnBrk="1" hangingPunct="1">
              <a:buClr>
                <a:srgbClr val="3399FF"/>
              </a:buClr>
              <a:buSzPct val="125000"/>
              <a:buNone/>
            </a:pPr>
            <a:r>
              <a:rPr lang="en-US" sz="3600" dirty="0"/>
              <a:t>Real Concerns</a:t>
            </a:r>
          </a:p>
          <a:p>
            <a:pPr eaLnBrk="1" hangingPunct="1">
              <a:buClr>
                <a:srgbClr val="3399FF"/>
              </a:buClr>
              <a:buSzPct val="125000"/>
            </a:pPr>
            <a:r>
              <a:rPr lang="en-US" sz="3600" dirty="0"/>
              <a:t>Income distribution</a:t>
            </a:r>
          </a:p>
          <a:p>
            <a:pPr lvl="1" eaLnBrk="1" hangingPunct="1">
              <a:buClr>
                <a:srgbClr val="3399FF"/>
              </a:buClr>
              <a:buSzPct val="125000"/>
            </a:pPr>
            <a:r>
              <a:rPr lang="en-US" sz="2800" dirty="0"/>
              <a:t>Repayment of the debt affects income distribution.  </a:t>
            </a:r>
          </a:p>
          <a:p>
            <a:pPr lvl="1" eaLnBrk="1" hangingPunct="1">
              <a:buClr>
                <a:srgbClr val="3399FF"/>
              </a:buClr>
              <a:buSzPct val="125000"/>
            </a:pPr>
            <a:r>
              <a:rPr lang="en-US" sz="2800" dirty="0"/>
              <a:t>If working taxpayers will be paying interest to the mainly wealthier groups who hold the bonds, this  increases income inequality.</a:t>
            </a:r>
          </a:p>
          <a:p>
            <a:pPr lvl="1" eaLnBrk="1" hangingPunct="1">
              <a:buClr>
                <a:srgbClr val="3399FF"/>
              </a:buClr>
              <a:buSzPct val="125000"/>
            </a:pPr>
            <a:endParaRPr lang="en-US" dirty="0"/>
          </a:p>
        </p:txBody>
      </p:sp>
      <p:sp>
        <p:nvSpPr>
          <p:cNvPr id="25605"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606" name="Text Box 7"/>
          <p:cNvSpPr txBox="1">
            <a:spLocks noChangeArrowheads="1"/>
          </p:cNvSpPr>
          <p:nvPr/>
        </p:nvSpPr>
        <p:spPr bwMode="auto">
          <a:xfrm>
            <a:off x="0" y="6583363"/>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rPr>
              <a:t>13-</a:t>
            </a:r>
            <a:fld id="{66AC3E51-8376-4696-A351-73B665E6D63F}"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 charset="-128"/>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endParaRPr>
          </a:p>
        </p:txBody>
      </p:sp>
    </p:spTree>
    <p:extLst>
      <p:ext uri="{BB962C8B-B14F-4D97-AF65-F5344CB8AC3E}">
        <p14:creationId xmlns:p14="http://schemas.microsoft.com/office/powerpoint/2010/main" val="169028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33867" y="295893"/>
            <a:ext cx="9144000" cy="838200"/>
          </a:xfrm>
        </p:spPr>
        <p:txBody>
          <a:bodyPr/>
          <a:lstStyle/>
          <a:p>
            <a:pPr eaLnBrk="1" hangingPunct="1"/>
            <a:r>
              <a:rPr lang="en-US" sz="3600" b="1" dirty="0">
                <a:solidFill>
                  <a:schemeClr val="tx1"/>
                </a:solidFill>
                <a:latin typeface="Tahoma" pitchFamily="1" charset="0"/>
              </a:rPr>
              <a:t>Substantive Issues</a:t>
            </a:r>
          </a:p>
        </p:txBody>
      </p:sp>
      <p:sp>
        <p:nvSpPr>
          <p:cNvPr id="25604" name="Rectangle 3"/>
          <p:cNvSpPr>
            <a:spLocks noGrp="1" noChangeArrowheads="1"/>
          </p:cNvSpPr>
          <p:nvPr>
            <p:ph type="body" idx="1"/>
          </p:nvPr>
        </p:nvSpPr>
        <p:spPr>
          <a:xfrm>
            <a:off x="457200" y="1143000"/>
            <a:ext cx="8229600" cy="4525963"/>
          </a:xfrm>
        </p:spPr>
        <p:txBody>
          <a:bodyPr/>
          <a:lstStyle/>
          <a:p>
            <a:pPr marL="0" indent="0" eaLnBrk="1" hangingPunct="1">
              <a:buClr>
                <a:srgbClr val="3399FF"/>
              </a:buClr>
              <a:buSzPct val="125000"/>
              <a:buNone/>
            </a:pPr>
            <a:r>
              <a:rPr lang="en-US" sz="3600" dirty="0"/>
              <a:t>Real Concerns</a:t>
            </a:r>
          </a:p>
          <a:p>
            <a:pPr eaLnBrk="1" hangingPunct="1">
              <a:buClr>
                <a:srgbClr val="3399FF"/>
              </a:buClr>
              <a:buSzPct val="125000"/>
            </a:pPr>
            <a:r>
              <a:rPr lang="en-US" sz="3600" dirty="0"/>
              <a:t>Foreign-owned public debt</a:t>
            </a:r>
          </a:p>
          <a:p>
            <a:pPr lvl="1" eaLnBrk="1" hangingPunct="1">
              <a:buClr>
                <a:srgbClr val="3399FF"/>
              </a:buClr>
              <a:buSzPct val="125000"/>
            </a:pPr>
            <a:r>
              <a:rPr lang="en-US" sz="2800" dirty="0"/>
              <a:t>This can increase the burden since payments leave the country.  </a:t>
            </a:r>
          </a:p>
          <a:p>
            <a:pPr lvl="1" eaLnBrk="1" hangingPunct="1">
              <a:buClr>
                <a:srgbClr val="3399FF"/>
              </a:buClr>
              <a:buSzPct val="125000"/>
            </a:pPr>
            <a:r>
              <a:rPr lang="en-US" sz="2800" dirty="0"/>
              <a:t>But Americans also own foreign bonds and this could offset the concern.</a:t>
            </a:r>
          </a:p>
        </p:txBody>
      </p:sp>
      <p:sp>
        <p:nvSpPr>
          <p:cNvPr id="25605"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606" name="Text Box 7"/>
          <p:cNvSpPr txBox="1">
            <a:spLocks noChangeArrowheads="1"/>
          </p:cNvSpPr>
          <p:nvPr/>
        </p:nvSpPr>
        <p:spPr bwMode="auto">
          <a:xfrm>
            <a:off x="0" y="6583363"/>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rPr>
              <a:t>13-</a:t>
            </a:r>
            <a:fld id="{66AC3E51-8376-4696-A351-73B665E6D63F}"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 charset="-128"/>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endParaRPr>
          </a:p>
        </p:txBody>
      </p:sp>
    </p:spTree>
    <p:extLst>
      <p:ext uri="{BB962C8B-B14F-4D97-AF65-F5344CB8AC3E}">
        <p14:creationId xmlns:p14="http://schemas.microsoft.com/office/powerpoint/2010/main" val="144276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187148" y="381000"/>
            <a:ext cx="9144000" cy="838200"/>
          </a:xfrm>
        </p:spPr>
        <p:txBody>
          <a:bodyPr/>
          <a:lstStyle/>
          <a:p>
            <a:pPr eaLnBrk="1" hangingPunct="1"/>
            <a:r>
              <a:rPr lang="en-US" sz="3600" b="1" dirty="0">
                <a:solidFill>
                  <a:schemeClr val="tx1"/>
                </a:solidFill>
                <a:latin typeface="Tahoma" pitchFamily="1" charset="0"/>
              </a:rPr>
              <a:t>Substantive Issues</a:t>
            </a:r>
          </a:p>
        </p:txBody>
      </p:sp>
      <p:sp>
        <p:nvSpPr>
          <p:cNvPr id="25604" name="Rectangle 3"/>
          <p:cNvSpPr>
            <a:spLocks noGrp="1" noChangeArrowheads="1"/>
          </p:cNvSpPr>
          <p:nvPr>
            <p:ph type="body" idx="1"/>
          </p:nvPr>
        </p:nvSpPr>
        <p:spPr>
          <a:xfrm>
            <a:off x="401725" y="1298222"/>
            <a:ext cx="8229600" cy="4525963"/>
          </a:xfrm>
        </p:spPr>
        <p:txBody>
          <a:bodyPr/>
          <a:lstStyle/>
          <a:p>
            <a:pPr marL="0" indent="0" eaLnBrk="1" hangingPunct="1">
              <a:buClr>
                <a:srgbClr val="3399FF"/>
              </a:buClr>
              <a:buSzPct val="125000"/>
              <a:buNone/>
            </a:pPr>
            <a:r>
              <a:rPr lang="en-US" sz="3600" dirty="0"/>
              <a:t>Real Concerns</a:t>
            </a:r>
          </a:p>
          <a:p>
            <a:pPr eaLnBrk="1" hangingPunct="1">
              <a:buClr>
                <a:srgbClr val="3399FF"/>
              </a:buClr>
              <a:buSzPct val="125000"/>
            </a:pPr>
            <a:r>
              <a:rPr lang="en-US" sz="3600" dirty="0"/>
              <a:t>Crowding-out effect </a:t>
            </a:r>
          </a:p>
          <a:p>
            <a:pPr lvl="1" eaLnBrk="1" hangingPunct="1">
              <a:buClr>
                <a:srgbClr val="3399FF"/>
              </a:buClr>
              <a:buSzPct val="125000"/>
              <a:buFont typeface="Arial" charset="0"/>
              <a:buChar char="•"/>
            </a:pPr>
            <a:r>
              <a:rPr lang="en-US" sz="3600" dirty="0"/>
              <a:t>Future generations</a:t>
            </a:r>
          </a:p>
          <a:p>
            <a:pPr lvl="1" eaLnBrk="1" hangingPunct="1">
              <a:buClr>
                <a:srgbClr val="3399FF"/>
              </a:buClr>
              <a:buSzPct val="125000"/>
              <a:buFont typeface="Arial" charset="0"/>
              <a:buChar char="•"/>
            </a:pPr>
            <a:r>
              <a:rPr lang="en-US" sz="3600" dirty="0"/>
              <a:t>Public investment</a:t>
            </a:r>
          </a:p>
        </p:txBody>
      </p:sp>
      <p:sp>
        <p:nvSpPr>
          <p:cNvPr id="25605"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606" name="Text Box 7"/>
          <p:cNvSpPr txBox="1">
            <a:spLocks noChangeArrowheads="1"/>
          </p:cNvSpPr>
          <p:nvPr/>
        </p:nvSpPr>
        <p:spPr bwMode="auto">
          <a:xfrm>
            <a:off x="0" y="6583363"/>
            <a:ext cx="53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charset="0"/>
                <a:ea typeface="+mn-ea"/>
                <a:cs typeface="+mn-cs"/>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rPr>
              <a:t>13-</a:t>
            </a:r>
            <a:fld id="{66AC3E51-8376-4696-A351-73B665E6D63F}"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 charset="-128"/>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 charset="-128"/>
              <a:cs typeface="Arial" charset="0"/>
            </a:endParaRPr>
          </a:p>
        </p:txBody>
      </p:sp>
    </p:spTree>
    <p:extLst>
      <p:ext uri="{BB962C8B-B14F-4D97-AF65-F5344CB8AC3E}">
        <p14:creationId xmlns:p14="http://schemas.microsoft.com/office/powerpoint/2010/main" val="229475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4">
            <a:extLst>
              <a:ext uri="{FF2B5EF4-FFF2-40B4-BE49-F238E27FC236}">
                <a16:creationId xmlns:a16="http://schemas.microsoft.com/office/drawing/2014/main" id="{36377462-6748-4D93-AE64-BBFB58CBD584}"/>
              </a:ext>
            </a:extLst>
          </p:cNvPr>
          <p:cNvSpPr>
            <a:spLocks noGrp="1"/>
          </p:cNvSpPr>
          <p:nvPr>
            <p:ph idx="1"/>
          </p:nvPr>
        </p:nvSpPr>
        <p:spPr>
          <a:xfrm>
            <a:off x="381000" y="2209800"/>
            <a:ext cx="8229600" cy="4324350"/>
          </a:xfrm>
        </p:spPr>
        <p:txBody>
          <a:bodyPr/>
          <a:lstStyle/>
          <a:p>
            <a:pPr marL="109537" indent="0">
              <a:buNone/>
            </a:pPr>
            <a:endParaRPr lang="en-US" altLang="en-US" dirty="0"/>
          </a:p>
          <a:p>
            <a:r>
              <a:rPr lang="en-US" altLang="en-US" sz="3200" dirty="0"/>
              <a:t>MRU Fiscal policy review</a:t>
            </a:r>
          </a:p>
          <a:p>
            <a:r>
              <a:rPr lang="en-US" altLang="en-US" dirty="0">
                <a:hlinkClick r:id="rId3"/>
              </a:rPr>
              <a:t>https://mru.org/courses/principles-economics-macroeconomics/fiscal-policy-crowding-out</a:t>
            </a:r>
            <a:endParaRPr lang="en-US" altLang="en-US" dirty="0"/>
          </a:p>
          <a:p>
            <a:endParaRPr lang="en-US" altLang="en-US" dirty="0"/>
          </a:p>
          <a:p>
            <a:endParaRPr lang="en-US" altLang="en-US" dirty="0"/>
          </a:p>
          <a:p>
            <a:endParaRPr lang="en-US" altLang="en-US" dirty="0"/>
          </a:p>
          <a:p>
            <a:endParaRPr lang="en-US" altLang="en-US" dirty="0"/>
          </a:p>
          <a:p>
            <a:r>
              <a:rPr lang="en-US" altLang="en-US" sz="1050" dirty="0"/>
              <a:t>4 minutes  - good review of crowding out</a:t>
            </a:r>
          </a:p>
          <a:p>
            <a:endParaRPr lang="en-US" altLang="en-US" dirty="0"/>
          </a:p>
          <a:p>
            <a:endParaRPr lang="en-US" altLang="en-US" dirty="0"/>
          </a:p>
          <a:p>
            <a:endParaRPr lang="en-US" altLang="en-US" dirty="0"/>
          </a:p>
        </p:txBody>
      </p:sp>
      <p:sp>
        <p:nvSpPr>
          <p:cNvPr id="106499" name="Title 3">
            <a:extLst>
              <a:ext uri="{FF2B5EF4-FFF2-40B4-BE49-F238E27FC236}">
                <a16:creationId xmlns:a16="http://schemas.microsoft.com/office/drawing/2014/main" id="{88AC12E2-9CA1-4CBA-864D-784C8E84DFF1}"/>
              </a:ext>
            </a:extLst>
          </p:cNvPr>
          <p:cNvSpPr>
            <a:spLocks noGrp="1"/>
          </p:cNvSpPr>
          <p:nvPr>
            <p:ph type="title"/>
          </p:nvPr>
        </p:nvSpPr>
        <p:spPr/>
        <p:txBody>
          <a:bodyPr/>
          <a:lstStyle/>
          <a:p>
            <a:endParaRPr lang="en-US" altLang="en-US" dirty="0"/>
          </a:p>
        </p:txBody>
      </p:sp>
    </p:spTree>
    <p:extLst>
      <p:ext uri="{BB962C8B-B14F-4D97-AF65-F5344CB8AC3E}">
        <p14:creationId xmlns:p14="http://schemas.microsoft.com/office/powerpoint/2010/main" val="4121846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87552"/>
            <a:ext cx="8534400" cy="1143000"/>
          </a:xfrm>
        </p:spPr>
        <p:txBody>
          <a:bodyPr/>
          <a:lstStyle/>
          <a:p>
            <a:r>
              <a:rPr lang="en-US" sz="4100" dirty="0"/>
              <a:t>Challenge #1: Growing Budget Deficits</a:t>
            </a:r>
          </a:p>
        </p:txBody>
      </p:sp>
      <p:pic>
        <p:nvPicPr>
          <p:cNvPr id="6" name="Picture 5" descr="A close up of a map&#10;&#10;Description generated with very high confidence">
            <a:extLst>
              <a:ext uri="{FF2B5EF4-FFF2-40B4-BE49-F238E27FC236}">
                <a16:creationId xmlns:a16="http://schemas.microsoft.com/office/drawing/2014/main" id="{E5FD2584-A611-DE4B-8584-5EB2DE4A0DD3}"/>
              </a:ext>
            </a:extLst>
          </p:cNvPr>
          <p:cNvPicPr>
            <a:picLocks noChangeAspect="1"/>
          </p:cNvPicPr>
          <p:nvPr/>
        </p:nvPicPr>
        <p:blipFill rotWithShape="1">
          <a:blip r:embed="rId3"/>
          <a:srcRect t="1711" b="4551"/>
          <a:stretch/>
        </p:blipFill>
        <p:spPr>
          <a:xfrm>
            <a:off x="1336221" y="2057400"/>
            <a:ext cx="6471557" cy="4173379"/>
          </a:xfrm>
          <a:prstGeom prst="rect">
            <a:avLst/>
          </a:prstGeom>
        </p:spPr>
      </p:pic>
      <p:sp>
        <p:nvSpPr>
          <p:cNvPr id="7" name="TextBox 6">
            <a:extLst>
              <a:ext uri="{FF2B5EF4-FFF2-40B4-BE49-F238E27FC236}">
                <a16:creationId xmlns:a16="http://schemas.microsoft.com/office/drawing/2014/main" id="{9D27BF0D-89EB-6849-90EA-40E767212E4E}"/>
              </a:ext>
            </a:extLst>
          </p:cNvPr>
          <p:cNvSpPr txBox="1"/>
          <p:nvPr/>
        </p:nvSpPr>
        <p:spPr>
          <a:xfrm>
            <a:off x="3962400" y="6230779"/>
            <a:ext cx="4800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Congressional Budget Office</a:t>
            </a:r>
          </a:p>
        </p:txBody>
      </p:sp>
    </p:spTree>
    <p:extLst>
      <p:ext uri="{BB962C8B-B14F-4D97-AF65-F5344CB8AC3E}">
        <p14:creationId xmlns:p14="http://schemas.microsoft.com/office/powerpoint/2010/main" val="327327550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87552"/>
            <a:ext cx="8534400" cy="1143000"/>
          </a:xfrm>
        </p:spPr>
        <p:txBody>
          <a:bodyPr/>
          <a:lstStyle/>
          <a:p>
            <a:r>
              <a:rPr lang="en-US" sz="4400" dirty="0"/>
              <a:t>Challenge #2: Population Aging</a:t>
            </a:r>
            <a:endParaRPr lang="en-US" sz="4100" dirty="0"/>
          </a:p>
        </p:txBody>
      </p:sp>
      <p:sp>
        <p:nvSpPr>
          <p:cNvPr id="7" name="TextBox 6">
            <a:extLst>
              <a:ext uri="{FF2B5EF4-FFF2-40B4-BE49-F238E27FC236}">
                <a16:creationId xmlns:a16="http://schemas.microsoft.com/office/drawing/2014/main" id="{9D27BF0D-89EB-6849-90EA-40E767212E4E}"/>
              </a:ext>
            </a:extLst>
          </p:cNvPr>
          <p:cNvSpPr txBox="1"/>
          <p:nvPr/>
        </p:nvSpPr>
        <p:spPr>
          <a:xfrm>
            <a:off x="3962400" y="6019800"/>
            <a:ext cx="4800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Social Security Administration</a:t>
            </a:r>
          </a:p>
        </p:txBody>
      </p:sp>
      <p:pic>
        <p:nvPicPr>
          <p:cNvPr id="5" name="Picture 4">
            <a:extLst>
              <a:ext uri="{FF2B5EF4-FFF2-40B4-BE49-F238E27FC236}">
                <a16:creationId xmlns:a16="http://schemas.microsoft.com/office/drawing/2014/main" id="{ADB2DE40-F341-F441-9EE2-82EA94CB4C35}"/>
              </a:ext>
            </a:extLst>
          </p:cNvPr>
          <p:cNvPicPr>
            <a:picLocks noChangeAspect="1"/>
          </p:cNvPicPr>
          <p:nvPr/>
        </p:nvPicPr>
        <p:blipFill rotWithShape="1">
          <a:blip r:embed="rId3"/>
          <a:srcRect r="917"/>
          <a:stretch/>
        </p:blipFill>
        <p:spPr>
          <a:xfrm>
            <a:off x="451979" y="2148580"/>
            <a:ext cx="8234821" cy="3932987"/>
          </a:xfrm>
          <a:prstGeom prst="rect">
            <a:avLst/>
          </a:prstGeom>
        </p:spPr>
      </p:pic>
      <p:sp>
        <p:nvSpPr>
          <p:cNvPr id="8" name="Rectangle 7">
            <a:extLst>
              <a:ext uri="{FF2B5EF4-FFF2-40B4-BE49-F238E27FC236}">
                <a16:creationId xmlns:a16="http://schemas.microsoft.com/office/drawing/2014/main" id="{32D44473-DF47-454B-A1C8-F0A416C69B2D}"/>
              </a:ext>
            </a:extLst>
          </p:cNvPr>
          <p:cNvSpPr/>
          <p:nvPr/>
        </p:nvSpPr>
        <p:spPr>
          <a:xfrm>
            <a:off x="457200" y="6260471"/>
            <a:ext cx="8229600" cy="246221"/>
          </a:xfrm>
          <a:prstGeom prst="rect">
            <a:avLst/>
          </a:prstGeom>
        </p:spPr>
        <p:txBody>
          <a:bodyPr wrap="square">
            <a:spAutoFit/>
          </a:bodyPr>
          <a:lstStyle/>
          <a:p>
            <a:pPr lvl="0" algn="ctr">
              <a:defRPr/>
            </a:pPr>
            <a:r>
              <a:rPr lang="en-US" sz="1000" dirty="0">
                <a:latin typeface="Calibri Light" panose="020F0302020204030204" pitchFamily="34" charset="0"/>
                <a:cs typeface="Calibri Light" panose="020F0302020204030204" pitchFamily="34" charset="0"/>
              </a:rPr>
              <a:t>Image credit: Vivien Lee (Senior Research Assistant- Hutchins Center on Fiscal and Monetary Policy, The Brookings Institution)</a:t>
            </a:r>
          </a:p>
        </p:txBody>
      </p:sp>
    </p:spTree>
    <p:extLst>
      <p:ext uri="{BB962C8B-B14F-4D97-AF65-F5344CB8AC3E}">
        <p14:creationId xmlns:p14="http://schemas.microsoft.com/office/powerpoint/2010/main" val="104609278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87552"/>
            <a:ext cx="8534400" cy="1143000"/>
          </a:xfrm>
        </p:spPr>
        <p:txBody>
          <a:bodyPr/>
          <a:lstStyle/>
          <a:p>
            <a:r>
              <a:rPr lang="en-US" sz="4400" dirty="0"/>
              <a:t>Challenge #2: Population Aging</a:t>
            </a:r>
            <a:endParaRPr lang="en-US" sz="4100" dirty="0"/>
          </a:p>
        </p:txBody>
      </p:sp>
      <p:pic>
        <p:nvPicPr>
          <p:cNvPr id="6" name="Picture 5">
            <a:extLst>
              <a:ext uri="{FF2B5EF4-FFF2-40B4-BE49-F238E27FC236}">
                <a16:creationId xmlns:a16="http://schemas.microsoft.com/office/drawing/2014/main" id="{A968DB94-7741-0846-8F74-57817EFB9D68}"/>
              </a:ext>
            </a:extLst>
          </p:cNvPr>
          <p:cNvPicPr>
            <a:picLocks noChangeAspect="1"/>
          </p:cNvPicPr>
          <p:nvPr/>
        </p:nvPicPr>
        <p:blipFill rotWithShape="1">
          <a:blip r:embed="rId3"/>
          <a:srcRect t="2105" b="13382"/>
          <a:stretch/>
        </p:blipFill>
        <p:spPr>
          <a:xfrm>
            <a:off x="967248" y="2011680"/>
            <a:ext cx="7209503" cy="4284821"/>
          </a:xfrm>
          <a:prstGeom prst="rect">
            <a:avLst/>
          </a:prstGeom>
        </p:spPr>
      </p:pic>
      <p:pic>
        <p:nvPicPr>
          <p:cNvPr id="9" name="Picture 8">
            <a:extLst>
              <a:ext uri="{FF2B5EF4-FFF2-40B4-BE49-F238E27FC236}">
                <a16:creationId xmlns:a16="http://schemas.microsoft.com/office/drawing/2014/main" id="{A3C77979-D801-634F-815F-7CD621E9C859}"/>
              </a:ext>
            </a:extLst>
          </p:cNvPr>
          <p:cNvPicPr>
            <a:picLocks noChangeAspect="1"/>
          </p:cNvPicPr>
          <p:nvPr/>
        </p:nvPicPr>
        <p:blipFill>
          <a:blip r:embed="rId4"/>
          <a:stretch>
            <a:fillRect/>
          </a:stretch>
        </p:blipFill>
        <p:spPr>
          <a:xfrm>
            <a:off x="6172200" y="2541568"/>
            <a:ext cx="2625488" cy="1447800"/>
          </a:xfrm>
          <a:prstGeom prst="rect">
            <a:avLst/>
          </a:prstGeom>
        </p:spPr>
      </p:pic>
      <p:cxnSp>
        <p:nvCxnSpPr>
          <p:cNvPr id="10" name="Straight Arrow Connector 9">
            <a:extLst>
              <a:ext uri="{FF2B5EF4-FFF2-40B4-BE49-F238E27FC236}">
                <a16:creationId xmlns:a16="http://schemas.microsoft.com/office/drawing/2014/main" id="{7224744A-95C7-CF4C-A5DF-9585C612920F}"/>
              </a:ext>
            </a:extLst>
          </p:cNvPr>
          <p:cNvCxnSpPr>
            <a:cxnSpLocks/>
          </p:cNvCxnSpPr>
          <p:nvPr/>
        </p:nvCxnSpPr>
        <p:spPr>
          <a:xfrm flipH="1">
            <a:off x="6553202" y="3810000"/>
            <a:ext cx="1295398" cy="1676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27BF0D-89EB-6849-90EA-40E767212E4E}"/>
              </a:ext>
            </a:extLst>
          </p:cNvPr>
          <p:cNvSpPr txBox="1"/>
          <p:nvPr/>
        </p:nvSpPr>
        <p:spPr>
          <a:xfrm>
            <a:off x="3962400" y="6266021"/>
            <a:ext cx="4800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Congressional Budget Office</a:t>
            </a:r>
          </a:p>
        </p:txBody>
      </p:sp>
    </p:spTree>
    <p:extLst>
      <p:ext uri="{BB962C8B-B14F-4D97-AF65-F5344CB8AC3E}">
        <p14:creationId xmlns:p14="http://schemas.microsoft.com/office/powerpoint/2010/main" val="178311967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5E6908-5687-D54D-4E06-3D00E41DFAAF}"/>
              </a:ext>
            </a:extLst>
          </p:cNvPr>
          <p:cNvPicPr>
            <a:picLocks noChangeAspect="1"/>
          </p:cNvPicPr>
          <p:nvPr/>
        </p:nvPicPr>
        <p:blipFill>
          <a:blip r:embed="rId3"/>
          <a:stretch>
            <a:fillRect/>
          </a:stretch>
        </p:blipFill>
        <p:spPr>
          <a:xfrm>
            <a:off x="34636" y="1143000"/>
            <a:ext cx="9144000" cy="4855623"/>
          </a:xfrm>
          <a:prstGeom prst="rect">
            <a:avLst/>
          </a:prstGeom>
        </p:spPr>
      </p:pic>
      <p:sp>
        <p:nvSpPr>
          <p:cNvPr id="4" name="TextBox 3">
            <a:extLst>
              <a:ext uri="{FF2B5EF4-FFF2-40B4-BE49-F238E27FC236}">
                <a16:creationId xmlns:a16="http://schemas.microsoft.com/office/drawing/2014/main" id="{27A89534-3B3F-F068-C3DD-7B7AFD355EAD}"/>
              </a:ext>
            </a:extLst>
          </p:cNvPr>
          <p:cNvSpPr txBox="1"/>
          <p:nvPr/>
        </p:nvSpPr>
        <p:spPr>
          <a:xfrm>
            <a:off x="7010399" y="2362200"/>
            <a:ext cx="657667" cy="369332"/>
          </a:xfrm>
          <a:prstGeom prst="rect">
            <a:avLst/>
          </a:prstGeom>
          <a:noFill/>
        </p:spPr>
        <p:txBody>
          <a:bodyPr wrap="square" rtlCol="0">
            <a:spAutoFit/>
          </a:bodyPr>
          <a:lstStyle/>
          <a:p>
            <a:r>
              <a:rPr lang="en-US" b="1" dirty="0">
                <a:solidFill>
                  <a:srgbClr val="FF0000"/>
                </a:solidFill>
              </a:rPr>
              <a:t>28.8</a:t>
            </a:r>
          </a:p>
        </p:txBody>
      </p:sp>
      <p:sp>
        <p:nvSpPr>
          <p:cNvPr id="5" name="TextBox 4">
            <a:extLst>
              <a:ext uri="{FF2B5EF4-FFF2-40B4-BE49-F238E27FC236}">
                <a16:creationId xmlns:a16="http://schemas.microsoft.com/office/drawing/2014/main" id="{C2FE1E99-4EE1-2B6E-4131-7E2EDC8B0B0B}"/>
              </a:ext>
            </a:extLst>
          </p:cNvPr>
          <p:cNvSpPr txBox="1"/>
          <p:nvPr/>
        </p:nvSpPr>
        <p:spPr>
          <a:xfrm>
            <a:off x="7086600" y="2145268"/>
            <a:ext cx="505267" cy="369332"/>
          </a:xfrm>
          <a:prstGeom prst="rect">
            <a:avLst/>
          </a:prstGeom>
          <a:noFill/>
        </p:spPr>
        <p:txBody>
          <a:bodyPr wrap="square" rtlCol="0">
            <a:spAutoFit/>
          </a:bodyPr>
          <a:lstStyle/>
          <a:p>
            <a:r>
              <a:rPr lang="en-US" b="1" dirty="0">
                <a:solidFill>
                  <a:srgbClr val="FF0000"/>
                </a:solidFill>
              </a:rPr>
              <a:t>2.1</a:t>
            </a:r>
          </a:p>
        </p:txBody>
      </p:sp>
      <p:sp>
        <p:nvSpPr>
          <p:cNvPr id="6" name="TextBox 5">
            <a:extLst>
              <a:ext uri="{FF2B5EF4-FFF2-40B4-BE49-F238E27FC236}">
                <a16:creationId xmlns:a16="http://schemas.microsoft.com/office/drawing/2014/main" id="{3677914E-A661-7300-9FD0-6FCEEDDD6075}"/>
              </a:ext>
            </a:extLst>
          </p:cNvPr>
          <p:cNvSpPr txBox="1"/>
          <p:nvPr/>
        </p:nvSpPr>
        <p:spPr>
          <a:xfrm>
            <a:off x="7067211" y="2590800"/>
            <a:ext cx="505267" cy="369332"/>
          </a:xfrm>
          <a:prstGeom prst="rect">
            <a:avLst/>
          </a:prstGeom>
          <a:noFill/>
        </p:spPr>
        <p:txBody>
          <a:bodyPr wrap="square" rtlCol="0">
            <a:spAutoFit/>
          </a:bodyPr>
          <a:lstStyle/>
          <a:p>
            <a:r>
              <a:rPr lang="en-US" b="1" dirty="0">
                <a:solidFill>
                  <a:srgbClr val="FF0000"/>
                </a:solidFill>
              </a:rPr>
              <a:t>7.3</a:t>
            </a:r>
          </a:p>
        </p:txBody>
      </p:sp>
      <p:sp>
        <p:nvSpPr>
          <p:cNvPr id="7" name="TextBox 6">
            <a:extLst>
              <a:ext uri="{FF2B5EF4-FFF2-40B4-BE49-F238E27FC236}">
                <a16:creationId xmlns:a16="http://schemas.microsoft.com/office/drawing/2014/main" id="{DC0DE8B8-FFAF-8C45-544B-1622BBE65334}"/>
              </a:ext>
            </a:extLst>
          </p:cNvPr>
          <p:cNvSpPr txBox="1"/>
          <p:nvPr/>
        </p:nvSpPr>
        <p:spPr>
          <a:xfrm>
            <a:off x="7067210" y="2851666"/>
            <a:ext cx="505267" cy="369332"/>
          </a:xfrm>
          <a:prstGeom prst="rect">
            <a:avLst/>
          </a:prstGeom>
          <a:noFill/>
        </p:spPr>
        <p:txBody>
          <a:bodyPr wrap="square" rtlCol="0">
            <a:spAutoFit/>
          </a:bodyPr>
          <a:lstStyle/>
          <a:p>
            <a:r>
              <a:rPr lang="en-US" b="1" dirty="0">
                <a:solidFill>
                  <a:srgbClr val="FF0000"/>
                </a:solidFill>
              </a:rPr>
              <a:t>0.7</a:t>
            </a:r>
          </a:p>
        </p:txBody>
      </p:sp>
      <p:sp>
        <p:nvSpPr>
          <p:cNvPr id="8" name="TextBox 7">
            <a:extLst>
              <a:ext uri="{FF2B5EF4-FFF2-40B4-BE49-F238E27FC236}">
                <a16:creationId xmlns:a16="http://schemas.microsoft.com/office/drawing/2014/main" id="{A9EE9A96-2318-96B0-2D37-EAC62C0A094E}"/>
              </a:ext>
            </a:extLst>
          </p:cNvPr>
          <p:cNvSpPr txBox="1"/>
          <p:nvPr/>
        </p:nvSpPr>
        <p:spPr>
          <a:xfrm>
            <a:off x="6934200" y="3332202"/>
            <a:ext cx="733865" cy="369332"/>
          </a:xfrm>
          <a:prstGeom prst="rect">
            <a:avLst/>
          </a:prstGeom>
          <a:noFill/>
        </p:spPr>
        <p:txBody>
          <a:bodyPr wrap="square" rtlCol="0">
            <a:spAutoFit/>
          </a:bodyPr>
          <a:lstStyle/>
          <a:p>
            <a:r>
              <a:rPr lang="en-US" b="1" dirty="0">
                <a:solidFill>
                  <a:srgbClr val="FF0000"/>
                </a:solidFill>
              </a:rPr>
              <a:t>17.7</a:t>
            </a:r>
          </a:p>
        </p:txBody>
      </p:sp>
      <p:sp>
        <p:nvSpPr>
          <p:cNvPr id="9" name="TextBox 8">
            <a:extLst>
              <a:ext uri="{FF2B5EF4-FFF2-40B4-BE49-F238E27FC236}">
                <a16:creationId xmlns:a16="http://schemas.microsoft.com/office/drawing/2014/main" id="{DFC97DDC-532A-85D3-885B-B0CD7D17D578}"/>
              </a:ext>
            </a:extLst>
          </p:cNvPr>
          <p:cNvSpPr txBox="1"/>
          <p:nvPr/>
        </p:nvSpPr>
        <p:spPr>
          <a:xfrm>
            <a:off x="7086600" y="3569732"/>
            <a:ext cx="733865" cy="369332"/>
          </a:xfrm>
          <a:prstGeom prst="rect">
            <a:avLst/>
          </a:prstGeom>
          <a:noFill/>
        </p:spPr>
        <p:txBody>
          <a:bodyPr wrap="square" rtlCol="0">
            <a:spAutoFit/>
          </a:bodyPr>
          <a:lstStyle/>
          <a:p>
            <a:r>
              <a:rPr lang="en-US" b="1" dirty="0">
                <a:solidFill>
                  <a:srgbClr val="FF0000"/>
                </a:solidFill>
              </a:rPr>
              <a:t>12.1</a:t>
            </a:r>
          </a:p>
        </p:txBody>
      </p:sp>
      <p:sp>
        <p:nvSpPr>
          <p:cNvPr id="10" name="TextBox 9">
            <a:extLst>
              <a:ext uri="{FF2B5EF4-FFF2-40B4-BE49-F238E27FC236}">
                <a16:creationId xmlns:a16="http://schemas.microsoft.com/office/drawing/2014/main" id="{CCA7158C-4B09-D50A-16A9-4FF52968B4C5}"/>
              </a:ext>
            </a:extLst>
          </p:cNvPr>
          <p:cNvSpPr txBox="1"/>
          <p:nvPr/>
        </p:nvSpPr>
        <p:spPr>
          <a:xfrm>
            <a:off x="7086600" y="4050268"/>
            <a:ext cx="505267" cy="369332"/>
          </a:xfrm>
          <a:prstGeom prst="rect">
            <a:avLst/>
          </a:prstGeom>
          <a:noFill/>
        </p:spPr>
        <p:txBody>
          <a:bodyPr wrap="square" rtlCol="0">
            <a:spAutoFit/>
          </a:bodyPr>
          <a:lstStyle/>
          <a:p>
            <a:r>
              <a:rPr lang="en-US" b="1" dirty="0">
                <a:solidFill>
                  <a:srgbClr val="FF0000"/>
                </a:solidFill>
              </a:rPr>
              <a:t>1.9</a:t>
            </a:r>
          </a:p>
        </p:txBody>
      </p:sp>
      <p:sp>
        <p:nvSpPr>
          <p:cNvPr id="12" name="TextBox 11">
            <a:extLst>
              <a:ext uri="{FF2B5EF4-FFF2-40B4-BE49-F238E27FC236}">
                <a16:creationId xmlns:a16="http://schemas.microsoft.com/office/drawing/2014/main" id="{B7F992F6-8949-B3B4-D636-85352768D8E5}"/>
              </a:ext>
            </a:extLst>
          </p:cNvPr>
          <p:cNvSpPr txBox="1"/>
          <p:nvPr/>
        </p:nvSpPr>
        <p:spPr>
          <a:xfrm>
            <a:off x="7000351" y="4518248"/>
            <a:ext cx="628991" cy="369332"/>
          </a:xfrm>
          <a:prstGeom prst="rect">
            <a:avLst/>
          </a:prstGeom>
          <a:noFill/>
        </p:spPr>
        <p:txBody>
          <a:bodyPr wrap="square" rtlCol="0">
            <a:spAutoFit/>
          </a:bodyPr>
          <a:lstStyle/>
          <a:p>
            <a:r>
              <a:rPr lang="en-US" b="1" dirty="0">
                <a:solidFill>
                  <a:srgbClr val="FF0000"/>
                </a:solidFill>
              </a:rPr>
              <a:t>16.2</a:t>
            </a:r>
          </a:p>
        </p:txBody>
      </p:sp>
      <p:sp>
        <p:nvSpPr>
          <p:cNvPr id="13" name="TextBox 12">
            <a:extLst>
              <a:ext uri="{FF2B5EF4-FFF2-40B4-BE49-F238E27FC236}">
                <a16:creationId xmlns:a16="http://schemas.microsoft.com/office/drawing/2014/main" id="{35BF01AA-CDB8-63BF-77BA-09153D4FB0E2}"/>
              </a:ext>
            </a:extLst>
          </p:cNvPr>
          <p:cNvSpPr txBox="1"/>
          <p:nvPr/>
        </p:nvSpPr>
        <p:spPr>
          <a:xfrm>
            <a:off x="7000351" y="4731175"/>
            <a:ext cx="810065" cy="369332"/>
          </a:xfrm>
          <a:prstGeom prst="rect">
            <a:avLst/>
          </a:prstGeom>
          <a:noFill/>
        </p:spPr>
        <p:txBody>
          <a:bodyPr wrap="square" rtlCol="0">
            <a:spAutoFit/>
          </a:bodyPr>
          <a:lstStyle/>
          <a:p>
            <a:r>
              <a:rPr lang="en-US" b="1" dirty="0">
                <a:solidFill>
                  <a:srgbClr val="FF0000"/>
                </a:solidFill>
              </a:rPr>
              <a:t>1.96</a:t>
            </a:r>
          </a:p>
        </p:txBody>
      </p:sp>
      <p:sp>
        <p:nvSpPr>
          <p:cNvPr id="14" name="TextBox 13">
            <a:extLst>
              <a:ext uri="{FF2B5EF4-FFF2-40B4-BE49-F238E27FC236}">
                <a16:creationId xmlns:a16="http://schemas.microsoft.com/office/drawing/2014/main" id="{D1375DA1-989F-70D1-0F8A-1959EF5CE8BA}"/>
              </a:ext>
            </a:extLst>
          </p:cNvPr>
          <p:cNvSpPr txBox="1"/>
          <p:nvPr/>
        </p:nvSpPr>
        <p:spPr>
          <a:xfrm>
            <a:off x="7010399" y="4973598"/>
            <a:ext cx="810065" cy="369332"/>
          </a:xfrm>
          <a:prstGeom prst="rect">
            <a:avLst/>
          </a:prstGeom>
          <a:noFill/>
        </p:spPr>
        <p:txBody>
          <a:bodyPr wrap="square" rtlCol="0">
            <a:spAutoFit/>
          </a:bodyPr>
          <a:lstStyle/>
          <a:p>
            <a:r>
              <a:rPr lang="en-US" b="1" dirty="0">
                <a:solidFill>
                  <a:srgbClr val="FF0000"/>
                </a:solidFill>
              </a:rPr>
              <a:t>11.24</a:t>
            </a:r>
          </a:p>
        </p:txBody>
      </p:sp>
      <p:sp>
        <p:nvSpPr>
          <p:cNvPr id="15" name="TextBox 14">
            <a:extLst>
              <a:ext uri="{FF2B5EF4-FFF2-40B4-BE49-F238E27FC236}">
                <a16:creationId xmlns:a16="http://schemas.microsoft.com/office/drawing/2014/main" id="{03C26C83-69F3-B5E6-70F1-21B00EDCF366}"/>
              </a:ext>
            </a:extLst>
          </p:cNvPr>
          <p:cNvSpPr txBox="1"/>
          <p:nvPr/>
        </p:nvSpPr>
        <p:spPr>
          <a:xfrm>
            <a:off x="5029200" y="1219200"/>
            <a:ext cx="883016" cy="307777"/>
          </a:xfrm>
          <a:prstGeom prst="rect">
            <a:avLst/>
          </a:prstGeom>
          <a:noFill/>
        </p:spPr>
        <p:txBody>
          <a:bodyPr wrap="square" rtlCol="0">
            <a:spAutoFit/>
          </a:bodyPr>
          <a:lstStyle/>
          <a:p>
            <a:r>
              <a:rPr lang="en-US" sz="1400" u="sng" dirty="0"/>
              <a:t>FY 2025</a:t>
            </a:r>
          </a:p>
        </p:txBody>
      </p:sp>
    </p:spTree>
    <p:extLst>
      <p:ext uri="{BB962C8B-B14F-4D97-AF65-F5344CB8AC3E}">
        <p14:creationId xmlns:p14="http://schemas.microsoft.com/office/powerpoint/2010/main" val="22909687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1298448"/>
            <a:ext cx="8534400" cy="1143000"/>
          </a:xfrm>
        </p:spPr>
        <p:txBody>
          <a:bodyPr/>
          <a:lstStyle/>
          <a:p>
            <a:r>
              <a:rPr lang="en-US" sz="4200" dirty="0"/>
              <a:t>Challenge #3: Increased Costs for Major Health Care Programs</a:t>
            </a:r>
          </a:p>
        </p:txBody>
      </p:sp>
      <p:sp>
        <p:nvSpPr>
          <p:cNvPr id="7" name="TextBox 6">
            <a:extLst>
              <a:ext uri="{FF2B5EF4-FFF2-40B4-BE49-F238E27FC236}">
                <a16:creationId xmlns:a16="http://schemas.microsoft.com/office/drawing/2014/main" id="{9D27BF0D-89EB-6849-90EA-40E767212E4E}"/>
              </a:ext>
            </a:extLst>
          </p:cNvPr>
          <p:cNvSpPr txBox="1"/>
          <p:nvPr/>
        </p:nvSpPr>
        <p:spPr>
          <a:xfrm>
            <a:off x="3962400" y="6266021"/>
            <a:ext cx="4800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Congressional Budget Office</a:t>
            </a:r>
          </a:p>
        </p:txBody>
      </p:sp>
      <p:pic>
        <p:nvPicPr>
          <p:cNvPr id="8" name="Picture 7">
            <a:extLst>
              <a:ext uri="{FF2B5EF4-FFF2-40B4-BE49-F238E27FC236}">
                <a16:creationId xmlns:a16="http://schemas.microsoft.com/office/drawing/2014/main" id="{C6E8288A-CB1D-E948-B5BC-9EF0888D55D8}"/>
              </a:ext>
            </a:extLst>
          </p:cNvPr>
          <p:cNvPicPr>
            <a:picLocks noChangeAspect="1"/>
          </p:cNvPicPr>
          <p:nvPr/>
        </p:nvPicPr>
        <p:blipFill rotWithShape="1">
          <a:blip r:embed="rId3"/>
          <a:srcRect l="35" t="2101" r="-35" b="5699"/>
          <a:stretch/>
        </p:blipFill>
        <p:spPr>
          <a:xfrm>
            <a:off x="384048" y="2667000"/>
            <a:ext cx="6131459" cy="3874214"/>
          </a:xfrm>
          <a:prstGeom prst="rect">
            <a:avLst/>
          </a:prstGeom>
        </p:spPr>
      </p:pic>
      <p:pic>
        <p:nvPicPr>
          <p:cNvPr id="11" name="Picture 10">
            <a:extLst>
              <a:ext uri="{FF2B5EF4-FFF2-40B4-BE49-F238E27FC236}">
                <a16:creationId xmlns:a16="http://schemas.microsoft.com/office/drawing/2014/main" id="{126D09CF-BDDE-324D-A8CC-FD6B6B709C6A}"/>
              </a:ext>
            </a:extLst>
          </p:cNvPr>
          <p:cNvPicPr>
            <a:picLocks noChangeAspect="1"/>
          </p:cNvPicPr>
          <p:nvPr/>
        </p:nvPicPr>
        <p:blipFill>
          <a:blip r:embed="rId4"/>
          <a:stretch>
            <a:fillRect/>
          </a:stretch>
        </p:blipFill>
        <p:spPr>
          <a:xfrm>
            <a:off x="6630215" y="3340629"/>
            <a:ext cx="2056585" cy="2218923"/>
          </a:xfrm>
          <a:prstGeom prst="rect">
            <a:avLst/>
          </a:prstGeom>
        </p:spPr>
      </p:pic>
    </p:spTree>
    <p:extLst>
      <p:ext uri="{BB962C8B-B14F-4D97-AF65-F5344CB8AC3E}">
        <p14:creationId xmlns:p14="http://schemas.microsoft.com/office/powerpoint/2010/main" val="225504765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1EB4C6-7493-7046-B9B6-796586DD32D5}"/>
              </a:ext>
            </a:extLst>
          </p:cNvPr>
          <p:cNvPicPr>
            <a:picLocks noChangeAspect="1"/>
          </p:cNvPicPr>
          <p:nvPr/>
        </p:nvPicPr>
        <p:blipFill rotWithShape="1">
          <a:blip r:embed="rId3"/>
          <a:srcRect t="2340" b="1"/>
          <a:stretch/>
        </p:blipFill>
        <p:spPr>
          <a:xfrm>
            <a:off x="809467" y="1164060"/>
            <a:ext cx="7525066" cy="3179340"/>
          </a:xfrm>
          <a:prstGeom prst="rect">
            <a:avLst/>
          </a:prstGeom>
        </p:spPr>
      </p:pic>
      <p:pic>
        <p:nvPicPr>
          <p:cNvPr id="10" name="Picture 9">
            <a:extLst>
              <a:ext uri="{FF2B5EF4-FFF2-40B4-BE49-F238E27FC236}">
                <a16:creationId xmlns:a16="http://schemas.microsoft.com/office/drawing/2014/main" id="{C809FF57-47F9-1E4F-9BEE-FCA7B9540C11}"/>
              </a:ext>
            </a:extLst>
          </p:cNvPr>
          <p:cNvPicPr>
            <a:picLocks noChangeAspect="1"/>
          </p:cNvPicPr>
          <p:nvPr/>
        </p:nvPicPr>
        <p:blipFill>
          <a:blip r:embed="rId4"/>
          <a:stretch>
            <a:fillRect/>
          </a:stretch>
        </p:blipFill>
        <p:spPr>
          <a:xfrm>
            <a:off x="2133600" y="4343400"/>
            <a:ext cx="4876800" cy="2209800"/>
          </a:xfrm>
          <a:prstGeom prst="rect">
            <a:avLst/>
          </a:prstGeom>
        </p:spPr>
      </p:pic>
      <p:pic>
        <p:nvPicPr>
          <p:cNvPr id="13" name="Picture 12">
            <a:extLst>
              <a:ext uri="{FF2B5EF4-FFF2-40B4-BE49-F238E27FC236}">
                <a16:creationId xmlns:a16="http://schemas.microsoft.com/office/drawing/2014/main" id="{1F3F6CE0-F519-624D-900A-2ED26BFC38C1}"/>
              </a:ext>
            </a:extLst>
          </p:cNvPr>
          <p:cNvPicPr>
            <a:picLocks noChangeAspect="1"/>
          </p:cNvPicPr>
          <p:nvPr/>
        </p:nvPicPr>
        <p:blipFill>
          <a:blip r:embed="rId5"/>
          <a:stretch>
            <a:fillRect/>
          </a:stretch>
        </p:blipFill>
        <p:spPr>
          <a:xfrm>
            <a:off x="6553200" y="1981200"/>
            <a:ext cx="2278649" cy="1828800"/>
          </a:xfrm>
          <a:prstGeom prst="rect">
            <a:avLst/>
          </a:prstGeom>
        </p:spPr>
      </p:pic>
    </p:spTree>
    <p:extLst>
      <p:ext uri="{BB962C8B-B14F-4D97-AF65-F5344CB8AC3E}">
        <p14:creationId xmlns:p14="http://schemas.microsoft.com/office/powerpoint/2010/main" val="401507695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295400"/>
            <a:ext cx="8229600" cy="1143000"/>
          </a:xfrm>
        </p:spPr>
        <p:txBody>
          <a:bodyPr/>
          <a:lstStyle/>
          <a:p>
            <a:r>
              <a:rPr lang="en-US" sz="4400" dirty="0"/>
              <a:t>What consequences do a large and growing federal debt have?</a:t>
            </a:r>
            <a:endParaRPr lang="en-US" sz="420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773680"/>
            <a:ext cx="8229600" cy="3779520"/>
          </a:xfrm>
        </p:spPr>
        <p:txBody>
          <a:bodyPr/>
          <a:lstStyle/>
          <a:p>
            <a:r>
              <a:rPr lang="en-US" sz="2800" dirty="0"/>
              <a:t>Significant negative consequences of a large and growing federal debt:</a:t>
            </a:r>
          </a:p>
          <a:p>
            <a:pPr lvl="1"/>
            <a:r>
              <a:rPr lang="en-US" dirty="0"/>
              <a:t>Reduce national savings and income in long-term</a:t>
            </a:r>
          </a:p>
          <a:p>
            <a:pPr lvl="1"/>
            <a:r>
              <a:rPr lang="en-US" dirty="0"/>
              <a:t>Increase the government’s interest costs, putting more pressure on the rest of the budget</a:t>
            </a:r>
          </a:p>
          <a:p>
            <a:pPr lvl="1"/>
            <a:r>
              <a:rPr lang="en-US" dirty="0"/>
              <a:t>Limit lawmaker’s ability to respond to unforeseen events</a:t>
            </a:r>
          </a:p>
          <a:p>
            <a:pPr lvl="1"/>
            <a:r>
              <a:rPr lang="en-US" dirty="0"/>
              <a:t>Increase the likelihood of a fiscal crisis, a situation in which the interest rate on federal debt rises abruptly, dramatically increasing the cost of government borrowing.</a:t>
            </a:r>
          </a:p>
        </p:txBody>
      </p:sp>
    </p:spTree>
    <p:extLst>
      <p:ext uri="{BB962C8B-B14F-4D97-AF65-F5344CB8AC3E}">
        <p14:creationId xmlns:p14="http://schemas.microsoft.com/office/powerpoint/2010/main" val="210477384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990600"/>
            <a:ext cx="8229600" cy="1143000"/>
          </a:xfrm>
        </p:spPr>
        <p:txBody>
          <a:bodyPr/>
          <a:lstStyle/>
          <a:p>
            <a:r>
              <a:rPr lang="en-US" sz="4400" dirty="0"/>
              <a:t>The Fiscal Ship</a:t>
            </a: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pPr marL="0" indent="0" algn="ctr">
              <a:buNone/>
            </a:pPr>
            <a:r>
              <a:rPr lang="en-US" sz="2400" dirty="0"/>
              <a:t>Part #2 – Determining Values and Evaluating Policy Options</a:t>
            </a:r>
          </a:p>
        </p:txBody>
      </p:sp>
      <p:pic>
        <p:nvPicPr>
          <p:cNvPr id="4" name="Picture 3">
            <a:extLst>
              <a:ext uri="{FF2B5EF4-FFF2-40B4-BE49-F238E27FC236}">
                <a16:creationId xmlns:a16="http://schemas.microsoft.com/office/drawing/2014/main" id="{9A9B387F-5185-844C-A749-2A562DF0E328}"/>
              </a:ext>
            </a:extLst>
          </p:cNvPr>
          <p:cNvPicPr>
            <a:picLocks noChangeAspect="1"/>
          </p:cNvPicPr>
          <p:nvPr/>
        </p:nvPicPr>
        <p:blipFill>
          <a:blip r:embed="rId3"/>
          <a:stretch>
            <a:fillRect/>
          </a:stretch>
        </p:blipFill>
        <p:spPr>
          <a:xfrm>
            <a:off x="2057400" y="2819400"/>
            <a:ext cx="5029200" cy="2514600"/>
          </a:xfrm>
          <a:prstGeom prst="rect">
            <a:avLst/>
          </a:prstGeom>
        </p:spPr>
      </p:pic>
    </p:spTree>
    <p:extLst>
      <p:ext uri="{BB962C8B-B14F-4D97-AF65-F5344CB8AC3E}">
        <p14:creationId xmlns:p14="http://schemas.microsoft.com/office/powerpoint/2010/main" val="2535429946"/>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295400"/>
            <a:ext cx="8229600" cy="1143000"/>
          </a:xfrm>
        </p:spPr>
        <p:txBody>
          <a:bodyPr/>
          <a:lstStyle/>
          <a:p>
            <a:r>
              <a:rPr lang="en-US" sz="4400" dirty="0"/>
              <a:t>See Handout #2: </a:t>
            </a:r>
            <a:br>
              <a:rPr lang="en-US" sz="4400" dirty="0"/>
            </a:br>
            <a:r>
              <a:rPr lang="en-US" sz="4400" dirty="0"/>
              <a:t>Select Your Governing Goals</a:t>
            </a:r>
            <a:endParaRPr lang="en-US" sz="420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773680"/>
            <a:ext cx="4495800" cy="3779520"/>
          </a:xfrm>
        </p:spPr>
        <p:txBody>
          <a:bodyPr/>
          <a:lstStyle/>
          <a:p>
            <a:r>
              <a:rPr lang="en-US" sz="2800" dirty="0"/>
              <a:t>Before we begin the game, you’ll select your governing goals. The goals are your aspirations and values – the ones that shape the kind of country we live in.  Select </a:t>
            </a:r>
            <a:r>
              <a:rPr lang="en-US" sz="2800" u="sng" dirty="0"/>
              <a:t>3</a:t>
            </a:r>
            <a:r>
              <a:rPr lang="en-US" sz="2800" dirty="0"/>
              <a:t> of the 10 goals. </a:t>
            </a:r>
          </a:p>
        </p:txBody>
      </p:sp>
      <p:pic>
        <p:nvPicPr>
          <p:cNvPr id="4" name="Picture 3">
            <a:extLst>
              <a:ext uri="{FF2B5EF4-FFF2-40B4-BE49-F238E27FC236}">
                <a16:creationId xmlns:a16="http://schemas.microsoft.com/office/drawing/2014/main" id="{8893840D-9CF3-AC48-91C2-4C26A319F2C6}"/>
              </a:ext>
            </a:extLst>
          </p:cNvPr>
          <p:cNvPicPr>
            <a:picLocks noChangeAspect="1"/>
          </p:cNvPicPr>
          <p:nvPr/>
        </p:nvPicPr>
        <p:blipFill>
          <a:blip r:embed="rId3"/>
          <a:stretch>
            <a:fillRect/>
          </a:stretch>
        </p:blipFill>
        <p:spPr>
          <a:xfrm>
            <a:off x="5090628" y="2971800"/>
            <a:ext cx="3824772" cy="2598054"/>
          </a:xfrm>
          <a:prstGeom prst="rect">
            <a:avLst/>
          </a:prstGeom>
        </p:spPr>
      </p:pic>
    </p:spTree>
    <p:extLst>
      <p:ext uri="{BB962C8B-B14F-4D97-AF65-F5344CB8AC3E}">
        <p14:creationId xmlns:p14="http://schemas.microsoft.com/office/powerpoint/2010/main" val="259979812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143000"/>
            <a:ext cx="8229600" cy="1143000"/>
          </a:xfrm>
        </p:spPr>
        <p:txBody>
          <a:bodyPr/>
          <a:lstStyle/>
          <a:p>
            <a:r>
              <a:rPr lang="en-US" sz="4400" dirty="0"/>
              <a:t>Fiscal Ship Governing Goals</a:t>
            </a:r>
            <a:br>
              <a:rPr lang="en-US" sz="4000" dirty="0"/>
            </a:br>
            <a:r>
              <a:rPr lang="en-US" sz="3200" i="1" dirty="0">
                <a:solidFill>
                  <a:schemeClr val="tx1"/>
                </a:solidFill>
              </a:rPr>
              <a:t>Select </a:t>
            </a:r>
            <a:r>
              <a:rPr lang="en-US" sz="3200" i="1" u="sng" dirty="0">
                <a:solidFill>
                  <a:schemeClr val="tx1"/>
                </a:solidFill>
              </a:rPr>
              <a:t>3</a:t>
            </a:r>
            <a:r>
              <a:rPr lang="en-US" sz="3200" i="1" dirty="0">
                <a:solidFill>
                  <a:schemeClr val="tx1"/>
                </a:solidFill>
              </a:rPr>
              <a:t> out of the 10</a:t>
            </a:r>
            <a:endParaRPr lang="en-US" sz="4200" dirty="0">
              <a:solidFill>
                <a:schemeClr val="tx1"/>
              </a:solidFill>
            </a:endParaRP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362200"/>
            <a:ext cx="8229600" cy="3779520"/>
          </a:xfrm>
        </p:spPr>
        <p:txBody>
          <a:bodyPr/>
          <a:lstStyle/>
          <a:p>
            <a:pPr lvl="0"/>
            <a:r>
              <a:rPr lang="en-US" sz="1600" b="1" dirty="0"/>
              <a:t>Reduce Inequality:</a:t>
            </a:r>
            <a:r>
              <a:rPr lang="en-US" sz="1600" dirty="0"/>
              <a:t> The disparity between Americans who have the most and the least income is growing, mirrored by disparities in education, health, and family structure. You want to narrow the widening gaps in incomes and well-being at the top and the bottom.</a:t>
            </a:r>
          </a:p>
          <a:p>
            <a:pPr lvl="0"/>
            <a:r>
              <a:rPr lang="en-US" sz="1600" b="1" dirty="0"/>
              <a:t>Strengthen National Defense:</a:t>
            </a:r>
            <a:r>
              <a:rPr lang="en-US" sz="1600" dirty="0"/>
              <a:t> Projections of current policies show defense spending, measured as a share of the economy, falling over the next decade and then plateauing. You’d bolster the U.S. military by providing it with more personnel and more arms. (To reach fiscal sustainability, you’ll have to pay for these somehow.)</a:t>
            </a:r>
          </a:p>
          <a:p>
            <a:pPr lvl="0"/>
            <a:r>
              <a:rPr lang="en-US" sz="1600" b="1" dirty="0"/>
              <a:t>Fight Climate Change:</a:t>
            </a:r>
            <a:r>
              <a:rPr lang="en-US" sz="1600" dirty="0"/>
              <a:t> You want to use government policies to promote a cleaner, healthier environment, reduce greenhouse gas emissions and avoid the damage that could be caused by global climate change.</a:t>
            </a:r>
          </a:p>
          <a:p>
            <a:pPr lvl="0"/>
            <a:r>
              <a:rPr lang="en-US" sz="1600" b="1" dirty="0"/>
              <a:t>Strengthen Social Safety Net:</a:t>
            </a:r>
            <a:r>
              <a:rPr lang="en-US" sz="1600" dirty="0"/>
              <a:t> You believe it’s important for the federal government to give a hand up to those in poverty and protect those at risk of falling down the income ladder when times are tough. You want to expand and protect programs that protect the vulnerable.</a:t>
            </a:r>
          </a:p>
        </p:txBody>
      </p:sp>
      <p:sp>
        <p:nvSpPr>
          <p:cNvPr id="4" name="Content Placeholder 2">
            <a:extLst>
              <a:ext uri="{FF2B5EF4-FFF2-40B4-BE49-F238E27FC236}">
                <a16:creationId xmlns:a16="http://schemas.microsoft.com/office/drawing/2014/main" id="{197ADE72-3BB3-1E4A-B171-B72CBA3F1C75}"/>
              </a:ext>
            </a:extLst>
          </p:cNvPr>
          <p:cNvSpPr txBox="1">
            <a:spLocks/>
          </p:cNvSpPr>
          <p:nvPr/>
        </p:nvSpPr>
        <p:spPr bwMode="auto">
          <a:xfrm>
            <a:off x="457200" y="6172200"/>
            <a:ext cx="8229600" cy="274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1200"/>
              </a:spcBef>
              <a:spcAft>
                <a:spcPts val="0"/>
              </a:spcAft>
              <a:buFont typeface="Arial" pitchFamily="-108" charset="0"/>
              <a:buChar char="•"/>
              <a:defRPr sz="2200" b="0" i="0" kern="1200">
                <a:solidFill>
                  <a:schemeClr val="tx1"/>
                </a:solidFill>
                <a:latin typeface="Calibri" panose="020F0502020204030204" pitchFamily="34" charset="0"/>
                <a:ea typeface="ＭＳ Ｐゴシック" pitchFamily="-108" charset="-128"/>
                <a:cs typeface="Calibri" panose="020F0502020204030204" pitchFamily="34" charset="0"/>
              </a:defRPr>
            </a:lvl1pPr>
            <a:lvl2pPr marL="742950" indent="-285750" algn="l" rtl="0" fontAlgn="base">
              <a:spcBef>
                <a:spcPts val="0"/>
              </a:spcBef>
              <a:spcAft>
                <a:spcPts val="0"/>
              </a:spcAft>
              <a:buFont typeface="Arial" panose="020B0604020202020204" pitchFamily="34"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t>More Goals to Select from on the next two slides…</a:t>
            </a:r>
          </a:p>
        </p:txBody>
      </p:sp>
    </p:spTree>
    <p:extLst>
      <p:ext uri="{BB962C8B-B14F-4D97-AF65-F5344CB8AC3E}">
        <p14:creationId xmlns:p14="http://schemas.microsoft.com/office/powerpoint/2010/main" val="862132776"/>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143000"/>
            <a:ext cx="8229600" cy="1143000"/>
          </a:xfrm>
        </p:spPr>
        <p:txBody>
          <a:bodyPr/>
          <a:lstStyle/>
          <a:p>
            <a:r>
              <a:rPr lang="en-US" sz="4400" dirty="0"/>
              <a:t>Fiscal Ship Governing Goals</a:t>
            </a:r>
            <a:br>
              <a:rPr lang="en-US" sz="4000" dirty="0"/>
            </a:br>
            <a:r>
              <a:rPr lang="en-US" sz="3200" i="1" dirty="0">
                <a:solidFill>
                  <a:schemeClr val="tx1"/>
                </a:solidFill>
              </a:rPr>
              <a:t>Select </a:t>
            </a:r>
            <a:r>
              <a:rPr lang="en-US" sz="3200" i="1" u="sng" dirty="0">
                <a:solidFill>
                  <a:schemeClr val="tx1"/>
                </a:solidFill>
              </a:rPr>
              <a:t>3</a:t>
            </a:r>
            <a:r>
              <a:rPr lang="en-US" sz="3200" i="1" dirty="0">
                <a:solidFill>
                  <a:schemeClr val="tx1"/>
                </a:solidFill>
              </a:rPr>
              <a:t> out of the 10</a:t>
            </a:r>
            <a:endParaRPr lang="en-US" sz="4200" dirty="0">
              <a:solidFill>
                <a:schemeClr val="tx1"/>
              </a:solidFill>
            </a:endParaRP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362200"/>
            <a:ext cx="8229600" cy="3779520"/>
          </a:xfrm>
        </p:spPr>
        <p:txBody>
          <a:bodyPr/>
          <a:lstStyle/>
          <a:p>
            <a:pPr lvl="0"/>
            <a:r>
              <a:rPr lang="en-US" sz="1600" b="1" dirty="0"/>
              <a:t>Tax Cutter:</a:t>
            </a:r>
            <a:r>
              <a:rPr lang="en-US" sz="1600" dirty="0"/>
              <a:t> You believe lower taxes will boost economic growth and want to allow Americans to keep more of what they earn. Your goal is to substantially reduce federal tax revenues as a share of the economy. (To reach fiscal sustainability, you’ll have to cut spending, too.)</a:t>
            </a:r>
          </a:p>
          <a:p>
            <a:pPr lvl="0"/>
            <a:r>
              <a:rPr lang="en-US" sz="1600" b="1" dirty="0"/>
              <a:t>Shrink Government:</a:t>
            </a:r>
            <a:r>
              <a:rPr lang="en-US" sz="1600" dirty="0"/>
              <a:t> You believe that we’re better off with a leaner federal government, shifting responsibilities to the private, non-profit and state and local sectors. Spending on general government operations and federal programs (other than health and retirement benefits) is projected under current policy to decline over the next decade. You’d reduce it more.</a:t>
            </a:r>
          </a:p>
          <a:p>
            <a:pPr lvl="0"/>
            <a:r>
              <a:rPr lang="en-US" sz="1600" b="1" dirty="0"/>
              <a:t>Shield the Elderly:</a:t>
            </a:r>
            <a:r>
              <a:rPr lang="en-US" sz="1600" dirty="0"/>
              <a:t> Under current policy, about 60% of the increase in federal spending over the next decade will go to Social Security, Medicare, Medicaid and other major health programs, much of that for the growing number of people who will be over age 65. You want to protect benefits for senior citizens.</a:t>
            </a:r>
          </a:p>
        </p:txBody>
      </p:sp>
      <p:sp>
        <p:nvSpPr>
          <p:cNvPr id="4" name="Content Placeholder 2">
            <a:extLst>
              <a:ext uri="{FF2B5EF4-FFF2-40B4-BE49-F238E27FC236}">
                <a16:creationId xmlns:a16="http://schemas.microsoft.com/office/drawing/2014/main" id="{197ADE72-3BB3-1E4A-B171-B72CBA3F1C75}"/>
              </a:ext>
            </a:extLst>
          </p:cNvPr>
          <p:cNvSpPr txBox="1">
            <a:spLocks/>
          </p:cNvSpPr>
          <p:nvPr/>
        </p:nvSpPr>
        <p:spPr bwMode="auto">
          <a:xfrm>
            <a:off x="457200" y="6172200"/>
            <a:ext cx="8229600" cy="274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1200"/>
              </a:spcBef>
              <a:spcAft>
                <a:spcPts val="0"/>
              </a:spcAft>
              <a:buFont typeface="Arial" pitchFamily="-108" charset="0"/>
              <a:buChar char="•"/>
              <a:defRPr sz="2200" b="0" i="0" kern="1200">
                <a:solidFill>
                  <a:schemeClr val="tx1"/>
                </a:solidFill>
                <a:latin typeface="Calibri" panose="020F0502020204030204" pitchFamily="34" charset="0"/>
                <a:ea typeface="ＭＳ Ｐゴシック" pitchFamily="-108" charset="-128"/>
                <a:cs typeface="Calibri" panose="020F0502020204030204" pitchFamily="34" charset="0"/>
              </a:defRPr>
            </a:lvl1pPr>
            <a:lvl2pPr marL="742950" indent="-285750" algn="l" rtl="0" fontAlgn="base">
              <a:spcBef>
                <a:spcPts val="0"/>
              </a:spcBef>
              <a:spcAft>
                <a:spcPts val="0"/>
              </a:spcAft>
              <a:buFont typeface="Arial" panose="020B0604020202020204" pitchFamily="34"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t>More Goals to Select from on the next slide…</a:t>
            </a:r>
          </a:p>
        </p:txBody>
      </p:sp>
    </p:spTree>
    <p:extLst>
      <p:ext uri="{BB962C8B-B14F-4D97-AF65-F5344CB8AC3E}">
        <p14:creationId xmlns:p14="http://schemas.microsoft.com/office/powerpoint/2010/main" val="288880976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143000"/>
            <a:ext cx="8229600" cy="1143000"/>
          </a:xfrm>
        </p:spPr>
        <p:txBody>
          <a:bodyPr/>
          <a:lstStyle/>
          <a:p>
            <a:r>
              <a:rPr lang="en-US" sz="4400" dirty="0"/>
              <a:t>Fiscal Ship Governing Goals</a:t>
            </a:r>
            <a:br>
              <a:rPr lang="en-US" sz="4000" dirty="0"/>
            </a:br>
            <a:r>
              <a:rPr lang="en-US" sz="3200" i="1" dirty="0">
                <a:solidFill>
                  <a:schemeClr val="tx1"/>
                </a:solidFill>
              </a:rPr>
              <a:t>Select </a:t>
            </a:r>
            <a:r>
              <a:rPr lang="en-US" sz="3200" i="1" u="sng" dirty="0">
                <a:solidFill>
                  <a:schemeClr val="tx1"/>
                </a:solidFill>
              </a:rPr>
              <a:t>3</a:t>
            </a:r>
            <a:r>
              <a:rPr lang="en-US" sz="3200" i="1" dirty="0">
                <a:solidFill>
                  <a:schemeClr val="tx1"/>
                </a:solidFill>
              </a:rPr>
              <a:t> out of the 10</a:t>
            </a:r>
            <a:endParaRPr lang="en-US" sz="4200" dirty="0">
              <a:solidFill>
                <a:schemeClr val="tx1"/>
              </a:solidFill>
            </a:endParaRP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362200"/>
            <a:ext cx="8229600" cy="3779520"/>
          </a:xfrm>
        </p:spPr>
        <p:txBody>
          <a:bodyPr/>
          <a:lstStyle/>
          <a:p>
            <a:pPr lvl="0"/>
            <a:r>
              <a:rPr lang="en-US" sz="1600" b="1" dirty="0"/>
              <a:t>Invest in the Future:</a:t>
            </a:r>
            <a:r>
              <a:rPr lang="en-US" sz="1600" dirty="0"/>
              <a:t> You believe in planting seeds today that will be harvested in years to come. You want policies to increase, above what’s currently projected, government and private investment in children and young adults and in education, infrastructure and research that will pay off in the future. (To reach fiscal sustainability, you’ll have to pay for these somehow.)</a:t>
            </a:r>
          </a:p>
          <a:p>
            <a:pPr lvl="0"/>
            <a:r>
              <a:rPr lang="en-US" sz="1600" b="1" dirty="0"/>
              <a:t>Fiscal Hawk:</a:t>
            </a:r>
            <a:r>
              <a:rPr lang="en-US" sz="1600" dirty="0"/>
              <a:t> You’re not satisfied with restraining the projected increase in the federal debt so that in 25 years it’s roughly where it is today, measured as a share of the overall economy. To put the government and the economy on a sounder footing, you want to reduce it substantially below today’s levels.</a:t>
            </a:r>
          </a:p>
          <a:p>
            <a:r>
              <a:rPr lang="en-US" sz="1600" b="1" dirty="0"/>
              <a:t>Rein in Entitlements:</a:t>
            </a:r>
            <a:r>
              <a:rPr lang="en-US" sz="1600" dirty="0"/>
              <a:t> Spending on retirement, health and other government benefits, much of that for the elderly, account for two-thirds of non-interest spending today and threaten to squeeze out spending on everything else—from equipping soldiers with modern gear to repairing old bridges to pursuing cures for cancer. You want to restrain this spending to make room for other priorities. </a:t>
            </a:r>
          </a:p>
        </p:txBody>
      </p:sp>
    </p:spTree>
    <p:extLst>
      <p:ext uri="{BB962C8B-B14F-4D97-AF65-F5344CB8AC3E}">
        <p14:creationId xmlns:p14="http://schemas.microsoft.com/office/powerpoint/2010/main" val="2055168149"/>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143000"/>
            <a:ext cx="8229600" cy="1143000"/>
          </a:xfrm>
        </p:spPr>
        <p:txBody>
          <a:bodyPr/>
          <a:lstStyle/>
          <a:p>
            <a:r>
              <a:rPr lang="en-US" sz="4000" dirty="0"/>
              <a:t>Your governing goals – Pair-and-Share</a:t>
            </a:r>
            <a:br>
              <a:rPr lang="en-US" sz="4400" dirty="0"/>
            </a:br>
            <a:r>
              <a:rPr lang="en-US" sz="2400" dirty="0">
                <a:solidFill>
                  <a:schemeClr val="tx1"/>
                </a:solidFill>
              </a:rPr>
              <a:t>Turn to a neighbor and discuss the following questions…</a:t>
            </a:r>
            <a:endParaRPr lang="en-US" sz="4200" dirty="0">
              <a:solidFill>
                <a:schemeClr val="tx1"/>
              </a:solidFill>
            </a:endParaRP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362200"/>
            <a:ext cx="8229600" cy="3779520"/>
          </a:xfrm>
        </p:spPr>
        <p:txBody>
          <a:bodyPr/>
          <a:lstStyle/>
          <a:p>
            <a:pPr>
              <a:spcBef>
                <a:spcPts val="600"/>
              </a:spcBef>
              <a:buNone/>
            </a:pPr>
            <a:r>
              <a:rPr lang="en-US" sz="1600" b="1" dirty="0"/>
              <a:t>Partner #1 Explain:</a:t>
            </a:r>
          </a:p>
          <a:p>
            <a:pPr>
              <a:spcBef>
                <a:spcPts val="600"/>
              </a:spcBef>
            </a:pPr>
            <a:r>
              <a:rPr lang="en-US" sz="1600" dirty="0"/>
              <a:t>Which goals did you choose?</a:t>
            </a:r>
          </a:p>
          <a:p>
            <a:pPr>
              <a:spcBef>
                <a:spcPts val="600"/>
              </a:spcBef>
            </a:pPr>
            <a:r>
              <a:rPr lang="en-US" sz="1600" dirty="0"/>
              <a:t>Why did you choose these goals?</a:t>
            </a:r>
          </a:p>
          <a:p>
            <a:pPr>
              <a:buNone/>
            </a:pPr>
            <a:r>
              <a:rPr lang="en-US" sz="1600" b="1" dirty="0"/>
              <a:t>Partner #2 Explain:</a:t>
            </a:r>
          </a:p>
          <a:p>
            <a:pPr>
              <a:spcBef>
                <a:spcPts val="600"/>
              </a:spcBef>
            </a:pPr>
            <a:r>
              <a:rPr lang="en-US" sz="1600" dirty="0"/>
              <a:t>Which goals did you choose?</a:t>
            </a:r>
          </a:p>
          <a:p>
            <a:pPr>
              <a:spcBef>
                <a:spcPts val="600"/>
              </a:spcBef>
            </a:pPr>
            <a:r>
              <a:rPr lang="en-US" sz="1600" dirty="0"/>
              <a:t>Why did you choose these goals?</a:t>
            </a:r>
          </a:p>
          <a:p>
            <a:pPr marL="0" indent="0">
              <a:buNone/>
            </a:pPr>
            <a:r>
              <a:rPr lang="en-US" sz="1600" b="1" dirty="0"/>
              <a:t>Discuss together and record your answers on Handout #3, question #3. </a:t>
            </a:r>
          </a:p>
          <a:p>
            <a:pPr marL="457200" indent="-457200">
              <a:spcBef>
                <a:spcPts val="600"/>
              </a:spcBef>
              <a:buAutoNum type="alphaUcParenR"/>
            </a:pPr>
            <a:r>
              <a:rPr lang="en-US" sz="1600" dirty="0"/>
              <a:t>Do your goals work together so achieve a common objective?  </a:t>
            </a:r>
          </a:p>
          <a:p>
            <a:pPr marL="457200" indent="-457200">
              <a:spcBef>
                <a:spcPts val="600"/>
              </a:spcBef>
              <a:buAutoNum type="alphaUcParenR"/>
            </a:pPr>
            <a:r>
              <a:rPr lang="en-US" sz="1600" dirty="0"/>
              <a:t>Do they balance both revenues and expenditures so that you will be able to put the country on a sustainable fiscal path?</a:t>
            </a:r>
          </a:p>
          <a:p>
            <a:pPr marL="457200" indent="-457200">
              <a:spcBef>
                <a:spcPts val="600"/>
              </a:spcBef>
              <a:buAutoNum type="alphaUcParenR"/>
            </a:pPr>
            <a:r>
              <a:rPr lang="en-US" sz="1600" dirty="0"/>
              <a:t>Are there any inherent contradictions in your selected goals that make policy-making difficult during the game?</a:t>
            </a:r>
          </a:p>
          <a:p>
            <a:pPr marL="0" indent="0">
              <a:spcBef>
                <a:spcPts val="1000"/>
              </a:spcBef>
              <a:buNone/>
            </a:pPr>
            <a:endParaRPr lang="en-US" sz="1600" dirty="0"/>
          </a:p>
          <a:p>
            <a:pPr marL="0" indent="0">
              <a:spcBef>
                <a:spcPts val="1000"/>
              </a:spcBef>
              <a:buNone/>
            </a:pPr>
            <a:endParaRPr lang="en-US" sz="1600" dirty="0"/>
          </a:p>
          <a:p>
            <a:pPr>
              <a:spcBef>
                <a:spcPts val="1000"/>
              </a:spcBef>
              <a:buNone/>
            </a:pPr>
            <a:endParaRPr lang="en-US" sz="1600" dirty="0"/>
          </a:p>
        </p:txBody>
      </p:sp>
    </p:spTree>
    <p:extLst>
      <p:ext uri="{BB962C8B-B14F-4D97-AF65-F5344CB8AC3E}">
        <p14:creationId xmlns:p14="http://schemas.microsoft.com/office/powerpoint/2010/main" val="77108796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90600"/>
            <a:ext cx="8534400" cy="1143000"/>
          </a:xfrm>
        </p:spPr>
        <p:txBody>
          <a:bodyPr/>
          <a:lstStyle/>
          <a:p>
            <a:r>
              <a:rPr lang="en-US" sz="4350" dirty="0"/>
              <a:t>Evaluate Policy Options in the Game</a:t>
            </a: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r>
              <a:rPr lang="en-US" sz="2400" dirty="0"/>
              <a:t>Policy Options on the Fiscal Ship</a:t>
            </a:r>
          </a:p>
          <a:p>
            <a:pPr lvl="1"/>
            <a:r>
              <a:rPr lang="en-US" sz="2200" dirty="0"/>
              <a:t>Based on your personal beliefs as stated in your three governing goals, highlight options you agree with in GREEN (good) and those you absolutely disagree with in YELLOW (yucky), or simply place a ‘+’ or ‘—’ by the policies if they do (or do not) align with your three governing goals.</a:t>
            </a:r>
          </a:p>
        </p:txBody>
      </p:sp>
    </p:spTree>
    <p:extLst>
      <p:ext uri="{BB962C8B-B14F-4D97-AF65-F5344CB8AC3E}">
        <p14:creationId xmlns:p14="http://schemas.microsoft.com/office/powerpoint/2010/main" val="43544868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990600"/>
            <a:ext cx="8229600" cy="1143000"/>
          </a:xfrm>
        </p:spPr>
        <p:txBody>
          <a:bodyPr/>
          <a:lstStyle/>
          <a:p>
            <a:pPr>
              <a:lnSpc>
                <a:spcPts val="4600"/>
              </a:lnSpc>
            </a:pPr>
            <a:r>
              <a:rPr lang="en-US" sz="4400" dirty="0"/>
              <a:t>Misconceptions about the budget:</a:t>
            </a:r>
          </a:p>
        </p:txBody>
      </p:sp>
      <p:pic>
        <p:nvPicPr>
          <p:cNvPr id="6" name="Picture 5">
            <a:extLst>
              <a:ext uri="{FF2B5EF4-FFF2-40B4-BE49-F238E27FC236}">
                <a16:creationId xmlns:a16="http://schemas.microsoft.com/office/drawing/2014/main" id="{6407F78C-8B03-1347-86EC-BEB9410A6268}"/>
              </a:ext>
            </a:extLst>
          </p:cNvPr>
          <p:cNvPicPr>
            <a:picLocks noChangeAspect="1"/>
          </p:cNvPicPr>
          <p:nvPr/>
        </p:nvPicPr>
        <p:blipFill>
          <a:blip r:embed="rId3"/>
          <a:stretch>
            <a:fillRect/>
          </a:stretch>
        </p:blipFill>
        <p:spPr>
          <a:xfrm>
            <a:off x="1904997" y="1981200"/>
            <a:ext cx="5334004" cy="2147762"/>
          </a:xfrm>
          <a:prstGeom prst="rect">
            <a:avLst/>
          </a:prstGeom>
        </p:spPr>
      </p:pic>
      <p:pic>
        <p:nvPicPr>
          <p:cNvPr id="10" name="Picture 9">
            <a:extLst>
              <a:ext uri="{FF2B5EF4-FFF2-40B4-BE49-F238E27FC236}">
                <a16:creationId xmlns:a16="http://schemas.microsoft.com/office/drawing/2014/main" id="{33E9A5A5-6987-8D4F-991C-0EE3BFB37608}"/>
              </a:ext>
            </a:extLst>
          </p:cNvPr>
          <p:cNvPicPr>
            <a:picLocks noChangeAspect="1"/>
          </p:cNvPicPr>
          <p:nvPr/>
        </p:nvPicPr>
        <p:blipFill>
          <a:blip r:embed="rId4"/>
          <a:stretch>
            <a:fillRect/>
          </a:stretch>
        </p:blipFill>
        <p:spPr>
          <a:xfrm>
            <a:off x="1752601" y="4097475"/>
            <a:ext cx="5664270" cy="2235477"/>
          </a:xfrm>
          <a:prstGeom prst="rect">
            <a:avLst/>
          </a:prstGeom>
        </p:spPr>
      </p:pic>
      <p:sp>
        <p:nvSpPr>
          <p:cNvPr id="11" name="TextBox 10">
            <a:extLst>
              <a:ext uri="{FF2B5EF4-FFF2-40B4-BE49-F238E27FC236}">
                <a16:creationId xmlns:a16="http://schemas.microsoft.com/office/drawing/2014/main" id="{E3663677-77C2-7349-A324-36F54347CCD5}"/>
              </a:ext>
            </a:extLst>
          </p:cNvPr>
          <p:cNvSpPr txBox="1"/>
          <p:nvPr/>
        </p:nvSpPr>
        <p:spPr>
          <a:xfrm>
            <a:off x="3962400" y="6230779"/>
            <a:ext cx="4800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Office of Management and Budget, Congressional Budget Office</a:t>
            </a:r>
          </a:p>
        </p:txBody>
      </p:sp>
      <p:sp>
        <p:nvSpPr>
          <p:cNvPr id="3" name="Rectangle 2">
            <a:extLst>
              <a:ext uri="{FF2B5EF4-FFF2-40B4-BE49-F238E27FC236}">
                <a16:creationId xmlns:a16="http://schemas.microsoft.com/office/drawing/2014/main" id="{E70511AA-42D7-570E-C2C6-339B5F4A1088}"/>
              </a:ext>
            </a:extLst>
          </p:cNvPr>
          <p:cNvSpPr/>
          <p:nvPr/>
        </p:nvSpPr>
        <p:spPr>
          <a:xfrm>
            <a:off x="6781800" y="4664556"/>
            <a:ext cx="304800" cy="3189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F07961D-691C-9B2C-5937-A311062300A9}"/>
              </a:ext>
            </a:extLst>
          </p:cNvPr>
          <p:cNvSpPr/>
          <p:nvPr/>
        </p:nvSpPr>
        <p:spPr>
          <a:xfrm>
            <a:off x="3429000" y="4987413"/>
            <a:ext cx="304800" cy="914400"/>
          </a:xfrm>
          <a:prstGeom prst="rect">
            <a:avLst/>
          </a:prstGeom>
          <a:solidFill>
            <a:srgbClr val="004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331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1219200"/>
            <a:ext cx="8534400" cy="1143000"/>
          </a:xfrm>
        </p:spPr>
        <p:txBody>
          <a:bodyPr/>
          <a:lstStyle/>
          <a:p>
            <a:r>
              <a:rPr lang="en-US" sz="4400" dirty="0"/>
              <a:t>Completely Evaluate Policies </a:t>
            </a:r>
            <a:br>
              <a:rPr lang="en-US" sz="4400" dirty="0"/>
            </a:br>
            <a:r>
              <a:rPr lang="en-US" sz="4400" dirty="0"/>
              <a:t>for all Categories</a:t>
            </a:r>
          </a:p>
        </p:txBody>
      </p:sp>
      <p:pic>
        <p:nvPicPr>
          <p:cNvPr id="13" name="Picture 12">
            <a:extLst>
              <a:ext uri="{FF2B5EF4-FFF2-40B4-BE49-F238E27FC236}">
                <a16:creationId xmlns:a16="http://schemas.microsoft.com/office/drawing/2014/main" id="{F0025C51-8AAB-4946-8A6B-7BBD32789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6517" y="3056848"/>
            <a:ext cx="3030986" cy="2581952"/>
          </a:xfrm>
          <a:prstGeom prst="rect">
            <a:avLst/>
          </a:prstGeom>
        </p:spPr>
      </p:pic>
      <p:sp>
        <p:nvSpPr>
          <p:cNvPr id="15" name="TextBox 14">
            <a:extLst>
              <a:ext uri="{FF2B5EF4-FFF2-40B4-BE49-F238E27FC236}">
                <a16:creationId xmlns:a16="http://schemas.microsoft.com/office/drawing/2014/main" id="{5180347E-CF38-1A41-90A3-26C77446B676}"/>
              </a:ext>
            </a:extLst>
          </p:cNvPr>
          <p:cNvSpPr txBox="1"/>
          <p:nvPr/>
        </p:nvSpPr>
        <p:spPr>
          <a:xfrm>
            <a:off x="3138897" y="4122003"/>
            <a:ext cx="3018606" cy="830997"/>
          </a:xfrm>
          <a:prstGeom prst="rect">
            <a:avLst/>
          </a:prstGeom>
          <a:noFill/>
        </p:spPr>
        <p:txBody>
          <a:bodyPr wrap="square" rtlCol="0">
            <a:spAutoFit/>
          </a:bodyPr>
          <a:lstStyle/>
          <a:p>
            <a:pPr algn="ctr"/>
            <a:r>
              <a:rPr lang="en-US" sz="2400" b="1" dirty="0"/>
              <a:t>Next Stop…</a:t>
            </a:r>
            <a:br>
              <a:rPr lang="en-US" sz="2400" b="1" dirty="0"/>
            </a:br>
            <a:r>
              <a:rPr lang="en-US" sz="2400" b="1" dirty="0"/>
              <a:t>Game Time!</a:t>
            </a:r>
          </a:p>
        </p:txBody>
      </p:sp>
    </p:spTree>
    <p:extLst>
      <p:ext uri="{BB962C8B-B14F-4D97-AF65-F5344CB8AC3E}">
        <p14:creationId xmlns:p14="http://schemas.microsoft.com/office/powerpoint/2010/main" val="1310439516"/>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990600"/>
            <a:ext cx="8229600" cy="1143000"/>
          </a:xfrm>
        </p:spPr>
        <p:txBody>
          <a:bodyPr/>
          <a:lstStyle/>
          <a:p>
            <a:r>
              <a:rPr lang="en-US" sz="4400" dirty="0"/>
              <a:t>The Fiscal Ship</a:t>
            </a: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pPr marL="0" indent="0" algn="ctr">
              <a:buNone/>
            </a:pPr>
            <a:r>
              <a:rPr lang="en-US" sz="2400" dirty="0"/>
              <a:t>Part #3 – Playing the Game</a:t>
            </a:r>
          </a:p>
        </p:txBody>
      </p:sp>
      <p:pic>
        <p:nvPicPr>
          <p:cNvPr id="4" name="Picture 3">
            <a:extLst>
              <a:ext uri="{FF2B5EF4-FFF2-40B4-BE49-F238E27FC236}">
                <a16:creationId xmlns:a16="http://schemas.microsoft.com/office/drawing/2014/main" id="{9A9B387F-5185-844C-A749-2A562DF0E328}"/>
              </a:ext>
            </a:extLst>
          </p:cNvPr>
          <p:cNvPicPr>
            <a:picLocks noChangeAspect="1"/>
          </p:cNvPicPr>
          <p:nvPr/>
        </p:nvPicPr>
        <p:blipFill>
          <a:blip r:embed="rId3"/>
          <a:stretch>
            <a:fillRect/>
          </a:stretch>
        </p:blipFill>
        <p:spPr>
          <a:xfrm>
            <a:off x="2057400" y="2819400"/>
            <a:ext cx="5029200" cy="2514600"/>
          </a:xfrm>
          <a:prstGeom prst="rect">
            <a:avLst/>
          </a:prstGeom>
        </p:spPr>
      </p:pic>
    </p:spTree>
    <p:extLst>
      <p:ext uri="{BB962C8B-B14F-4D97-AF65-F5344CB8AC3E}">
        <p14:creationId xmlns:p14="http://schemas.microsoft.com/office/powerpoint/2010/main" val="1600418667"/>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381000" y="4038600"/>
            <a:ext cx="8305800" cy="3169920"/>
          </a:xfrm>
        </p:spPr>
        <p:txBody>
          <a:bodyPr/>
          <a:lstStyle/>
          <a:p>
            <a:r>
              <a:rPr lang="en-US" sz="1800" dirty="0"/>
              <a:t>You need to captain the U.S.S. Federal Budget to avoid the stormy seas of debt.  </a:t>
            </a:r>
          </a:p>
          <a:p>
            <a:r>
              <a:rPr lang="en-US" sz="1800" dirty="0"/>
              <a:t>Your mission is to pick from a menu of tax and spending options to reduce the debt from projected levels over the next 25 years and keep the debt level no higher than it is today.</a:t>
            </a:r>
          </a:p>
          <a:p>
            <a:r>
              <a:rPr lang="en-US" sz="1800" dirty="0"/>
              <a:t>But budget decisions aren’t only about fiscal sustainability. They also shape the kind of country we live in. To win the game, you need to find a combination of policies that match your values and priorities AND set the budget on a sustainable course.</a:t>
            </a:r>
          </a:p>
        </p:txBody>
      </p:sp>
      <p:pic>
        <p:nvPicPr>
          <p:cNvPr id="7" name="Picture 6" descr="http://econedlink.org/img/interactive-images/EconEdLink-405-the-fiscal-ship.jpg">
            <a:hlinkClick r:id="rId3"/>
            <a:extLst>
              <a:ext uri="{FF2B5EF4-FFF2-40B4-BE49-F238E27FC236}">
                <a16:creationId xmlns:a16="http://schemas.microsoft.com/office/drawing/2014/main" id="{E569F1F9-6A3C-0549-B824-58EFC1EE0996}"/>
              </a:ext>
            </a:extLst>
          </p:cNvPr>
          <p:cNvPicPr>
            <a:picLocks noChangeAspect="1" noChangeArrowheads="1"/>
          </p:cNvPicPr>
          <p:nvPr/>
        </p:nvPicPr>
        <p:blipFill>
          <a:blip r:embed="rId4" cstate="print"/>
          <a:srcRect/>
          <a:stretch>
            <a:fillRect/>
          </a:stretch>
        </p:blipFill>
        <p:spPr bwMode="auto">
          <a:xfrm>
            <a:off x="457200" y="1219200"/>
            <a:ext cx="8229600" cy="2651761"/>
          </a:xfrm>
          <a:prstGeom prst="rect">
            <a:avLst/>
          </a:prstGeom>
          <a:noFill/>
        </p:spPr>
      </p:pic>
    </p:spTree>
    <p:extLst>
      <p:ext uri="{BB962C8B-B14F-4D97-AF65-F5344CB8AC3E}">
        <p14:creationId xmlns:p14="http://schemas.microsoft.com/office/powerpoint/2010/main" val="58844195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40D508-4170-4843-8CA7-5EAD8DBED328}"/>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89D3947C-C5B1-D143-94E3-ABE9D07B58C8}"/>
              </a:ext>
            </a:extLst>
          </p:cNvPr>
          <p:cNvPicPr>
            <a:picLocks noChangeAspect="1"/>
          </p:cNvPicPr>
          <p:nvPr/>
        </p:nvPicPr>
        <p:blipFill>
          <a:blip r:embed="rId3"/>
          <a:stretch>
            <a:fillRect/>
          </a:stretch>
        </p:blipFill>
        <p:spPr>
          <a:xfrm>
            <a:off x="459054" y="1463040"/>
            <a:ext cx="8227746" cy="4785360"/>
          </a:xfrm>
          <a:prstGeom prst="rect">
            <a:avLst/>
          </a:prstGeom>
        </p:spPr>
      </p:pic>
    </p:spTree>
    <p:extLst>
      <p:ext uri="{BB962C8B-B14F-4D97-AF65-F5344CB8AC3E}">
        <p14:creationId xmlns:p14="http://schemas.microsoft.com/office/powerpoint/2010/main" val="2585179340"/>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90600"/>
            <a:ext cx="8534400" cy="1143000"/>
          </a:xfrm>
        </p:spPr>
        <p:txBody>
          <a:bodyPr/>
          <a:lstStyle/>
          <a:p>
            <a:r>
              <a:rPr lang="en-US" sz="4400" dirty="0"/>
              <a:t>Watch how to play the game </a:t>
            </a:r>
            <a:br>
              <a:rPr lang="en-US" sz="4400" dirty="0"/>
            </a:br>
            <a:r>
              <a:rPr lang="en-US" sz="2000" dirty="0">
                <a:solidFill>
                  <a:schemeClr val="tx1"/>
                </a:solidFill>
              </a:rPr>
              <a:t>(clip length 1:38)</a:t>
            </a:r>
            <a:endParaRPr lang="en-US" sz="4350" dirty="0">
              <a:solidFill>
                <a:schemeClr val="tx1"/>
              </a:solidFill>
            </a:endParaRP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pPr marL="0" indent="0">
              <a:buNone/>
            </a:pPr>
            <a:r>
              <a:rPr lang="en-US" sz="2400" dirty="0">
                <a:hlinkClick r:id="rId3"/>
              </a:rPr>
              <a:t>https://www.youtube.com/watch?v=QSWUcaT4GGA</a:t>
            </a:r>
            <a:endParaRPr lang="en-US" sz="2400" dirty="0"/>
          </a:p>
        </p:txBody>
      </p:sp>
      <p:pic>
        <p:nvPicPr>
          <p:cNvPr id="4" name="Picture 3">
            <a:hlinkClick r:id="rId4"/>
            <a:extLst>
              <a:ext uri="{FF2B5EF4-FFF2-40B4-BE49-F238E27FC236}">
                <a16:creationId xmlns:a16="http://schemas.microsoft.com/office/drawing/2014/main" id="{6A64B5D1-1E9E-5042-83EB-29CC59FAC8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8857" y="2743200"/>
            <a:ext cx="6246286" cy="3514394"/>
          </a:xfrm>
          <a:prstGeom prst="rect">
            <a:avLst/>
          </a:prstGeom>
        </p:spPr>
      </p:pic>
    </p:spTree>
    <p:extLst>
      <p:ext uri="{BB962C8B-B14F-4D97-AF65-F5344CB8AC3E}">
        <p14:creationId xmlns:p14="http://schemas.microsoft.com/office/powerpoint/2010/main" val="3589278271"/>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90600"/>
            <a:ext cx="8534400" cy="1143000"/>
          </a:xfrm>
        </p:spPr>
        <p:txBody>
          <a:bodyPr/>
          <a:lstStyle/>
          <a:p>
            <a:r>
              <a:rPr lang="en-US" sz="4400" dirty="0"/>
              <a:t>Post-Game Class Discussion</a:t>
            </a:r>
            <a:endParaRPr lang="en-US" sz="435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r>
              <a:rPr lang="en-US" sz="2000" dirty="0"/>
              <a:t>How difficult was it to pursue your goals while also hitting the debt target?  </a:t>
            </a:r>
          </a:p>
          <a:p>
            <a:r>
              <a:rPr lang="en-US" sz="2000" dirty="0"/>
              <a:t>Which of your goals were most difficult to achieve?</a:t>
            </a:r>
          </a:p>
          <a:p>
            <a:r>
              <a:rPr lang="en-US" sz="2000" dirty="0"/>
              <a:t>Which of your policy choices had the largest impact on your fiscal target?  Which barely moved the line?  </a:t>
            </a:r>
          </a:p>
          <a:p>
            <a:r>
              <a:rPr lang="en-US" sz="2000" dirty="0"/>
              <a:t>Were you surprised by the magnitude of any policy choices?</a:t>
            </a:r>
          </a:p>
          <a:p>
            <a:r>
              <a:rPr lang="en-US" sz="2000" dirty="0"/>
              <a:t>What do you think the political obstacles would be to hitting the debt target?</a:t>
            </a:r>
          </a:p>
          <a:p>
            <a:r>
              <a:rPr lang="en-US" sz="2000" dirty="0"/>
              <a:t>What do you think would be the impact on the American middle class of the choices you made?</a:t>
            </a:r>
          </a:p>
          <a:p>
            <a:r>
              <a:rPr lang="en-US" sz="2000" dirty="0"/>
              <a:t>Did the game make you reevaluate your initial governing goals?  </a:t>
            </a:r>
          </a:p>
        </p:txBody>
      </p:sp>
    </p:spTree>
    <p:extLst>
      <p:ext uri="{BB962C8B-B14F-4D97-AF65-F5344CB8AC3E}">
        <p14:creationId xmlns:p14="http://schemas.microsoft.com/office/powerpoint/2010/main" val="15811226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2AB6F-C275-88FF-215F-7C84D61A2187}"/>
              </a:ext>
            </a:extLst>
          </p:cNvPr>
          <p:cNvSpPr>
            <a:spLocks noGrp="1"/>
          </p:cNvSpPr>
          <p:nvPr>
            <p:ph type="title"/>
          </p:nvPr>
        </p:nvSpPr>
        <p:spPr/>
        <p:txBody>
          <a:bodyPr/>
          <a:lstStyle/>
          <a:p>
            <a:r>
              <a:rPr lang="en-US" dirty="0"/>
              <a:t>Wrap Up</a:t>
            </a:r>
          </a:p>
        </p:txBody>
      </p:sp>
      <p:sp>
        <p:nvSpPr>
          <p:cNvPr id="3" name="Content Placeholder 2">
            <a:extLst>
              <a:ext uri="{FF2B5EF4-FFF2-40B4-BE49-F238E27FC236}">
                <a16:creationId xmlns:a16="http://schemas.microsoft.com/office/drawing/2014/main" id="{0431DA6F-2F30-3B5E-39CF-33182E8CAB1B}"/>
              </a:ext>
            </a:extLst>
          </p:cNvPr>
          <p:cNvSpPr>
            <a:spLocks noGrp="1"/>
          </p:cNvSpPr>
          <p:nvPr>
            <p:ph idx="1"/>
          </p:nvPr>
        </p:nvSpPr>
        <p:spPr/>
        <p:txBody>
          <a:bodyPr/>
          <a:lstStyle/>
          <a:p>
            <a:pPr marL="0" indent="0">
              <a:buNone/>
            </a:pPr>
            <a:r>
              <a:rPr lang="en-US" sz="2800" dirty="0"/>
              <a:t>Now that you have played the Fiscal Ship game, how do you propose the federal government set the budget on a sustainable course for the next 25 years?</a:t>
            </a:r>
          </a:p>
        </p:txBody>
      </p:sp>
    </p:spTree>
    <p:extLst>
      <p:ext uri="{BB962C8B-B14F-4D97-AF65-F5344CB8AC3E}">
        <p14:creationId xmlns:p14="http://schemas.microsoft.com/office/powerpoint/2010/main" val="146442194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52400"/>
            <a:ext cx="8229600" cy="1143000"/>
          </a:xfrm>
        </p:spPr>
        <p:txBody>
          <a:bodyPr/>
          <a:lstStyle/>
          <a:p>
            <a:r>
              <a:rPr lang="en-US" sz="4400" dirty="0"/>
              <a:t>Federal Budget</a:t>
            </a: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296210" y="1204619"/>
            <a:ext cx="8542989" cy="3779520"/>
          </a:xfrm>
        </p:spPr>
        <p:txBody>
          <a:bodyPr/>
          <a:lstStyle/>
          <a:p>
            <a:pPr marL="0" indent="0">
              <a:buNone/>
            </a:pPr>
            <a:r>
              <a:rPr lang="en-US" sz="2800" dirty="0"/>
              <a:t>The taxing and spending plan of the national government</a:t>
            </a:r>
          </a:p>
          <a:p>
            <a:r>
              <a:rPr lang="en-US" sz="2700" dirty="0"/>
              <a:t>A </a:t>
            </a:r>
            <a:r>
              <a:rPr lang="en-US" sz="2700" b="1" dirty="0"/>
              <a:t>budget deficit </a:t>
            </a:r>
            <a:r>
              <a:rPr lang="en-US" sz="2700" dirty="0"/>
              <a:t>occurs in years the government's outlays (spending) are greater than its revenues (tax receipts)</a:t>
            </a:r>
          </a:p>
          <a:p>
            <a:r>
              <a:rPr lang="en-US" sz="2700" dirty="0"/>
              <a:t>Budget deficits increase the </a:t>
            </a:r>
            <a:r>
              <a:rPr lang="en-US" sz="2700" b="1" dirty="0"/>
              <a:t>National Debt </a:t>
            </a:r>
            <a:r>
              <a:rPr lang="en-US" sz="2700" dirty="0"/>
              <a:t>(the total unpaid borrowed funds, carried by the federal government). </a:t>
            </a:r>
          </a:p>
          <a:p>
            <a:r>
              <a:rPr lang="en-US" sz="2700" dirty="0"/>
              <a:t>A </a:t>
            </a:r>
            <a:r>
              <a:rPr lang="en-US" sz="2700" b="1" dirty="0"/>
              <a:t>budget surplus </a:t>
            </a:r>
            <a:r>
              <a:rPr lang="en-US" sz="2700" dirty="0"/>
              <a:t>occurs in years the government spending is less than its revenues. This would decrease the size of the National Debt.</a:t>
            </a:r>
          </a:p>
          <a:p>
            <a:endParaRPr lang="en-US" dirty="0"/>
          </a:p>
        </p:txBody>
      </p:sp>
      <p:grpSp>
        <p:nvGrpSpPr>
          <p:cNvPr id="6" name="Group 5">
            <a:extLst>
              <a:ext uri="{FF2B5EF4-FFF2-40B4-BE49-F238E27FC236}">
                <a16:creationId xmlns:a16="http://schemas.microsoft.com/office/drawing/2014/main" id="{35AC9E8C-0A6C-B525-0931-5E1C6278A5A2}"/>
              </a:ext>
            </a:extLst>
          </p:cNvPr>
          <p:cNvGrpSpPr/>
          <p:nvPr/>
        </p:nvGrpSpPr>
        <p:grpSpPr>
          <a:xfrm>
            <a:off x="6125957" y="5071422"/>
            <a:ext cx="1780911" cy="1517073"/>
            <a:chOff x="6125957" y="5071422"/>
            <a:chExt cx="1780911" cy="1517073"/>
          </a:xfrm>
        </p:grpSpPr>
        <p:pic>
          <p:nvPicPr>
            <p:cNvPr id="4" name="Picture 3">
              <a:extLst>
                <a:ext uri="{FF2B5EF4-FFF2-40B4-BE49-F238E27FC236}">
                  <a16:creationId xmlns:a16="http://schemas.microsoft.com/office/drawing/2014/main" id="{5E34FABA-15F6-C54B-B690-D5CF87D17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957" y="5071422"/>
              <a:ext cx="1780911" cy="1517073"/>
            </a:xfrm>
            <a:prstGeom prst="rect">
              <a:avLst/>
            </a:prstGeom>
          </p:spPr>
        </p:pic>
        <p:sp>
          <p:nvSpPr>
            <p:cNvPr id="5" name="TextBox 4">
              <a:extLst>
                <a:ext uri="{FF2B5EF4-FFF2-40B4-BE49-F238E27FC236}">
                  <a16:creationId xmlns:a16="http://schemas.microsoft.com/office/drawing/2014/main" id="{751FE85D-7784-E740-A39C-66107ED6EBDB}"/>
                </a:ext>
              </a:extLst>
            </p:cNvPr>
            <p:cNvSpPr txBox="1"/>
            <p:nvPr/>
          </p:nvSpPr>
          <p:spPr>
            <a:xfrm>
              <a:off x="6363603" y="5675810"/>
              <a:ext cx="1305618" cy="721095"/>
            </a:xfrm>
            <a:prstGeom prst="rect">
              <a:avLst/>
            </a:prstGeom>
            <a:noFill/>
          </p:spPr>
          <p:txBody>
            <a:bodyPr wrap="square" rtlCol="0">
              <a:spAutoFit/>
            </a:bodyPr>
            <a:lstStyle/>
            <a:p>
              <a:pPr algn="ctr">
                <a:lnSpc>
                  <a:spcPts val="2500"/>
                </a:lnSpc>
              </a:pPr>
              <a:r>
                <a:rPr lang="en-US" b="1" dirty="0">
                  <a:latin typeface="Calibri" panose="020F0502020204030204" pitchFamily="34" charset="0"/>
                  <a:cs typeface="Calibri" panose="020F0502020204030204" pitchFamily="34" charset="0"/>
                </a:rPr>
                <a:t>Answer </a:t>
              </a:r>
            </a:p>
            <a:p>
              <a:pPr algn="ctr">
                <a:lnSpc>
                  <a:spcPts val="2500"/>
                </a:lnSpc>
              </a:pPr>
              <a:r>
                <a:rPr lang="en-US" b="1" dirty="0">
                  <a:latin typeface="Calibri" panose="020F0502020204030204" pitchFamily="34" charset="0"/>
                  <a:cs typeface="Calibri" panose="020F0502020204030204" pitchFamily="34" charset="0"/>
                </a:rPr>
                <a:t>#1-3 Now </a:t>
              </a:r>
            </a:p>
          </p:txBody>
        </p:sp>
      </p:grpSp>
    </p:spTree>
    <p:extLst>
      <p:ext uri="{BB962C8B-B14F-4D97-AF65-F5344CB8AC3E}">
        <p14:creationId xmlns:p14="http://schemas.microsoft.com/office/powerpoint/2010/main" val="27875792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0784-BAAC-DC1F-AC4E-7AA413EDD711}"/>
              </a:ext>
            </a:extLst>
          </p:cNvPr>
          <p:cNvSpPr>
            <a:spLocks noGrp="1"/>
          </p:cNvSpPr>
          <p:nvPr>
            <p:ph type="title"/>
          </p:nvPr>
        </p:nvSpPr>
        <p:spPr>
          <a:xfrm>
            <a:off x="457200" y="152400"/>
            <a:ext cx="8229600" cy="1143000"/>
          </a:xfrm>
        </p:spPr>
        <p:txBody>
          <a:bodyPr/>
          <a:lstStyle/>
          <a:p>
            <a:r>
              <a:rPr lang="en-US" sz="4400" dirty="0">
                <a:solidFill>
                  <a:schemeClr val="tx1"/>
                </a:solidFill>
              </a:rPr>
              <a:t>Mandatory Spending</a:t>
            </a:r>
          </a:p>
        </p:txBody>
      </p:sp>
      <p:sp>
        <p:nvSpPr>
          <p:cNvPr id="3" name="Content Placeholder 2">
            <a:extLst>
              <a:ext uri="{FF2B5EF4-FFF2-40B4-BE49-F238E27FC236}">
                <a16:creationId xmlns:a16="http://schemas.microsoft.com/office/drawing/2014/main" id="{8025AFB6-6DCD-4B99-A27F-7DD1A027C885}"/>
              </a:ext>
            </a:extLst>
          </p:cNvPr>
          <p:cNvSpPr>
            <a:spLocks noGrp="1"/>
          </p:cNvSpPr>
          <p:nvPr>
            <p:ph idx="1"/>
          </p:nvPr>
        </p:nvSpPr>
        <p:spPr>
          <a:xfrm>
            <a:off x="304800" y="1260764"/>
            <a:ext cx="8229600" cy="3779520"/>
          </a:xfrm>
        </p:spPr>
        <p:txBody>
          <a:bodyPr/>
          <a:lstStyle/>
          <a:p>
            <a:r>
              <a:rPr lang="en-US" sz="3000" dirty="0"/>
              <a:t>Spending on certain programs required by existing law. Not dependent on an annual or periodic appropriation bill</a:t>
            </a:r>
          </a:p>
          <a:p>
            <a:pPr lvl="1"/>
            <a:r>
              <a:rPr lang="en-US" sz="3000" dirty="0"/>
              <a:t>Social Security, Medicare, Medicaid, some veteran’s benefits, food stamps and interest on our national debt.  </a:t>
            </a:r>
          </a:p>
          <a:p>
            <a:pPr lvl="1"/>
            <a:r>
              <a:rPr lang="en-US" sz="3000" dirty="0"/>
              <a:t>“Entitlements” – if you meet eligibility requirements then you are entitled to Federal government benefits or services. </a:t>
            </a:r>
          </a:p>
          <a:p>
            <a:pPr lvl="1"/>
            <a:r>
              <a:rPr lang="en-US" sz="3000" dirty="0"/>
              <a:t>About 70% of total spending</a:t>
            </a:r>
          </a:p>
          <a:p>
            <a:endParaRPr lang="en-US" dirty="0"/>
          </a:p>
        </p:txBody>
      </p:sp>
    </p:spTree>
    <p:extLst>
      <p:ext uri="{BB962C8B-B14F-4D97-AF65-F5344CB8AC3E}">
        <p14:creationId xmlns:p14="http://schemas.microsoft.com/office/powerpoint/2010/main" val="37759495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2CF99-8056-F530-7D1B-F6174EE2CE5C}"/>
              </a:ext>
            </a:extLst>
          </p:cNvPr>
          <p:cNvSpPr>
            <a:spLocks noGrp="1"/>
          </p:cNvSpPr>
          <p:nvPr>
            <p:ph type="title"/>
          </p:nvPr>
        </p:nvSpPr>
        <p:spPr>
          <a:xfrm>
            <a:off x="76200" y="152400"/>
            <a:ext cx="8229600" cy="1143000"/>
          </a:xfrm>
        </p:spPr>
        <p:txBody>
          <a:bodyPr/>
          <a:lstStyle/>
          <a:p>
            <a:r>
              <a:rPr lang="en-US" sz="4800" dirty="0">
                <a:solidFill>
                  <a:schemeClr val="tx1"/>
                </a:solidFill>
              </a:rPr>
              <a:t>Discretionary</a:t>
            </a:r>
          </a:p>
        </p:txBody>
      </p:sp>
      <p:sp>
        <p:nvSpPr>
          <p:cNvPr id="3" name="Content Placeholder 2">
            <a:extLst>
              <a:ext uri="{FF2B5EF4-FFF2-40B4-BE49-F238E27FC236}">
                <a16:creationId xmlns:a16="http://schemas.microsoft.com/office/drawing/2014/main" id="{BAEEE07E-54C8-3FF0-5DD2-F0E34A70111C}"/>
              </a:ext>
            </a:extLst>
          </p:cNvPr>
          <p:cNvSpPr>
            <a:spLocks noGrp="1"/>
          </p:cNvSpPr>
          <p:nvPr>
            <p:ph idx="1"/>
          </p:nvPr>
        </p:nvSpPr>
        <p:spPr>
          <a:xfrm>
            <a:off x="457200" y="1539240"/>
            <a:ext cx="8229600" cy="3779520"/>
          </a:xfrm>
        </p:spPr>
        <p:txBody>
          <a:bodyPr/>
          <a:lstStyle/>
          <a:p>
            <a:r>
              <a:rPr lang="en-US" sz="3200" dirty="0"/>
              <a:t>Spending Congress can adjust on a yearly basis. (Under the </a:t>
            </a:r>
            <a:r>
              <a:rPr lang="en-US" sz="3200" i="1" dirty="0"/>
              <a:t>discretion</a:t>
            </a:r>
            <a:r>
              <a:rPr lang="en-US" sz="3200" dirty="0"/>
              <a:t> of Congress)</a:t>
            </a:r>
          </a:p>
          <a:p>
            <a:pPr lvl="1"/>
            <a:r>
              <a:rPr lang="en-US" sz="3000" dirty="0"/>
              <a:t>Department of Defense (DoD), Health and Human Services, Veterans Administration, State Department, Homeland Security, etc. </a:t>
            </a:r>
          </a:p>
          <a:p>
            <a:pPr lvl="1"/>
            <a:r>
              <a:rPr lang="en-US" sz="3200" dirty="0"/>
              <a:t>Roughly half of our Discretionary budget goes to defense, </a:t>
            </a:r>
            <a:r>
              <a:rPr lang="en-US" sz="3200" i="1" dirty="0"/>
              <a:t>but remember - </a:t>
            </a:r>
            <a:r>
              <a:rPr lang="en-US" sz="3200" dirty="0"/>
              <a:t>discretionary spending is only                        30 percent of the total budget.</a:t>
            </a:r>
          </a:p>
          <a:p>
            <a:endParaRPr lang="en-US" dirty="0"/>
          </a:p>
        </p:txBody>
      </p:sp>
    </p:spTree>
    <p:extLst>
      <p:ext uri="{BB962C8B-B14F-4D97-AF65-F5344CB8AC3E}">
        <p14:creationId xmlns:p14="http://schemas.microsoft.com/office/powerpoint/2010/main" val="21735519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1805-FC60-77DC-DB3F-C2A0F20D005B}"/>
              </a:ext>
            </a:extLst>
          </p:cNvPr>
          <p:cNvSpPr>
            <a:spLocks noGrp="1"/>
          </p:cNvSpPr>
          <p:nvPr>
            <p:ph type="title"/>
          </p:nvPr>
        </p:nvSpPr>
        <p:spPr>
          <a:xfrm>
            <a:off x="457200" y="3048000"/>
            <a:ext cx="8229600" cy="1143000"/>
          </a:xfrm>
        </p:spPr>
        <p:txBody>
          <a:bodyPr/>
          <a:lstStyle/>
          <a:p>
            <a:r>
              <a:rPr lang="en-US" sz="4400" dirty="0"/>
              <a:t>Video: The Federal Budget: Where the Money Comes From and Where it Goes</a:t>
            </a:r>
            <a:br>
              <a:rPr lang="en-US" sz="4400" dirty="0"/>
            </a:br>
            <a:r>
              <a:rPr lang="en-US" sz="2800" dirty="0">
                <a:hlinkClick r:id="rId3"/>
              </a:rPr>
              <a:t>https://www.youtube.com/watch?v=z6ohGMgkYeE</a:t>
            </a:r>
            <a:br>
              <a:rPr lang="en-US" sz="4400" dirty="0"/>
            </a:br>
            <a:endParaRPr lang="en-US" sz="4400" dirty="0"/>
          </a:p>
        </p:txBody>
      </p:sp>
      <p:grpSp>
        <p:nvGrpSpPr>
          <p:cNvPr id="4" name="Group 3">
            <a:extLst>
              <a:ext uri="{FF2B5EF4-FFF2-40B4-BE49-F238E27FC236}">
                <a16:creationId xmlns:a16="http://schemas.microsoft.com/office/drawing/2014/main" id="{95D935C7-D1A7-3099-571B-B73B695704E4}"/>
              </a:ext>
            </a:extLst>
          </p:cNvPr>
          <p:cNvGrpSpPr/>
          <p:nvPr/>
        </p:nvGrpSpPr>
        <p:grpSpPr>
          <a:xfrm>
            <a:off x="6905889" y="4804063"/>
            <a:ext cx="1780911" cy="1517073"/>
            <a:chOff x="6125957" y="5071422"/>
            <a:chExt cx="1780911" cy="1517073"/>
          </a:xfrm>
        </p:grpSpPr>
        <p:pic>
          <p:nvPicPr>
            <p:cNvPr id="5" name="Picture 4">
              <a:extLst>
                <a:ext uri="{FF2B5EF4-FFF2-40B4-BE49-F238E27FC236}">
                  <a16:creationId xmlns:a16="http://schemas.microsoft.com/office/drawing/2014/main" id="{4FD819B6-C3C1-B0D1-C727-3EF7949709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957" y="5071422"/>
              <a:ext cx="1780911" cy="1517073"/>
            </a:xfrm>
            <a:prstGeom prst="rect">
              <a:avLst/>
            </a:prstGeom>
          </p:spPr>
        </p:pic>
        <p:sp>
          <p:nvSpPr>
            <p:cNvPr id="6" name="TextBox 5">
              <a:extLst>
                <a:ext uri="{FF2B5EF4-FFF2-40B4-BE49-F238E27FC236}">
                  <a16:creationId xmlns:a16="http://schemas.microsoft.com/office/drawing/2014/main" id="{C666406B-217D-1283-A2E5-46F2E2D774C2}"/>
                </a:ext>
              </a:extLst>
            </p:cNvPr>
            <p:cNvSpPr txBox="1"/>
            <p:nvPr/>
          </p:nvSpPr>
          <p:spPr>
            <a:xfrm>
              <a:off x="6363603" y="5675810"/>
              <a:ext cx="1305618" cy="721095"/>
            </a:xfrm>
            <a:prstGeom prst="rect">
              <a:avLst/>
            </a:prstGeom>
            <a:noFill/>
          </p:spPr>
          <p:txBody>
            <a:bodyPr wrap="square" rtlCol="0">
              <a:spAutoFit/>
            </a:bodyPr>
            <a:lstStyle/>
            <a:p>
              <a:pPr algn="ctr">
                <a:lnSpc>
                  <a:spcPts val="2500"/>
                </a:lnSpc>
              </a:pPr>
              <a:r>
                <a:rPr lang="en-US" b="1" dirty="0">
                  <a:latin typeface="Calibri" panose="020F0502020204030204" pitchFamily="34" charset="0"/>
                  <a:cs typeface="Calibri" panose="020F0502020204030204" pitchFamily="34" charset="0"/>
                </a:rPr>
                <a:t>Answer </a:t>
              </a:r>
            </a:p>
            <a:p>
              <a:pPr algn="ctr">
                <a:lnSpc>
                  <a:spcPts val="2500"/>
                </a:lnSpc>
              </a:pPr>
              <a:r>
                <a:rPr lang="en-US" b="1" dirty="0">
                  <a:latin typeface="Calibri" panose="020F0502020204030204" pitchFamily="34" charset="0"/>
                  <a:cs typeface="Calibri" panose="020F0502020204030204" pitchFamily="34" charset="0"/>
                </a:rPr>
                <a:t>#4 Now </a:t>
              </a:r>
            </a:p>
          </p:txBody>
        </p:sp>
      </p:grpSp>
    </p:spTree>
    <p:extLst>
      <p:ext uri="{BB962C8B-B14F-4D97-AF65-F5344CB8AC3E}">
        <p14:creationId xmlns:p14="http://schemas.microsoft.com/office/powerpoint/2010/main" val="13836589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64127" y="209122"/>
            <a:ext cx="8229600" cy="1143000"/>
          </a:xfrm>
        </p:spPr>
        <p:txBody>
          <a:bodyPr/>
          <a:lstStyle/>
          <a:p>
            <a:r>
              <a:rPr lang="en-US" sz="4400" dirty="0"/>
              <a:t>2025 Federal Budget</a:t>
            </a:r>
          </a:p>
        </p:txBody>
      </p:sp>
      <p:sp>
        <p:nvSpPr>
          <p:cNvPr id="13" name="TextBox 12">
            <a:extLst>
              <a:ext uri="{FF2B5EF4-FFF2-40B4-BE49-F238E27FC236}">
                <a16:creationId xmlns:a16="http://schemas.microsoft.com/office/drawing/2014/main" id="{2FB3D2F5-94DF-2648-8BA8-0E093CD163B4}"/>
              </a:ext>
            </a:extLst>
          </p:cNvPr>
          <p:cNvSpPr txBox="1"/>
          <p:nvPr/>
        </p:nvSpPr>
        <p:spPr>
          <a:xfrm>
            <a:off x="68908" y="6216745"/>
            <a:ext cx="2133599"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Congressional Budget Office</a:t>
            </a:r>
          </a:p>
        </p:txBody>
      </p:sp>
      <p:pic>
        <p:nvPicPr>
          <p:cNvPr id="8" name="Picture 7">
            <a:extLst>
              <a:ext uri="{FF2B5EF4-FFF2-40B4-BE49-F238E27FC236}">
                <a16:creationId xmlns:a16="http://schemas.microsoft.com/office/drawing/2014/main" id="{2DFFEB26-FE4A-09D4-9E1B-D591A4B72910}"/>
              </a:ext>
            </a:extLst>
          </p:cNvPr>
          <p:cNvPicPr>
            <a:picLocks noChangeAspect="1"/>
          </p:cNvPicPr>
          <p:nvPr/>
        </p:nvPicPr>
        <p:blipFill>
          <a:blip r:embed="rId3"/>
          <a:stretch>
            <a:fillRect/>
          </a:stretch>
        </p:blipFill>
        <p:spPr>
          <a:xfrm>
            <a:off x="762000" y="1066800"/>
            <a:ext cx="8039797" cy="4976291"/>
          </a:xfrm>
          <a:prstGeom prst="rect">
            <a:avLst/>
          </a:prstGeom>
        </p:spPr>
      </p:pic>
      <p:sp>
        <p:nvSpPr>
          <p:cNvPr id="16" name="Rectangle 15">
            <a:extLst>
              <a:ext uri="{FF2B5EF4-FFF2-40B4-BE49-F238E27FC236}">
                <a16:creationId xmlns:a16="http://schemas.microsoft.com/office/drawing/2014/main" id="{6671C5F9-3571-0AB2-4C6F-D483AA7C9215}"/>
              </a:ext>
            </a:extLst>
          </p:cNvPr>
          <p:cNvSpPr/>
          <p:nvPr/>
        </p:nvSpPr>
        <p:spPr>
          <a:xfrm>
            <a:off x="1380453" y="5439697"/>
            <a:ext cx="2971800" cy="6033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EC1E3CA-3CB1-4AB8-DF90-287D7F4651EB}"/>
              </a:ext>
            </a:extLst>
          </p:cNvPr>
          <p:cNvPicPr>
            <a:picLocks noChangeAspect="1"/>
          </p:cNvPicPr>
          <p:nvPr/>
        </p:nvPicPr>
        <p:blipFill>
          <a:blip r:embed="rId4"/>
          <a:stretch>
            <a:fillRect/>
          </a:stretch>
        </p:blipFill>
        <p:spPr>
          <a:xfrm>
            <a:off x="1752600" y="5295585"/>
            <a:ext cx="1958510" cy="891617"/>
          </a:xfrm>
          <a:prstGeom prst="rect">
            <a:avLst/>
          </a:prstGeom>
        </p:spPr>
      </p:pic>
    </p:spTree>
    <p:extLst>
      <p:ext uri="{BB962C8B-B14F-4D97-AF65-F5344CB8AC3E}">
        <p14:creationId xmlns:p14="http://schemas.microsoft.com/office/powerpoint/2010/main" val="413878694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97">
  <a:themeElements>
    <a:clrScheme name="Theme9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84">
  <a:themeElements>
    <a:clrScheme name="Theme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62">
  <a:themeElements>
    <a:clrScheme name="Theme6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475455f-c69b-4ff8-acf7-75612f4dc189">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0" ma:contentTypeDescription="Create a new document." ma:contentTypeScope="" ma:versionID="dfcaf296b1bd588bd73adb08cf7d47c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b9b2f643d7d147ab63e5deb48b696c83"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8332A4-542C-494D-8506-1C720B46413C}">
  <ds:schemaRefs>
    <ds:schemaRef ds:uri="http://schemas.microsoft.com/office/2006/metadata/properties"/>
    <ds:schemaRef ds:uri="http://schemas.microsoft.com/office/infopath/2007/PartnerControls"/>
    <ds:schemaRef ds:uri="e475455f-c69b-4ff8-acf7-75612f4dc189"/>
  </ds:schemaRefs>
</ds:datastoreItem>
</file>

<file path=customXml/itemProps2.xml><?xml version="1.0" encoding="utf-8"?>
<ds:datastoreItem xmlns:ds="http://schemas.openxmlformats.org/officeDocument/2006/customXml" ds:itemID="{3D573403-C109-4615-9D0F-BC23C8B90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85DF1F-BC57-4156-92DD-D8D43BF525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1861</TotalTime>
  <Words>6088</Words>
  <Application>Microsoft Office PowerPoint</Application>
  <PresentationFormat>On-screen Show (4:3)</PresentationFormat>
  <Paragraphs>351</Paragraphs>
  <Slides>46</Slides>
  <Notes>41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46</vt:i4>
      </vt:variant>
    </vt:vector>
  </HeadingPairs>
  <TitlesOfParts>
    <vt:vector size="57" baseType="lpstr">
      <vt:lpstr>Arial</vt:lpstr>
      <vt:lpstr>Calibri</vt:lpstr>
      <vt:lpstr>Calibri Light</vt:lpstr>
      <vt:lpstr>effra</vt:lpstr>
      <vt:lpstr>Gill Sans</vt:lpstr>
      <vt:lpstr>Google Sans</vt:lpstr>
      <vt:lpstr>Tahoma</vt:lpstr>
      <vt:lpstr>Office Theme</vt:lpstr>
      <vt:lpstr>Theme97</vt:lpstr>
      <vt:lpstr>Theme84</vt:lpstr>
      <vt:lpstr>Theme62</vt:lpstr>
      <vt:lpstr>Charting a Course for  the Federal Budget and  the National Debt</vt:lpstr>
      <vt:lpstr>The Fiscal Ship</vt:lpstr>
      <vt:lpstr>PowerPoint Presentation</vt:lpstr>
      <vt:lpstr>Misconceptions about the budget:</vt:lpstr>
      <vt:lpstr>Federal Budget</vt:lpstr>
      <vt:lpstr>Mandatory Spending</vt:lpstr>
      <vt:lpstr>Discretionary</vt:lpstr>
      <vt:lpstr>Video: The Federal Budget: Where the Money Comes From and Where it Goes https://www.youtube.com/watch?v=z6ohGMgkYeE </vt:lpstr>
      <vt:lpstr>2025 Federal Budget</vt:lpstr>
      <vt:lpstr>PowerPoint Presentation</vt:lpstr>
      <vt:lpstr>PowerPoint Presentation</vt:lpstr>
      <vt:lpstr>PowerPoint Presentation</vt:lpstr>
      <vt:lpstr>US PUBLIC DEBT –  Who holds the IOUs? </vt:lpstr>
      <vt:lpstr>PowerPoint Presentation</vt:lpstr>
      <vt:lpstr>Looking at the Federal Budget from Multiple Perspectives</vt:lpstr>
      <vt:lpstr>PowerPoint Presentation</vt:lpstr>
      <vt:lpstr>PowerPoint Presentation</vt:lpstr>
      <vt:lpstr>The U.S. Public Debt</vt:lpstr>
      <vt:lpstr>The U.S. Public Debt</vt:lpstr>
      <vt:lpstr>The U.S. Public Debt</vt:lpstr>
      <vt:lpstr>The U.S. Public Debt</vt:lpstr>
      <vt:lpstr>Substantive Issues</vt:lpstr>
      <vt:lpstr>Substantive Issues</vt:lpstr>
      <vt:lpstr>Substantive Issues</vt:lpstr>
      <vt:lpstr>Substantive Issues</vt:lpstr>
      <vt:lpstr>PowerPoint Presentation</vt:lpstr>
      <vt:lpstr>Challenge #1: Growing Budget Deficits</vt:lpstr>
      <vt:lpstr>Challenge #2: Population Aging</vt:lpstr>
      <vt:lpstr>Challenge #2: Population Aging</vt:lpstr>
      <vt:lpstr>Challenge #3: Increased Costs for Major Health Care Programs</vt:lpstr>
      <vt:lpstr>PowerPoint Presentation</vt:lpstr>
      <vt:lpstr>What consequences do a large and growing federal debt have?</vt:lpstr>
      <vt:lpstr>The Fiscal Ship</vt:lpstr>
      <vt:lpstr>See Handout #2:  Select Your Governing Goals</vt:lpstr>
      <vt:lpstr>Fiscal Ship Governing Goals Select 3 out of the 10</vt:lpstr>
      <vt:lpstr>Fiscal Ship Governing Goals Select 3 out of the 10</vt:lpstr>
      <vt:lpstr>Fiscal Ship Governing Goals Select 3 out of the 10</vt:lpstr>
      <vt:lpstr>Your governing goals – Pair-and-Share Turn to a neighbor and discuss the following questions…</vt:lpstr>
      <vt:lpstr>Evaluate Policy Options in the Game</vt:lpstr>
      <vt:lpstr>Completely Evaluate Policies  for all Categories</vt:lpstr>
      <vt:lpstr>The Fiscal Ship</vt:lpstr>
      <vt:lpstr>PowerPoint Presentation</vt:lpstr>
      <vt:lpstr>PowerPoint Presentation</vt:lpstr>
      <vt:lpstr>Watch how to play the game  (clip length 1:38)</vt:lpstr>
      <vt:lpstr>Post-Game Class Discussion</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Ruth Cookson</cp:lastModifiedBy>
  <cp:revision>231</cp:revision>
  <dcterms:created xsi:type="dcterms:W3CDTF">2012-09-11T15:07:18Z</dcterms:created>
  <dcterms:modified xsi:type="dcterms:W3CDTF">2026-06-24T21:53:31Z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