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 id="2147483664" r:id="rId6"/>
  </p:sldMasterIdLst>
  <p:notesMasterIdLst>
    <p:notesMasterId r:id="rId47"/>
  </p:notesMasterIdLst>
  <p:handoutMasterIdLst>
    <p:handoutMasterId r:id="rId48"/>
  </p:handoutMasterIdLst>
  <p:sldIdLst>
    <p:sldId id="700" r:id="rId7"/>
    <p:sldId id="703" r:id="rId8"/>
    <p:sldId id="704" r:id="rId9"/>
    <p:sldId id="663" r:id="rId10"/>
    <p:sldId id="727" r:id="rId11"/>
    <p:sldId id="732" r:id="rId12"/>
    <p:sldId id="260" r:id="rId13"/>
    <p:sldId id="486" r:id="rId14"/>
    <p:sldId id="765" r:id="rId15"/>
    <p:sldId id="768" r:id="rId16"/>
    <p:sldId id="759" r:id="rId17"/>
    <p:sldId id="762" r:id="rId18"/>
    <p:sldId id="782" r:id="rId19"/>
    <p:sldId id="781" r:id="rId20"/>
    <p:sldId id="764" r:id="rId21"/>
    <p:sldId id="780" r:id="rId22"/>
    <p:sldId id="779" r:id="rId23"/>
    <p:sldId id="778" r:id="rId24"/>
    <p:sldId id="766" r:id="rId25"/>
    <p:sldId id="783" r:id="rId26"/>
    <p:sldId id="785" r:id="rId27"/>
    <p:sldId id="786" r:id="rId28"/>
    <p:sldId id="767" r:id="rId29"/>
    <p:sldId id="770" r:id="rId30"/>
    <p:sldId id="771" r:id="rId31"/>
    <p:sldId id="763" r:id="rId32"/>
    <p:sldId id="774" r:id="rId33"/>
    <p:sldId id="775" r:id="rId34"/>
    <p:sldId id="773" r:id="rId35"/>
    <p:sldId id="776" r:id="rId36"/>
    <p:sldId id="772" r:id="rId37"/>
    <p:sldId id="769" r:id="rId38"/>
    <p:sldId id="761" r:id="rId39"/>
    <p:sldId id="705" r:id="rId40"/>
    <p:sldId id="725" r:id="rId41"/>
    <p:sldId id="729" r:id="rId42"/>
    <p:sldId id="726" r:id="rId43"/>
    <p:sldId id="722" r:id="rId44"/>
    <p:sldId id="728" r:id="rId45"/>
    <p:sldId id="70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F5AB1C69-6EDB-4FF4-983F-18BD219EF322}"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0F0F0"/>
          </a:solidFill>
        </a:fill>
      </a:tcStyle>
    </a:wholeTbl>
    <a:band1H>
      <a:tcStyle>
        <a:tcBdr/>
        <a:fill>
          <a:solidFill>
            <a:srgbClr val="E1E1E1"/>
          </a:solidFill>
        </a:fill>
      </a:tcStyle>
    </a:band1H>
    <a:band2H>
      <a:tcStyle>
        <a:tcBdr/>
      </a:tcStyle>
    </a:band2H>
    <a:band1V>
      <a:tcStyle>
        <a:tcBdr/>
        <a:fill>
          <a:solidFill>
            <a:srgbClr val="E1E1E1"/>
          </a:solidFill>
        </a:fill>
      </a:tcStyle>
    </a:band1V>
    <a:band2V>
      <a:tcStyle>
        <a:tcBdr/>
      </a:tcStyle>
    </a:band2V>
    <a:lastCol>
      <a:tcTxStyle b="on">
        <a:font>
          <a:latin typeface="+mn-lt"/>
          <a:ea typeface="+mn-ea"/>
          <a:cs typeface="+mn-cs"/>
        </a:font>
        <a:srgbClr val="FFFFFF"/>
      </a:tcTxStyle>
      <a:tcStyle>
        <a:tcBdr/>
        <a:fill>
          <a:solidFill>
            <a:srgbClr val="A5A5A5"/>
          </a:solidFill>
        </a:fill>
      </a:tcStyle>
    </a:lastCol>
    <a:firstCol>
      <a:tcTxStyle b="on">
        <a:font>
          <a:latin typeface="+mn-lt"/>
          <a:ea typeface="+mn-ea"/>
          <a:cs typeface="+mn-cs"/>
        </a:font>
        <a:srgbClr val="FFFFFF"/>
      </a:tcTxStyle>
      <a:tcStyle>
        <a:tcBdr/>
        <a:fill>
          <a:solidFill>
            <a:srgbClr val="A5A5A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A5A5A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A5A5A5"/>
          </a:solidFill>
        </a:fill>
      </a:tcStyle>
    </a:firstRow>
  </a:tblStyle>
  <a:tblStyle styleId="{21E4AEA4-8DFA-4A89-87EB-49C32662AFE0}"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CECE8"/>
          </a:solidFill>
        </a:fill>
      </a:tcStyle>
    </a:wholeTbl>
    <a:band1H>
      <a:tcStyle>
        <a:tcBdr/>
        <a:fill>
          <a:solidFill>
            <a:srgbClr val="F8D7CD"/>
          </a:solidFill>
        </a:fill>
      </a:tcStyle>
    </a:band1H>
    <a:band2H>
      <a:tcStyle>
        <a:tcBdr/>
      </a:tcStyle>
    </a:band2H>
    <a:band1V>
      <a:tcStyle>
        <a:tcBdr/>
        <a:fill>
          <a:solidFill>
            <a:srgbClr val="F8D7CD"/>
          </a:solidFill>
        </a:fill>
      </a:tcStyle>
    </a:band1V>
    <a:band2V>
      <a:tcStyle>
        <a:tcBdr/>
      </a:tcStyle>
    </a:band2V>
    <a:lastCol>
      <a:tcTxStyle b="on">
        <a:font>
          <a:latin typeface="+mn-lt"/>
          <a:ea typeface="+mn-ea"/>
          <a:cs typeface="+mn-cs"/>
        </a:font>
        <a:srgbClr val="FFFFFF"/>
      </a:tcTxStyle>
      <a:tcStyle>
        <a:tcBdr/>
        <a:fill>
          <a:solidFill>
            <a:srgbClr val="ED7D31"/>
          </a:solidFill>
        </a:fill>
      </a:tcStyle>
    </a:lastCol>
    <a:firstCol>
      <a:tcTxStyle b="on">
        <a:font>
          <a:latin typeface="+mn-lt"/>
          <a:ea typeface="+mn-ea"/>
          <a:cs typeface="+mn-cs"/>
        </a:font>
        <a:srgbClr val="FFFFFF"/>
      </a:tcTxStyle>
      <a:tcStyle>
        <a:tcBdr/>
        <a:fill>
          <a:solidFill>
            <a:srgbClr val="ED7D31"/>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ED7D31"/>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ED7D3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76" d="100"/>
          <a:sy n="76" d="100"/>
        </p:scale>
        <p:origin x="72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E6607-9075-4B4D-78A3-878EC511BA18}"/>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latin typeface="Calibri"/>
            </a:endParaRPr>
          </a:p>
        </p:txBody>
      </p:sp>
      <p:sp>
        <p:nvSpPr>
          <p:cNvPr id="3" name="Date Placeholder 2">
            <a:extLst>
              <a:ext uri="{FF2B5EF4-FFF2-40B4-BE49-F238E27FC236}">
                <a16:creationId xmlns:a16="http://schemas.microsoft.com/office/drawing/2014/main" id="{E7B4FDB2-3D9C-4AA2-4873-78561E33C2D8}"/>
              </a:ext>
            </a:extLst>
          </p:cNvPr>
          <p:cNvSpPr txBox="1">
            <a:spLocks noGrp="1"/>
          </p:cNvSpPr>
          <p:nvPr>
            <p:ph type="dt" sz="quarter"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40C38B3-81AF-5B46-8263-7874B85BD1CF}" type="datetime1">
              <a:rPr lang="en-US"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10/30/2023</a:t>
            </a:fld>
            <a:endParaRPr lang="en-US" sz="1200" b="0" i="0" u="none" strike="noStrike" kern="1200" cap="none" spc="0" baseline="0" dirty="0">
              <a:solidFill>
                <a:srgbClr val="000000"/>
              </a:solidFill>
              <a:uFillTx/>
              <a:latin typeface="Calibri"/>
            </a:endParaRPr>
          </a:p>
        </p:txBody>
      </p:sp>
      <p:sp>
        <p:nvSpPr>
          <p:cNvPr id="4" name="Footer Placeholder 3">
            <a:extLst>
              <a:ext uri="{FF2B5EF4-FFF2-40B4-BE49-F238E27FC236}">
                <a16:creationId xmlns:a16="http://schemas.microsoft.com/office/drawing/2014/main" id="{D868E50E-9B48-81D3-BF2D-F995A6E6D718}"/>
              </a:ext>
            </a:extLst>
          </p:cNvPr>
          <p:cNvSpPr txBox="1">
            <a:spLocks noGrp="1"/>
          </p:cNvSpPr>
          <p:nvPr>
            <p:ph type="ftr" sz="quarter" idx="2"/>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latin typeface="Calibri"/>
            </a:endParaRPr>
          </a:p>
        </p:txBody>
      </p:sp>
      <p:sp>
        <p:nvSpPr>
          <p:cNvPr id="5" name="Slide Number Placeholder 4">
            <a:extLst>
              <a:ext uri="{FF2B5EF4-FFF2-40B4-BE49-F238E27FC236}">
                <a16:creationId xmlns:a16="http://schemas.microsoft.com/office/drawing/2014/main" id="{4DF33FF1-1B11-C918-2A99-08CD3D786BEF}"/>
              </a:ext>
            </a:extLst>
          </p:cNvPr>
          <p:cNvSpPr txBox="1">
            <a:spLocks noGrp="1"/>
          </p:cNvSpPr>
          <p:nvPr>
            <p:ph type="sldNum" sz="quarter" idx="3"/>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B9E692A-5FB9-7541-8B6E-C1190A6A4ABA}" type="slidenum">
              <a:t>‹#›</a:t>
            </a:fld>
            <a:endParaRPr lang="en-US"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443941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0CFE72-0F8C-2114-3A06-0903810A60F4}"/>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dirty="0"/>
          </a:p>
        </p:txBody>
      </p:sp>
      <p:sp>
        <p:nvSpPr>
          <p:cNvPr id="3" name="Date Placeholder 2">
            <a:extLst>
              <a:ext uri="{FF2B5EF4-FFF2-40B4-BE49-F238E27FC236}">
                <a16:creationId xmlns:a16="http://schemas.microsoft.com/office/drawing/2014/main" id="{B7694AF9-910A-C53E-6001-BC1B810432F8}"/>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ED267A4A-31B1-C44A-A547-B1FA2C31C6DA}" type="datetime1">
              <a:rPr lang="en-US"/>
              <a:pPr lvl="0"/>
              <a:t>10/30/2023</a:t>
            </a:fld>
            <a:endParaRPr lang="en-US" dirty="0"/>
          </a:p>
        </p:txBody>
      </p:sp>
      <p:sp>
        <p:nvSpPr>
          <p:cNvPr id="4" name="Slide Image Placeholder 3">
            <a:extLst>
              <a:ext uri="{FF2B5EF4-FFF2-40B4-BE49-F238E27FC236}">
                <a16:creationId xmlns:a16="http://schemas.microsoft.com/office/drawing/2014/main" id="{5829790C-48C5-865C-071B-9BF9B0D36C21}"/>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0532DEFD-04E7-89F9-44E4-CD02074A8471}"/>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9082C6A-22FF-A55E-74C4-60CC58B97881}"/>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dirty="0"/>
          </a:p>
        </p:txBody>
      </p:sp>
      <p:sp>
        <p:nvSpPr>
          <p:cNvPr id="7" name="Slide Number Placeholder 6">
            <a:extLst>
              <a:ext uri="{FF2B5EF4-FFF2-40B4-BE49-F238E27FC236}">
                <a16:creationId xmlns:a16="http://schemas.microsoft.com/office/drawing/2014/main" id="{73223ABD-C66B-5CCF-E2EC-8D722906A66D}"/>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A9ACD9D3-C2EB-654E-B421-57F976836AAF}" type="slidenum">
              <a:t>‹#›</a:t>
            </a:fld>
            <a:endParaRPr lang="en-US" dirty="0"/>
          </a:p>
        </p:txBody>
      </p:sp>
    </p:spTree>
    <p:extLst>
      <p:ext uri="{BB962C8B-B14F-4D97-AF65-F5344CB8AC3E}">
        <p14:creationId xmlns:p14="http://schemas.microsoft.com/office/powerpoint/2010/main" val="2377509637"/>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A9ACD9D3-C2EB-654E-B421-57F976836AAF}" type="slidenum">
              <a:rPr lang="en-US" smtClean="0"/>
              <a:t>1</a:t>
            </a:fld>
            <a:endParaRPr lang="en-US" dirty="0"/>
          </a:p>
        </p:txBody>
      </p:sp>
    </p:spTree>
    <p:extLst>
      <p:ext uri="{BB962C8B-B14F-4D97-AF65-F5344CB8AC3E}">
        <p14:creationId xmlns:p14="http://schemas.microsoft.com/office/powerpoint/2010/main" val="3530773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Lynne</a:t>
            </a:r>
          </a:p>
        </p:txBody>
      </p:sp>
      <p:sp>
        <p:nvSpPr>
          <p:cNvPr id="4" name="Slide Number Placeholder 3"/>
          <p:cNvSpPr>
            <a:spLocks noGrp="1"/>
          </p:cNvSpPr>
          <p:nvPr>
            <p:ph type="sldNum" sz="quarter" idx="5"/>
          </p:nvPr>
        </p:nvSpPr>
        <p:spPr/>
        <p:txBody>
          <a:bodyPr/>
          <a:lstStyle/>
          <a:p>
            <a:fld id="{50FED648-7D05-42EB-B34A-E3087FC6CC0F}" type="slidenum">
              <a:rPr lang="en-US" smtClean="0"/>
              <a:t>8</a:t>
            </a:fld>
            <a:endParaRPr lang="en-US" dirty="0"/>
          </a:p>
        </p:txBody>
      </p:sp>
    </p:spTree>
    <p:extLst>
      <p:ext uri="{BB962C8B-B14F-4D97-AF65-F5344CB8AC3E}">
        <p14:creationId xmlns:p14="http://schemas.microsoft.com/office/powerpoint/2010/main" val="3058456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55F6EE7B-9005-E215-5CA0-746AF2E67AFC}"/>
              </a:ext>
            </a:extLst>
          </p:cNvPr>
          <p:cNvSpPr txBox="1">
            <a:spLocks noGrp="1"/>
          </p:cNvSpPr>
          <p:nvPr>
            <p:ph type="body" sz="quarter" idx="4294967295"/>
          </p:nvPr>
        </p:nvSpPr>
        <p:spPr>
          <a:xfrm>
            <a:off x="812801" y="4146547"/>
            <a:ext cx="10515600" cy="9144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5400" b="0" i="0" u="none" strike="noStrike" cap="none" spc="-150" baseline="0">
                <a:solidFill>
                  <a:srgbClr val="FFFFFF"/>
                </a:solidFill>
                <a:uFillTx/>
                <a:latin typeface="Calibri"/>
              </a:defRPr>
            </a:lvl1pPr>
          </a:lstStyle>
          <a:p>
            <a:pPr lvl="0"/>
            <a:r>
              <a:rPr lang="en-US"/>
              <a:t>Click to edit Master title style</a:t>
            </a:r>
          </a:p>
        </p:txBody>
      </p:sp>
    </p:spTree>
    <p:extLst>
      <p:ext uri="{BB962C8B-B14F-4D97-AF65-F5344CB8AC3E}">
        <p14:creationId xmlns:p14="http://schemas.microsoft.com/office/powerpoint/2010/main" val="120422493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9DC79FA-6780-01F2-148D-B71B1D52EAFD}"/>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C598390-3B3E-32EA-1243-2F057EA33508}"/>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3544846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3627087-28DC-C245-2623-4FD24AC1C6B1}"/>
              </a:ext>
            </a:extLst>
          </p:cNvPr>
          <p:cNvSpPr txBox="1">
            <a:spLocks noGrp="1"/>
          </p:cNvSpPr>
          <p:nvPr>
            <p:ph type="sldNum" sz="quarter" idx="8"/>
          </p:nvPr>
        </p:nvSpPr>
        <p:spPr/>
        <p:txBody>
          <a:bodyPr/>
          <a:lstStyle>
            <a:lvl1pPr>
              <a:defRPr/>
            </a:lvl1pPr>
          </a:lstStyle>
          <a:p>
            <a:pPr lvl="0"/>
            <a:fld id="{75C05A01-5B6C-4E4E-B6D9-A456010C023B}" type="slidenum">
              <a:t>‹#›</a:t>
            </a:fld>
            <a:endParaRPr lang="en-US" dirty="0"/>
          </a:p>
        </p:txBody>
      </p:sp>
      <p:sp>
        <p:nvSpPr>
          <p:cNvPr id="3" name="Content Placeholder 2">
            <a:extLst>
              <a:ext uri="{FF2B5EF4-FFF2-40B4-BE49-F238E27FC236}">
                <a16:creationId xmlns:a16="http://schemas.microsoft.com/office/drawing/2014/main" id="{371998E4-8561-33FE-A353-B8BE11548B31}"/>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F4016AB7-D83D-B9C6-3E9A-68FF7EC3771E}"/>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2357280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077B04BE-3319-3930-68B8-480D1EC11FFA}"/>
              </a:ext>
            </a:extLst>
          </p:cNvPr>
          <p:cNvSpPr txBox="1">
            <a:spLocks noGrp="1"/>
          </p:cNvSpPr>
          <p:nvPr>
            <p:ph sz="half" idx="2"/>
          </p:nvPr>
        </p:nvSpPr>
        <p:spPr>
          <a:xfrm>
            <a:off x="839784" y="2505071"/>
            <a:ext cx="5157782" cy="3684583"/>
          </a:xfrm>
          <a:prstGeom prst="rect">
            <a:avLst/>
          </a:prstGeom>
          <a:solidFill>
            <a:srgbClr val="FFFFFF">
              <a:alpha val="20004"/>
            </a:srgbClr>
          </a:solidFill>
          <a:ln w="12701">
            <a:solidFill>
              <a:srgbClr val="2C3842"/>
            </a:solidFill>
            <a:prstDash val="solid"/>
          </a:ln>
        </p:spPr>
        <p:txBody>
          <a:bodyPr vert="horz" wrap="square" lIns="91440" tIns="45720" rIns="91440" bIns="45720" anchor="ctr" anchorCtr="0" compatLnSpc="1">
            <a:noAutofit/>
          </a:bodyPr>
          <a:lstStyle>
            <a:lvl1pPr marL="182880" marR="0" lvl="0" indent="0" fontAlgn="auto">
              <a:spcAft>
                <a:spcPts val="0"/>
              </a:spcAft>
              <a:buNone/>
              <a:tabLst/>
              <a:defRPr lang="en-US" sz="1800" b="0" i="0" u="none" strike="noStrike" cap="none" spc="0" baseline="0">
                <a:solidFill>
                  <a:srgbClr val="000000"/>
                </a:solidFill>
                <a:uFillTx/>
                <a:latin typeface="Calibri"/>
              </a:defRPr>
            </a:lvl1pPr>
          </a:lstStyle>
          <a:p>
            <a:pPr lvl="0"/>
            <a:r>
              <a:rPr lang="en-US"/>
              <a:t>Click to edit Master text styles</a:t>
            </a:r>
          </a:p>
        </p:txBody>
      </p:sp>
      <p:sp>
        <p:nvSpPr>
          <p:cNvPr id="3" name="Text Placeholder 4">
            <a:extLst>
              <a:ext uri="{FF2B5EF4-FFF2-40B4-BE49-F238E27FC236}">
                <a16:creationId xmlns:a16="http://schemas.microsoft.com/office/drawing/2014/main" id="{75BCF8A3-A40A-6EED-D2B0-CBCF0555A331}"/>
              </a:ext>
            </a:extLst>
          </p:cNvPr>
          <p:cNvSpPr txBox="1">
            <a:spLocks noGrp="1"/>
          </p:cNvSpPr>
          <p:nvPr>
            <p:ph type="body" idx="1"/>
          </p:nvPr>
        </p:nvSpPr>
        <p:spPr>
          <a:xfrm>
            <a:off x="6172200" y="1681160"/>
            <a:ext cx="5183184" cy="823910"/>
          </a:xfrm>
          <a:prstGeom prst="rect">
            <a:avLst/>
          </a:prstGeom>
          <a:solidFill>
            <a:srgbClr val="2C3842"/>
          </a:solidFill>
          <a:ln w="12701">
            <a:solidFill>
              <a:srgbClr val="2C3842"/>
            </a:solidFill>
            <a:prstDash val="solid"/>
          </a:ln>
        </p:spPr>
        <p:txBody>
          <a:bodyPr vert="horz" wrap="square" lIns="91440" tIns="45720" rIns="91440" bIns="45720" anchor="ctr" anchorCtr="0" compatLnSpc="1">
            <a:noAutofit/>
          </a:bodyPr>
          <a:lstStyle>
            <a:lvl1pPr marL="0" marR="0" lvl="0" indent="0" fontAlgn="auto">
              <a:spcAft>
                <a:spcPts val="0"/>
              </a:spcAft>
              <a:buNone/>
              <a:tabLst/>
              <a:defRPr lang="en-US" sz="2400" b="1" i="0" u="none" strike="noStrike" cap="none" spc="0" baseline="0">
                <a:solidFill>
                  <a:srgbClr val="FFFFFF"/>
                </a:solidFill>
                <a:uFillTx/>
                <a:latin typeface="Inter SemiBold" pitchFamily="2"/>
                <a:ea typeface="Inter SemiBold" pitchFamily="2"/>
              </a:defRPr>
            </a:lvl1pPr>
          </a:lstStyle>
          <a:p>
            <a:pPr lvl="0"/>
            <a:r>
              <a:rPr lang="en-US"/>
              <a:t>CLICK TO EDIT MASTER TEXT STYLES</a:t>
            </a:r>
          </a:p>
        </p:txBody>
      </p:sp>
      <p:sp>
        <p:nvSpPr>
          <p:cNvPr id="4" name="Content Placeholder 5">
            <a:extLst>
              <a:ext uri="{FF2B5EF4-FFF2-40B4-BE49-F238E27FC236}">
                <a16:creationId xmlns:a16="http://schemas.microsoft.com/office/drawing/2014/main" id="{AC4B0E05-4683-6D2D-B3B2-EDAEA290B414}"/>
              </a:ext>
            </a:extLst>
          </p:cNvPr>
          <p:cNvSpPr txBox="1">
            <a:spLocks noGrp="1"/>
          </p:cNvSpPr>
          <p:nvPr>
            <p:ph sz="quarter" idx="4"/>
          </p:nvPr>
        </p:nvSpPr>
        <p:spPr>
          <a:xfrm>
            <a:off x="6172200" y="2505071"/>
            <a:ext cx="5183184" cy="3684583"/>
          </a:xfrm>
          <a:prstGeom prst="rect">
            <a:avLst/>
          </a:prstGeom>
          <a:solidFill>
            <a:srgbClr val="FFFFFF">
              <a:alpha val="20004"/>
            </a:srgbClr>
          </a:solidFill>
          <a:ln w="12701">
            <a:solidFill>
              <a:srgbClr val="2C3842"/>
            </a:solidFill>
            <a:prstDash val="solid"/>
          </a:ln>
        </p:spPr>
        <p:txBody>
          <a:bodyPr vert="horz" wrap="square" lIns="91440" tIns="45720" rIns="91440" bIns="45720" anchor="ctr" anchorCtr="0" compatLnSpc="1">
            <a:noAutofit/>
          </a:bodyPr>
          <a:lstStyle>
            <a:lvl1pPr marL="182880" marR="0" lvl="0" indent="0" fontAlgn="auto">
              <a:spcAft>
                <a:spcPts val="0"/>
              </a:spcAft>
              <a:buNone/>
              <a:tabLst/>
              <a:defRPr lang="en-US" sz="1800" b="0" i="0" u="none" strike="noStrike" cap="none" spc="0" baseline="0">
                <a:solidFill>
                  <a:srgbClr val="000000"/>
                </a:solidFill>
                <a:uFillTx/>
                <a:latin typeface="Calibri"/>
              </a:defRPr>
            </a:lvl1pPr>
          </a:lstStyle>
          <a:p>
            <a:pPr lvl="0"/>
            <a:r>
              <a:rPr lang="en-US"/>
              <a:t>Click to edit Master text styles</a:t>
            </a:r>
          </a:p>
        </p:txBody>
      </p:sp>
      <p:sp>
        <p:nvSpPr>
          <p:cNvPr id="5" name="Slide Number Placeholder 8">
            <a:extLst>
              <a:ext uri="{FF2B5EF4-FFF2-40B4-BE49-F238E27FC236}">
                <a16:creationId xmlns:a16="http://schemas.microsoft.com/office/drawing/2014/main" id="{4B1F9432-DC5B-B549-24B0-F854B75C0014}"/>
              </a:ext>
            </a:extLst>
          </p:cNvPr>
          <p:cNvSpPr txBox="1">
            <a:spLocks noGrp="1"/>
          </p:cNvSpPr>
          <p:nvPr>
            <p:ph type="sldNum" sz="quarter" idx="8"/>
          </p:nvPr>
        </p:nvSpPr>
        <p:spPr/>
        <p:txBody>
          <a:bodyPr/>
          <a:lstStyle>
            <a:lvl1pPr>
              <a:defRPr/>
            </a:lvl1pPr>
          </a:lstStyle>
          <a:p>
            <a:pPr lvl="0"/>
            <a:fld id="{CCA30D68-C8CE-E04E-826F-CD269741E059}" type="slidenum">
              <a:t>‹#›</a:t>
            </a:fld>
            <a:endParaRPr lang="en-US" dirty="0"/>
          </a:p>
        </p:txBody>
      </p:sp>
    </p:spTree>
    <p:extLst>
      <p:ext uri="{BB962C8B-B14F-4D97-AF65-F5344CB8AC3E}">
        <p14:creationId xmlns:p14="http://schemas.microsoft.com/office/powerpoint/2010/main" val="304655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CD55B70-2566-A3A2-EEC8-7572AC1D7281}"/>
              </a:ext>
            </a:extLst>
          </p:cNvPr>
          <p:cNvSpPr txBox="1">
            <a:spLocks noGrp="1"/>
          </p:cNvSpPr>
          <p:nvPr>
            <p:ph type="sldNum" sz="quarter" idx="8"/>
          </p:nvPr>
        </p:nvSpPr>
        <p:spPr/>
        <p:txBody>
          <a:bodyPr/>
          <a:lstStyle>
            <a:lvl1pPr>
              <a:defRPr/>
            </a:lvl1pPr>
          </a:lstStyle>
          <a:p>
            <a:pPr lvl="0"/>
            <a:fld id="{7276FEE9-C51F-0C4D-A455-C6B26ACBD87E}" type="slidenum">
              <a:t>‹#›</a:t>
            </a:fld>
            <a:endParaRPr lang="en-US" dirty="0"/>
          </a:p>
        </p:txBody>
      </p:sp>
      <p:sp>
        <p:nvSpPr>
          <p:cNvPr id="3" name="Content Placeholder 2">
            <a:extLst>
              <a:ext uri="{FF2B5EF4-FFF2-40B4-BE49-F238E27FC236}">
                <a16:creationId xmlns:a16="http://schemas.microsoft.com/office/drawing/2014/main" id="{AC39C13C-193A-0197-C64E-43A0201883D7}"/>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C7048FB0-6146-B9CC-731D-881178EF86E5}"/>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1403708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1750B64-583C-E9A8-7A43-6E29AA0FBEFA}"/>
              </a:ext>
            </a:extLst>
          </p:cNvPr>
          <p:cNvSpPr txBox="1">
            <a:spLocks noGrp="1"/>
          </p:cNvSpPr>
          <p:nvPr>
            <p:ph type="subTitle" sz="quarter" idx="4294967295"/>
          </p:nvPr>
        </p:nvSpPr>
        <p:spPr>
          <a:xfrm>
            <a:off x="732187" y="861392"/>
            <a:ext cx="9144000" cy="6162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0" i="0" u="none" strike="noStrike" cap="none" spc="0" baseline="0">
                <a:solidFill>
                  <a:srgbClr val="000000"/>
                </a:solidFill>
                <a:uFillTx/>
                <a:latin typeface="Calibri"/>
              </a:defRPr>
            </a:lvl1pPr>
          </a:lstStyle>
          <a:p>
            <a:pPr lvl="0"/>
            <a:r>
              <a:rPr lang="en-US"/>
              <a:t>CLICK TO EDIT MASTER SUBTITLE STYLE</a:t>
            </a:r>
          </a:p>
        </p:txBody>
      </p:sp>
      <p:sp>
        <p:nvSpPr>
          <p:cNvPr id="3" name="Slide Number Placeholder 5">
            <a:extLst>
              <a:ext uri="{FF2B5EF4-FFF2-40B4-BE49-F238E27FC236}">
                <a16:creationId xmlns:a16="http://schemas.microsoft.com/office/drawing/2014/main" id="{E631D127-AF44-422A-48B2-6DC945072270}"/>
              </a:ext>
            </a:extLst>
          </p:cNvPr>
          <p:cNvSpPr txBox="1">
            <a:spLocks noGrp="1"/>
          </p:cNvSpPr>
          <p:nvPr>
            <p:ph type="sldNum" sz="quarter" idx="8"/>
          </p:nvPr>
        </p:nvSpPr>
        <p:spPr/>
        <p:txBody>
          <a:bodyPr/>
          <a:lstStyle>
            <a:lvl1pPr>
              <a:defRPr/>
            </a:lvl1pPr>
          </a:lstStyle>
          <a:p>
            <a:pPr lvl="0"/>
            <a:fld id="{FD15E157-0DA7-E846-874B-85D8260FF863}" type="slidenum">
              <a:t>‹#›</a:t>
            </a:fld>
            <a:endParaRPr lang="en-US" dirty="0"/>
          </a:p>
        </p:txBody>
      </p:sp>
      <p:sp>
        <p:nvSpPr>
          <p:cNvPr id="4" name="Content Placeholder 2">
            <a:extLst>
              <a:ext uri="{FF2B5EF4-FFF2-40B4-BE49-F238E27FC236}">
                <a16:creationId xmlns:a16="http://schemas.microsoft.com/office/drawing/2014/main" id="{EAFF9107-A131-C244-1FAD-FC18826BF46F}"/>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6B365C52-E63F-7544-EFC4-429ED5C71844}"/>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249815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AD47ECC5-9FC9-F38A-E672-7E1A3846183F}"/>
              </a:ext>
            </a:extLst>
          </p:cNvPr>
          <p:cNvSpPr txBox="1">
            <a:spLocks noGrp="1"/>
          </p:cNvSpPr>
          <p:nvPr>
            <p:ph sz="half" idx="1"/>
          </p:nvPr>
        </p:nvSpPr>
        <p:spPr>
          <a:xfrm>
            <a:off x="6172200"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a:extLst>
              <a:ext uri="{FF2B5EF4-FFF2-40B4-BE49-F238E27FC236}">
                <a16:creationId xmlns:a16="http://schemas.microsoft.com/office/drawing/2014/main" id="{EB74A8F5-1A21-114C-2D34-AF2CF661ACCE}"/>
              </a:ext>
            </a:extLst>
          </p:cNvPr>
          <p:cNvSpPr txBox="1">
            <a:spLocks noGrp="1"/>
          </p:cNvSpPr>
          <p:nvPr>
            <p:ph type="sldNum" sz="quarter" idx="8"/>
          </p:nvPr>
        </p:nvSpPr>
        <p:spPr/>
        <p:txBody>
          <a:bodyPr/>
          <a:lstStyle>
            <a:lvl1pPr>
              <a:defRPr/>
            </a:lvl1pPr>
          </a:lstStyle>
          <a:p>
            <a:pPr lvl="0"/>
            <a:fld id="{D6EF7B99-29BE-0A4D-A105-15F12E259CAC}" type="slidenum">
              <a:t>‹#›</a:t>
            </a:fld>
            <a:endParaRPr lang="en-US" dirty="0"/>
          </a:p>
        </p:txBody>
      </p:sp>
    </p:spTree>
    <p:extLst>
      <p:ext uri="{BB962C8B-B14F-4D97-AF65-F5344CB8AC3E}">
        <p14:creationId xmlns:p14="http://schemas.microsoft.com/office/powerpoint/2010/main" val="3686081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369C6FF-58DE-3B51-807C-6EADECA39551}"/>
              </a:ext>
            </a:extLst>
          </p:cNvPr>
          <p:cNvSpPr txBox="1">
            <a:spLocks noGrp="1"/>
          </p:cNvSpPr>
          <p:nvPr>
            <p:ph sz="half" idx="1"/>
          </p:nvPr>
        </p:nvSpPr>
        <p:spPr>
          <a:xfrm>
            <a:off x="838203"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882ACD57-0886-E84B-EB11-B14361E3A3D5}"/>
              </a:ext>
            </a:extLst>
          </p:cNvPr>
          <p:cNvSpPr txBox="1">
            <a:spLocks noGrp="1"/>
          </p:cNvSpPr>
          <p:nvPr>
            <p:ph sz="half" idx="2"/>
          </p:nvPr>
        </p:nvSpPr>
        <p:spPr>
          <a:xfrm>
            <a:off x="6172200"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a:extLst>
              <a:ext uri="{FF2B5EF4-FFF2-40B4-BE49-F238E27FC236}">
                <a16:creationId xmlns:a16="http://schemas.microsoft.com/office/drawing/2014/main" id="{543B6E54-AD86-F7D2-2425-B74AA78B66AD}"/>
              </a:ext>
            </a:extLst>
          </p:cNvPr>
          <p:cNvSpPr txBox="1">
            <a:spLocks noGrp="1"/>
          </p:cNvSpPr>
          <p:nvPr>
            <p:ph type="sldNum" sz="quarter" idx="8"/>
          </p:nvPr>
        </p:nvSpPr>
        <p:spPr/>
        <p:txBody>
          <a:bodyPr/>
          <a:lstStyle>
            <a:lvl1pPr>
              <a:defRPr/>
            </a:lvl1pPr>
          </a:lstStyle>
          <a:p>
            <a:pPr lvl="0"/>
            <a:fld id="{B2E230EE-F3FC-0C46-9D5A-599BBBFA9817}" type="slidenum">
              <a:t>‹#›</a:t>
            </a:fld>
            <a:endParaRPr lang="en-US" dirty="0"/>
          </a:p>
        </p:txBody>
      </p:sp>
    </p:spTree>
    <p:extLst>
      <p:ext uri="{BB962C8B-B14F-4D97-AF65-F5344CB8AC3E}">
        <p14:creationId xmlns:p14="http://schemas.microsoft.com/office/powerpoint/2010/main" val="2114188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523583-B4EC-4968-A78A-2794AE237C80}" type="datetimeFigureOut">
              <a:rPr lang="en-US" smtClean="0"/>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26E99DE-0E43-4E9A-9ECC-A9A41512810B}" type="slidenum">
              <a:rPr lang="en-US" smtClean="0"/>
              <a:t>‹#›</a:t>
            </a:fld>
            <a:endParaRPr lang="en-US" dirty="0"/>
          </a:p>
        </p:txBody>
      </p:sp>
    </p:spTree>
    <p:extLst>
      <p:ext uri="{BB962C8B-B14F-4D97-AF65-F5344CB8AC3E}">
        <p14:creationId xmlns:p14="http://schemas.microsoft.com/office/powerpoint/2010/main" val="1126021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768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5F2401-7499-65E7-E0DA-AECB1CD02B23}"/>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lvl="0"/>
            <a:fld id="{78ACA984-6FBD-F14A-BB88-7FB992435689}" type="slidenum">
              <a:t>‹#›</a:t>
            </a:fld>
            <a:endParaRPr lang="en-US" dirty="0"/>
          </a:p>
        </p:txBody>
      </p:sp>
      <p:pic>
        <p:nvPicPr>
          <p:cNvPr id="3" name="Picture 3">
            <a:extLst>
              <a:ext uri="{FF2B5EF4-FFF2-40B4-BE49-F238E27FC236}">
                <a16:creationId xmlns:a16="http://schemas.microsoft.com/office/drawing/2014/main" id="{BE6222B2-BA8A-E209-9D8A-438F078568D7}"/>
              </a:ext>
            </a:extLst>
          </p:cNvPr>
          <p:cNvPicPr>
            <a:picLocks noChangeAspect="1"/>
          </p:cNvPicPr>
          <p:nvPr/>
        </p:nvPicPr>
        <p:blipFill>
          <a:blip r:embed="rId2"/>
          <a:srcRect t="805" b="1138"/>
          <a:stretch>
            <a:fillRect/>
          </a:stretch>
        </p:blipFill>
        <p:spPr>
          <a:xfrm>
            <a:off x="0" y="0"/>
            <a:ext cx="9290962" cy="6858000"/>
          </a:xfrm>
          <a:prstGeom prst="rect">
            <a:avLst/>
          </a:prstGeom>
          <a:noFill/>
          <a:ln cap="flat">
            <a:noFill/>
          </a:ln>
        </p:spPr>
      </p:pic>
      <p:pic>
        <p:nvPicPr>
          <p:cNvPr id="4" name="Picture 4">
            <a:extLst>
              <a:ext uri="{FF2B5EF4-FFF2-40B4-BE49-F238E27FC236}">
                <a16:creationId xmlns:a16="http://schemas.microsoft.com/office/drawing/2014/main" id="{9EE2C1C0-E998-DD8F-7928-9A25C2EFEFF5}"/>
              </a:ext>
            </a:extLst>
          </p:cNvPr>
          <p:cNvPicPr>
            <a:picLocks noChangeAspect="1"/>
          </p:cNvPicPr>
          <p:nvPr/>
        </p:nvPicPr>
        <p:blipFill>
          <a:blip r:embed="rId3"/>
          <a:srcRect l="21989" t="16064" r="31320" b="13140"/>
          <a:stretch>
            <a:fillRect/>
          </a:stretch>
        </p:blipFill>
        <p:spPr>
          <a:xfrm>
            <a:off x="4644767" y="0"/>
            <a:ext cx="5387004" cy="6858000"/>
          </a:xfrm>
          <a:prstGeom prst="rect">
            <a:avLst/>
          </a:prstGeom>
          <a:noFill/>
          <a:ln cap="flat">
            <a:noFill/>
          </a:ln>
        </p:spPr>
      </p:pic>
      <p:pic>
        <p:nvPicPr>
          <p:cNvPr id="5" name="Picture 6">
            <a:extLst>
              <a:ext uri="{FF2B5EF4-FFF2-40B4-BE49-F238E27FC236}">
                <a16:creationId xmlns:a16="http://schemas.microsoft.com/office/drawing/2014/main" id="{2410FC15-C03B-3F2E-F0F2-BFDDBED8FE3D}"/>
              </a:ext>
            </a:extLst>
          </p:cNvPr>
          <p:cNvPicPr>
            <a:picLocks noChangeAspect="1"/>
          </p:cNvPicPr>
          <p:nvPr/>
        </p:nvPicPr>
        <p:blipFill>
          <a:blip r:embed="rId4"/>
          <a:stretch>
            <a:fillRect/>
          </a:stretch>
        </p:blipFill>
        <p:spPr>
          <a:xfrm>
            <a:off x="558917" y="4896474"/>
            <a:ext cx="1270001" cy="888997"/>
          </a:xfrm>
          <a:prstGeom prst="rect">
            <a:avLst/>
          </a:prstGeom>
          <a:noFill/>
          <a:ln cap="flat">
            <a:noFill/>
          </a:ln>
        </p:spPr>
      </p:pic>
    </p:spTree>
    <p:extLst>
      <p:ext uri="{BB962C8B-B14F-4D97-AF65-F5344CB8AC3E}">
        <p14:creationId xmlns:p14="http://schemas.microsoft.com/office/powerpoint/2010/main" val="97223241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06AA696-CE90-1D27-0454-9458C7289FDC}"/>
              </a:ext>
            </a:extLst>
          </p:cNvPr>
          <p:cNvSpPr txBox="1">
            <a:spLocks noGrp="1"/>
          </p:cNvSpPr>
          <p:nvPr>
            <p:ph type="body" sz="quarter" idx="4294967295"/>
          </p:nvPr>
        </p:nvSpPr>
        <p:spPr>
          <a:xfrm>
            <a:off x="812801" y="4146547"/>
            <a:ext cx="10515600" cy="9144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5400" b="0" i="0" u="none" strike="noStrike" cap="none" spc="-150" baseline="0">
                <a:solidFill>
                  <a:srgbClr val="000000"/>
                </a:solidFill>
                <a:uFillTx/>
                <a:latin typeface="Calibri"/>
              </a:defRPr>
            </a:lvl1pPr>
          </a:lstStyle>
          <a:p>
            <a:pPr lvl="0"/>
            <a:r>
              <a:rPr lang="en-US"/>
              <a:t>Click to edit Master title style</a:t>
            </a:r>
          </a:p>
        </p:txBody>
      </p:sp>
    </p:spTree>
    <p:extLst>
      <p:ext uri="{BB962C8B-B14F-4D97-AF65-F5344CB8AC3E}">
        <p14:creationId xmlns:p14="http://schemas.microsoft.com/office/powerpoint/2010/main" val="339735479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055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25534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3357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1E45E28A-FA45-A0B3-B1DA-5A295F71517A}"/>
              </a:ext>
            </a:extLst>
          </p:cNvPr>
          <p:cNvSpPr txBox="1">
            <a:spLocks noGrp="1"/>
          </p:cNvSpPr>
          <p:nvPr>
            <p:ph type="body" sz="quarter" idx="4294967295"/>
          </p:nvPr>
        </p:nvSpPr>
        <p:spPr>
          <a:xfrm>
            <a:off x="750886" y="1552715"/>
            <a:ext cx="10691814" cy="4752840"/>
          </a:xfrm>
          <a:prstGeom prst="rect">
            <a:avLst/>
          </a:prstGeom>
          <a:noFill/>
          <a:ln>
            <a:noFill/>
          </a:ln>
        </p:spPr>
        <p:txBody>
          <a:bodyPr vert="horz" wrap="square" lIns="91440" tIns="45720" rIns="91440" bIns="45720" anchor="t" anchorCtr="0" compatLnSpc="1">
            <a:noAutofit/>
          </a:bodyPr>
          <a:lstStyle>
            <a:lvl1pPr marL="0" marR="0" lvl="0" indent="0" fontAlgn="auto">
              <a:spcBef>
                <a:spcPts val="400"/>
              </a:spcBef>
              <a:spcAft>
                <a:spcPts val="0"/>
              </a:spcAft>
              <a:buNone/>
              <a:tabLst/>
              <a:defRPr lang="en-US" b="0" i="0" u="none" strike="noStrike" cap="none" spc="0" baseline="0">
                <a:solidFill>
                  <a:srgbClr val="000000"/>
                </a:solidFill>
                <a:uFillTx/>
                <a:latin typeface="Calibri"/>
              </a:defRPr>
            </a:lvl1pPr>
          </a:lstStyle>
          <a:p>
            <a:pPr lvl="0"/>
            <a:r>
              <a:rPr lang="en-US"/>
              <a:t>Click to edit Master text styles</a:t>
            </a:r>
          </a:p>
        </p:txBody>
      </p:sp>
    </p:spTree>
    <p:extLst>
      <p:ext uri="{BB962C8B-B14F-4D97-AF65-F5344CB8AC3E}">
        <p14:creationId xmlns:p14="http://schemas.microsoft.com/office/powerpoint/2010/main" val="341302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A5D8471-8E5C-9BAA-2FB7-31A3DB3AFFAD}"/>
              </a:ext>
            </a:extLst>
          </p:cNvPr>
          <p:cNvSpPr txBox="1">
            <a:spLocks noGrp="1"/>
          </p:cNvSpPr>
          <p:nvPr>
            <p:ph type="sldNum" sz="quarter" idx="8"/>
          </p:nvPr>
        </p:nvSpPr>
        <p:spPr/>
        <p:txBody>
          <a:bodyPr/>
          <a:lstStyle>
            <a:lvl1pPr>
              <a:defRPr/>
            </a:lvl1pPr>
          </a:lstStyle>
          <a:p>
            <a:pPr lvl="0"/>
            <a:fld id="{29D8E1D0-E78E-9C48-9710-D095594FF379}" type="slidenum">
              <a:t>‹#›</a:t>
            </a:fld>
            <a:endParaRPr lang="en-US" dirty="0"/>
          </a:p>
        </p:txBody>
      </p:sp>
      <p:sp>
        <p:nvSpPr>
          <p:cNvPr id="3" name="Text Placeholder 3">
            <a:extLst>
              <a:ext uri="{FF2B5EF4-FFF2-40B4-BE49-F238E27FC236}">
                <a16:creationId xmlns:a16="http://schemas.microsoft.com/office/drawing/2014/main" id="{E2B7258E-8B32-BCE3-2D46-6497099A3903}"/>
              </a:ext>
            </a:extLst>
          </p:cNvPr>
          <p:cNvSpPr txBox="1">
            <a:spLocks noGrp="1"/>
          </p:cNvSpPr>
          <p:nvPr>
            <p:ph type="body" sz="quarter" idx="4294967295"/>
          </p:nvPr>
        </p:nvSpPr>
        <p:spPr>
          <a:xfrm>
            <a:off x="750886" y="1552715"/>
            <a:ext cx="10691814" cy="4752840"/>
          </a:xfrm>
          <a:prstGeom prst="rect">
            <a:avLst/>
          </a:prstGeom>
          <a:noFill/>
          <a:ln>
            <a:noFill/>
          </a:ln>
        </p:spPr>
        <p:txBody>
          <a:bodyPr vert="horz" wrap="square" lIns="91440" tIns="45720" rIns="91440" bIns="45720" anchor="t" anchorCtr="0" compatLnSpc="1">
            <a:noAutofit/>
          </a:bodyPr>
          <a:lstStyle>
            <a:lvl1pPr marL="0" marR="0" lvl="0" indent="0" fontAlgn="auto">
              <a:spcBef>
                <a:spcPts val="400"/>
              </a:spcBef>
              <a:spcAft>
                <a:spcPts val="0"/>
              </a:spcAft>
              <a:buNone/>
              <a:tabLst/>
              <a:defRPr lang="en-US" b="0" i="0" u="none" strike="noStrike" cap="none" spc="0" baseline="0">
                <a:solidFill>
                  <a:srgbClr val="000000"/>
                </a:solidFill>
                <a:uFillTx/>
                <a:latin typeface="Calibri"/>
              </a:defRPr>
            </a:lvl1pPr>
          </a:lstStyle>
          <a:p>
            <a:pPr lvl="0"/>
            <a:r>
              <a:rPr lang="en-US"/>
              <a:t>Click to edit Master text styles</a:t>
            </a:r>
          </a:p>
        </p:txBody>
      </p:sp>
    </p:spTree>
    <p:extLst>
      <p:ext uri="{BB962C8B-B14F-4D97-AF65-F5344CB8AC3E}">
        <p14:creationId xmlns:p14="http://schemas.microsoft.com/office/powerpoint/2010/main" val="34899583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5.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8D3BF-9F95-1D33-CAA5-328DF960FC15}"/>
              </a:ext>
            </a:extLst>
          </p:cNvPr>
          <p:cNvPicPr>
            <a:picLocks noChangeAspect="1"/>
          </p:cNvPicPr>
          <p:nvPr/>
        </p:nvPicPr>
        <p:blipFill>
          <a:blip r:embed="rId5"/>
          <a:srcRect t="8823" r="19682"/>
          <a:stretch>
            <a:fillRect/>
          </a:stretch>
        </p:blipFill>
        <p:spPr>
          <a:xfrm>
            <a:off x="0" y="0"/>
            <a:ext cx="12191996" cy="6858000"/>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58A3043-4CCE-0A71-1A94-DB9E9E5FEAFC}"/>
              </a:ext>
            </a:extLst>
          </p:cNvPr>
          <p:cNvPicPr>
            <a:picLocks noChangeAspect="1"/>
          </p:cNvPicPr>
          <p:nvPr/>
        </p:nvPicPr>
        <p:blipFill>
          <a:blip r:embed="rId4"/>
          <a:stretch>
            <a:fillRect/>
          </a:stretch>
        </p:blipFill>
        <p:spPr>
          <a:xfrm>
            <a:off x="-59637" y="-636102"/>
            <a:ext cx="15259260" cy="7533860"/>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53"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B607CA-1157-26B7-1680-BC0242E72D50}"/>
              </a:ext>
            </a:extLst>
          </p:cNvPr>
          <p:cNvPicPr>
            <a:picLocks noChangeAspect="1"/>
          </p:cNvPicPr>
          <p:nvPr/>
        </p:nvPicPr>
        <p:blipFill>
          <a:blip r:embed="rId14"/>
          <a:stretch>
            <a:fillRect/>
          </a:stretch>
        </p:blipFill>
        <p:spPr>
          <a:xfrm>
            <a:off x="9942454" y="70363"/>
            <a:ext cx="1465618" cy="1221345"/>
          </a:xfrm>
          <a:prstGeom prst="rect">
            <a:avLst/>
          </a:prstGeom>
          <a:noFill/>
          <a:ln cap="flat">
            <a:noFill/>
          </a:ln>
        </p:spPr>
      </p:pic>
      <p:sp>
        <p:nvSpPr>
          <p:cNvPr id="3" name="Rectangle 2">
            <a:extLst>
              <a:ext uri="{FF2B5EF4-FFF2-40B4-BE49-F238E27FC236}">
                <a16:creationId xmlns:a16="http://schemas.microsoft.com/office/drawing/2014/main" id="{5DB4DCCA-63C7-F1C7-D82C-1B8EE516FB36}"/>
              </a:ext>
            </a:extLst>
          </p:cNvPr>
          <p:cNvSpPr/>
          <p:nvPr/>
        </p:nvSpPr>
        <p:spPr>
          <a:xfrm flipV="1">
            <a:off x="790416" y="1291708"/>
            <a:ext cx="10611173" cy="45720"/>
          </a:xfrm>
          <a:prstGeom prst="rect">
            <a:avLst/>
          </a:prstGeom>
          <a:solidFill>
            <a:srgbClr val="A7CE6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4" name="Slide Number Placeholder 5">
            <a:extLst>
              <a:ext uri="{FF2B5EF4-FFF2-40B4-BE49-F238E27FC236}">
                <a16:creationId xmlns:a16="http://schemas.microsoft.com/office/drawing/2014/main" id="{C5FE8B75-320E-3E21-EBCE-F2C787E28CD7}"/>
              </a:ext>
            </a:extLst>
          </p:cNvPr>
          <p:cNvSpPr txBox="1">
            <a:spLocks noGrp="1"/>
          </p:cNvSpPr>
          <p:nvPr>
            <p:ph type="sldNum" sz="quarter" idx="4"/>
          </p:nvPr>
        </p:nvSpPr>
        <p:spPr>
          <a:xfrm>
            <a:off x="8610603" y="6356351"/>
            <a:ext cx="3389241"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000" b="0" i="0" u="none" strike="noStrike" kern="1200" cap="none" spc="0" baseline="0">
                <a:solidFill>
                  <a:srgbClr val="414A58"/>
                </a:solidFill>
                <a:uFillTx/>
                <a:latin typeface="Inter" pitchFamily="2"/>
                <a:ea typeface="Inter" pitchFamily="2"/>
              </a:defRPr>
            </a:lvl1pPr>
          </a:lstStyle>
          <a:p>
            <a:pPr lvl="0"/>
            <a:fld id="{9D2D4309-1456-EB4A-8187-D623C8A2F352}" type="slidenum">
              <a:t>‹#›</a:t>
            </a:fld>
            <a:endParaRPr lang="en-US" dirty="0"/>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mailto:shiffllh@jmu.edu" TargetMode="Externa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hyperlink" Target="mailto:stoverlf@jmu.edu" TargetMode="Externa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wmf"/></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youtube.com/watch?v=sqhB4UG1M1s"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hyperlink" Target="https://www.librarysparks.com/wp-content/uploads/2016/06/lsp_nov13_ll_duckforturkeyday.pdf"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librarysparks.com/wp-content/uploads/2016/06/lsp_nov13_ll_duckforturkeyday.pdf" TargetMode="Externa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youtube.com/watch?v=rRAZAmjMTxA" TargetMode="Externa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Fjz3--KCqkA" TargetMode="Externa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view-by=dayGridMonth&amp;currentStart=2020-Mar-1&amp;activeStart=2020-Mar-1&amp;activeEnd=2020-Apr-11" TargetMode="External"/><Relationship Id="rId2" Type="http://schemas.openxmlformats.org/officeDocument/2006/relationships/hyperlink" Target="https://econedlink.org/membership/"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3.png"/><Relationship Id="rId7" Type="http://schemas.openxmlformats.org/officeDocument/2006/relationships/image" Target="../media/image31.wmf"/><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31.wmf"/><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www.youtube.com/watch?v=oxEq-xxGvbo"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jpeg"/><Relationship Id="rId7"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www.uniqueteachingresources.com/Twas-The-Night-Before-Thanksgiving-Lesson-Plans.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5fRK8VUaTks"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hyperlink" Target="https://www.econedlink.org/resources/i-can-be-an-entrepreneur/" TargetMode="External"/><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noveleffect.com/wp-content/uploads/2022/11/Balloons-Over-Broadway-Activities.pdf" TargetMode="Externa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2" Type="http://schemas.openxmlformats.org/officeDocument/2006/relationships/hyperlink" Target="http://www.econedlink.org/professional-development"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hyperlink" Target="https://noveleffect.com/wp-content/uploads/2022/11/Balloons-Over-Broadway-Activities.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drive.google.com/file/d/0B-e2daE0hoOBMXhVbVczMW9DWWc/view?resourcekey=0-6JMJRvTS_0AL1ZS4LoMXIA" TargetMode="Externa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jpeg"/></Relationships>
</file>

<file path=ppt/slides/_rels/slide3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councilforeconed.org/resources/local-affiliates/"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e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image" Target="../media/image98.png"/><Relationship Id="rId1" Type="http://schemas.openxmlformats.org/officeDocument/2006/relationships/slideLayout" Target="../slideLayouts/slideLayout13.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mailto:stoverlf@jmu.edu" TargetMode="Externa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hyperlink" Target="mailto:shiffllh@jmu.edu"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mailto:shiffllh@jmu.edu" TargetMode="External"/><Relationship Id="rId2" Type="http://schemas.openxmlformats.org/officeDocument/2006/relationships/hyperlink" Target="mailto:stoverlf@jmu.edu"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hyperlink" Target="https://www.councilforeconed.org/wp-content/uploads/2012/03/voluntary-national-content-standards-2010.pdf" TargetMode="Externa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tEmHlir9uaU" TargetMode="External"/><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name="Slide44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03EEF-2C05-3575-D66D-6B17A39C2598}"/>
              </a:ext>
            </a:extLst>
          </p:cNvPr>
          <p:cNvSpPr txBox="1">
            <a:spLocks noGrp="1"/>
          </p:cNvSpPr>
          <p:nvPr>
            <p:ph type="title"/>
          </p:nvPr>
        </p:nvSpPr>
        <p:spPr>
          <a:xfrm>
            <a:off x="-234876" y="5654163"/>
            <a:ext cx="10515600" cy="1390752"/>
          </a:xfrm>
          <a:prstGeom prst="rect">
            <a:avLst/>
          </a:prstGeom>
          <a:noFill/>
          <a:ln>
            <a:noFill/>
          </a:ln>
        </p:spPr>
        <p:txBody>
          <a:bodyPr vert="horz" wrap="square" lIns="91440" tIns="45720" rIns="91440" bIns="45720" anchor="t" anchorCtr="0" compatLnSpc="1">
            <a:noAutofit/>
          </a:bodyPr>
          <a:lstStyle/>
          <a:p>
            <a:pPr lvl="0" algn="ctr">
              <a:spcBef>
                <a:spcPts val="0"/>
              </a:spcBef>
            </a:pPr>
            <a:r>
              <a:rPr lang="en-US" sz="1800" spc="-100" dirty="0">
                <a:solidFill>
                  <a:srgbClr val="000000"/>
                </a:solidFill>
                <a:latin typeface="Inter Light"/>
              </a:rPr>
              <a:t>November 7, 2023</a:t>
            </a:r>
            <a:br>
              <a:rPr lang="en-US" sz="1800" spc="-100" dirty="0">
                <a:solidFill>
                  <a:srgbClr val="000000"/>
                </a:solidFill>
                <a:latin typeface="Inter Light"/>
              </a:rPr>
            </a:br>
            <a:r>
              <a:rPr lang="en-US" sz="1800" spc="-100" dirty="0">
                <a:solidFill>
                  <a:srgbClr val="000000"/>
                </a:solidFill>
                <a:latin typeface="Inter Light"/>
              </a:rPr>
              <a:t>Lauren Shifflett </a:t>
            </a:r>
            <a:r>
              <a:rPr lang="en-US" sz="1800" spc="-100" dirty="0">
                <a:solidFill>
                  <a:srgbClr val="000000"/>
                </a:solidFill>
                <a:latin typeface="Inter Light"/>
                <a:hlinkClick r:id="rId3"/>
              </a:rPr>
              <a:t>shiffllh@jmu.edu</a:t>
            </a:r>
            <a:br>
              <a:rPr lang="en-US" sz="1800" spc="-100" dirty="0">
                <a:solidFill>
                  <a:srgbClr val="000000"/>
                </a:solidFill>
                <a:latin typeface="Inter Light"/>
              </a:rPr>
            </a:br>
            <a:r>
              <a:rPr lang="en-US" sz="1800" spc="-100" dirty="0">
                <a:solidFill>
                  <a:srgbClr val="000000"/>
                </a:solidFill>
                <a:latin typeface="Inter Light"/>
              </a:rPr>
              <a:t>Lynne Stover </a:t>
            </a:r>
            <a:r>
              <a:rPr lang="en-US" sz="1800" spc="-100" dirty="0">
                <a:solidFill>
                  <a:srgbClr val="000000"/>
                </a:solidFill>
                <a:latin typeface="Inter Light"/>
                <a:hlinkClick r:id="rId4"/>
              </a:rPr>
              <a:t>stoverlf@jmu.edu</a:t>
            </a:r>
            <a:r>
              <a:rPr lang="en-US" sz="1800" spc="-100" dirty="0">
                <a:solidFill>
                  <a:srgbClr val="000000"/>
                </a:solidFill>
                <a:latin typeface="Inter Light"/>
              </a:rPr>
              <a:t> </a:t>
            </a:r>
            <a:br>
              <a:rPr lang="en-US" sz="1800" spc="-100" dirty="0">
                <a:solidFill>
                  <a:srgbClr val="000000"/>
                </a:solidFill>
                <a:latin typeface="Inter Light"/>
              </a:rPr>
            </a:br>
            <a:endParaRPr lang="en-US" sz="1800" spc="-100" dirty="0">
              <a:solidFill>
                <a:srgbClr val="000000"/>
              </a:solidFill>
              <a:latin typeface="Inter Light"/>
            </a:endParaRPr>
          </a:p>
        </p:txBody>
      </p:sp>
      <p:sp>
        <p:nvSpPr>
          <p:cNvPr id="3" name="Text Placeholder 2">
            <a:extLst>
              <a:ext uri="{FF2B5EF4-FFF2-40B4-BE49-F238E27FC236}">
                <a16:creationId xmlns:a16="http://schemas.microsoft.com/office/drawing/2014/main" id="{38A78D8A-FF52-C9F3-3AAA-C53D0FAAA196}"/>
              </a:ext>
            </a:extLst>
          </p:cNvPr>
          <p:cNvSpPr txBox="1">
            <a:spLocks noGrp="1"/>
          </p:cNvSpPr>
          <p:nvPr>
            <p:ph type="body" sz="quarter" idx="4294967295"/>
          </p:nvPr>
        </p:nvSpPr>
        <p:spPr>
          <a:xfrm>
            <a:off x="529840" y="-224875"/>
            <a:ext cx="8254280" cy="1468060"/>
          </a:xfrm>
          <a:prstGeom prst="rect">
            <a:avLst/>
          </a:prstGeom>
          <a:noFill/>
          <a:ln>
            <a:noFill/>
          </a:ln>
        </p:spPr>
        <p:txBody>
          <a:bodyPr vert="horz" wrap="square" lIns="91440" tIns="45720" rIns="91440" bIns="45720" anchor="t" anchorCtr="0" compatLnSpc="1">
            <a:noAutofit/>
          </a:bodyPr>
          <a:lstStyle/>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b="1">
                <a:solidFill>
                  <a:schemeClr val="accent2"/>
                </a:solidFill>
                <a:effectLst>
                  <a:outerShdw blurRad="38100" dist="38100" dir="2700000" algn="tl">
                    <a:srgbClr val="000000">
                      <a:alpha val="43137"/>
                    </a:srgbClr>
                  </a:outerShdw>
                </a:effectLst>
                <a:latin typeface="Berlin Sans FB Demi" panose="020E0802020502020306" pitchFamily="34" charset="0"/>
                <a:ea typeface="Calibri" panose="020F0502020204030204" pitchFamily="34" charset="0"/>
                <a:cs typeface="Times New Roman" panose="02020603050405020304" pitchFamily="18" charset="0"/>
              </a:rPr>
              <a:t>Hooray </a:t>
            </a:r>
            <a:r>
              <a:rPr lang="en-US" sz="3600" b="1" dirty="0">
                <a:solidFill>
                  <a:schemeClr val="accent2"/>
                </a:solidFill>
                <a:effectLst>
                  <a:outerShdw blurRad="38100" dist="38100" dir="2700000" algn="tl">
                    <a:srgbClr val="000000">
                      <a:alpha val="43137"/>
                    </a:srgbClr>
                  </a:outerShdw>
                </a:effectLst>
                <a:latin typeface="Berlin Sans FB Demi" panose="020E0802020502020306" pitchFamily="34" charset="0"/>
                <a:ea typeface="Calibri" panose="020F0502020204030204" pitchFamily="34" charset="0"/>
                <a:cs typeface="Times New Roman" panose="02020603050405020304" pitchFamily="18" charset="0"/>
              </a:rPr>
              <a:t>for Turkey Day!</a:t>
            </a:r>
          </a:p>
          <a:p>
            <a:pPr marL="0" indent="0" algn="ctr">
              <a:lnSpc>
                <a:spcPct val="107000"/>
              </a:lnSpc>
              <a:spcBef>
                <a:spcPts val="0"/>
              </a:spcBef>
              <a:buNone/>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Fun Econ Lessons and Activities for the Elementary Classroom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endParaRPr lang="en-US" sz="3200" b="1" dirty="0">
              <a:solidFill>
                <a:schemeClr val="accent2"/>
              </a:solidFill>
              <a:effectLst>
                <a:outerShdw blurRad="38100" dist="38100" dir="2700000" algn="tl">
                  <a:srgbClr val="000000">
                    <a:alpha val="43137"/>
                  </a:srgbClr>
                </a:outerShdw>
              </a:effectLst>
              <a:latin typeface="Berlin Sans FB Demi" panose="020E0802020502020306" pitchFamily="34" charset="0"/>
              <a:ea typeface="Calibri" panose="020F0502020204030204" pitchFamily="34" charset="0"/>
              <a:cs typeface="Times New Roman" panose="02020603050405020304" pitchFamily="18" charset="0"/>
            </a:endParaRPr>
          </a:p>
        </p:txBody>
      </p:sp>
      <p:pic>
        <p:nvPicPr>
          <p:cNvPr id="4" name="Picture 2" descr="Duck for Turkey Day">
            <a:extLst>
              <a:ext uri="{FF2B5EF4-FFF2-40B4-BE49-F238E27FC236}">
                <a16:creationId xmlns:a16="http://schemas.microsoft.com/office/drawing/2014/main" id="{FA9BD551-7B6E-4690-8767-4B06CDF405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048" y="2557233"/>
            <a:ext cx="1542839" cy="193358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0B332B1E-186B-4426-A90B-34103497D7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038" y="4287382"/>
            <a:ext cx="1347000" cy="170939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B1A87E0-AB07-4711-BB18-557BCEF2179F}"/>
              </a:ext>
            </a:extLst>
          </p:cNvPr>
          <p:cNvPicPr>
            <a:picLocks noChangeAspect="1"/>
          </p:cNvPicPr>
          <p:nvPr/>
        </p:nvPicPr>
        <p:blipFill>
          <a:blip r:embed="rId7"/>
          <a:stretch>
            <a:fillRect/>
          </a:stretch>
        </p:blipFill>
        <p:spPr>
          <a:xfrm>
            <a:off x="2265331" y="1886291"/>
            <a:ext cx="1601356" cy="2010591"/>
          </a:xfrm>
          <a:prstGeom prst="rect">
            <a:avLst/>
          </a:prstGeom>
          <a:ln w="19050">
            <a:solidFill>
              <a:schemeClr val="tx1"/>
            </a:solidFill>
          </a:ln>
        </p:spPr>
      </p:pic>
      <p:pic>
        <p:nvPicPr>
          <p:cNvPr id="9" name="Picture 8">
            <a:extLst>
              <a:ext uri="{FF2B5EF4-FFF2-40B4-BE49-F238E27FC236}">
                <a16:creationId xmlns:a16="http://schemas.microsoft.com/office/drawing/2014/main" id="{6FDF79D0-26DB-44DF-92EE-5CA1539F6B60}"/>
              </a:ext>
            </a:extLst>
          </p:cNvPr>
          <p:cNvPicPr>
            <a:picLocks noChangeAspect="1"/>
          </p:cNvPicPr>
          <p:nvPr/>
        </p:nvPicPr>
        <p:blipFill>
          <a:blip r:embed="rId8"/>
          <a:stretch>
            <a:fillRect/>
          </a:stretch>
        </p:blipFill>
        <p:spPr>
          <a:xfrm>
            <a:off x="5460831" y="3752555"/>
            <a:ext cx="1939784" cy="1546700"/>
          </a:xfrm>
          <a:prstGeom prst="rect">
            <a:avLst/>
          </a:prstGeom>
          <a:ln w="19050">
            <a:solidFill>
              <a:schemeClr val="tx1"/>
            </a:solidFill>
          </a:ln>
        </p:spPr>
      </p:pic>
      <p:pic>
        <p:nvPicPr>
          <p:cNvPr id="10" name="Picture 9">
            <a:extLst>
              <a:ext uri="{FF2B5EF4-FFF2-40B4-BE49-F238E27FC236}">
                <a16:creationId xmlns:a16="http://schemas.microsoft.com/office/drawing/2014/main" id="{9A2BB78B-6D43-4020-9D0D-98F44CC95149}"/>
              </a:ext>
            </a:extLst>
          </p:cNvPr>
          <p:cNvPicPr>
            <a:picLocks noChangeAspect="1"/>
          </p:cNvPicPr>
          <p:nvPr/>
        </p:nvPicPr>
        <p:blipFill>
          <a:blip r:embed="rId9"/>
          <a:stretch>
            <a:fillRect/>
          </a:stretch>
        </p:blipFill>
        <p:spPr>
          <a:xfrm>
            <a:off x="5392354" y="1708490"/>
            <a:ext cx="2076737" cy="1689157"/>
          </a:xfrm>
          <a:prstGeom prst="rect">
            <a:avLst/>
          </a:prstGeom>
          <a:ln w="28575">
            <a:solidFill>
              <a:schemeClr val="tx1"/>
            </a:solidFill>
          </a:ln>
        </p:spPr>
      </p:pic>
      <p:pic>
        <p:nvPicPr>
          <p:cNvPr id="11" name="Picture 10">
            <a:extLst>
              <a:ext uri="{FF2B5EF4-FFF2-40B4-BE49-F238E27FC236}">
                <a16:creationId xmlns:a16="http://schemas.microsoft.com/office/drawing/2014/main" id="{9B1C8308-03FE-48F2-92C3-F5DC8E889991}"/>
              </a:ext>
            </a:extLst>
          </p:cNvPr>
          <p:cNvPicPr>
            <a:picLocks noChangeAspect="1"/>
          </p:cNvPicPr>
          <p:nvPr/>
        </p:nvPicPr>
        <p:blipFill>
          <a:blip r:embed="rId10"/>
          <a:stretch>
            <a:fillRect/>
          </a:stretch>
        </p:blipFill>
        <p:spPr>
          <a:xfrm>
            <a:off x="3949215" y="3054325"/>
            <a:ext cx="1632111" cy="1601824"/>
          </a:xfrm>
          <a:prstGeom prst="rect">
            <a:avLst/>
          </a:prstGeom>
          <a:ln w="28575">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2A3283-E410-8BDC-8AF6-F8684F916311}"/>
              </a:ext>
            </a:extLst>
          </p:cNvPr>
          <p:cNvPicPr>
            <a:picLocks noChangeAspect="1"/>
          </p:cNvPicPr>
          <p:nvPr/>
        </p:nvPicPr>
        <p:blipFill>
          <a:blip r:embed="rId2"/>
          <a:stretch>
            <a:fillRect/>
          </a:stretch>
        </p:blipFill>
        <p:spPr>
          <a:xfrm>
            <a:off x="9952191" y="1720352"/>
            <a:ext cx="1719423" cy="2158601"/>
          </a:xfrm>
          <a:prstGeom prst="rect">
            <a:avLst/>
          </a:prstGeom>
          <a:ln w="19050">
            <a:solidFill>
              <a:schemeClr val="tx1"/>
            </a:solidFill>
          </a:ln>
        </p:spPr>
      </p:pic>
      <p:pic>
        <p:nvPicPr>
          <p:cNvPr id="7" name="Picture 6">
            <a:extLst>
              <a:ext uri="{FF2B5EF4-FFF2-40B4-BE49-F238E27FC236}">
                <a16:creationId xmlns:a16="http://schemas.microsoft.com/office/drawing/2014/main" id="{98E4B7EE-0753-41FF-D3C6-3439511F6E45}"/>
              </a:ext>
            </a:extLst>
          </p:cNvPr>
          <p:cNvPicPr>
            <a:picLocks noChangeAspect="1"/>
          </p:cNvPicPr>
          <p:nvPr/>
        </p:nvPicPr>
        <p:blipFill>
          <a:blip r:embed="rId3"/>
          <a:stretch>
            <a:fillRect/>
          </a:stretch>
        </p:blipFill>
        <p:spPr>
          <a:xfrm>
            <a:off x="8049405" y="1653321"/>
            <a:ext cx="1821864" cy="2310868"/>
          </a:xfrm>
          <a:prstGeom prst="rect">
            <a:avLst/>
          </a:prstGeom>
          <a:ln w="19050">
            <a:solidFill>
              <a:schemeClr val="tx1"/>
            </a:solidFill>
          </a:ln>
        </p:spPr>
      </p:pic>
      <p:pic>
        <p:nvPicPr>
          <p:cNvPr id="9" name="Picture 8">
            <a:extLst>
              <a:ext uri="{FF2B5EF4-FFF2-40B4-BE49-F238E27FC236}">
                <a16:creationId xmlns:a16="http://schemas.microsoft.com/office/drawing/2014/main" id="{33E639EE-6AA8-F2F2-E4D9-8BAE8C44CDF4}"/>
              </a:ext>
            </a:extLst>
          </p:cNvPr>
          <p:cNvPicPr>
            <a:picLocks noChangeAspect="1"/>
          </p:cNvPicPr>
          <p:nvPr/>
        </p:nvPicPr>
        <p:blipFill>
          <a:blip r:embed="rId4"/>
          <a:stretch>
            <a:fillRect/>
          </a:stretch>
        </p:blipFill>
        <p:spPr>
          <a:xfrm rot="15553253">
            <a:off x="6658886" y="658210"/>
            <a:ext cx="1481303" cy="2124286"/>
          </a:xfrm>
          <a:prstGeom prst="rect">
            <a:avLst/>
          </a:prstGeom>
          <a:ln w="19050">
            <a:solidFill>
              <a:schemeClr val="tx1"/>
            </a:solidFill>
          </a:ln>
        </p:spPr>
      </p:pic>
      <p:pic>
        <p:nvPicPr>
          <p:cNvPr id="11" name="Picture 10">
            <a:extLst>
              <a:ext uri="{FF2B5EF4-FFF2-40B4-BE49-F238E27FC236}">
                <a16:creationId xmlns:a16="http://schemas.microsoft.com/office/drawing/2014/main" id="{F20420EC-6D98-0D6A-8696-0C3EC96CB139}"/>
              </a:ext>
            </a:extLst>
          </p:cNvPr>
          <p:cNvPicPr>
            <a:picLocks noChangeAspect="1"/>
          </p:cNvPicPr>
          <p:nvPr/>
        </p:nvPicPr>
        <p:blipFill>
          <a:blip r:embed="rId5"/>
          <a:stretch>
            <a:fillRect/>
          </a:stretch>
        </p:blipFill>
        <p:spPr>
          <a:xfrm>
            <a:off x="6273370" y="2900123"/>
            <a:ext cx="1695113" cy="2058047"/>
          </a:xfrm>
          <a:prstGeom prst="rect">
            <a:avLst/>
          </a:prstGeom>
          <a:ln w="19050">
            <a:solidFill>
              <a:schemeClr val="tx1"/>
            </a:solidFill>
          </a:ln>
        </p:spPr>
      </p:pic>
      <p:pic>
        <p:nvPicPr>
          <p:cNvPr id="15" name="Picture 14">
            <a:extLst>
              <a:ext uri="{FF2B5EF4-FFF2-40B4-BE49-F238E27FC236}">
                <a16:creationId xmlns:a16="http://schemas.microsoft.com/office/drawing/2014/main" id="{5C7B1E10-7D7D-4888-E06F-839493E0F9F0}"/>
              </a:ext>
            </a:extLst>
          </p:cNvPr>
          <p:cNvPicPr>
            <a:picLocks noChangeAspect="1"/>
          </p:cNvPicPr>
          <p:nvPr/>
        </p:nvPicPr>
        <p:blipFill>
          <a:blip r:embed="rId6"/>
          <a:stretch>
            <a:fillRect/>
          </a:stretch>
        </p:blipFill>
        <p:spPr>
          <a:xfrm>
            <a:off x="7706362" y="4217730"/>
            <a:ext cx="2003678" cy="2400762"/>
          </a:xfrm>
          <a:prstGeom prst="rect">
            <a:avLst/>
          </a:prstGeom>
          <a:ln w="19050">
            <a:solidFill>
              <a:schemeClr val="tx1"/>
            </a:solidFill>
          </a:ln>
        </p:spPr>
      </p:pic>
      <p:sp>
        <p:nvSpPr>
          <p:cNvPr id="16" name="TextBox 15">
            <a:extLst>
              <a:ext uri="{FF2B5EF4-FFF2-40B4-BE49-F238E27FC236}">
                <a16:creationId xmlns:a16="http://schemas.microsoft.com/office/drawing/2014/main" id="{4DCBAF11-5656-DEA3-4903-538227DCE94E}"/>
              </a:ext>
            </a:extLst>
          </p:cNvPr>
          <p:cNvSpPr txBox="1"/>
          <p:nvPr/>
        </p:nvSpPr>
        <p:spPr>
          <a:xfrm>
            <a:off x="1384917" y="33980"/>
            <a:ext cx="4305670" cy="707886"/>
          </a:xfrm>
          <a:prstGeom prst="rect">
            <a:avLst/>
          </a:prstGeom>
          <a:noFill/>
        </p:spPr>
        <p:txBody>
          <a:bodyPr wrap="square" rtlCol="0">
            <a:spAutoFit/>
          </a:bodyPr>
          <a:lstStyle/>
          <a:p>
            <a:pPr algn="ctr"/>
            <a:r>
              <a:rPr lang="en-US" sz="4000" b="1" dirty="0">
                <a:solidFill>
                  <a:srgbClr val="C00000"/>
                </a:solidFill>
                <a:effectLst>
                  <a:outerShdw blurRad="38100" dist="38100" dir="2700000" algn="tl">
                    <a:srgbClr val="000000">
                      <a:alpha val="43137"/>
                    </a:srgbClr>
                  </a:outerShdw>
                </a:effectLst>
              </a:rPr>
              <a:t>Opportunity Cost</a:t>
            </a:r>
          </a:p>
        </p:txBody>
      </p:sp>
      <p:pic>
        <p:nvPicPr>
          <p:cNvPr id="18" name="Picture 17">
            <a:extLst>
              <a:ext uri="{FF2B5EF4-FFF2-40B4-BE49-F238E27FC236}">
                <a16:creationId xmlns:a16="http://schemas.microsoft.com/office/drawing/2014/main" id="{F947FA27-2AD0-9683-52CF-562A4D086415}"/>
              </a:ext>
            </a:extLst>
          </p:cNvPr>
          <p:cNvPicPr>
            <a:picLocks noChangeAspect="1"/>
          </p:cNvPicPr>
          <p:nvPr/>
        </p:nvPicPr>
        <p:blipFill>
          <a:blip r:embed="rId7"/>
          <a:stretch>
            <a:fillRect/>
          </a:stretch>
        </p:blipFill>
        <p:spPr>
          <a:xfrm>
            <a:off x="564568" y="936166"/>
            <a:ext cx="3516563" cy="4284635"/>
          </a:xfrm>
          <a:prstGeom prst="rect">
            <a:avLst/>
          </a:prstGeom>
          <a:ln w="19050">
            <a:solidFill>
              <a:schemeClr val="tx1"/>
            </a:solidFill>
          </a:ln>
        </p:spPr>
      </p:pic>
      <p:pic>
        <p:nvPicPr>
          <p:cNvPr id="20" name="Picture 19">
            <a:extLst>
              <a:ext uri="{FF2B5EF4-FFF2-40B4-BE49-F238E27FC236}">
                <a16:creationId xmlns:a16="http://schemas.microsoft.com/office/drawing/2014/main" id="{CC15BFD0-4B82-C04E-FE2A-391E72460BBA}"/>
              </a:ext>
            </a:extLst>
          </p:cNvPr>
          <p:cNvPicPr>
            <a:picLocks noChangeAspect="1"/>
          </p:cNvPicPr>
          <p:nvPr/>
        </p:nvPicPr>
        <p:blipFill>
          <a:blip r:embed="rId8"/>
          <a:stretch>
            <a:fillRect/>
          </a:stretch>
        </p:blipFill>
        <p:spPr>
          <a:xfrm>
            <a:off x="969076" y="5351863"/>
            <a:ext cx="3516563" cy="1266629"/>
          </a:xfrm>
          <a:prstGeom prst="rect">
            <a:avLst/>
          </a:prstGeom>
          <a:ln w="19050">
            <a:solidFill>
              <a:schemeClr val="tx1"/>
            </a:solidFill>
          </a:ln>
        </p:spPr>
      </p:pic>
      <p:pic>
        <p:nvPicPr>
          <p:cNvPr id="21" name="Picture 20" descr="C:\Users\JMU Econed\AppData\Local\Microsoft\Windows\Temporary Internet Files\Content.IE5\WNZJDG6C\MC900129382[1].wmf">
            <a:extLst>
              <a:ext uri="{FF2B5EF4-FFF2-40B4-BE49-F238E27FC236}">
                <a16:creationId xmlns:a16="http://schemas.microsoft.com/office/drawing/2014/main" id="{3BAA75C4-D1CA-F36E-8A00-FD88A68817F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21122">
            <a:off x="5572645" y="4858413"/>
            <a:ext cx="1853488" cy="186036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1E0EE288-7711-994C-1AFD-D94B95FC874E}"/>
              </a:ext>
            </a:extLst>
          </p:cNvPr>
          <p:cNvPicPr>
            <a:picLocks noChangeAspect="1"/>
          </p:cNvPicPr>
          <p:nvPr/>
        </p:nvPicPr>
        <p:blipFill>
          <a:blip r:embed="rId10"/>
          <a:stretch>
            <a:fillRect/>
          </a:stretch>
        </p:blipFill>
        <p:spPr>
          <a:xfrm rot="21055728">
            <a:off x="4511081" y="1711426"/>
            <a:ext cx="1332339" cy="1761891"/>
          </a:xfrm>
          <a:prstGeom prst="rect">
            <a:avLst/>
          </a:prstGeom>
        </p:spPr>
      </p:pic>
      <p:pic>
        <p:nvPicPr>
          <p:cNvPr id="23" name="Picture 22">
            <a:extLst>
              <a:ext uri="{FF2B5EF4-FFF2-40B4-BE49-F238E27FC236}">
                <a16:creationId xmlns:a16="http://schemas.microsoft.com/office/drawing/2014/main" id="{7EEDD7F7-3104-F926-3CEF-0AD10EF17D5B}"/>
              </a:ext>
            </a:extLst>
          </p:cNvPr>
          <p:cNvPicPr>
            <a:picLocks noChangeAspect="1"/>
          </p:cNvPicPr>
          <p:nvPr/>
        </p:nvPicPr>
        <p:blipFill>
          <a:blip r:embed="rId11"/>
          <a:stretch>
            <a:fillRect/>
          </a:stretch>
        </p:blipFill>
        <p:spPr>
          <a:xfrm rot="462442">
            <a:off x="9760752" y="4262676"/>
            <a:ext cx="2002752" cy="2310868"/>
          </a:xfrm>
          <a:prstGeom prst="rect">
            <a:avLst/>
          </a:prstGeom>
          <a:ln w="19050">
            <a:solidFill>
              <a:schemeClr val="tx1"/>
            </a:solidFill>
          </a:ln>
        </p:spPr>
      </p:pic>
    </p:spTree>
    <p:extLst>
      <p:ext uri="{BB962C8B-B14F-4D97-AF65-F5344CB8AC3E}">
        <p14:creationId xmlns:p14="http://schemas.microsoft.com/office/powerpoint/2010/main" val="2628901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CB036E-3189-D052-176C-57E2E42EF6CB}"/>
              </a:ext>
            </a:extLst>
          </p:cNvPr>
          <p:cNvSpPr txBox="1"/>
          <p:nvPr/>
        </p:nvSpPr>
        <p:spPr>
          <a:xfrm>
            <a:off x="292520" y="5813872"/>
            <a:ext cx="6594765" cy="671915"/>
          </a:xfrm>
          <a:prstGeom prst="rect">
            <a:avLst/>
          </a:prstGeom>
          <a:noFill/>
          <a:ln w="19050">
            <a:solidFill>
              <a:schemeClr val="tx1"/>
            </a:solidFill>
          </a:ln>
        </p:spPr>
        <p:txBody>
          <a:bodyPr wrap="square">
            <a:spAutoFit/>
          </a:bodyPr>
          <a:lstStyle/>
          <a:p>
            <a:pPr marL="457200" marR="0">
              <a:lnSpc>
                <a:spcPct val="107000"/>
              </a:lnSpc>
              <a:spcBef>
                <a:spcPts val="0"/>
              </a:spcBef>
              <a:spcAft>
                <a:spcPts val="0"/>
              </a:spcAft>
            </a:pPr>
            <a:r>
              <a:rPr lang="en-US" sz="1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2"/>
              </a:rPr>
              <a:t>https://www.youtube.com/watch?v=sqhB4UG1M1s</a:t>
            </a:r>
            <a:endParaRPr lang="en-US" sz="1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 minutes]</a:t>
            </a:r>
          </a:p>
        </p:txBody>
      </p:sp>
      <p:sp>
        <p:nvSpPr>
          <p:cNvPr id="4" name="TextBox 3">
            <a:extLst>
              <a:ext uri="{FF2B5EF4-FFF2-40B4-BE49-F238E27FC236}">
                <a16:creationId xmlns:a16="http://schemas.microsoft.com/office/drawing/2014/main" id="{B6D3AD2C-F212-3C87-7DF9-45BAAEC37508}"/>
              </a:ext>
            </a:extLst>
          </p:cNvPr>
          <p:cNvSpPr txBox="1"/>
          <p:nvPr/>
        </p:nvSpPr>
        <p:spPr>
          <a:xfrm>
            <a:off x="2006353" y="-88343"/>
            <a:ext cx="7824725" cy="1384995"/>
          </a:xfrm>
          <a:prstGeom prst="rect">
            <a:avLst/>
          </a:prstGeom>
          <a:noFill/>
        </p:spPr>
        <p:txBody>
          <a:bodyPr wrap="square" rtlCol="0">
            <a:spAutoFit/>
          </a:bodyPr>
          <a:lstStyle/>
          <a:p>
            <a:pPr algn="ctr"/>
            <a:r>
              <a:rPr lang="en-US" sz="6600" dirty="0">
                <a:solidFill>
                  <a:srgbClr val="C00000"/>
                </a:solidFill>
                <a:effectLst>
                  <a:outerShdw blurRad="38100" dist="38100" dir="2700000" algn="tl">
                    <a:srgbClr val="000000">
                      <a:alpha val="43137"/>
                    </a:srgbClr>
                  </a:outerShdw>
                </a:effectLst>
                <a:latin typeface="Brush Script MT" panose="03060802040406070304" pitchFamily="66" charset="0"/>
                <a:ea typeface="Batang" panose="02030600000101010101" pitchFamily="18" charset="-127"/>
              </a:rPr>
              <a:t>Duck</a:t>
            </a:r>
            <a:r>
              <a:rPr lang="en-US" sz="4800" b="1" dirty="0">
                <a:solidFill>
                  <a:srgbClr val="C00000"/>
                </a:solidFill>
                <a:effectLst>
                  <a:outerShdw blurRad="38100" dist="38100" dir="2700000" algn="tl">
                    <a:srgbClr val="000000">
                      <a:alpha val="43137"/>
                    </a:srgbClr>
                  </a:outerShdw>
                </a:effectLst>
                <a:latin typeface="Brush Script MT" panose="03060802040406070304" pitchFamily="66" charset="0"/>
                <a:ea typeface="Batang" panose="02030600000101010101" pitchFamily="18" charset="-127"/>
              </a:rPr>
              <a:t> </a:t>
            </a:r>
            <a:r>
              <a:rPr lang="en-US" sz="4800" b="1" dirty="0">
                <a:solidFill>
                  <a:srgbClr val="C0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for Turkey Day </a:t>
            </a:r>
          </a:p>
          <a:p>
            <a:pPr algn="ctr"/>
            <a:r>
              <a:rPr lang="en-US" dirty="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by Jacqueline Jules</a:t>
            </a:r>
          </a:p>
        </p:txBody>
      </p:sp>
      <p:sp>
        <p:nvSpPr>
          <p:cNvPr id="6" name="TextBox 5">
            <a:extLst>
              <a:ext uri="{FF2B5EF4-FFF2-40B4-BE49-F238E27FC236}">
                <a16:creationId xmlns:a16="http://schemas.microsoft.com/office/drawing/2014/main" id="{C8BCF047-0162-9B20-79F4-E5C2DB99B137}"/>
              </a:ext>
            </a:extLst>
          </p:cNvPr>
          <p:cNvSpPr txBox="1"/>
          <p:nvPr/>
        </p:nvSpPr>
        <p:spPr>
          <a:xfrm>
            <a:off x="5281770" y="1975408"/>
            <a:ext cx="6414655" cy="1323439"/>
          </a:xfrm>
          <a:prstGeom prst="rect">
            <a:avLst/>
          </a:prstGeom>
          <a:noFill/>
          <a:ln w="12700">
            <a:solidFill>
              <a:schemeClr val="tx1"/>
            </a:solidFill>
          </a:ln>
        </p:spPr>
        <p:txBody>
          <a:bodyPr wrap="square">
            <a:spAutoFit/>
          </a:bodyPr>
          <a:lstStyle/>
          <a:p>
            <a:r>
              <a:rPr lang="en-US" sz="2000" b="1" i="0" dirty="0">
                <a:solidFill>
                  <a:srgbClr val="333333"/>
                </a:solidFill>
                <a:effectLst/>
              </a:rPr>
              <a:t>Story Synopsis: </a:t>
            </a:r>
            <a:r>
              <a:rPr lang="en-US" sz="2000" b="0" i="0" dirty="0">
                <a:solidFill>
                  <a:srgbClr val="333333"/>
                </a:solidFill>
                <a:effectLst/>
              </a:rPr>
              <a:t>When Tuyet finds out that her Vietnamese family is having duck rather than turkey for Thanksgiving dinner, she is upset until she finds out that other children in her class did not eat turkey either.</a:t>
            </a:r>
            <a:endParaRPr lang="en-US" sz="2000" dirty="0"/>
          </a:p>
        </p:txBody>
      </p:sp>
      <p:sp>
        <p:nvSpPr>
          <p:cNvPr id="5" name="TextBox 4">
            <a:extLst>
              <a:ext uri="{FF2B5EF4-FFF2-40B4-BE49-F238E27FC236}">
                <a16:creationId xmlns:a16="http://schemas.microsoft.com/office/drawing/2014/main" id="{8D373B64-FFC7-E90F-CA3E-E20B3F3AD33A}"/>
              </a:ext>
            </a:extLst>
          </p:cNvPr>
          <p:cNvSpPr txBox="1"/>
          <p:nvPr/>
        </p:nvSpPr>
        <p:spPr>
          <a:xfrm>
            <a:off x="5628442" y="3695579"/>
            <a:ext cx="3876266" cy="1200329"/>
          </a:xfrm>
          <a:prstGeom prst="rect">
            <a:avLst/>
          </a:prstGeom>
          <a:noFill/>
          <a:ln w="19050">
            <a:solidFill>
              <a:schemeClr val="tx1"/>
            </a:solidFill>
          </a:ln>
        </p:spPr>
        <p:txBody>
          <a:bodyPr wrap="square">
            <a:spAutoFit/>
          </a:bodyPr>
          <a:lstStyle/>
          <a:p>
            <a:pPr algn="l"/>
            <a:r>
              <a:rPr lang="en-US" b="1" i="0" dirty="0">
                <a:solidFill>
                  <a:srgbClr val="333333"/>
                </a:solidFill>
                <a:effectLst/>
              </a:rPr>
              <a:t>Publisher:</a:t>
            </a:r>
            <a:r>
              <a:rPr lang="en-US" b="0" i="0" dirty="0">
                <a:solidFill>
                  <a:srgbClr val="333333"/>
                </a:solidFill>
                <a:effectLst/>
              </a:rPr>
              <a:t> Albert Whitman &amp; Company</a:t>
            </a:r>
          </a:p>
          <a:p>
            <a:pPr algn="l"/>
            <a:r>
              <a:rPr lang="en-US" b="1" i="0" dirty="0">
                <a:solidFill>
                  <a:srgbClr val="333333"/>
                </a:solidFill>
                <a:effectLst/>
              </a:rPr>
              <a:t>Copyright Date:</a:t>
            </a:r>
            <a:r>
              <a:rPr lang="en-US" b="0" i="0" dirty="0">
                <a:solidFill>
                  <a:srgbClr val="333333"/>
                </a:solidFill>
                <a:effectLst/>
              </a:rPr>
              <a:t> 2017</a:t>
            </a:r>
          </a:p>
          <a:p>
            <a:pPr algn="l"/>
            <a:r>
              <a:rPr lang="en-US" b="1" i="0" dirty="0">
                <a:solidFill>
                  <a:srgbClr val="333333"/>
                </a:solidFill>
                <a:effectLst/>
              </a:rPr>
              <a:t>Reading Level:</a:t>
            </a:r>
            <a:r>
              <a:rPr lang="en-US" b="0" i="0" dirty="0">
                <a:solidFill>
                  <a:srgbClr val="333333"/>
                </a:solidFill>
                <a:effectLst/>
              </a:rPr>
              <a:t> 2.6</a:t>
            </a:r>
          </a:p>
          <a:p>
            <a:pPr algn="l"/>
            <a:r>
              <a:rPr lang="en-US" b="1" i="0" dirty="0">
                <a:solidFill>
                  <a:srgbClr val="333333"/>
                </a:solidFill>
                <a:effectLst/>
              </a:rPr>
              <a:t>Interest Level:</a:t>
            </a:r>
            <a:r>
              <a:rPr lang="en-US" b="0" i="0" dirty="0">
                <a:solidFill>
                  <a:srgbClr val="333333"/>
                </a:solidFill>
                <a:effectLst/>
              </a:rPr>
              <a:t> K-3</a:t>
            </a:r>
          </a:p>
        </p:txBody>
      </p:sp>
      <p:pic>
        <p:nvPicPr>
          <p:cNvPr id="10" name="Picture 2" descr="Duck for Turkey Day">
            <a:extLst>
              <a:ext uri="{FF2B5EF4-FFF2-40B4-BE49-F238E27FC236}">
                <a16:creationId xmlns:a16="http://schemas.microsoft.com/office/drawing/2014/main" id="{ADC12F9C-D9F0-BA79-E5DB-AA11ADFB6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57" y="1206749"/>
            <a:ext cx="3134509" cy="392836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700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439C79-B4CE-BBF6-4C05-2EDFBC8106EF}"/>
              </a:ext>
            </a:extLst>
          </p:cNvPr>
          <p:cNvPicPr>
            <a:picLocks noChangeAspect="1"/>
          </p:cNvPicPr>
          <p:nvPr/>
        </p:nvPicPr>
        <p:blipFill>
          <a:blip r:embed="rId2"/>
          <a:stretch>
            <a:fillRect/>
          </a:stretch>
        </p:blipFill>
        <p:spPr>
          <a:xfrm>
            <a:off x="7016320" y="1217011"/>
            <a:ext cx="3009386" cy="4423977"/>
          </a:xfrm>
          <a:prstGeom prst="rect">
            <a:avLst/>
          </a:prstGeom>
        </p:spPr>
      </p:pic>
      <p:pic>
        <p:nvPicPr>
          <p:cNvPr id="7" name="Picture 6">
            <a:extLst>
              <a:ext uri="{FF2B5EF4-FFF2-40B4-BE49-F238E27FC236}">
                <a16:creationId xmlns:a16="http://schemas.microsoft.com/office/drawing/2014/main" id="{CA0ED1DC-6EF3-D955-86E7-90B5EF7DA7B7}"/>
              </a:ext>
            </a:extLst>
          </p:cNvPr>
          <p:cNvPicPr>
            <a:picLocks noChangeAspect="1"/>
          </p:cNvPicPr>
          <p:nvPr/>
        </p:nvPicPr>
        <p:blipFill>
          <a:blip r:embed="rId3"/>
          <a:stretch>
            <a:fillRect/>
          </a:stretch>
        </p:blipFill>
        <p:spPr>
          <a:xfrm>
            <a:off x="2166294" y="3760954"/>
            <a:ext cx="3320249" cy="1797723"/>
          </a:xfrm>
          <a:prstGeom prst="rect">
            <a:avLst/>
          </a:prstGeom>
        </p:spPr>
      </p:pic>
      <p:pic>
        <p:nvPicPr>
          <p:cNvPr id="9" name="Picture 8">
            <a:extLst>
              <a:ext uri="{FF2B5EF4-FFF2-40B4-BE49-F238E27FC236}">
                <a16:creationId xmlns:a16="http://schemas.microsoft.com/office/drawing/2014/main" id="{AF0F920F-F09F-1CE8-DBCA-A32436A5EA65}"/>
              </a:ext>
            </a:extLst>
          </p:cNvPr>
          <p:cNvPicPr>
            <a:picLocks noChangeAspect="1"/>
          </p:cNvPicPr>
          <p:nvPr/>
        </p:nvPicPr>
        <p:blipFill>
          <a:blip r:embed="rId4"/>
          <a:stretch>
            <a:fillRect/>
          </a:stretch>
        </p:blipFill>
        <p:spPr>
          <a:xfrm>
            <a:off x="1293250" y="1145219"/>
            <a:ext cx="4752663" cy="2441360"/>
          </a:xfrm>
          <a:prstGeom prst="rect">
            <a:avLst/>
          </a:prstGeom>
        </p:spPr>
      </p:pic>
      <p:sp>
        <p:nvSpPr>
          <p:cNvPr id="11" name="TextBox 10">
            <a:extLst>
              <a:ext uri="{FF2B5EF4-FFF2-40B4-BE49-F238E27FC236}">
                <a16:creationId xmlns:a16="http://schemas.microsoft.com/office/drawing/2014/main" id="{27BAD10C-87F0-A462-B710-FB56C5B49340}"/>
              </a:ext>
            </a:extLst>
          </p:cNvPr>
          <p:cNvSpPr txBox="1"/>
          <p:nvPr/>
        </p:nvSpPr>
        <p:spPr>
          <a:xfrm>
            <a:off x="1133382" y="6274770"/>
            <a:ext cx="10440140" cy="369332"/>
          </a:xfrm>
          <a:prstGeom prst="rect">
            <a:avLst/>
          </a:prstGeom>
          <a:noFill/>
        </p:spPr>
        <p:txBody>
          <a:bodyPr wrap="square">
            <a:spAutoFit/>
          </a:bodyPr>
          <a:lstStyle/>
          <a:p>
            <a:r>
              <a:rPr lang="en-US" dirty="0"/>
              <a:t>https://www.fb.org/news-release/farm-bureau-survey-shows-thanksgiving-dinner-cost-up-20</a:t>
            </a:r>
          </a:p>
        </p:txBody>
      </p:sp>
      <p:sp>
        <p:nvSpPr>
          <p:cNvPr id="12" name="TextBox 11">
            <a:extLst>
              <a:ext uri="{FF2B5EF4-FFF2-40B4-BE49-F238E27FC236}">
                <a16:creationId xmlns:a16="http://schemas.microsoft.com/office/drawing/2014/main" id="{B1B1E07D-0808-D899-0198-16C26B5D705C}"/>
              </a:ext>
            </a:extLst>
          </p:cNvPr>
          <p:cNvSpPr txBox="1"/>
          <p:nvPr/>
        </p:nvSpPr>
        <p:spPr>
          <a:xfrm>
            <a:off x="887768" y="398564"/>
            <a:ext cx="4181382" cy="646331"/>
          </a:xfrm>
          <a:prstGeom prst="rect">
            <a:avLst/>
          </a:prstGeom>
          <a:noFill/>
        </p:spPr>
        <p:txBody>
          <a:bodyPr wrap="square" rtlCol="0">
            <a:spAutoFit/>
          </a:bodyPr>
          <a:lstStyle/>
          <a:p>
            <a:r>
              <a:rPr lang="en-US" dirty="0"/>
              <a:t>Tuyet wants to buy a turkey at the market.</a:t>
            </a:r>
          </a:p>
          <a:p>
            <a:r>
              <a:rPr lang="en-US" dirty="0"/>
              <a:t>Will she be able to afford it?</a:t>
            </a:r>
          </a:p>
        </p:txBody>
      </p:sp>
    </p:spTree>
    <p:extLst>
      <p:ext uri="{BB962C8B-B14F-4D97-AF65-F5344CB8AC3E}">
        <p14:creationId xmlns:p14="http://schemas.microsoft.com/office/powerpoint/2010/main" val="728906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46D07B-E37D-256D-CFE6-CE06FE695A9A}"/>
              </a:ext>
            </a:extLst>
          </p:cNvPr>
          <p:cNvPicPr>
            <a:picLocks noChangeAspect="1"/>
          </p:cNvPicPr>
          <p:nvPr/>
        </p:nvPicPr>
        <p:blipFill>
          <a:blip r:embed="rId2"/>
          <a:stretch>
            <a:fillRect/>
          </a:stretch>
        </p:blipFill>
        <p:spPr>
          <a:xfrm>
            <a:off x="4567391" y="202625"/>
            <a:ext cx="4630379" cy="5913178"/>
          </a:xfrm>
          <a:prstGeom prst="rect">
            <a:avLst/>
          </a:prstGeom>
        </p:spPr>
      </p:pic>
      <p:pic>
        <p:nvPicPr>
          <p:cNvPr id="5" name="Picture 4">
            <a:extLst>
              <a:ext uri="{FF2B5EF4-FFF2-40B4-BE49-F238E27FC236}">
                <a16:creationId xmlns:a16="http://schemas.microsoft.com/office/drawing/2014/main" id="{8DAC6387-3A54-006F-7CF8-D4EEB3C61220}"/>
              </a:ext>
            </a:extLst>
          </p:cNvPr>
          <p:cNvPicPr>
            <a:picLocks noChangeAspect="1"/>
          </p:cNvPicPr>
          <p:nvPr/>
        </p:nvPicPr>
        <p:blipFill>
          <a:blip r:embed="rId3"/>
          <a:stretch>
            <a:fillRect/>
          </a:stretch>
        </p:blipFill>
        <p:spPr>
          <a:xfrm>
            <a:off x="1369750" y="2542263"/>
            <a:ext cx="2800883" cy="3573540"/>
          </a:xfrm>
          <a:prstGeom prst="rect">
            <a:avLst/>
          </a:prstGeom>
        </p:spPr>
      </p:pic>
      <p:pic>
        <p:nvPicPr>
          <p:cNvPr id="7" name="Picture 6">
            <a:extLst>
              <a:ext uri="{FF2B5EF4-FFF2-40B4-BE49-F238E27FC236}">
                <a16:creationId xmlns:a16="http://schemas.microsoft.com/office/drawing/2014/main" id="{2FE3260C-D41A-F551-0ECE-D8549A6EACB4}"/>
              </a:ext>
            </a:extLst>
          </p:cNvPr>
          <p:cNvPicPr>
            <a:picLocks noChangeAspect="1"/>
          </p:cNvPicPr>
          <p:nvPr/>
        </p:nvPicPr>
        <p:blipFill>
          <a:blip r:embed="rId4"/>
          <a:stretch>
            <a:fillRect/>
          </a:stretch>
        </p:blipFill>
        <p:spPr>
          <a:xfrm>
            <a:off x="451484" y="372707"/>
            <a:ext cx="2205615" cy="2257148"/>
          </a:xfrm>
          <a:prstGeom prst="rect">
            <a:avLst/>
          </a:prstGeom>
          <a:ln w="12700">
            <a:solidFill>
              <a:schemeClr val="tx1"/>
            </a:solidFill>
          </a:ln>
        </p:spPr>
      </p:pic>
      <p:pic>
        <p:nvPicPr>
          <p:cNvPr id="9" name="Picture 8">
            <a:extLst>
              <a:ext uri="{FF2B5EF4-FFF2-40B4-BE49-F238E27FC236}">
                <a16:creationId xmlns:a16="http://schemas.microsoft.com/office/drawing/2014/main" id="{9829EF62-6E9E-52C9-ACB0-0E5DACB1BC05}"/>
              </a:ext>
            </a:extLst>
          </p:cNvPr>
          <p:cNvPicPr>
            <a:picLocks noChangeAspect="1"/>
          </p:cNvPicPr>
          <p:nvPr/>
        </p:nvPicPr>
        <p:blipFill>
          <a:blip r:embed="rId5"/>
          <a:stretch>
            <a:fillRect/>
          </a:stretch>
        </p:blipFill>
        <p:spPr>
          <a:xfrm rot="21100696">
            <a:off x="9333820" y="2243690"/>
            <a:ext cx="1557278" cy="1993316"/>
          </a:xfrm>
          <a:prstGeom prst="rect">
            <a:avLst/>
          </a:prstGeom>
          <a:ln w="19050">
            <a:solidFill>
              <a:schemeClr val="tx1"/>
            </a:solidFill>
          </a:ln>
        </p:spPr>
      </p:pic>
      <p:sp>
        <p:nvSpPr>
          <p:cNvPr id="11" name="TextBox 10">
            <a:extLst>
              <a:ext uri="{FF2B5EF4-FFF2-40B4-BE49-F238E27FC236}">
                <a16:creationId xmlns:a16="http://schemas.microsoft.com/office/drawing/2014/main" id="{3A460A5E-8ABB-3E10-6E4A-2A6B59C28257}"/>
              </a:ext>
            </a:extLst>
          </p:cNvPr>
          <p:cNvSpPr txBox="1"/>
          <p:nvPr/>
        </p:nvSpPr>
        <p:spPr>
          <a:xfrm>
            <a:off x="1369750" y="6421170"/>
            <a:ext cx="9452499" cy="369332"/>
          </a:xfrm>
          <a:prstGeom prst="rect">
            <a:avLst/>
          </a:prstGeom>
          <a:noFill/>
        </p:spPr>
        <p:txBody>
          <a:bodyPr wrap="square">
            <a:spAutoFit/>
          </a:bodyPr>
          <a:lstStyle/>
          <a:p>
            <a:r>
              <a:rPr lang="en-US" dirty="0">
                <a:hlinkClick r:id="rId6"/>
              </a:rPr>
              <a:t>https://www.librarysparks.com/wp-content/uploads/2016/06/lsp_nov13_ll_duckforturkeyday.pdf</a:t>
            </a:r>
            <a:r>
              <a:rPr lang="en-US" dirty="0"/>
              <a:t> </a:t>
            </a:r>
          </a:p>
        </p:txBody>
      </p:sp>
    </p:spTree>
    <p:extLst>
      <p:ext uri="{BB962C8B-B14F-4D97-AF65-F5344CB8AC3E}">
        <p14:creationId xmlns:p14="http://schemas.microsoft.com/office/powerpoint/2010/main" val="3687672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3FA57A-41D8-8EB8-42D2-2E119B6C92C2}"/>
              </a:ext>
            </a:extLst>
          </p:cNvPr>
          <p:cNvSpPr txBox="1"/>
          <p:nvPr/>
        </p:nvSpPr>
        <p:spPr>
          <a:xfrm>
            <a:off x="1236214" y="5931153"/>
            <a:ext cx="11689673" cy="369332"/>
          </a:xfrm>
          <a:prstGeom prst="rect">
            <a:avLst/>
          </a:prstGeom>
          <a:noFill/>
        </p:spPr>
        <p:txBody>
          <a:bodyPr wrap="square">
            <a:spAutoFit/>
          </a:bodyPr>
          <a:lstStyle/>
          <a:p>
            <a:r>
              <a:rPr lang="en-US" dirty="0">
                <a:hlinkClick r:id="rId2"/>
              </a:rPr>
              <a:t>https://www.librarysparks.com/wp-content/uploads/2016/06/lsp_nov13_ll_duckforturkeyday.pdf</a:t>
            </a:r>
            <a:r>
              <a:rPr lang="en-US" dirty="0"/>
              <a:t> </a:t>
            </a:r>
          </a:p>
        </p:txBody>
      </p:sp>
      <p:pic>
        <p:nvPicPr>
          <p:cNvPr id="5" name="Picture 4">
            <a:extLst>
              <a:ext uri="{FF2B5EF4-FFF2-40B4-BE49-F238E27FC236}">
                <a16:creationId xmlns:a16="http://schemas.microsoft.com/office/drawing/2014/main" id="{49A2F628-2F17-763E-2C68-F98FFD55C813}"/>
              </a:ext>
            </a:extLst>
          </p:cNvPr>
          <p:cNvPicPr>
            <a:picLocks noChangeAspect="1"/>
          </p:cNvPicPr>
          <p:nvPr/>
        </p:nvPicPr>
        <p:blipFill>
          <a:blip r:embed="rId3"/>
          <a:stretch>
            <a:fillRect/>
          </a:stretch>
        </p:blipFill>
        <p:spPr>
          <a:xfrm>
            <a:off x="647654" y="294432"/>
            <a:ext cx="3745499" cy="4690758"/>
          </a:xfrm>
          <a:prstGeom prst="rect">
            <a:avLst/>
          </a:prstGeom>
        </p:spPr>
      </p:pic>
      <p:pic>
        <p:nvPicPr>
          <p:cNvPr id="7" name="Picture 6">
            <a:extLst>
              <a:ext uri="{FF2B5EF4-FFF2-40B4-BE49-F238E27FC236}">
                <a16:creationId xmlns:a16="http://schemas.microsoft.com/office/drawing/2014/main" id="{A5985570-C623-76D6-8CB1-384974D14D5A}"/>
              </a:ext>
            </a:extLst>
          </p:cNvPr>
          <p:cNvPicPr>
            <a:picLocks noChangeAspect="1"/>
          </p:cNvPicPr>
          <p:nvPr/>
        </p:nvPicPr>
        <p:blipFill>
          <a:blip r:embed="rId4"/>
          <a:stretch>
            <a:fillRect/>
          </a:stretch>
        </p:blipFill>
        <p:spPr>
          <a:xfrm rot="21079148">
            <a:off x="4064680" y="1687191"/>
            <a:ext cx="1803462" cy="2310249"/>
          </a:xfrm>
          <a:prstGeom prst="rect">
            <a:avLst/>
          </a:prstGeom>
        </p:spPr>
      </p:pic>
      <p:pic>
        <p:nvPicPr>
          <p:cNvPr id="9" name="Picture 8">
            <a:extLst>
              <a:ext uri="{FF2B5EF4-FFF2-40B4-BE49-F238E27FC236}">
                <a16:creationId xmlns:a16="http://schemas.microsoft.com/office/drawing/2014/main" id="{C67CE966-428E-A054-BC11-1E2EF8D066CC}"/>
              </a:ext>
            </a:extLst>
          </p:cNvPr>
          <p:cNvPicPr>
            <a:picLocks noChangeAspect="1"/>
          </p:cNvPicPr>
          <p:nvPr/>
        </p:nvPicPr>
        <p:blipFill>
          <a:blip r:embed="rId5"/>
          <a:stretch>
            <a:fillRect/>
          </a:stretch>
        </p:blipFill>
        <p:spPr>
          <a:xfrm>
            <a:off x="6488923" y="1742189"/>
            <a:ext cx="5055423" cy="2712544"/>
          </a:xfrm>
          <a:prstGeom prst="rect">
            <a:avLst/>
          </a:prstGeom>
          <a:ln w="12700">
            <a:solidFill>
              <a:schemeClr val="tx1"/>
            </a:solidFill>
          </a:ln>
        </p:spPr>
      </p:pic>
    </p:spTree>
    <p:extLst>
      <p:ext uri="{BB962C8B-B14F-4D97-AF65-F5344CB8AC3E}">
        <p14:creationId xmlns:p14="http://schemas.microsoft.com/office/powerpoint/2010/main" val="3596127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CB036E-3189-D052-176C-57E2E42EF6CB}"/>
              </a:ext>
            </a:extLst>
          </p:cNvPr>
          <p:cNvSpPr txBox="1"/>
          <p:nvPr/>
        </p:nvSpPr>
        <p:spPr>
          <a:xfrm>
            <a:off x="5503712" y="1865654"/>
            <a:ext cx="6594765" cy="1323439"/>
          </a:xfrm>
          <a:prstGeom prst="rect">
            <a:avLst/>
          </a:prstGeom>
          <a:noFill/>
          <a:ln w="19050">
            <a:solidFill>
              <a:schemeClr val="tx1"/>
            </a:solidFill>
          </a:ln>
        </p:spPr>
        <p:txBody>
          <a:bodyPr wrap="square">
            <a:spAutoFit/>
          </a:bodyPr>
          <a:lstStyle/>
          <a:p>
            <a:r>
              <a:rPr lang="en-US" sz="2000" b="1" i="0" dirty="0">
                <a:solidFill>
                  <a:srgbClr val="333333"/>
                </a:solidFill>
                <a:effectLst/>
              </a:rPr>
              <a:t>Story Synopsis: </a:t>
            </a:r>
            <a:r>
              <a:rPr lang="en-US" sz="2000" b="0" i="0" dirty="0">
                <a:solidFill>
                  <a:srgbClr val="0F1111"/>
                </a:solidFill>
                <a:effectLst/>
                <a:latin typeface="Amazon Ember"/>
              </a:rPr>
              <a:t>Cassie, Wing, and Ollie all want to be the Thanksgiving Turkey! They decide to have a contest to see which of them Farmer Joe should pick. Is it going to be a happy Thanksgiving for all?</a:t>
            </a:r>
            <a:endParaRPr lang="en-US" sz="2000" b="0" i="0" dirty="0">
              <a:solidFill>
                <a:srgbClr val="333333"/>
              </a:solidFill>
              <a:effectLst/>
            </a:endParaRPr>
          </a:p>
        </p:txBody>
      </p:sp>
      <p:sp>
        <p:nvSpPr>
          <p:cNvPr id="4" name="TextBox 3">
            <a:extLst>
              <a:ext uri="{FF2B5EF4-FFF2-40B4-BE49-F238E27FC236}">
                <a16:creationId xmlns:a16="http://schemas.microsoft.com/office/drawing/2014/main" id="{B6D3AD2C-F212-3C87-7DF9-45BAAEC37508}"/>
              </a:ext>
            </a:extLst>
          </p:cNvPr>
          <p:cNvSpPr txBox="1"/>
          <p:nvPr/>
        </p:nvSpPr>
        <p:spPr>
          <a:xfrm>
            <a:off x="932157" y="144099"/>
            <a:ext cx="8108810" cy="1107996"/>
          </a:xfrm>
          <a:prstGeom prst="rect">
            <a:avLst/>
          </a:prstGeom>
          <a:noFill/>
        </p:spPr>
        <p:txBody>
          <a:bodyPr wrap="square" rtlCol="0">
            <a:spAutoFit/>
          </a:bodyPr>
          <a:lstStyle/>
          <a:p>
            <a:pPr algn="ctr"/>
            <a:r>
              <a:rPr lang="en-US" sz="4800" b="1" dirty="0">
                <a:solidFill>
                  <a:srgbClr val="000099"/>
                </a:solidFill>
                <a:latin typeface="Lucida Bright" panose="02040602050505020304" pitchFamily="18" charset="0"/>
              </a:rPr>
              <a:t>The</a:t>
            </a:r>
            <a:r>
              <a:rPr lang="en-US" sz="4800" b="1" dirty="0">
                <a:solidFill>
                  <a:srgbClr val="FF0000"/>
                </a:solidFill>
                <a:latin typeface="Lucida Bright" panose="02040602050505020304" pitchFamily="18" charset="0"/>
              </a:rPr>
              <a:t> </a:t>
            </a:r>
            <a:r>
              <a:rPr lang="en-US" sz="4800" b="1" dirty="0">
                <a:solidFill>
                  <a:srgbClr val="00B050"/>
                </a:solidFill>
                <a:latin typeface="Lucida Bright" panose="02040602050505020304" pitchFamily="18" charset="0"/>
              </a:rPr>
              <a:t>Great</a:t>
            </a:r>
            <a:r>
              <a:rPr lang="en-US" sz="4800" b="1" dirty="0">
                <a:solidFill>
                  <a:srgbClr val="FF0000"/>
                </a:solidFill>
                <a:latin typeface="Lucida Bright" panose="02040602050505020304" pitchFamily="18" charset="0"/>
              </a:rPr>
              <a:t> </a:t>
            </a:r>
            <a:r>
              <a:rPr lang="en-US" sz="4800" b="1" dirty="0">
                <a:solidFill>
                  <a:srgbClr val="C00000"/>
                </a:solidFill>
                <a:latin typeface="Lucida Bright" panose="02040602050505020304" pitchFamily="18" charset="0"/>
              </a:rPr>
              <a:t>Turkey</a:t>
            </a:r>
            <a:r>
              <a:rPr lang="en-US" sz="4800" b="1" dirty="0">
                <a:solidFill>
                  <a:srgbClr val="FF0000"/>
                </a:solidFill>
                <a:latin typeface="Lucida Bright" panose="02040602050505020304" pitchFamily="18" charset="0"/>
              </a:rPr>
              <a:t> </a:t>
            </a:r>
            <a:r>
              <a:rPr lang="en-US" sz="4800" b="1" dirty="0">
                <a:solidFill>
                  <a:srgbClr val="0070C0"/>
                </a:solidFill>
                <a:latin typeface="Lucida Bright" panose="02040602050505020304" pitchFamily="18" charset="0"/>
              </a:rPr>
              <a:t>Race</a:t>
            </a:r>
          </a:p>
          <a:p>
            <a:pPr algn="ctr"/>
            <a:r>
              <a:rPr lang="en-US" dirty="0">
                <a:solidFill>
                  <a:srgbClr val="FF0000"/>
                </a:solidFill>
                <a:latin typeface="Lucida Bright" panose="02040602050505020304" pitchFamily="18" charset="0"/>
              </a:rPr>
              <a:t>by Steve Metzger</a:t>
            </a:r>
          </a:p>
        </p:txBody>
      </p:sp>
      <p:sp>
        <p:nvSpPr>
          <p:cNvPr id="6" name="TextBox 5">
            <a:extLst>
              <a:ext uri="{FF2B5EF4-FFF2-40B4-BE49-F238E27FC236}">
                <a16:creationId xmlns:a16="http://schemas.microsoft.com/office/drawing/2014/main" id="{C8BCF047-0162-9B20-79F4-E5C2DB99B137}"/>
              </a:ext>
            </a:extLst>
          </p:cNvPr>
          <p:cNvSpPr txBox="1"/>
          <p:nvPr/>
        </p:nvSpPr>
        <p:spPr>
          <a:xfrm>
            <a:off x="466759" y="5778638"/>
            <a:ext cx="6414655" cy="703398"/>
          </a:xfrm>
          <a:prstGeom prst="rect">
            <a:avLst/>
          </a:prstGeom>
          <a:noFill/>
          <a:ln w="12700">
            <a:solidFill>
              <a:schemeClr val="tx1"/>
            </a:solidFill>
          </a:ln>
        </p:spPr>
        <p:txBody>
          <a:bodyPr wrap="square">
            <a:spAutoFit/>
          </a:bodyPr>
          <a:lstStyle/>
          <a:p>
            <a:pPr marL="45720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2"/>
              </a:rPr>
              <a:t>https://www.youtube.com/watch?v=rRAZAmjMTxA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[7 minutes]</a:t>
            </a:r>
          </a:p>
        </p:txBody>
      </p:sp>
      <p:sp>
        <p:nvSpPr>
          <p:cNvPr id="5" name="TextBox 4">
            <a:extLst>
              <a:ext uri="{FF2B5EF4-FFF2-40B4-BE49-F238E27FC236}">
                <a16:creationId xmlns:a16="http://schemas.microsoft.com/office/drawing/2014/main" id="{8D373B64-FFC7-E90F-CA3E-E20B3F3AD33A}"/>
              </a:ext>
            </a:extLst>
          </p:cNvPr>
          <p:cNvSpPr txBox="1"/>
          <p:nvPr/>
        </p:nvSpPr>
        <p:spPr>
          <a:xfrm>
            <a:off x="7205440" y="3283815"/>
            <a:ext cx="2756286" cy="1200329"/>
          </a:xfrm>
          <a:prstGeom prst="rect">
            <a:avLst/>
          </a:prstGeom>
          <a:noFill/>
          <a:ln w="19050">
            <a:solidFill>
              <a:schemeClr val="tx1"/>
            </a:solidFill>
          </a:ln>
        </p:spPr>
        <p:txBody>
          <a:bodyPr wrap="square">
            <a:spAutoFit/>
          </a:bodyPr>
          <a:lstStyle/>
          <a:p>
            <a:pPr algn="l"/>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a:t>
            </a:r>
            <a:r>
              <a:rPr lang="en-US" dirty="0">
                <a:solidFill>
                  <a:srgbClr val="333333"/>
                </a:solidFill>
                <a:latin typeface="Lato" panose="020F0502020204030203" pitchFamily="34" charset="0"/>
              </a:rPr>
              <a:t>S</a:t>
            </a:r>
            <a:r>
              <a:rPr lang="en-US" b="0" i="0" dirty="0">
                <a:solidFill>
                  <a:srgbClr val="333333"/>
                </a:solidFill>
                <a:effectLst/>
                <a:latin typeface="Lato" panose="020F0502020204030203" pitchFamily="34" charset="0"/>
              </a:rPr>
              <a:t>cholastic</a:t>
            </a:r>
          </a:p>
          <a:p>
            <a:pPr algn="l"/>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2006</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K-3</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2.8</a:t>
            </a:r>
          </a:p>
        </p:txBody>
      </p:sp>
      <p:pic>
        <p:nvPicPr>
          <p:cNvPr id="3074" name="Picture 2">
            <a:extLst>
              <a:ext uri="{FF2B5EF4-FFF2-40B4-BE49-F238E27FC236}">
                <a16:creationId xmlns:a16="http://schemas.microsoft.com/office/drawing/2014/main" id="{F8AB6F5F-FC8C-8FA4-3AC8-D9087CD05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059" y="1545504"/>
            <a:ext cx="3104503" cy="393972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823F58C-2B16-8A0D-EFCF-B6AE39B2A655}"/>
              </a:ext>
            </a:extLst>
          </p:cNvPr>
          <p:cNvPicPr>
            <a:picLocks noChangeAspect="1"/>
          </p:cNvPicPr>
          <p:nvPr/>
        </p:nvPicPr>
        <p:blipFill>
          <a:blip r:embed="rId4"/>
          <a:stretch>
            <a:fillRect/>
          </a:stretch>
        </p:blipFill>
        <p:spPr>
          <a:xfrm>
            <a:off x="8433786" y="4627574"/>
            <a:ext cx="2177461" cy="1854462"/>
          </a:xfrm>
          <a:prstGeom prst="rect">
            <a:avLst/>
          </a:prstGeom>
          <a:ln w="19050">
            <a:solidFill>
              <a:schemeClr val="tx1"/>
            </a:solidFill>
          </a:ln>
        </p:spPr>
      </p:pic>
    </p:spTree>
    <p:extLst>
      <p:ext uri="{BB962C8B-B14F-4D97-AF65-F5344CB8AC3E}">
        <p14:creationId xmlns:p14="http://schemas.microsoft.com/office/powerpoint/2010/main" val="2962397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F1C4-8F86-45C9-2780-F9E5A62BFD22}"/>
              </a:ext>
            </a:extLst>
          </p:cNvPr>
          <p:cNvPicPr>
            <a:picLocks noChangeAspect="1"/>
          </p:cNvPicPr>
          <p:nvPr/>
        </p:nvPicPr>
        <p:blipFill>
          <a:blip r:embed="rId2"/>
          <a:stretch>
            <a:fillRect/>
          </a:stretch>
        </p:blipFill>
        <p:spPr>
          <a:xfrm>
            <a:off x="2813944" y="974378"/>
            <a:ext cx="5999362" cy="3518290"/>
          </a:xfrm>
          <a:prstGeom prst="rect">
            <a:avLst/>
          </a:prstGeom>
          <a:ln w="19050">
            <a:solidFill>
              <a:schemeClr val="tx1"/>
            </a:solidFill>
          </a:ln>
        </p:spPr>
      </p:pic>
      <p:sp>
        <p:nvSpPr>
          <p:cNvPr id="5" name="TextBox 4">
            <a:extLst>
              <a:ext uri="{FF2B5EF4-FFF2-40B4-BE49-F238E27FC236}">
                <a16:creationId xmlns:a16="http://schemas.microsoft.com/office/drawing/2014/main" id="{D02F2AB3-D800-5E05-00FA-C6B023E0FD1C}"/>
              </a:ext>
            </a:extLst>
          </p:cNvPr>
          <p:cNvSpPr txBox="1"/>
          <p:nvPr/>
        </p:nvSpPr>
        <p:spPr>
          <a:xfrm>
            <a:off x="836720" y="4810776"/>
            <a:ext cx="4259063" cy="1477328"/>
          </a:xfrm>
          <a:prstGeom prst="rect">
            <a:avLst/>
          </a:prstGeom>
          <a:noFill/>
          <a:ln w="19050">
            <a:solidFill>
              <a:schemeClr val="tx1"/>
            </a:solidFill>
          </a:ln>
        </p:spPr>
        <p:txBody>
          <a:bodyPr wrap="square">
            <a:spAutoFit/>
          </a:bodyPr>
          <a:lstStyle/>
          <a:p>
            <a:pPr algn="ctr" fontAlgn="base" latinLnBrk="0"/>
            <a:r>
              <a:rPr lang="en-US" b="1" i="0" dirty="0">
                <a:solidFill>
                  <a:srgbClr val="0071BB"/>
                </a:solidFill>
                <a:effectLst/>
              </a:rPr>
              <a:t>Natural Resources</a:t>
            </a:r>
          </a:p>
          <a:p>
            <a:pPr algn="l" fontAlgn="base" latinLnBrk="0"/>
            <a:r>
              <a:rPr lang="en-US" b="0" i="0" dirty="0">
                <a:solidFill>
                  <a:srgbClr val="404040"/>
                </a:solidFill>
                <a:effectLst/>
              </a:rPr>
              <a:t>“Gifts of nature” used to produce goods and services; examples include land, oceans, air, trees, mineral deposits, soil fertility, and climatic conditions.</a:t>
            </a:r>
          </a:p>
        </p:txBody>
      </p:sp>
      <p:sp>
        <p:nvSpPr>
          <p:cNvPr id="7" name="TextBox 6">
            <a:extLst>
              <a:ext uri="{FF2B5EF4-FFF2-40B4-BE49-F238E27FC236}">
                <a16:creationId xmlns:a16="http://schemas.microsoft.com/office/drawing/2014/main" id="{5129F831-521F-421E-FAB8-2D93EAC1FADA}"/>
              </a:ext>
            </a:extLst>
          </p:cNvPr>
          <p:cNvSpPr txBox="1"/>
          <p:nvPr/>
        </p:nvSpPr>
        <p:spPr>
          <a:xfrm>
            <a:off x="5746072" y="4810776"/>
            <a:ext cx="5137951" cy="1477328"/>
          </a:xfrm>
          <a:prstGeom prst="rect">
            <a:avLst/>
          </a:prstGeom>
          <a:noFill/>
          <a:ln w="19050">
            <a:solidFill>
              <a:schemeClr val="tx1"/>
            </a:solidFill>
          </a:ln>
        </p:spPr>
        <p:txBody>
          <a:bodyPr wrap="square">
            <a:spAutoFit/>
          </a:bodyPr>
          <a:lstStyle/>
          <a:p>
            <a:pPr algn="ctr" fontAlgn="base" latinLnBrk="0"/>
            <a:r>
              <a:rPr lang="en-US" b="1" i="0" dirty="0">
                <a:solidFill>
                  <a:srgbClr val="0071BB"/>
                </a:solidFill>
                <a:effectLst/>
              </a:rPr>
              <a:t>Capital Resources</a:t>
            </a:r>
          </a:p>
          <a:p>
            <a:pPr algn="l" fontAlgn="base" latinLnBrk="0"/>
            <a:r>
              <a:rPr lang="en-US" b="0" i="0" dirty="0">
                <a:solidFill>
                  <a:srgbClr val="404040"/>
                </a:solidFill>
                <a:effectLst/>
              </a:rPr>
              <a:t>Resources made and used to produce and distribute goods and services; examples include tools, machinery and buildings.</a:t>
            </a:r>
          </a:p>
          <a:p>
            <a:pPr algn="l" fontAlgn="base" latinLnBrk="0"/>
            <a:endParaRPr lang="en-US" b="0" i="0" dirty="0">
              <a:solidFill>
                <a:srgbClr val="404040"/>
              </a:solidFill>
              <a:effectLst/>
            </a:endParaRPr>
          </a:p>
        </p:txBody>
      </p:sp>
      <p:sp>
        <p:nvSpPr>
          <p:cNvPr id="8" name="TextBox 7">
            <a:extLst>
              <a:ext uri="{FF2B5EF4-FFF2-40B4-BE49-F238E27FC236}">
                <a16:creationId xmlns:a16="http://schemas.microsoft.com/office/drawing/2014/main" id="{9A7EB83A-5912-32E3-FA6B-CE81E916002B}"/>
              </a:ext>
            </a:extLst>
          </p:cNvPr>
          <p:cNvSpPr txBox="1"/>
          <p:nvPr/>
        </p:nvSpPr>
        <p:spPr>
          <a:xfrm>
            <a:off x="2725445" y="168993"/>
            <a:ext cx="6374167" cy="369332"/>
          </a:xfrm>
          <a:prstGeom prst="rect">
            <a:avLst/>
          </a:prstGeom>
          <a:noFill/>
        </p:spPr>
        <p:txBody>
          <a:bodyPr wrap="square" rtlCol="0">
            <a:spAutoFit/>
          </a:bodyPr>
          <a:lstStyle/>
          <a:p>
            <a:r>
              <a:rPr lang="en-US" dirty="0"/>
              <a:t>List at least five natural and capital resources in this illustration.</a:t>
            </a:r>
          </a:p>
        </p:txBody>
      </p:sp>
    </p:spTree>
    <p:extLst>
      <p:ext uri="{BB962C8B-B14F-4D97-AF65-F5344CB8AC3E}">
        <p14:creationId xmlns:p14="http://schemas.microsoft.com/office/powerpoint/2010/main" val="3781316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116CFE-3F50-4009-E7AF-A1D79220A45E}"/>
              </a:ext>
            </a:extLst>
          </p:cNvPr>
          <p:cNvPicPr>
            <a:picLocks noChangeAspect="1"/>
          </p:cNvPicPr>
          <p:nvPr/>
        </p:nvPicPr>
        <p:blipFill>
          <a:blip r:embed="rId2"/>
          <a:stretch>
            <a:fillRect/>
          </a:stretch>
        </p:blipFill>
        <p:spPr>
          <a:xfrm>
            <a:off x="8229600" y="1352071"/>
            <a:ext cx="3336661" cy="3880158"/>
          </a:xfrm>
          <a:prstGeom prst="rect">
            <a:avLst/>
          </a:prstGeom>
        </p:spPr>
      </p:pic>
      <p:pic>
        <p:nvPicPr>
          <p:cNvPr id="5" name="Picture 4">
            <a:extLst>
              <a:ext uri="{FF2B5EF4-FFF2-40B4-BE49-F238E27FC236}">
                <a16:creationId xmlns:a16="http://schemas.microsoft.com/office/drawing/2014/main" id="{DA20B1E9-E663-8527-96AA-5DC332172259}"/>
              </a:ext>
            </a:extLst>
          </p:cNvPr>
          <p:cNvPicPr>
            <a:picLocks noChangeAspect="1"/>
          </p:cNvPicPr>
          <p:nvPr/>
        </p:nvPicPr>
        <p:blipFill>
          <a:blip r:embed="rId3"/>
          <a:stretch>
            <a:fillRect/>
          </a:stretch>
        </p:blipFill>
        <p:spPr>
          <a:xfrm>
            <a:off x="1598551" y="1058617"/>
            <a:ext cx="5208440" cy="2974065"/>
          </a:xfrm>
          <a:prstGeom prst="rect">
            <a:avLst/>
          </a:prstGeom>
        </p:spPr>
      </p:pic>
      <p:sp>
        <p:nvSpPr>
          <p:cNvPr id="6" name="TextBox 5">
            <a:extLst>
              <a:ext uri="{FF2B5EF4-FFF2-40B4-BE49-F238E27FC236}">
                <a16:creationId xmlns:a16="http://schemas.microsoft.com/office/drawing/2014/main" id="{A04937DC-2C8B-41A2-1322-1161CDFEF0C6}"/>
              </a:ext>
            </a:extLst>
          </p:cNvPr>
          <p:cNvSpPr txBox="1"/>
          <p:nvPr/>
        </p:nvSpPr>
        <p:spPr>
          <a:xfrm>
            <a:off x="1519495" y="4601915"/>
            <a:ext cx="6094520" cy="738664"/>
          </a:xfrm>
          <a:prstGeom prst="rect">
            <a:avLst/>
          </a:prstGeom>
          <a:noFill/>
          <a:ln w="12700">
            <a:solidFill>
              <a:schemeClr val="tx1"/>
            </a:solidFill>
          </a:ln>
        </p:spPr>
        <p:txBody>
          <a:bodyPr wrap="square">
            <a:spAutoFit/>
          </a:bodyPr>
          <a:lstStyle/>
          <a:p>
            <a:pPr algn="ctr" fontAlgn="base" latinLnBrk="0"/>
            <a:r>
              <a:rPr lang="en-US" sz="2400" b="0" i="0" dirty="0">
                <a:solidFill>
                  <a:srgbClr val="0071BB"/>
                </a:solidFill>
                <a:effectLst/>
              </a:rPr>
              <a:t>Unintended Consequences</a:t>
            </a:r>
          </a:p>
          <a:p>
            <a:pPr algn="ctr" fontAlgn="base" latinLnBrk="0"/>
            <a:r>
              <a:rPr lang="en-US" b="0" i="0" dirty="0">
                <a:solidFill>
                  <a:srgbClr val="404040"/>
                </a:solidFill>
                <a:effectLst/>
              </a:rPr>
              <a:t>The unexpected and unplanned results of a decision or action.</a:t>
            </a:r>
          </a:p>
        </p:txBody>
      </p:sp>
    </p:spTree>
    <p:extLst>
      <p:ext uri="{BB962C8B-B14F-4D97-AF65-F5344CB8AC3E}">
        <p14:creationId xmlns:p14="http://schemas.microsoft.com/office/powerpoint/2010/main" val="1095519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1532B-839B-E425-4C77-1A3F670501E9}"/>
              </a:ext>
            </a:extLst>
          </p:cNvPr>
          <p:cNvPicPr>
            <a:picLocks noChangeAspect="1"/>
          </p:cNvPicPr>
          <p:nvPr/>
        </p:nvPicPr>
        <p:blipFill>
          <a:blip r:embed="rId2"/>
          <a:stretch>
            <a:fillRect/>
          </a:stretch>
        </p:blipFill>
        <p:spPr>
          <a:xfrm>
            <a:off x="2468880" y="760404"/>
            <a:ext cx="7552816" cy="3669355"/>
          </a:xfrm>
          <a:prstGeom prst="rect">
            <a:avLst/>
          </a:prstGeom>
          <a:ln w="19050">
            <a:solidFill>
              <a:schemeClr val="tx1"/>
            </a:solidFill>
          </a:ln>
        </p:spPr>
      </p:pic>
      <p:sp>
        <p:nvSpPr>
          <p:cNvPr id="6" name="TextBox 5">
            <a:extLst>
              <a:ext uri="{FF2B5EF4-FFF2-40B4-BE49-F238E27FC236}">
                <a16:creationId xmlns:a16="http://schemas.microsoft.com/office/drawing/2014/main" id="{2D33931B-869E-F1EA-CD39-F1964FA5439F}"/>
              </a:ext>
            </a:extLst>
          </p:cNvPr>
          <p:cNvSpPr txBox="1"/>
          <p:nvPr/>
        </p:nvSpPr>
        <p:spPr>
          <a:xfrm>
            <a:off x="1554480" y="4756828"/>
            <a:ext cx="10149840" cy="1661993"/>
          </a:xfrm>
          <a:prstGeom prst="rect">
            <a:avLst/>
          </a:prstGeom>
          <a:noFill/>
        </p:spPr>
        <p:txBody>
          <a:bodyPr wrap="square" rtlCol="0">
            <a:spAutoFit/>
          </a:bodyPr>
          <a:lstStyle/>
          <a:p>
            <a:pPr algn="ctr"/>
            <a:r>
              <a:rPr lang="en-US" sz="2800" dirty="0"/>
              <a:t>Where do you think to turkeys went?</a:t>
            </a:r>
          </a:p>
          <a:p>
            <a:pPr algn="ctr"/>
            <a:r>
              <a:rPr lang="en-US" sz="2800" dirty="0"/>
              <a:t>Will they be safe?</a:t>
            </a:r>
          </a:p>
          <a:p>
            <a:pPr algn="ctr"/>
            <a:r>
              <a:rPr lang="en-US" sz="2800" dirty="0"/>
              <a:t>What might be the unintended consequences of their escape?</a:t>
            </a:r>
          </a:p>
          <a:p>
            <a:endParaRPr lang="en-US" dirty="0"/>
          </a:p>
        </p:txBody>
      </p:sp>
    </p:spTree>
    <p:extLst>
      <p:ext uri="{BB962C8B-B14F-4D97-AF65-F5344CB8AC3E}">
        <p14:creationId xmlns:p14="http://schemas.microsoft.com/office/powerpoint/2010/main" val="3814854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CB036E-3189-D052-176C-57E2E42EF6CB}"/>
              </a:ext>
            </a:extLst>
          </p:cNvPr>
          <p:cNvSpPr txBox="1"/>
          <p:nvPr/>
        </p:nvSpPr>
        <p:spPr>
          <a:xfrm>
            <a:off x="5503712" y="1865654"/>
            <a:ext cx="6594765" cy="1323439"/>
          </a:xfrm>
          <a:prstGeom prst="rect">
            <a:avLst/>
          </a:prstGeom>
          <a:noFill/>
          <a:ln w="19050">
            <a:solidFill>
              <a:schemeClr val="tx1"/>
            </a:solidFill>
          </a:ln>
        </p:spPr>
        <p:txBody>
          <a:bodyPr wrap="square">
            <a:spAutoFit/>
          </a:bodyPr>
          <a:lstStyle/>
          <a:p>
            <a:r>
              <a:rPr lang="en-US" sz="2000" b="1" i="0" dirty="0">
                <a:solidFill>
                  <a:srgbClr val="333333"/>
                </a:solidFill>
                <a:effectLst/>
              </a:rPr>
              <a:t>Story Synopsis: </a:t>
            </a:r>
            <a:r>
              <a:rPr lang="en-US" sz="2000" b="0" i="0" dirty="0">
                <a:solidFill>
                  <a:srgbClr val="333333"/>
                </a:solidFill>
                <a:effectLst/>
              </a:rPr>
              <a:t>Thanksgiving Day is approaching. Turkey nervously makes a series of costumes, disguising himself as other farm animals in hopes that he can avoid being served as Thanksgiving dinner.</a:t>
            </a:r>
          </a:p>
        </p:txBody>
      </p:sp>
      <p:sp>
        <p:nvSpPr>
          <p:cNvPr id="4" name="TextBox 3">
            <a:extLst>
              <a:ext uri="{FF2B5EF4-FFF2-40B4-BE49-F238E27FC236}">
                <a16:creationId xmlns:a16="http://schemas.microsoft.com/office/drawing/2014/main" id="{B6D3AD2C-F212-3C87-7DF9-45BAAEC37508}"/>
              </a:ext>
            </a:extLst>
          </p:cNvPr>
          <p:cNvSpPr txBox="1"/>
          <p:nvPr/>
        </p:nvSpPr>
        <p:spPr>
          <a:xfrm>
            <a:off x="2781294" y="52725"/>
            <a:ext cx="6019800" cy="1292662"/>
          </a:xfrm>
          <a:prstGeom prst="rect">
            <a:avLst/>
          </a:prstGeom>
          <a:noFill/>
        </p:spPr>
        <p:txBody>
          <a:bodyPr wrap="square" rtlCol="0">
            <a:spAutoFit/>
          </a:bodyPr>
          <a:lstStyle/>
          <a:p>
            <a:pPr algn="ctr"/>
            <a:r>
              <a:rPr lang="en-US" sz="5400" b="1" dirty="0">
                <a:effectLst>
                  <a:outerShdw blurRad="38100" dist="38100" dir="2700000" algn="tl">
                    <a:srgbClr val="000000">
                      <a:alpha val="43137"/>
                    </a:srgbClr>
                  </a:outerShdw>
                </a:effectLst>
                <a:latin typeface="Pristina" panose="03060402040406080204" pitchFamily="66" charset="0"/>
              </a:rPr>
              <a:t>Turkey Trouble</a:t>
            </a:r>
          </a:p>
          <a:p>
            <a:pPr algn="ctr"/>
            <a:r>
              <a:rPr lang="en-US" sz="2400" b="1" dirty="0">
                <a:solidFill>
                  <a:srgbClr val="FF0000"/>
                </a:solidFill>
                <a:effectLst>
                  <a:outerShdw blurRad="38100" dist="38100" dir="2700000" algn="tl">
                    <a:srgbClr val="000000">
                      <a:alpha val="43137"/>
                    </a:srgbClr>
                  </a:outerShdw>
                </a:effectLst>
                <a:latin typeface="Pristina" panose="03060402040406080204" pitchFamily="66" charset="0"/>
              </a:rPr>
              <a:t>by Wendi Silvano</a:t>
            </a:r>
          </a:p>
        </p:txBody>
      </p:sp>
      <p:sp>
        <p:nvSpPr>
          <p:cNvPr id="6" name="TextBox 5">
            <a:extLst>
              <a:ext uri="{FF2B5EF4-FFF2-40B4-BE49-F238E27FC236}">
                <a16:creationId xmlns:a16="http://schemas.microsoft.com/office/drawing/2014/main" id="{C8BCF047-0162-9B20-79F4-E5C2DB99B137}"/>
              </a:ext>
            </a:extLst>
          </p:cNvPr>
          <p:cNvSpPr txBox="1"/>
          <p:nvPr/>
        </p:nvSpPr>
        <p:spPr>
          <a:xfrm>
            <a:off x="555536" y="6102681"/>
            <a:ext cx="6414655" cy="703398"/>
          </a:xfrm>
          <a:prstGeom prst="rect">
            <a:avLst/>
          </a:prstGeom>
          <a:noFill/>
          <a:ln w="12700">
            <a:solidFill>
              <a:schemeClr val="tx1"/>
            </a:solidFill>
          </a:ln>
        </p:spPr>
        <p:txBody>
          <a:bodyPr wrap="square">
            <a:spAutoFit/>
          </a:bodyPr>
          <a:lstStyle/>
          <a:p>
            <a:pPr marL="45720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2"/>
              </a:rPr>
              <a:t>https://www.youtube.com/watch?v=Fjz3--KCqkA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[5 minutes]</a:t>
            </a:r>
          </a:p>
        </p:txBody>
      </p:sp>
      <p:sp>
        <p:nvSpPr>
          <p:cNvPr id="5" name="TextBox 4">
            <a:extLst>
              <a:ext uri="{FF2B5EF4-FFF2-40B4-BE49-F238E27FC236}">
                <a16:creationId xmlns:a16="http://schemas.microsoft.com/office/drawing/2014/main" id="{8D373B64-FFC7-E90F-CA3E-E20B3F3AD33A}"/>
              </a:ext>
            </a:extLst>
          </p:cNvPr>
          <p:cNvSpPr txBox="1"/>
          <p:nvPr/>
        </p:nvSpPr>
        <p:spPr>
          <a:xfrm>
            <a:off x="5940555" y="3445557"/>
            <a:ext cx="2363390" cy="1200329"/>
          </a:xfrm>
          <a:prstGeom prst="rect">
            <a:avLst/>
          </a:prstGeom>
          <a:noFill/>
          <a:ln w="19050">
            <a:solidFill>
              <a:schemeClr val="tx1"/>
            </a:solidFill>
          </a:ln>
        </p:spPr>
        <p:txBody>
          <a:bodyPr wrap="square">
            <a:spAutoFit/>
          </a:bodyPr>
          <a:lstStyle/>
          <a:p>
            <a:pPr algn="l"/>
            <a:r>
              <a:rPr lang="en-US" b="1" i="0" dirty="0">
                <a:solidFill>
                  <a:srgbClr val="333333"/>
                </a:solidFill>
                <a:effectLst/>
              </a:rPr>
              <a:t>Publisher:</a:t>
            </a:r>
            <a:r>
              <a:rPr lang="en-US" b="0" i="0" dirty="0">
                <a:solidFill>
                  <a:srgbClr val="333333"/>
                </a:solidFill>
                <a:effectLst/>
              </a:rPr>
              <a:t>  Two Lions</a:t>
            </a:r>
          </a:p>
          <a:p>
            <a:pPr algn="l"/>
            <a:r>
              <a:rPr lang="en-US" b="1" i="0" dirty="0">
                <a:solidFill>
                  <a:srgbClr val="333333"/>
                </a:solidFill>
                <a:effectLst/>
              </a:rPr>
              <a:t>Copyright Date:</a:t>
            </a:r>
            <a:r>
              <a:rPr lang="en-US" b="0" i="0" dirty="0">
                <a:solidFill>
                  <a:srgbClr val="333333"/>
                </a:solidFill>
                <a:effectLst/>
              </a:rPr>
              <a:t> PK-2</a:t>
            </a:r>
          </a:p>
          <a:p>
            <a:pPr algn="l"/>
            <a:r>
              <a:rPr lang="en-US" b="1" i="0" dirty="0">
                <a:solidFill>
                  <a:srgbClr val="333333"/>
                </a:solidFill>
                <a:effectLst/>
              </a:rPr>
              <a:t>Reading Level:</a:t>
            </a:r>
            <a:r>
              <a:rPr lang="en-US" b="0" i="0" dirty="0">
                <a:solidFill>
                  <a:srgbClr val="333333"/>
                </a:solidFill>
                <a:effectLst/>
              </a:rPr>
              <a:t> 2.3</a:t>
            </a:r>
          </a:p>
          <a:p>
            <a:pPr algn="l"/>
            <a:r>
              <a:rPr lang="en-US" b="1" i="0" dirty="0">
                <a:solidFill>
                  <a:srgbClr val="333333"/>
                </a:solidFill>
                <a:effectLst/>
              </a:rPr>
              <a:t>Interest Level:</a:t>
            </a:r>
            <a:r>
              <a:rPr lang="en-US" b="0" i="0" dirty="0">
                <a:solidFill>
                  <a:srgbClr val="333333"/>
                </a:solidFill>
                <a:effectLst/>
              </a:rPr>
              <a:t> K-3 </a:t>
            </a:r>
          </a:p>
        </p:txBody>
      </p:sp>
      <p:pic>
        <p:nvPicPr>
          <p:cNvPr id="8" name="Picture 7">
            <a:extLst>
              <a:ext uri="{FF2B5EF4-FFF2-40B4-BE49-F238E27FC236}">
                <a16:creationId xmlns:a16="http://schemas.microsoft.com/office/drawing/2014/main" id="{10757515-694A-8C8B-B60F-858C6D822848}"/>
              </a:ext>
            </a:extLst>
          </p:cNvPr>
          <p:cNvPicPr>
            <a:picLocks noChangeAspect="1"/>
          </p:cNvPicPr>
          <p:nvPr/>
        </p:nvPicPr>
        <p:blipFill>
          <a:blip r:embed="rId3"/>
          <a:stretch>
            <a:fillRect/>
          </a:stretch>
        </p:blipFill>
        <p:spPr>
          <a:xfrm>
            <a:off x="555536" y="1437720"/>
            <a:ext cx="4057861" cy="3982560"/>
          </a:xfrm>
          <a:prstGeom prst="rect">
            <a:avLst/>
          </a:prstGeom>
          <a:ln w="28575">
            <a:solidFill>
              <a:schemeClr val="tx1"/>
            </a:solidFill>
          </a:ln>
        </p:spPr>
      </p:pic>
      <p:pic>
        <p:nvPicPr>
          <p:cNvPr id="12" name="Picture 11">
            <a:extLst>
              <a:ext uri="{FF2B5EF4-FFF2-40B4-BE49-F238E27FC236}">
                <a16:creationId xmlns:a16="http://schemas.microsoft.com/office/drawing/2014/main" id="{FD5DA636-E676-FF12-38EC-73D56AF2F019}"/>
              </a:ext>
            </a:extLst>
          </p:cNvPr>
          <p:cNvPicPr>
            <a:picLocks noChangeAspect="1"/>
          </p:cNvPicPr>
          <p:nvPr/>
        </p:nvPicPr>
        <p:blipFill>
          <a:blip r:embed="rId4"/>
          <a:stretch>
            <a:fillRect/>
          </a:stretch>
        </p:blipFill>
        <p:spPr>
          <a:xfrm>
            <a:off x="8801094" y="3670953"/>
            <a:ext cx="2489817" cy="2783427"/>
          </a:xfrm>
          <a:prstGeom prst="rect">
            <a:avLst/>
          </a:prstGeom>
          <a:ln w="19050">
            <a:solidFill>
              <a:schemeClr val="tx1"/>
            </a:solidFill>
          </a:ln>
        </p:spPr>
      </p:pic>
    </p:spTree>
    <p:extLst>
      <p:ext uri="{BB962C8B-B14F-4D97-AF65-F5344CB8AC3E}">
        <p14:creationId xmlns:p14="http://schemas.microsoft.com/office/powerpoint/2010/main" val="1562619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448">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42CC33E-D61B-F539-DA87-E082511F830A}"/>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08DA7B35-F30B-6C4C-91B1-4DC39C44FA57}" type="slidenum">
              <a:rPr lang="en-US" sz="1000">
                <a:solidFill>
                  <a:srgbClr val="414A58"/>
                </a:solidFill>
                <a:latin typeface="Inter" pitchFamily="2"/>
              </a:rPr>
              <a:t>2</a:t>
            </a:fld>
            <a:endParaRPr lang="en-US" sz="1000" dirty="0">
              <a:solidFill>
                <a:srgbClr val="414A58"/>
              </a:solidFill>
              <a:latin typeface="Inter" pitchFamily="2"/>
            </a:endParaRPr>
          </a:p>
        </p:txBody>
      </p:sp>
      <p:sp>
        <p:nvSpPr>
          <p:cNvPr id="2" name="Content Placeholder 2">
            <a:extLst>
              <a:ext uri="{FF2B5EF4-FFF2-40B4-BE49-F238E27FC236}">
                <a16:creationId xmlns:a16="http://schemas.microsoft.com/office/drawing/2014/main" id="{95D739AB-84B2-93A8-B540-99EA7F1755B4}"/>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000" dirty="0">
                <a:ea typeface="ＭＳ Ｐゴシック"/>
                <a:cs typeface="Arial"/>
              </a:rPr>
              <a:t>You can now access CEE’s professional development webinars directly on EconEdLink.org! To receive these new professional development benefits, </a:t>
            </a:r>
            <a:r>
              <a:rPr lang="en-US" sz="2000" b="1" dirty="0">
                <a:ea typeface="ＭＳ Ｐゴシック"/>
                <a:cs typeface="Arial"/>
              </a:rPr>
              <a:t>become an EconEdLink </a:t>
            </a:r>
            <a:r>
              <a:rPr lang="en-US" sz="2000" b="1" dirty="0">
                <a:ea typeface="ＭＳ Ｐゴシック"/>
                <a:cs typeface="Arial"/>
                <a:hlinkClick r:id="rId2"/>
              </a:rPr>
              <a:t>member</a:t>
            </a:r>
            <a:r>
              <a:rPr lang="en-US" sz="2000" dirty="0">
                <a:ea typeface="ＭＳ Ｐゴシック"/>
                <a:cs typeface="Arial"/>
              </a:rPr>
              <a:t>. As a member, you will now be able to: </a:t>
            </a:r>
            <a:endParaRPr lang="en-US" sz="2000" dirty="0"/>
          </a:p>
          <a:p>
            <a:pPr>
              <a:defRPr/>
            </a:pPr>
            <a:endParaRPr lang="en-US" sz="2000" dirty="0"/>
          </a:p>
          <a:p>
            <a:pPr marL="285750" indent="-285750">
              <a:buFont typeface="Arial"/>
              <a:buChar char="•"/>
              <a:defRPr/>
            </a:pPr>
            <a:r>
              <a:rPr lang="en-US" sz="2000" dirty="0">
                <a:ea typeface="ＭＳ Ｐゴシック"/>
                <a:cs typeface="Arial"/>
              </a:rPr>
              <a:t>Automatically receive a professional development certificate via e-mail within 24 hours after viewing any webinar for a minimum of 45 minutes</a:t>
            </a:r>
            <a:endParaRPr lang="en-US" sz="2000" dirty="0"/>
          </a:p>
          <a:p>
            <a:pPr marL="285750" indent="-285750">
              <a:buFont typeface="Arial"/>
              <a:buChar char="•"/>
              <a:defRPr/>
            </a:pPr>
            <a:r>
              <a:rPr lang="en-US" sz="2000" dirty="0">
                <a:ea typeface="ＭＳ Ｐゴシック"/>
                <a:cs typeface="Arial"/>
              </a:rPr>
              <a:t>Register for upcoming webinars with a simple one-click process </a:t>
            </a:r>
            <a:endParaRPr lang="en-US" sz="2000" dirty="0"/>
          </a:p>
          <a:p>
            <a:pPr marL="285750" indent="-285750">
              <a:buFont typeface="Arial"/>
              <a:buChar char="•"/>
              <a:defRPr/>
            </a:pPr>
            <a:r>
              <a:rPr lang="en-US" sz="2000" dirty="0">
                <a:ea typeface="ＭＳ Ｐゴシック"/>
                <a:cs typeface="Arial"/>
              </a:rPr>
              <a:t>Easily download presentations, lesson plan materials and activities for each webinar </a:t>
            </a:r>
            <a:endParaRPr lang="en-US" sz="2000" dirty="0"/>
          </a:p>
          <a:p>
            <a:pPr marL="285750" indent="-285750">
              <a:buFont typeface="Arial"/>
              <a:buChar char="•"/>
              <a:defRPr/>
            </a:pPr>
            <a:r>
              <a:rPr lang="en-US" sz="2000" dirty="0">
                <a:ea typeface="ＭＳ Ｐゴシック"/>
                <a:cs typeface="Arial"/>
              </a:rPr>
              <a:t>Search and view all webinars at your convenience </a:t>
            </a:r>
            <a:endParaRPr lang="en-US" sz="2000" dirty="0"/>
          </a:p>
          <a:p>
            <a:pPr marL="285750" indent="-285750">
              <a:buFont typeface="Arial"/>
              <a:buChar char="•"/>
              <a:defRPr/>
            </a:pPr>
            <a:r>
              <a:rPr lang="en-US" sz="2000" dirty="0">
                <a:ea typeface="ＭＳ Ｐゴシック"/>
                <a:cs typeface="Arial"/>
              </a:rPr>
              <a:t>Save webinars to your EconEdLink dashboard for easy access to the event</a:t>
            </a:r>
            <a:endParaRPr lang="en-US" sz="2000" dirty="0"/>
          </a:p>
          <a:p>
            <a:pPr>
              <a:defRPr/>
            </a:pPr>
            <a:endParaRPr lang="en-US" sz="2000" dirty="0">
              <a:ea typeface="ＭＳ Ｐゴシック"/>
              <a:cs typeface="Arial"/>
            </a:endParaRPr>
          </a:p>
          <a:p>
            <a:pPr marL="0" indent="0" algn="ctr">
              <a:buFont typeface="Arial" panose="020B0604020202020204" pitchFamily="34" charset="0"/>
              <a:buNone/>
              <a:defRPr/>
            </a:pPr>
            <a:r>
              <a:rPr lang="en-US" sz="2000" dirty="0">
                <a:ea typeface="ＭＳ Ｐゴシック"/>
                <a:cs typeface="Arial"/>
              </a:rPr>
              <a:t>Access our new </a:t>
            </a:r>
            <a:r>
              <a:rPr lang="en-US" sz="2000" b="1" dirty="0">
                <a:ea typeface="ＭＳ Ｐゴシック"/>
                <a:cs typeface="Arial"/>
              </a:rPr>
              <a:t>Professional Development</a:t>
            </a:r>
            <a:r>
              <a:rPr lang="en-US" sz="2000" dirty="0">
                <a:ea typeface="ＭＳ Ｐゴシック"/>
                <a:cs typeface="Arial"/>
              </a:rPr>
              <a:t> page </a:t>
            </a:r>
            <a:r>
              <a:rPr lang="en-US" sz="2000" dirty="0">
                <a:ea typeface="ＭＳ Ｐゴシック"/>
                <a:cs typeface="Arial"/>
                <a:hlinkClick r:id="rId3"/>
              </a:rPr>
              <a:t>here</a:t>
            </a:r>
            <a:endParaRPr lang="en-US" sz="2000" dirty="0">
              <a:ea typeface="ＭＳ Ｐゴシック"/>
              <a:cs typeface="Arial"/>
            </a:endParaRPr>
          </a:p>
          <a:p>
            <a:pPr>
              <a:defRPr/>
            </a:pPr>
            <a:endParaRPr lang="en-US" dirty="0"/>
          </a:p>
        </p:txBody>
      </p:sp>
      <p:sp>
        <p:nvSpPr>
          <p:cNvPr id="4" name="Title 1">
            <a:extLst>
              <a:ext uri="{FF2B5EF4-FFF2-40B4-BE49-F238E27FC236}">
                <a16:creationId xmlns:a16="http://schemas.microsoft.com/office/drawing/2014/main" id="{B6935490-9F5C-3D3F-7EC4-24F30BB3B679}"/>
              </a:ext>
            </a:extLst>
          </p:cNvPr>
          <p:cNvSpPr txBox="1">
            <a:spLocks noChangeArrowheads="1"/>
          </p:cNvSpPr>
          <p:nvPr/>
        </p:nvSpPr>
        <p:spPr>
          <a:xfrm>
            <a:off x="533400" y="6810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t>EconEdLink Membership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C48A6C-5A2D-013C-52B3-BC1BFA3C9359}"/>
              </a:ext>
            </a:extLst>
          </p:cNvPr>
          <p:cNvSpPr txBox="1"/>
          <p:nvPr/>
        </p:nvSpPr>
        <p:spPr>
          <a:xfrm>
            <a:off x="3110884" y="5304381"/>
            <a:ext cx="6094520" cy="1015663"/>
          </a:xfrm>
          <a:prstGeom prst="rect">
            <a:avLst/>
          </a:prstGeom>
          <a:noFill/>
          <a:ln w="19050">
            <a:solidFill>
              <a:schemeClr val="tx1"/>
            </a:solidFill>
          </a:ln>
        </p:spPr>
        <p:txBody>
          <a:bodyPr wrap="square">
            <a:spAutoFit/>
          </a:bodyPr>
          <a:lstStyle/>
          <a:p>
            <a:pPr algn="ctr" fontAlgn="base" latinLnBrk="0"/>
            <a:r>
              <a:rPr lang="en-US" sz="2000" b="1" i="0" dirty="0">
                <a:solidFill>
                  <a:srgbClr val="0071BB"/>
                </a:solidFill>
                <a:effectLst/>
              </a:rPr>
              <a:t>Substitute Good</a:t>
            </a:r>
          </a:p>
          <a:p>
            <a:pPr algn="l" fontAlgn="base" latinLnBrk="0"/>
            <a:r>
              <a:rPr lang="en-US" sz="2000" b="0" i="0" dirty="0">
                <a:solidFill>
                  <a:srgbClr val="404040"/>
                </a:solidFill>
                <a:effectLst/>
              </a:rPr>
              <a:t>A good that can be consumed or used in the place of another good with minimal differences.</a:t>
            </a:r>
          </a:p>
        </p:txBody>
      </p:sp>
      <p:pic>
        <p:nvPicPr>
          <p:cNvPr id="7" name="Picture 6">
            <a:extLst>
              <a:ext uri="{FF2B5EF4-FFF2-40B4-BE49-F238E27FC236}">
                <a16:creationId xmlns:a16="http://schemas.microsoft.com/office/drawing/2014/main" id="{9850EB82-EA2F-C5B5-D1A3-5CE17B625A85}"/>
              </a:ext>
            </a:extLst>
          </p:cNvPr>
          <p:cNvPicPr>
            <a:picLocks noChangeAspect="1"/>
          </p:cNvPicPr>
          <p:nvPr/>
        </p:nvPicPr>
        <p:blipFill>
          <a:blip r:embed="rId2"/>
          <a:stretch>
            <a:fillRect/>
          </a:stretch>
        </p:blipFill>
        <p:spPr>
          <a:xfrm>
            <a:off x="6719583" y="1529547"/>
            <a:ext cx="3383204" cy="3401328"/>
          </a:xfrm>
          <a:prstGeom prst="rect">
            <a:avLst/>
          </a:prstGeom>
          <a:ln w="19050">
            <a:solidFill>
              <a:schemeClr val="tx1"/>
            </a:solidFill>
          </a:ln>
        </p:spPr>
      </p:pic>
      <p:pic>
        <p:nvPicPr>
          <p:cNvPr id="9" name="Picture 8">
            <a:extLst>
              <a:ext uri="{FF2B5EF4-FFF2-40B4-BE49-F238E27FC236}">
                <a16:creationId xmlns:a16="http://schemas.microsoft.com/office/drawing/2014/main" id="{A923407E-031D-9534-4973-CFE9A92E3711}"/>
              </a:ext>
            </a:extLst>
          </p:cNvPr>
          <p:cNvPicPr>
            <a:picLocks noChangeAspect="1"/>
          </p:cNvPicPr>
          <p:nvPr/>
        </p:nvPicPr>
        <p:blipFill>
          <a:blip r:embed="rId3"/>
          <a:stretch>
            <a:fillRect/>
          </a:stretch>
        </p:blipFill>
        <p:spPr>
          <a:xfrm>
            <a:off x="1696189" y="1509203"/>
            <a:ext cx="3471429" cy="3536315"/>
          </a:xfrm>
          <a:prstGeom prst="rect">
            <a:avLst/>
          </a:prstGeom>
          <a:ln w="19050">
            <a:solidFill>
              <a:schemeClr val="tx1"/>
            </a:solidFill>
          </a:ln>
        </p:spPr>
      </p:pic>
      <p:sp>
        <p:nvSpPr>
          <p:cNvPr id="2" name="TextBox 1">
            <a:extLst>
              <a:ext uri="{FF2B5EF4-FFF2-40B4-BE49-F238E27FC236}">
                <a16:creationId xmlns:a16="http://schemas.microsoft.com/office/drawing/2014/main" id="{01AE18AD-0AF1-478D-B18B-D0FF69A7B01C}"/>
              </a:ext>
            </a:extLst>
          </p:cNvPr>
          <p:cNvSpPr txBox="1"/>
          <p:nvPr/>
        </p:nvSpPr>
        <p:spPr>
          <a:xfrm>
            <a:off x="1677558" y="353290"/>
            <a:ext cx="8425228" cy="707886"/>
          </a:xfrm>
          <a:prstGeom prst="rect">
            <a:avLst/>
          </a:prstGeom>
          <a:noFill/>
        </p:spPr>
        <p:txBody>
          <a:bodyPr wrap="square" rtlCol="0">
            <a:spAutoFit/>
          </a:bodyPr>
          <a:lstStyle/>
          <a:p>
            <a:r>
              <a:rPr lang="en-US" sz="4000" dirty="0"/>
              <a:t>Is PIZZA a substitute good for TURKEY?</a:t>
            </a:r>
          </a:p>
        </p:txBody>
      </p:sp>
    </p:spTree>
    <p:extLst>
      <p:ext uri="{BB962C8B-B14F-4D97-AF65-F5344CB8AC3E}">
        <p14:creationId xmlns:p14="http://schemas.microsoft.com/office/powerpoint/2010/main" val="1152934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0EB4C4-FA07-68F1-E216-4E55C6A2850C}"/>
              </a:ext>
            </a:extLst>
          </p:cNvPr>
          <p:cNvPicPr>
            <a:picLocks noChangeAspect="1"/>
          </p:cNvPicPr>
          <p:nvPr/>
        </p:nvPicPr>
        <p:blipFill>
          <a:blip r:embed="rId2"/>
          <a:stretch>
            <a:fillRect/>
          </a:stretch>
        </p:blipFill>
        <p:spPr>
          <a:xfrm>
            <a:off x="674253" y="124286"/>
            <a:ext cx="5766688" cy="4443273"/>
          </a:xfrm>
          <a:prstGeom prst="rect">
            <a:avLst/>
          </a:prstGeom>
          <a:ln w="12700">
            <a:solidFill>
              <a:schemeClr val="tx1"/>
            </a:solidFill>
          </a:ln>
        </p:spPr>
      </p:pic>
      <p:pic>
        <p:nvPicPr>
          <p:cNvPr id="5" name="Picture 4">
            <a:extLst>
              <a:ext uri="{FF2B5EF4-FFF2-40B4-BE49-F238E27FC236}">
                <a16:creationId xmlns:a16="http://schemas.microsoft.com/office/drawing/2014/main" id="{6BBEB7CF-5997-3646-3D77-B0A72194B49B}"/>
              </a:ext>
            </a:extLst>
          </p:cNvPr>
          <p:cNvPicPr>
            <a:picLocks noChangeAspect="1"/>
          </p:cNvPicPr>
          <p:nvPr/>
        </p:nvPicPr>
        <p:blipFill>
          <a:blip r:embed="rId3"/>
          <a:stretch>
            <a:fillRect/>
          </a:stretch>
        </p:blipFill>
        <p:spPr>
          <a:xfrm>
            <a:off x="9532878" y="3811617"/>
            <a:ext cx="1499793" cy="1399807"/>
          </a:xfrm>
          <a:prstGeom prst="rect">
            <a:avLst/>
          </a:prstGeom>
        </p:spPr>
      </p:pic>
      <p:pic>
        <p:nvPicPr>
          <p:cNvPr id="7" name="Picture 6">
            <a:extLst>
              <a:ext uri="{FF2B5EF4-FFF2-40B4-BE49-F238E27FC236}">
                <a16:creationId xmlns:a16="http://schemas.microsoft.com/office/drawing/2014/main" id="{716D8779-0381-37A8-08CA-DE2C8991631E}"/>
              </a:ext>
            </a:extLst>
          </p:cNvPr>
          <p:cNvPicPr>
            <a:picLocks noChangeAspect="1"/>
          </p:cNvPicPr>
          <p:nvPr/>
        </p:nvPicPr>
        <p:blipFill>
          <a:blip r:embed="rId4"/>
          <a:stretch>
            <a:fillRect/>
          </a:stretch>
        </p:blipFill>
        <p:spPr>
          <a:xfrm>
            <a:off x="6959149" y="1367601"/>
            <a:ext cx="1439128" cy="1403594"/>
          </a:xfrm>
          <a:prstGeom prst="rect">
            <a:avLst/>
          </a:prstGeom>
        </p:spPr>
      </p:pic>
      <p:pic>
        <p:nvPicPr>
          <p:cNvPr id="9" name="Picture 8">
            <a:extLst>
              <a:ext uri="{FF2B5EF4-FFF2-40B4-BE49-F238E27FC236}">
                <a16:creationId xmlns:a16="http://schemas.microsoft.com/office/drawing/2014/main" id="{21676DF8-723E-9016-9BDD-3B1704E29D1A}"/>
              </a:ext>
            </a:extLst>
          </p:cNvPr>
          <p:cNvPicPr>
            <a:picLocks noChangeAspect="1"/>
          </p:cNvPicPr>
          <p:nvPr/>
        </p:nvPicPr>
        <p:blipFill>
          <a:blip r:embed="rId5"/>
          <a:stretch>
            <a:fillRect/>
          </a:stretch>
        </p:blipFill>
        <p:spPr>
          <a:xfrm>
            <a:off x="8276346" y="2651627"/>
            <a:ext cx="1439128" cy="1386154"/>
          </a:xfrm>
          <a:prstGeom prst="rect">
            <a:avLst/>
          </a:prstGeom>
        </p:spPr>
      </p:pic>
      <p:pic>
        <p:nvPicPr>
          <p:cNvPr id="11" name="Picture 10">
            <a:extLst>
              <a:ext uri="{FF2B5EF4-FFF2-40B4-BE49-F238E27FC236}">
                <a16:creationId xmlns:a16="http://schemas.microsoft.com/office/drawing/2014/main" id="{E20BF999-231A-1C62-A7D3-E4C83FB3696A}"/>
              </a:ext>
            </a:extLst>
          </p:cNvPr>
          <p:cNvPicPr>
            <a:picLocks noChangeAspect="1"/>
          </p:cNvPicPr>
          <p:nvPr/>
        </p:nvPicPr>
        <p:blipFill>
          <a:blip r:embed="rId6"/>
          <a:stretch>
            <a:fillRect/>
          </a:stretch>
        </p:blipFill>
        <p:spPr>
          <a:xfrm>
            <a:off x="10347199" y="5271029"/>
            <a:ext cx="1590675" cy="1428750"/>
          </a:xfrm>
          <a:prstGeom prst="rect">
            <a:avLst/>
          </a:prstGeom>
        </p:spPr>
      </p:pic>
      <p:pic>
        <p:nvPicPr>
          <p:cNvPr id="12" name="Picture 11" descr="C:\Users\JMU Econed\AppData\Local\Microsoft\Windows\Temporary Internet Files\Content.IE5\WNZJDG6C\MC900129382[1].wmf">
            <a:extLst>
              <a:ext uri="{FF2B5EF4-FFF2-40B4-BE49-F238E27FC236}">
                <a16:creationId xmlns:a16="http://schemas.microsoft.com/office/drawing/2014/main" id="{E123D4DB-5CDE-1426-C3F8-64635A8D73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21122">
            <a:off x="1052489" y="4078340"/>
            <a:ext cx="1994434" cy="20018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6CB3332-2556-A51F-6ACF-FB3ABA832FD7}"/>
              </a:ext>
            </a:extLst>
          </p:cNvPr>
          <p:cNvPicPr>
            <a:picLocks noChangeAspect="1"/>
          </p:cNvPicPr>
          <p:nvPr/>
        </p:nvPicPr>
        <p:blipFill>
          <a:blip r:embed="rId8"/>
          <a:stretch>
            <a:fillRect/>
          </a:stretch>
        </p:blipFill>
        <p:spPr>
          <a:xfrm rot="21055728">
            <a:off x="10550248" y="1713460"/>
            <a:ext cx="956535" cy="1264925"/>
          </a:xfrm>
          <a:prstGeom prst="rect">
            <a:avLst/>
          </a:prstGeom>
        </p:spPr>
      </p:pic>
      <p:pic>
        <p:nvPicPr>
          <p:cNvPr id="14" name="Picture 13">
            <a:extLst>
              <a:ext uri="{FF2B5EF4-FFF2-40B4-BE49-F238E27FC236}">
                <a16:creationId xmlns:a16="http://schemas.microsoft.com/office/drawing/2014/main" id="{A72CDC03-2466-51DC-EF17-3AF2C5DE00F6}"/>
              </a:ext>
            </a:extLst>
          </p:cNvPr>
          <p:cNvPicPr>
            <a:picLocks noChangeAspect="1"/>
          </p:cNvPicPr>
          <p:nvPr/>
        </p:nvPicPr>
        <p:blipFill>
          <a:blip r:embed="rId9"/>
          <a:stretch>
            <a:fillRect/>
          </a:stretch>
        </p:blipFill>
        <p:spPr>
          <a:xfrm>
            <a:off x="6805367" y="4413027"/>
            <a:ext cx="1784211" cy="1817559"/>
          </a:xfrm>
          <a:prstGeom prst="rect">
            <a:avLst/>
          </a:prstGeom>
          <a:ln w="19050">
            <a:solidFill>
              <a:schemeClr val="tx1"/>
            </a:solidFill>
          </a:ln>
        </p:spPr>
      </p:pic>
    </p:spTree>
    <p:extLst>
      <p:ext uri="{BB962C8B-B14F-4D97-AF65-F5344CB8AC3E}">
        <p14:creationId xmlns:p14="http://schemas.microsoft.com/office/powerpoint/2010/main" val="559302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30CF6-7F63-4CEB-A226-DD50EB1ABFA0}"/>
              </a:ext>
            </a:extLst>
          </p:cNvPr>
          <p:cNvPicPr>
            <a:picLocks noChangeAspect="1"/>
          </p:cNvPicPr>
          <p:nvPr/>
        </p:nvPicPr>
        <p:blipFill>
          <a:blip r:embed="rId2"/>
          <a:stretch>
            <a:fillRect/>
          </a:stretch>
        </p:blipFill>
        <p:spPr>
          <a:xfrm>
            <a:off x="1547985" y="520700"/>
            <a:ext cx="4548015" cy="5816600"/>
          </a:xfrm>
          <a:prstGeom prst="rect">
            <a:avLst/>
          </a:prstGeom>
          <a:ln w="57150">
            <a:solidFill>
              <a:srgbClr val="92D050"/>
            </a:solidFill>
          </a:ln>
        </p:spPr>
      </p:pic>
      <p:pic>
        <p:nvPicPr>
          <p:cNvPr id="4" name="Picture 3">
            <a:extLst>
              <a:ext uri="{FF2B5EF4-FFF2-40B4-BE49-F238E27FC236}">
                <a16:creationId xmlns:a16="http://schemas.microsoft.com/office/drawing/2014/main" id="{4188270B-A9D3-4E4F-9A3F-335F29FB59C3}"/>
              </a:ext>
            </a:extLst>
          </p:cNvPr>
          <p:cNvPicPr>
            <a:picLocks noChangeAspect="1"/>
          </p:cNvPicPr>
          <p:nvPr/>
        </p:nvPicPr>
        <p:blipFill>
          <a:blip r:embed="rId3"/>
          <a:stretch>
            <a:fillRect/>
          </a:stretch>
        </p:blipFill>
        <p:spPr>
          <a:xfrm>
            <a:off x="7199067" y="1027242"/>
            <a:ext cx="1784211" cy="1817559"/>
          </a:xfrm>
          <a:prstGeom prst="rect">
            <a:avLst/>
          </a:prstGeom>
          <a:ln w="19050">
            <a:solidFill>
              <a:schemeClr val="tx1"/>
            </a:solidFill>
          </a:ln>
        </p:spPr>
      </p:pic>
      <p:sp>
        <p:nvSpPr>
          <p:cNvPr id="5" name="TextBox 4">
            <a:extLst>
              <a:ext uri="{FF2B5EF4-FFF2-40B4-BE49-F238E27FC236}">
                <a16:creationId xmlns:a16="http://schemas.microsoft.com/office/drawing/2014/main" id="{E8CA2780-4FB1-4667-95B5-E6C3E69C3CE7}"/>
              </a:ext>
            </a:extLst>
          </p:cNvPr>
          <p:cNvSpPr txBox="1"/>
          <p:nvPr/>
        </p:nvSpPr>
        <p:spPr>
          <a:xfrm>
            <a:off x="7313367" y="3149599"/>
            <a:ext cx="4319833" cy="1938992"/>
          </a:xfrm>
          <a:prstGeom prst="rect">
            <a:avLst/>
          </a:prstGeom>
          <a:noFill/>
          <a:ln w="28575">
            <a:solidFill>
              <a:schemeClr val="tx1"/>
            </a:solidFill>
          </a:ln>
        </p:spPr>
        <p:txBody>
          <a:bodyPr wrap="square" rtlCol="0">
            <a:spAutoFit/>
          </a:bodyPr>
          <a:lstStyle/>
          <a:p>
            <a:r>
              <a:rPr lang="en-US" sz="2400" dirty="0"/>
              <a:t>Activity Sheet can be used as:</a:t>
            </a:r>
          </a:p>
          <a:p>
            <a:pPr marL="285750" indent="-285750">
              <a:buFont typeface="Arial" panose="020B0604020202020204" pitchFamily="34" charset="0"/>
              <a:buChar char="•"/>
            </a:pPr>
            <a:r>
              <a:rPr lang="en-US" sz="2400" dirty="0"/>
              <a:t>Assessment</a:t>
            </a:r>
          </a:p>
          <a:p>
            <a:pPr marL="285750" indent="-285750">
              <a:buFont typeface="Arial" panose="020B0604020202020204" pitchFamily="34" charset="0"/>
              <a:buChar char="•"/>
            </a:pPr>
            <a:r>
              <a:rPr lang="en-US" sz="2400" dirty="0"/>
              <a:t>Color sheet</a:t>
            </a:r>
          </a:p>
          <a:p>
            <a:pPr marL="285750" indent="-285750">
              <a:buFont typeface="Arial" panose="020B0604020202020204" pitchFamily="34" charset="0"/>
              <a:buChar char="•"/>
            </a:pPr>
            <a:r>
              <a:rPr lang="en-US" sz="2400" dirty="0"/>
              <a:t>Class discussion questions</a:t>
            </a:r>
          </a:p>
          <a:p>
            <a:pPr marL="285750" indent="-285750">
              <a:buFont typeface="Arial" panose="020B0604020202020204" pitchFamily="34" charset="0"/>
              <a:buChar char="•"/>
            </a:pPr>
            <a:r>
              <a:rPr lang="en-US" sz="2400" dirty="0"/>
              <a:t>Bar graph data</a:t>
            </a:r>
          </a:p>
        </p:txBody>
      </p:sp>
      <p:pic>
        <p:nvPicPr>
          <p:cNvPr id="6" name="Picture 5">
            <a:extLst>
              <a:ext uri="{FF2B5EF4-FFF2-40B4-BE49-F238E27FC236}">
                <a16:creationId xmlns:a16="http://schemas.microsoft.com/office/drawing/2014/main" id="{AFB15DC5-9032-4863-8FAD-713C46E5EEA7}"/>
              </a:ext>
            </a:extLst>
          </p:cNvPr>
          <p:cNvPicPr>
            <a:picLocks noChangeAspect="1"/>
          </p:cNvPicPr>
          <p:nvPr/>
        </p:nvPicPr>
        <p:blipFill>
          <a:blip r:embed="rId4"/>
          <a:stretch>
            <a:fillRect/>
          </a:stretch>
        </p:blipFill>
        <p:spPr>
          <a:xfrm rot="21055728">
            <a:off x="10423248" y="1303558"/>
            <a:ext cx="956535" cy="1264925"/>
          </a:xfrm>
          <a:prstGeom prst="rect">
            <a:avLst/>
          </a:prstGeom>
        </p:spPr>
      </p:pic>
      <p:pic>
        <p:nvPicPr>
          <p:cNvPr id="8" name="Picture 7" descr="C:\Users\JMU Econed\AppData\Local\Microsoft\Windows\Temporary Internet Files\Content.IE5\WNZJDG6C\MC900129382[1].wmf">
            <a:extLst>
              <a:ext uri="{FF2B5EF4-FFF2-40B4-BE49-F238E27FC236}">
                <a16:creationId xmlns:a16="http://schemas.microsoft.com/office/drawing/2014/main" id="{F21CF994-56E1-47D0-97E6-1CBEBA08E4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21122">
            <a:off x="311748" y="4479222"/>
            <a:ext cx="1499568" cy="15051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3A177DA-C68F-4382-84B9-5702A193A46C}"/>
              </a:ext>
            </a:extLst>
          </p:cNvPr>
          <p:cNvPicPr>
            <a:picLocks noChangeAspect="1"/>
          </p:cNvPicPr>
          <p:nvPr/>
        </p:nvPicPr>
        <p:blipFill>
          <a:blip r:embed="rId6"/>
          <a:stretch>
            <a:fillRect/>
          </a:stretch>
        </p:blipFill>
        <p:spPr>
          <a:xfrm rot="11146233" flipV="1">
            <a:off x="9034658" y="5167819"/>
            <a:ext cx="1492250" cy="1097243"/>
          </a:xfrm>
          <a:prstGeom prst="rect">
            <a:avLst/>
          </a:prstGeom>
        </p:spPr>
      </p:pic>
    </p:spTree>
    <p:extLst>
      <p:ext uri="{BB962C8B-B14F-4D97-AF65-F5344CB8AC3E}">
        <p14:creationId xmlns:p14="http://schemas.microsoft.com/office/powerpoint/2010/main" val="3876958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CB036E-3189-D052-176C-57E2E42EF6CB}"/>
              </a:ext>
            </a:extLst>
          </p:cNvPr>
          <p:cNvSpPr txBox="1"/>
          <p:nvPr/>
        </p:nvSpPr>
        <p:spPr>
          <a:xfrm>
            <a:off x="5428694" y="1572186"/>
            <a:ext cx="6594765" cy="1015663"/>
          </a:xfrm>
          <a:prstGeom prst="rect">
            <a:avLst/>
          </a:prstGeom>
          <a:noFill/>
          <a:ln w="19050">
            <a:solidFill>
              <a:schemeClr val="tx1"/>
            </a:solidFill>
          </a:ln>
        </p:spPr>
        <p:txBody>
          <a:bodyPr wrap="square">
            <a:spAutoFit/>
          </a:bodyPr>
          <a:lstStyle/>
          <a:p>
            <a:r>
              <a:rPr lang="en-US" sz="2000" b="1" i="0" dirty="0">
                <a:solidFill>
                  <a:srgbClr val="333333"/>
                </a:solidFill>
                <a:effectLst/>
              </a:rPr>
              <a:t>Story Synopsis: </a:t>
            </a:r>
            <a:r>
              <a:rPr lang="en-US" sz="2000" b="0" i="0" dirty="0">
                <a:solidFill>
                  <a:srgbClr val="333333"/>
                </a:solidFill>
                <a:effectLst/>
              </a:rPr>
              <a:t>School children on a field trip to Mack Nugget's farm save the lives of eight turkeys in this poem based on "The Night Before Christmas."</a:t>
            </a:r>
          </a:p>
        </p:txBody>
      </p:sp>
      <p:sp>
        <p:nvSpPr>
          <p:cNvPr id="6" name="TextBox 5">
            <a:extLst>
              <a:ext uri="{FF2B5EF4-FFF2-40B4-BE49-F238E27FC236}">
                <a16:creationId xmlns:a16="http://schemas.microsoft.com/office/drawing/2014/main" id="{C8BCF047-0162-9B20-79F4-E5C2DB99B137}"/>
              </a:ext>
            </a:extLst>
          </p:cNvPr>
          <p:cNvSpPr txBox="1"/>
          <p:nvPr/>
        </p:nvSpPr>
        <p:spPr>
          <a:xfrm>
            <a:off x="479394" y="5355084"/>
            <a:ext cx="6414655" cy="703398"/>
          </a:xfrm>
          <a:prstGeom prst="rect">
            <a:avLst/>
          </a:prstGeom>
          <a:noFill/>
          <a:ln w="12700">
            <a:solidFill>
              <a:schemeClr val="tx1"/>
            </a:solidFill>
          </a:ln>
        </p:spPr>
        <p:txBody>
          <a:bodyPr wrap="square">
            <a:spAutoFit/>
          </a:bodyPr>
          <a:lstStyle/>
          <a:p>
            <a:pPr marL="45720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2"/>
              </a:rPr>
              <a:t>https://www.youtube.com/watch?v=oxEq-xxGvbo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[5 minutes]</a:t>
            </a:r>
          </a:p>
        </p:txBody>
      </p:sp>
      <p:sp>
        <p:nvSpPr>
          <p:cNvPr id="5" name="TextBox 4">
            <a:extLst>
              <a:ext uri="{FF2B5EF4-FFF2-40B4-BE49-F238E27FC236}">
                <a16:creationId xmlns:a16="http://schemas.microsoft.com/office/drawing/2014/main" id="{8D373B64-FFC7-E90F-CA3E-E20B3F3AD33A}"/>
              </a:ext>
            </a:extLst>
          </p:cNvPr>
          <p:cNvSpPr txBox="1"/>
          <p:nvPr/>
        </p:nvSpPr>
        <p:spPr>
          <a:xfrm>
            <a:off x="6588450" y="2979017"/>
            <a:ext cx="2511162" cy="1323439"/>
          </a:xfrm>
          <a:prstGeom prst="rect">
            <a:avLst/>
          </a:prstGeom>
          <a:noFill/>
          <a:ln w="19050">
            <a:solidFill>
              <a:schemeClr val="tx1"/>
            </a:solidFill>
          </a:ln>
        </p:spPr>
        <p:txBody>
          <a:bodyPr wrap="square">
            <a:spAutoFit/>
          </a:bodyPr>
          <a:lstStyle/>
          <a:p>
            <a:pPr algn="l"/>
            <a:r>
              <a:rPr lang="en-US" sz="2000" b="1" i="0" dirty="0">
                <a:solidFill>
                  <a:srgbClr val="333333"/>
                </a:solidFill>
                <a:effectLst/>
              </a:rPr>
              <a:t>Publisher:</a:t>
            </a:r>
            <a:r>
              <a:rPr lang="en-US" sz="2000" b="0" i="0" dirty="0">
                <a:solidFill>
                  <a:srgbClr val="333333"/>
                </a:solidFill>
                <a:effectLst/>
              </a:rPr>
              <a:t>  Scholastic</a:t>
            </a:r>
          </a:p>
          <a:p>
            <a:pPr algn="l"/>
            <a:r>
              <a:rPr lang="en-US" sz="2000" b="1" i="0" dirty="0">
                <a:solidFill>
                  <a:srgbClr val="333333"/>
                </a:solidFill>
                <a:effectLst/>
              </a:rPr>
              <a:t>Copyright Date:</a:t>
            </a:r>
            <a:r>
              <a:rPr lang="en-US" sz="2000" b="0" i="0" dirty="0">
                <a:solidFill>
                  <a:srgbClr val="333333"/>
                </a:solidFill>
                <a:effectLst/>
              </a:rPr>
              <a:t> 2020</a:t>
            </a:r>
          </a:p>
          <a:p>
            <a:pPr algn="l"/>
            <a:r>
              <a:rPr lang="en-US" sz="2000" b="1" i="0" dirty="0">
                <a:solidFill>
                  <a:srgbClr val="333333"/>
                </a:solidFill>
                <a:effectLst/>
              </a:rPr>
              <a:t>Reading Level:</a:t>
            </a:r>
            <a:r>
              <a:rPr lang="en-US" sz="2000" b="0" i="0" dirty="0">
                <a:solidFill>
                  <a:srgbClr val="333333"/>
                </a:solidFill>
                <a:effectLst/>
              </a:rPr>
              <a:t> 4.0</a:t>
            </a:r>
          </a:p>
          <a:p>
            <a:pPr algn="l"/>
            <a:r>
              <a:rPr lang="en-US" sz="2000" b="1" i="0" dirty="0">
                <a:solidFill>
                  <a:srgbClr val="333333"/>
                </a:solidFill>
                <a:effectLst/>
              </a:rPr>
              <a:t>Interest Level:</a:t>
            </a:r>
            <a:r>
              <a:rPr lang="en-US" sz="2000" b="0" i="0" dirty="0">
                <a:solidFill>
                  <a:srgbClr val="333333"/>
                </a:solidFill>
                <a:effectLst/>
              </a:rPr>
              <a:t> PK-2</a:t>
            </a:r>
          </a:p>
        </p:txBody>
      </p:sp>
      <p:sp>
        <p:nvSpPr>
          <p:cNvPr id="10" name="TextBox 9">
            <a:extLst>
              <a:ext uri="{FF2B5EF4-FFF2-40B4-BE49-F238E27FC236}">
                <a16:creationId xmlns:a16="http://schemas.microsoft.com/office/drawing/2014/main" id="{4F30A84A-4AAD-BCF6-6B23-B0A9D13E2CEA}"/>
              </a:ext>
            </a:extLst>
          </p:cNvPr>
          <p:cNvSpPr txBox="1"/>
          <p:nvPr/>
        </p:nvSpPr>
        <p:spPr>
          <a:xfrm>
            <a:off x="479394" y="266330"/>
            <a:ext cx="9223899" cy="861774"/>
          </a:xfrm>
          <a:prstGeom prst="rect">
            <a:avLst/>
          </a:prstGeom>
          <a:noFill/>
        </p:spPr>
        <p:txBody>
          <a:bodyPr wrap="square" rtlCol="0">
            <a:spAutoFit/>
          </a:bodyPr>
          <a:lstStyle/>
          <a:p>
            <a:pPr algn="ctr"/>
            <a:r>
              <a:rPr lang="en-US" sz="3200" dirty="0">
                <a:solidFill>
                  <a:srgbClr val="0070C0"/>
                </a:solidFill>
                <a:effectLst>
                  <a:outerShdw blurRad="38100" dist="38100" dir="2700000" algn="tl">
                    <a:srgbClr val="000000">
                      <a:alpha val="43137"/>
                    </a:srgbClr>
                  </a:outerShdw>
                </a:effectLst>
                <a:latin typeface="Copperplate Gothic Light" panose="020E0507020206020404" pitchFamily="34" charset="0"/>
              </a:rPr>
              <a:t>‘Twas The Night Before Thanksgiving</a:t>
            </a:r>
          </a:p>
          <a:p>
            <a:pPr algn="ctr"/>
            <a:r>
              <a:rPr lang="en-US" dirty="0">
                <a:solidFill>
                  <a:srgbClr val="0070C0"/>
                </a:solidFill>
                <a:effectLst>
                  <a:outerShdw blurRad="38100" dist="38100" dir="2700000" algn="tl">
                    <a:srgbClr val="000000">
                      <a:alpha val="43137"/>
                    </a:srgbClr>
                  </a:outerShdw>
                </a:effectLst>
                <a:latin typeface="Copperplate Gothic Light" panose="020E0507020206020404" pitchFamily="34" charset="0"/>
              </a:rPr>
              <a:t>By Dav Pilkey</a:t>
            </a:r>
          </a:p>
        </p:txBody>
      </p:sp>
      <p:pic>
        <p:nvPicPr>
          <p:cNvPr id="7174" name="Picture 6" descr="Twas the Night Before Thanksgiving Read Aloud - YouTube">
            <a:extLst>
              <a:ext uri="{FF2B5EF4-FFF2-40B4-BE49-F238E27FC236}">
                <a16:creationId xmlns:a16="http://schemas.microsoft.com/office/drawing/2014/main" id="{8B254F73-886F-82DA-8CFA-F4A2DA3B1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7654" y="4746538"/>
            <a:ext cx="2941468" cy="16545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228CC16-81BD-4879-8C31-750F548D4EB0}"/>
              </a:ext>
            </a:extLst>
          </p:cNvPr>
          <p:cNvPicPr>
            <a:picLocks noChangeAspect="1"/>
          </p:cNvPicPr>
          <p:nvPr/>
        </p:nvPicPr>
        <p:blipFill>
          <a:blip r:embed="rId4"/>
          <a:stretch>
            <a:fillRect/>
          </a:stretch>
        </p:blipFill>
        <p:spPr>
          <a:xfrm>
            <a:off x="888228" y="1704975"/>
            <a:ext cx="4324350" cy="3448050"/>
          </a:xfrm>
          <a:prstGeom prst="rect">
            <a:avLst/>
          </a:prstGeom>
          <a:ln w="19050">
            <a:solidFill>
              <a:schemeClr val="tx1"/>
            </a:solidFill>
          </a:ln>
        </p:spPr>
      </p:pic>
    </p:spTree>
    <p:extLst>
      <p:ext uri="{BB962C8B-B14F-4D97-AF65-F5344CB8AC3E}">
        <p14:creationId xmlns:p14="http://schemas.microsoft.com/office/powerpoint/2010/main" val="3810590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673B6C-1D67-3FCE-1EB2-EA776FDFB2F8}"/>
              </a:ext>
            </a:extLst>
          </p:cNvPr>
          <p:cNvPicPr>
            <a:picLocks noChangeAspect="1"/>
          </p:cNvPicPr>
          <p:nvPr/>
        </p:nvPicPr>
        <p:blipFill>
          <a:blip r:embed="rId2"/>
          <a:stretch>
            <a:fillRect/>
          </a:stretch>
        </p:blipFill>
        <p:spPr>
          <a:xfrm>
            <a:off x="3481940" y="788931"/>
            <a:ext cx="4729904" cy="1149836"/>
          </a:xfrm>
          <a:prstGeom prst="rect">
            <a:avLst/>
          </a:prstGeom>
        </p:spPr>
      </p:pic>
      <p:pic>
        <p:nvPicPr>
          <p:cNvPr id="9218" name="Picture 2" descr="Hardcover The Adventures of Captain Underpants (Captain Underpants #1), Volume 1 Book">
            <a:extLst>
              <a:ext uri="{FF2B5EF4-FFF2-40B4-BE49-F238E27FC236}">
                <a16:creationId xmlns:a16="http://schemas.microsoft.com/office/drawing/2014/main" id="{CBD445C7-F23A-EE19-B4EA-3E9DDBA85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69313">
            <a:off x="9667573" y="1547941"/>
            <a:ext cx="1201812" cy="18130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725196-1F96-BDF2-8023-3645A530AE46}"/>
              </a:ext>
            </a:extLst>
          </p:cNvPr>
          <p:cNvSpPr txBox="1"/>
          <p:nvPr/>
        </p:nvSpPr>
        <p:spPr>
          <a:xfrm>
            <a:off x="1101030" y="6268505"/>
            <a:ext cx="9989939" cy="369332"/>
          </a:xfrm>
          <a:prstGeom prst="rect">
            <a:avLst/>
          </a:prstGeom>
          <a:noFill/>
        </p:spPr>
        <p:txBody>
          <a:bodyPr wrap="square">
            <a:spAutoFit/>
          </a:bodyPr>
          <a:lstStyle/>
          <a:p>
            <a:r>
              <a:rPr lang="en-US" sz="1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4"/>
              </a:rPr>
              <a:t>http://www.uniqueteachingresources.com/Twas-The-Night-Before-Thanksgiving-Lesson-Plans.html</a:t>
            </a:r>
            <a:endParaRPr lang="en-US" dirty="0"/>
          </a:p>
        </p:txBody>
      </p:sp>
      <p:pic>
        <p:nvPicPr>
          <p:cNvPr id="7" name="Picture 6">
            <a:extLst>
              <a:ext uri="{FF2B5EF4-FFF2-40B4-BE49-F238E27FC236}">
                <a16:creationId xmlns:a16="http://schemas.microsoft.com/office/drawing/2014/main" id="{F5F55336-EDC9-84E2-25F8-6DF12B14AE70}"/>
              </a:ext>
            </a:extLst>
          </p:cNvPr>
          <p:cNvPicPr>
            <a:picLocks noChangeAspect="1"/>
          </p:cNvPicPr>
          <p:nvPr/>
        </p:nvPicPr>
        <p:blipFill>
          <a:blip r:embed="rId5"/>
          <a:stretch>
            <a:fillRect/>
          </a:stretch>
        </p:blipFill>
        <p:spPr>
          <a:xfrm>
            <a:off x="3133586" y="2154275"/>
            <a:ext cx="5264690" cy="4114230"/>
          </a:xfrm>
          <a:prstGeom prst="rect">
            <a:avLst/>
          </a:prstGeom>
          <a:ln w="19050">
            <a:solidFill>
              <a:schemeClr val="tx1"/>
            </a:solidFill>
          </a:ln>
        </p:spPr>
      </p:pic>
      <p:pic>
        <p:nvPicPr>
          <p:cNvPr id="9" name="Picture 8">
            <a:extLst>
              <a:ext uri="{FF2B5EF4-FFF2-40B4-BE49-F238E27FC236}">
                <a16:creationId xmlns:a16="http://schemas.microsoft.com/office/drawing/2014/main" id="{6D739123-59B3-260F-4A40-338B18D6AA32}"/>
              </a:ext>
            </a:extLst>
          </p:cNvPr>
          <p:cNvPicPr>
            <a:picLocks noChangeAspect="1"/>
          </p:cNvPicPr>
          <p:nvPr/>
        </p:nvPicPr>
        <p:blipFill>
          <a:blip r:embed="rId6"/>
          <a:stretch>
            <a:fillRect/>
          </a:stretch>
        </p:blipFill>
        <p:spPr>
          <a:xfrm>
            <a:off x="1927355" y="141231"/>
            <a:ext cx="7839075" cy="647700"/>
          </a:xfrm>
          <a:prstGeom prst="rect">
            <a:avLst/>
          </a:prstGeom>
        </p:spPr>
      </p:pic>
      <p:pic>
        <p:nvPicPr>
          <p:cNvPr id="11" name="Picture 10">
            <a:extLst>
              <a:ext uri="{FF2B5EF4-FFF2-40B4-BE49-F238E27FC236}">
                <a16:creationId xmlns:a16="http://schemas.microsoft.com/office/drawing/2014/main" id="{FEF49E7B-E57B-64FA-B299-2CF9FF13F400}"/>
              </a:ext>
            </a:extLst>
          </p:cNvPr>
          <p:cNvPicPr>
            <a:picLocks noChangeAspect="1"/>
          </p:cNvPicPr>
          <p:nvPr/>
        </p:nvPicPr>
        <p:blipFill>
          <a:blip r:embed="rId7"/>
          <a:stretch>
            <a:fillRect/>
          </a:stretch>
        </p:blipFill>
        <p:spPr>
          <a:xfrm>
            <a:off x="595200" y="1479960"/>
            <a:ext cx="1967599" cy="3197348"/>
          </a:xfrm>
          <a:prstGeom prst="rect">
            <a:avLst/>
          </a:prstGeom>
        </p:spPr>
      </p:pic>
      <p:pic>
        <p:nvPicPr>
          <p:cNvPr id="9220" name="Picture 4">
            <a:extLst>
              <a:ext uri="{FF2B5EF4-FFF2-40B4-BE49-F238E27FC236}">
                <a16:creationId xmlns:a16="http://schemas.microsoft.com/office/drawing/2014/main" id="{0020D672-B08A-F4DC-F00D-9986C77349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83736" y="3382437"/>
            <a:ext cx="1121772" cy="1657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585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1897E3-D616-81F6-FDA2-5AC5A3B7703C}"/>
              </a:ext>
            </a:extLst>
          </p:cNvPr>
          <p:cNvPicPr>
            <a:picLocks noChangeAspect="1"/>
          </p:cNvPicPr>
          <p:nvPr/>
        </p:nvPicPr>
        <p:blipFill>
          <a:blip r:embed="rId2"/>
          <a:stretch>
            <a:fillRect/>
          </a:stretch>
        </p:blipFill>
        <p:spPr>
          <a:xfrm>
            <a:off x="7243610" y="2240550"/>
            <a:ext cx="4228649" cy="3577469"/>
          </a:xfrm>
          <a:prstGeom prst="rect">
            <a:avLst/>
          </a:prstGeom>
          <a:ln w="19050">
            <a:solidFill>
              <a:schemeClr val="tx1"/>
            </a:solidFill>
          </a:ln>
        </p:spPr>
      </p:pic>
      <p:pic>
        <p:nvPicPr>
          <p:cNvPr id="9" name="Picture 8">
            <a:extLst>
              <a:ext uri="{FF2B5EF4-FFF2-40B4-BE49-F238E27FC236}">
                <a16:creationId xmlns:a16="http://schemas.microsoft.com/office/drawing/2014/main" id="{F58E868D-8173-0E36-CB05-522D420CD8DE}"/>
              </a:ext>
            </a:extLst>
          </p:cNvPr>
          <p:cNvPicPr>
            <a:picLocks noChangeAspect="1"/>
          </p:cNvPicPr>
          <p:nvPr/>
        </p:nvPicPr>
        <p:blipFill>
          <a:blip r:embed="rId3"/>
          <a:stretch>
            <a:fillRect/>
          </a:stretch>
        </p:blipFill>
        <p:spPr>
          <a:xfrm>
            <a:off x="719741" y="1198208"/>
            <a:ext cx="5376259" cy="2230792"/>
          </a:xfrm>
          <a:prstGeom prst="rect">
            <a:avLst/>
          </a:prstGeom>
          <a:ln w="19050">
            <a:solidFill>
              <a:schemeClr val="tx1"/>
            </a:solidFill>
          </a:ln>
        </p:spPr>
      </p:pic>
      <p:sp>
        <p:nvSpPr>
          <p:cNvPr id="11" name="TextBox 10">
            <a:extLst>
              <a:ext uri="{FF2B5EF4-FFF2-40B4-BE49-F238E27FC236}">
                <a16:creationId xmlns:a16="http://schemas.microsoft.com/office/drawing/2014/main" id="{EC6BE760-712A-FAC0-795F-72DF0B90FC53}"/>
              </a:ext>
            </a:extLst>
          </p:cNvPr>
          <p:cNvSpPr txBox="1"/>
          <p:nvPr/>
        </p:nvSpPr>
        <p:spPr>
          <a:xfrm>
            <a:off x="959620" y="4163036"/>
            <a:ext cx="5494445" cy="1138773"/>
          </a:xfrm>
          <a:prstGeom prst="rect">
            <a:avLst/>
          </a:prstGeom>
          <a:noFill/>
          <a:ln w="19050">
            <a:solidFill>
              <a:schemeClr val="tx1"/>
            </a:solidFill>
          </a:ln>
        </p:spPr>
        <p:txBody>
          <a:bodyPr wrap="square">
            <a:spAutoFit/>
          </a:bodyPr>
          <a:lstStyle/>
          <a:p>
            <a:pPr algn="ctr" fontAlgn="base" latinLnBrk="0"/>
            <a:r>
              <a:rPr lang="en-US" sz="2800" b="0" i="0" dirty="0">
                <a:solidFill>
                  <a:srgbClr val="0071BB"/>
                </a:solidFill>
                <a:effectLst/>
              </a:rPr>
              <a:t>Trade-off</a:t>
            </a:r>
          </a:p>
          <a:p>
            <a:pPr algn="l" fontAlgn="base" latinLnBrk="0"/>
            <a:r>
              <a:rPr lang="en-US" sz="2000" b="0" i="0" dirty="0">
                <a:effectLst/>
              </a:rPr>
              <a:t>The giving up of one benefit or advantage in order to gain another regarded as more favorable.</a:t>
            </a:r>
          </a:p>
        </p:txBody>
      </p:sp>
      <p:sp>
        <p:nvSpPr>
          <p:cNvPr id="12" name="TextBox 11">
            <a:extLst>
              <a:ext uri="{FF2B5EF4-FFF2-40B4-BE49-F238E27FC236}">
                <a16:creationId xmlns:a16="http://schemas.microsoft.com/office/drawing/2014/main" id="{8B46508A-CA58-75CF-2ACD-C26F69B77744}"/>
              </a:ext>
            </a:extLst>
          </p:cNvPr>
          <p:cNvSpPr txBox="1"/>
          <p:nvPr/>
        </p:nvSpPr>
        <p:spPr>
          <a:xfrm>
            <a:off x="1313894" y="390617"/>
            <a:ext cx="3675355" cy="400110"/>
          </a:xfrm>
          <a:prstGeom prst="rect">
            <a:avLst/>
          </a:prstGeom>
          <a:noFill/>
        </p:spPr>
        <p:txBody>
          <a:bodyPr wrap="square" rtlCol="0">
            <a:spAutoFit/>
          </a:bodyPr>
          <a:lstStyle/>
          <a:p>
            <a:pPr algn="ctr"/>
            <a:r>
              <a:rPr lang="en-US" sz="2000" b="1" dirty="0"/>
              <a:t>BEFORE meeting the turkeys</a:t>
            </a:r>
          </a:p>
        </p:txBody>
      </p:sp>
      <p:sp>
        <p:nvSpPr>
          <p:cNvPr id="13" name="TextBox 12">
            <a:extLst>
              <a:ext uri="{FF2B5EF4-FFF2-40B4-BE49-F238E27FC236}">
                <a16:creationId xmlns:a16="http://schemas.microsoft.com/office/drawing/2014/main" id="{252B0772-593A-5FA8-17B0-EFD99B6A2E2C}"/>
              </a:ext>
            </a:extLst>
          </p:cNvPr>
          <p:cNvSpPr txBox="1"/>
          <p:nvPr/>
        </p:nvSpPr>
        <p:spPr>
          <a:xfrm>
            <a:off x="7838983" y="1491449"/>
            <a:ext cx="3506680" cy="400110"/>
          </a:xfrm>
          <a:prstGeom prst="rect">
            <a:avLst/>
          </a:prstGeom>
          <a:noFill/>
        </p:spPr>
        <p:txBody>
          <a:bodyPr wrap="square" rtlCol="0">
            <a:spAutoFit/>
          </a:bodyPr>
          <a:lstStyle/>
          <a:p>
            <a:r>
              <a:rPr lang="en-US" sz="2000" b="1" dirty="0"/>
              <a:t>AFTER meeting the turkeys</a:t>
            </a:r>
          </a:p>
        </p:txBody>
      </p:sp>
      <p:pic>
        <p:nvPicPr>
          <p:cNvPr id="2" name="Picture 1">
            <a:extLst>
              <a:ext uri="{FF2B5EF4-FFF2-40B4-BE49-F238E27FC236}">
                <a16:creationId xmlns:a16="http://schemas.microsoft.com/office/drawing/2014/main" id="{AB11BFCB-68BF-4066-1D4B-81FFB4EFE5AD}"/>
              </a:ext>
            </a:extLst>
          </p:cNvPr>
          <p:cNvPicPr>
            <a:picLocks noChangeAspect="1"/>
          </p:cNvPicPr>
          <p:nvPr/>
        </p:nvPicPr>
        <p:blipFill>
          <a:blip r:embed="rId4"/>
          <a:stretch>
            <a:fillRect/>
          </a:stretch>
        </p:blipFill>
        <p:spPr>
          <a:xfrm>
            <a:off x="5925545" y="390617"/>
            <a:ext cx="1277208" cy="1018391"/>
          </a:xfrm>
          <a:prstGeom prst="rect">
            <a:avLst/>
          </a:prstGeom>
          <a:ln w="19050">
            <a:solidFill>
              <a:schemeClr val="tx1"/>
            </a:solidFill>
          </a:ln>
        </p:spPr>
      </p:pic>
    </p:spTree>
    <p:extLst>
      <p:ext uri="{BB962C8B-B14F-4D97-AF65-F5344CB8AC3E}">
        <p14:creationId xmlns:p14="http://schemas.microsoft.com/office/powerpoint/2010/main" val="3079898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CB036E-3189-D052-176C-57E2E42EF6CB}"/>
              </a:ext>
            </a:extLst>
          </p:cNvPr>
          <p:cNvSpPr txBox="1"/>
          <p:nvPr/>
        </p:nvSpPr>
        <p:spPr>
          <a:xfrm>
            <a:off x="6480255" y="2018669"/>
            <a:ext cx="5078470" cy="1754326"/>
          </a:xfrm>
          <a:prstGeom prst="rect">
            <a:avLst/>
          </a:prstGeom>
          <a:noFill/>
          <a:ln w="19050">
            <a:solidFill>
              <a:schemeClr val="tx1"/>
            </a:solidFill>
          </a:ln>
        </p:spPr>
        <p:txBody>
          <a:bodyPr wrap="square">
            <a:spAutoFit/>
          </a:bodyPr>
          <a:lstStyle/>
          <a:p>
            <a:r>
              <a:rPr lang="en-US" b="1" i="0" dirty="0">
                <a:solidFill>
                  <a:srgbClr val="333333"/>
                </a:solidFill>
                <a:effectLst/>
              </a:rPr>
              <a:t>Story Synopsis: </a:t>
            </a:r>
            <a:r>
              <a:rPr lang="en-US" dirty="0">
                <a:solidFill>
                  <a:srgbClr val="333333"/>
                </a:solidFill>
              </a:rPr>
              <a:t>The story </a:t>
            </a:r>
            <a:r>
              <a:rPr lang="en-US" b="0" i="0" dirty="0">
                <a:solidFill>
                  <a:srgbClr val="333333"/>
                </a:solidFill>
                <a:effectLst/>
              </a:rPr>
              <a:t>of Tony Sarg</a:t>
            </a:r>
            <a:r>
              <a:rPr lang="en-US" dirty="0">
                <a:solidFill>
                  <a:srgbClr val="333333"/>
                </a:solidFill>
              </a:rPr>
              <a:t>, the person who </a:t>
            </a:r>
            <a:r>
              <a:rPr lang="en-US" b="0" i="0" dirty="0">
                <a:solidFill>
                  <a:srgbClr val="333333"/>
                </a:solidFill>
                <a:effectLst/>
              </a:rPr>
              <a:t>invented the giant balloons for the Macy's Thanksgiving Day Parade. Starting in 1924, the Thanksgiving Day Parade was a success. His grand ideas </a:t>
            </a:r>
            <a:r>
              <a:rPr lang="en-US" dirty="0">
                <a:solidFill>
                  <a:srgbClr val="333333"/>
                </a:solidFill>
              </a:rPr>
              <a:t>for bigger </a:t>
            </a:r>
            <a:r>
              <a:rPr lang="en-US" b="0" i="0" dirty="0">
                <a:solidFill>
                  <a:srgbClr val="333333"/>
                </a:solidFill>
                <a:effectLst/>
              </a:rPr>
              <a:t>balloons became the amazing creatures we know today. For Tony, work was fun! </a:t>
            </a:r>
          </a:p>
        </p:txBody>
      </p:sp>
      <p:sp>
        <p:nvSpPr>
          <p:cNvPr id="4" name="TextBox 3">
            <a:extLst>
              <a:ext uri="{FF2B5EF4-FFF2-40B4-BE49-F238E27FC236}">
                <a16:creationId xmlns:a16="http://schemas.microsoft.com/office/drawing/2014/main" id="{B6D3AD2C-F212-3C87-7DF9-45BAAEC37508}"/>
              </a:ext>
            </a:extLst>
          </p:cNvPr>
          <p:cNvSpPr txBox="1"/>
          <p:nvPr/>
        </p:nvSpPr>
        <p:spPr>
          <a:xfrm>
            <a:off x="-79899" y="0"/>
            <a:ext cx="11771789" cy="1200329"/>
          </a:xfrm>
          <a:prstGeom prst="rect">
            <a:avLst/>
          </a:prstGeom>
          <a:noFill/>
        </p:spPr>
        <p:txBody>
          <a:bodyPr wrap="square" rtlCol="0">
            <a:spAutoFit/>
          </a:bodyPr>
          <a:lstStyle/>
          <a:p>
            <a:pPr algn="ctr"/>
            <a:r>
              <a:rPr lang="en-US" sz="2800" b="1" i="0" dirty="0">
                <a:solidFill>
                  <a:srgbClr val="C00000"/>
                </a:solidFill>
                <a:effectLst>
                  <a:outerShdw blurRad="38100" dist="38100" dir="2700000" algn="tl">
                    <a:srgbClr val="000000">
                      <a:alpha val="43137"/>
                    </a:srgbClr>
                  </a:outerShdw>
                </a:effectLst>
                <a:latin typeface="Amazon Ember"/>
              </a:rPr>
              <a:t>Balloons over Broadway: </a:t>
            </a:r>
          </a:p>
          <a:p>
            <a:pPr algn="ctr"/>
            <a:r>
              <a:rPr lang="en-US" sz="2800" b="1" i="0" dirty="0">
                <a:solidFill>
                  <a:srgbClr val="C00000"/>
                </a:solidFill>
                <a:effectLst>
                  <a:outerShdw blurRad="38100" dist="38100" dir="2700000" algn="tl">
                    <a:srgbClr val="000000">
                      <a:alpha val="43137"/>
                    </a:srgbClr>
                  </a:outerShdw>
                </a:effectLst>
                <a:latin typeface="Amazon Ember"/>
              </a:rPr>
              <a:t>The True Story of the Puppeteer of Macy's Parade</a:t>
            </a:r>
          </a:p>
          <a:p>
            <a:pPr algn="ctr"/>
            <a:r>
              <a:rPr lang="en-US" sz="1600" dirty="0">
                <a:effectLst>
                  <a:outerShdw blurRad="38100" dist="38100" dir="2700000" algn="tl">
                    <a:srgbClr val="000000">
                      <a:alpha val="43137"/>
                    </a:srgbClr>
                  </a:outerShdw>
                </a:effectLst>
                <a:ea typeface="Batang" panose="02030600000101010101" pitchFamily="18" charset="-127"/>
              </a:rPr>
              <a:t>by Melissa Sweet </a:t>
            </a:r>
          </a:p>
        </p:txBody>
      </p:sp>
      <p:sp>
        <p:nvSpPr>
          <p:cNvPr id="6" name="TextBox 5">
            <a:extLst>
              <a:ext uri="{FF2B5EF4-FFF2-40B4-BE49-F238E27FC236}">
                <a16:creationId xmlns:a16="http://schemas.microsoft.com/office/drawing/2014/main" id="{C8BCF047-0162-9B20-79F4-E5C2DB99B137}"/>
              </a:ext>
            </a:extLst>
          </p:cNvPr>
          <p:cNvSpPr txBox="1"/>
          <p:nvPr/>
        </p:nvSpPr>
        <p:spPr>
          <a:xfrm>
            <a:off x="727307" y="5706362"/>
            <a:ext cx="6414655" cy="703398"/>
          </a:xfrm>
          <a:prstGeom prst="rect">
            <a:avLst/>
          </a:prstGeom>
          <a:noFill/>
          <a:ln w="12700">
            <a:solidFill>
              <a:schemeClr val="tx1"/>
            </a:solidFill>
          </a:ln>
        </p:spPr>
        <p:txBody>
          <a:bodyPr wrap="square">
            <a:spAutoFit/>
          </a:bodyPr>
          <a:lstStyle/>
          <a:p>
            <a:pPr marL="457200" marR="0" algn="ctr">
              <a:lnSpc>
                <a:spcPct val="107000"/>
              </a:lnSpc>
              <a:spcBef>
                <a:spcPts val="0"/>
              </a:spcBef>
              <a:spcAft>
                <a:spcPts val="0"/>
              </a:spcAft>
            </a:pPr>
            <a:r>
              <a:rPr lang="en-US" sz="1800" u="sng" dirty="0">
                <a:solidFill>
                  <a:srgbClr val="0000FF"/>
                </a:solidFill>
                <a:effectLst/>
                <a:latin typeface="Calibri" panose="020F0502020204030204" pitchFamily="34" charset="0"/>
                <a:ea typeface="Times New Roman" panose="02020603050405020304" pitchFamily="18" charset="0"/>
                <a:hlinkClick r:id="rId2"/>
              </a:rPr>
              <a:t>https://www.youtube.com/watch?v=5fRK8VUaTks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[7 minutes]</a:t>
            </a:r>
          </a:p>
        </p:txBody>
      </p:sp>
      <p:sp>
        <p:nvSpPr>
          <p:cNvPr id="5" name="TextBox 4">
            <a:extLst>
              <a:ext uri="{FF2B5EF4-FFF2-40B4-BE49-F238E27FC236}">
                <a16:creationId xmlns:a16="http://schemas.microsoft.com/office/drawing/2014/main" id="{8D373B64-FFC7-E90F-CA3E-E20B3F3AD33A}"/>
              </a:ext>
            </a:extLst>
          </p:cNvPr>
          <p:cNvSpPr txBox="1"/>
          <p:nvPr/>
        </p:nvSpPr>
        <p:spPr>
          <a:xfrm>
            <a:off x="7688062" y="4103361"/>
            <a:ext cx="3636569" cy="1200329"/>
          </a:xfrm>
          <a:prstGeom prst="rect">
            <a:avLst/>
          </a:prstGeom>
          <a:noFill/>
          <a:ln w="19050">
            <a:solidFill>
              <a:schemeClr val="tx1"/>
            </a:solidFill>
          </a:ln>
        </p:spPr>
        <p:txBody>
          <a:bodyPr wrap="square">
            <a:spAutoFit/>
          </a:bodyPr>
          <a:lstStyle/>
          <a:p>
            <a:pPr algn="l"/>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Houghton Mifflin</a:t>
            </a:r>
          </a:p>
          <a:p>
            <a:pPr algn="l"/>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2011</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5.4</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K-3</a:t>
            </a:r>
          </a:p>
        </p:txBody>
      </p:sp>
      <p:pic>
        <p:nvPicPr>
          <p:cNvPr id="9" name="Picture 8">
            <a:extLst>
              <a:ext uri="{FF2B5EF4-FFF2-40B4-BE49-F238E27FC236}">
                <a16:creationId xmlns:a16="http://schemas.microsoft.com/office/drawing/2014/main" id="{E54B3DA5-8AF5-EC43-129D-FAF81AADD40F}"/>
              </a:ext>
            </a:extLst>
          </p:cNvPr>
          <p:cNvPicPr>
            <a:picLocks noChangeAspect="1"/>
          </p:cNvPicPr>
          <p:nvPr/>
        </p:nvPicPr>
        <p:blipFill>
          <a:blip r:embed="rId3"/>
          <a:stretch>
            <a:fillRect/>
          </a:stretch>
        </p:blipFill>
        <p:spPr>
          <a:xfrm>
            <a:off x="1256844" y="1645608"/>
            <a:ext cx="4699339" cy="3822303"/>
          </a:xfrm>
          <a:prstGeom prst="rect">
            <a:avLst/>
          </a:prstGeom>
          <a:ln w="28575">
            <a:solidFill>
              <a:schemeClr val="tx1"/>
            </a:solidFill>
          </a:ln>
        </p:spPr>
      </p:pic>
    </p:spTree>
    <p:extLst>
      <p:ext uri="{BB962C8B-B14F-4D97-AF65-F5344CB8AC3E}">
        <p14:creationId xmlns:p14="http://schemas.microsoft.com/office/powerpoint/2010/main" val="3335379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A00B93-58D9-3E9F-8851-205477DD2141}"/>
              </a:ext>
            </a:extLst>
          </p:cNvPr>
          <p:cNvPicPr>
            <a:picLocks noChangeAspect="1"/>
          </p:cNvPicPr>
          <p:nvPr/>
        </p:nvPicPr>
        <p:blipFill>
          <a:blip r:embed="rId2"/>
          <a:stretch>
            <a:fillRect/>
          </a:stretch>
        </p:blipFill>
        <p:spPr>
          <a:xfrm>
            <a:off x="477546" y="435976"/>
            <a:ext cx="3238500" cy="4086225"/>
          </a:xfrm>
          <a:prstGeom prst="rect">
            <a:avLst/>
          </a:prstGeom>
        </p:spPr>
      </p:pic>
      <p:pic>
        <p:nvPicPr>
          <p:cNvPr id="8" name="Picture 7">
            <a:extLst>
              <a:ext uri="{FF2B5EF4-FFF2-40B4-BE49-F238E27FC236}">
                <a16:creationId xmlns:a16="http://schemas.microsoft.com/office/drawing/2014/main" id="{140901E2-ECAC-3FB4-07FC-A4D675CFC785}"/>
              </a:ext>
            </a:extLst>
          </p:cNvPr>
          <p:cNvPicPr>
            <a:picLocks noChangeAspect="1"/>
          </p:cNvPicPr>
          <p:nvPr/>
        </p:nvPicPr>
        <p:blipFill>
          <a:blip r:embed="rId3"/>
          <a:stretch>
            <a:fillRect/>
          </a:stretch>
        </p:blipFill>
        <p:spPr>
          <a:xfrm>
            <a:off x="2721745" y="2106849"/>
            <a:ext cx="2438400" cy="3371850"/>
          </a:xfrm>
          <a:prstGeom prst="rect">
            <a:avLst/>
          </a:prstGeom>
        </p:spPr>
      </p:pic>
      <p:sp>
        <p:nvSpPr>
          <p:cNvPr id="10" name="TextBox 9">
            <a:extLst>
              <a:ext uri="{FF2B5EF4-FFF2-40B4-BE49-F238E27FC236}">
                <a16:creationId xmlns:a16="http://schemas.microsoft.com/office/drawing/2014/main" id="{C6212ACE-DB05-A279-5CF1-05EFEFCE3547}"/>
              </a:ext>
            </a:extLst>
          </p:cNvPr>
          <p:cNvSpPr txBox="1"/>
          <p:nvPr/>
        </p:nvSpPr>
        <p:spPr>
          <a:xfrm>
            <a:off x="516015" y="5987988"/>
            <a:ext cx="5579985" cy="646331"/>
          </a:xfrm>
          <a:prstGeom prst="rect">
            <a:avLst/>
          </a:prstGeom>
          <a:noFill/>
          <a:ln w="19050">
            <a:solidFill>
              <a:schemeClr val="tx1"/>
            </a:solidFill>
          </a:ln>
        </p:spPr>
        <p:txBody>
          <a:bodyPr wrap="square">
            <a:spAutoFit/>
          </a:bodyPr>
          <a:lstStyle/>
          <a:p>
            <a:r>
              <a:rPr lang="en-US" b="1" i="0" dirty="0">
                <a:solidFill>
                  <a:srgbClr val="202122"/>
                </a:solidFill>
                <a:effectLst/>
              </a:rPr>
              <a:t>Anthony Frederick Sarg</a:t>
            </a:r>
            <a:r>
              <a:rPr lang="en-US" b="0" i="0" dirty="0">
                <a:solidFill>
                  <a:srgbClr val="202122"/>
                </a:solidFill>
                <a:effectLst/>
              </a:rPr>
              <a:t> (April 21, 1880–March 7, 1942) was a German American puppeteer illustrator. </a:t>
            </a:r>
            <a:endParaRPr lang="en-US" dirty="0"/>
          </a:p>
        </p:txBody>
      </p:sp>
      <p:sp>
        <p:nvSpPr>
          <p:cNvPr id="12" name="TextBox 11">
            <a:extLst>
              <a:ext uri="{FF2B5EF4-FFF2-40B4-BE49-F238E27FC236}">
                <a16:creationId xmlns:a16="http://schemas.microsoft.com/office/drawing/2014/main" id="{155B5DB6-B82E-8274-755A-9BACFC3C6848}"/>
              </a:ext>
            </a:extLst>
          </p:cNvPr>
          <p:cNvSpPr txBox="1"/>
          <p:nvPr/>
        </p:nvSpPr>
        <p:spPr>
          <a:xfrm>
            <a:off x="5619934" y="1428043"/>
            <a:ext cx="6094520" cy="1815882"/>
          </a:xfrm>
          <a:prstGeom prst="rect">
            <a:avLst/>
          </a:prstGeom>
          <a:noFill/>
          <a:ln w="19050">
            <a:solidFill>
              <a:schemeClr val="tx1"/>
            </a:solidFill>
          </a:ln>
        </p:spPr>
        <p:txBody>
          <a:bodyPr wrap="square">
            <a:spAutoFit/>
          </a:bodyPr>
          <a:lstStyle/>
          <a:p>
            <a:pPr algn="ctr" fontAlgn="base" latinLnBrk="0"/>
            <a:r>
              <a:rPr lang="en-US" sz="3200" b="1" i="0" dirty="0">
                <a:solidFill>
                  <a:srgbClr val="0071BB"/>
                </a:solidFill>
                <a:effectLst/>
              </a:rPr>
              <a:t>Entrepreneur</a:t>
            </a:r>
          </a:p>
          <a:p>
            <a:pPr algn="l" fontAlgn="base" latinLnBrk="0"/>
            <a:r>
              <a:rPr lang="en-US" sz="2000" b="0" i="0" dirty="0">
                <a:solidFill>
                  <a:srgbClr val="404040"/>
                </a:solidFill>
                <a:effectLst/>
              </a:rPr>
              <a:t>One who draws upon his or her skills and initiative to launch a new business venture with the aim of making a profit. Often a risk-taker, inclined to see opportunity when others do not.</a:t>
            </a:r>
          </a:p>
        </p:txBody>
      </p:sp>
      <p:pic>
        <p:nvPicPr>
          <p:cNvPr id="18" name="Picture 17">
            <a:extLst>
              <a:ext uri="{FF2B5EF4-FFF2-40B4-BE49-F238E27FC236}">
                <a16:creationId xmlns:a16="http://schemas.microsoft.com/office/drawing/2014/main" id="{55A2B50D-06E1-1EC2-4C56-7E6FACFFEBE8}"/>
              </a:ext>
            </a:extLst>
          </p:cNvPr>
          <p:cNvPicPr>
            <a:picLocks noChangeAspect="1"/>
          </p:cNvPicPr>
          <p:nvPr/>
        </p:nvPicPr>
        <p:blipFill>
          <a:blip r:embed="rId4"/>
          <a:stretch>
            <a:fillRect/>
          </a:stretch>
        </p:blipFill>
        <p:spPr>
          <a:xfrm>
            <a:off x="7173624" y="3614076"/>
            <a:ext cx="3555704" cy="2239872"/>
          </a:xfrm>
          <a:prstGeom prst="rect">
            <a:avLst/>
          </a:prstGeom>
          <a:ln w="12700">
            <a:solidFill>
              <a:schemeClr val="tx1"/>
            </a:solidFill>
          </a:ln>
        </p:spPr>
      </p:pic>
    </p:spTree>
    <p:extLst>
      <p:ext uri="{BB962C8B-B14F-4D97-AF65-F5344CB8AC3E}">
        <p14:creationId xmlns:p14="http://schemas.microsoft.com/office/powerpoint/2010/main" val="3431234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819BD7-892F-82E9-5367-DE125E9930F9}"/>
              </a:ext>
            </a:extLst>
          </p:cNvPr>
          <p:cNvPicPr>
            <a:picLocks noChangeAspect="1"/>
          </p:cNvPicPr>
          <p:nvPr/>
        </p:nvPicPr>
        <p:blipFill>
          <a:blip r:embed="rId2"/>
          <a:stretch>
            <a:fillRect/>
          </a:stretch>
        </p:blipFill>
        <p:spPr>
          <a:xfrm>
            <a:off x="3798949" y="0"/>
            <a:ext cx="4594102" cy="1273222"/>
          </a:xfrm>
          <a:prstGeom prst="rect">
            <a:avLst/>
          </a:prstGeom>
        </p:spPr>
      </p:pic>
      <p:sp>
        <p:nvSpPr>
          <p:cNvPr id="5" name="TextBox 4">
            <a:extLst>
              <a:ext uri="{FF2B5EF4-FFF2-40B4-BE49-F238E27FC236}">
                <a16:creationId xmlns:a16="http://schemas.microsoft.com/office/drawing/2014/main" id="{947B9C32-6E3B-2A95-029C-5FDA67793A37}"/>
              </a:ext>
            </a:extLst>
          </p:cNvPr>
          <p:cNvSpPr txBox="1"/>
          <p:nvPr/>
        </p:nvSpPr>
        <p:spPr>
          <a:xfrm>
            <a:off x="-206734" y="5818666"/>
            <a:ext cx="8689020" cy="369332"/>
          </a:xfrm>
          <a:prstGeom prst="rect">
            <a:avLst/>
          </a:prstGeom>
          <a:noFill/>
        </p:spPr>
        <p:txBody>
          <a:bodyPr wrap="square">
            <a:spAutoFit/>
          </a:bodyPr>
          <a:lstStyle/>
          <a:p>
            <a:pPr algn="ctr"/>
            <a:r>
              <a:rPr lang="en-US" sz="1800" dirty="0">
                <a:hlinkClick r:id="rId3"/>
              </a:rPr>
              <a:t>https://www.econedlink.org/resources/i-can-be-an-entrepreneur/</a:t>
            </a:r>
            <a:endParaRPr lang="en-US" sz="1800" dirty="0"/>
          </a:p>
        </p:txBody>
      </p:sp>
      <p:pic>
        <p:nvPicPr>
          <p:cNvPr id="7" name="Picture 6">
            <a:extLst>
              <a:ext uri="{FF2B5EF4-FFF2-40B4-BE49-F238E27FC236}">
                <a16:creationId xmlns:a16="http://schemas.microsoft.com/office/drawing/2014/main" id="{4B2CECED-0E17-B5C1-510A-5B1670F5A832}"/>
              </a:ext>
            </a:extLst>
          </p:cNvPr>
          <p:cNvPicPr>
            <a:picLocks noChangeAspect="1"/>
          </p:cNvPicPr>
          <p:nvPr/>
        </p:nvPicPr>
        <p:blipFill>
          <a:blip r:embed="rId4"/>
          <a:stretch>
            <a:fillRect/>
          </a:stretch>
        </p:blipFill>
        <p:spPr>
          <a:xfrm>
            <a:off x="604190" y="1855464"/>
            <a:ext cx="5994369" cy="2997185"/>
          </a:xfrm>
          <a:prstGeom prst="rect">
            <a:avLst/>
          </a:prstGeom>
          <a:ln w="12700">
            <a:solidFill>
              <a:schemeClr val="tx1"/>
            </a:solidFill>
          </a:ln>
        </p:spPr>
      </p:pic>
      <p:pic>
        <p:nvPicPr>
          <p:cNvPr id="9" name="Picture 8">
            <a:extLst>
              <a:ext uri="{FF2B5EF4-FFF2-40B4-BE49-F238E27FC236}">
                <a16:creationId xmlns:a16="http://schemas.microsoft.com/office/drawing/2014/main" id="{71626624-2C41-CF95-A7EC-AFFD6B91DE81}"/>
              </a:ext>
            </a:extLst>
          </p:cNvPr>
          <p:cNvPicPr>
            <a:picLocks noChangeAspect="1"/>
          </p:cNvPicPr>
          <p:nvPr/>
        </p:nvPicPr>
        <p:blipFill>
          <a:blip r:embed="rId5"/>
          <a:stretch>
            <a:fillRect/>
          </a:stretch>
        </p:blipFill>
        <p:spPr>
          <a:xfrm rot="1082897">
            <a:off x="6740349" y="1451428"/>
            <a:ext cx="2442692" cy="2915810"/>
          </a:xfrm>
          <a:prstGeom prst="rect">
            <a:avLst/>
          </a:prstGeom>
        </p:spPr>
      </p:pic>
      <p:pic>
        <p:nvPicPr>
          <p:cNvPr id="11" name="Picture 10">
            <a:extLst>
              <a:ext uri="{FF2B5EF4-FFF2-40B4-BE49-F238E27FC236}">
                <a16:creationId xmlns:a16="http://schemas.microsoft.com/office/drawing/2014/main" id="{247D09A2-602E-0E6A-3412-2ED4ECAD0C80}"/>
              </a:ext>
            </a:extLst>
          </p:cNvPr>
          <p:cNvPicPr>
            <a:picLocks noChangeAspect="1"/>
          </p:cNvPicPr>
          <p:nvPr/>
        </p:nvPicPr>
        <p:blipFill>
          <a:blip r:embed="rId6"/>
          <a:stretch>
            <a:fillRect/>
          </a:stretch>
        </p:blipFill>
        <p:spPr>
          <a:xfrm rot="20906706">
            <a:off x="9312216" y="1612293"/>
            <a:ext cx="2623178" cy="2827538"/>
          </a:xfrm>
          <a:prstGeom prst="rect">
            <a:avLst/>
          </a:prstGeom>
        </p:spPr>
      </p:pic>
      <p:pic>
        <p:nvPicPr>
          <p:cNvPr id="13" name="Picture 12">
            <a:extLst>
              <a:ext uri="{FF2B5EF4-FFF2-40B4-BE49-F238E27FC236}">
                <a16:creationId xmlns:a16="http://schemas.microsoft.com/office/drawing/2014/main" id="{9CBCAB12-397B-A606-37C5-B44581C5C52E}"/>
              </a:ext>
            </a:extLst>
          </p:cNvPr>
          <p:cNvPicPr>
            <a:picLocks noChangeAspect="1"/>
          </p:cNvPicPr>
          <p:nvPr/>
        </p:nvPicPr>
        <p:blipFill>
          <a:blip r:embed="rId7"/>
          <a:stretch>
            <a:fillRect/>
          </a:stretch>
        </p:blipFill>
        <p:spPr>
          <a:xfrm>
            <a:off x="8423995" y="3830262"/>
            <a:ext cx="2505377" cy="2997186"/>
          </a:xfrm>
          <a:prstGeom prst="rect">
            <a:avLst/>
          </a:prstGeom>
        </p:spPr>
      </p:pic>
      <p:pic>
        <p:nvPicPr>
          <p:cNvPr id="4" name="Picture 3">
            <a:extLst>
              <a:ext uri="{FF2B5EF4-FFF2-40B4-BE49-F238E27FC236}">
                <a16:creationId xmlns:a16="http://schemas.microsoft.com/office/drawing/2014/main" id="{8C10448A-DA68-4249-B123-76B4E33ACAD9}"/>
              </a:ext>
            </a:extLst>
          </p:cNvPr>
          <p:cNvPicPr>
            <a:picLocks noChangeAspect="1"/>
          </p:cNvPicPr>
          <p:nvPr/>
        </p:nvPicPr>
        <p:blipFill>
          <a:blip r:embed="rId8"/>
          <a:stretch>
            <a:fillRect/>
          </a:stretch>
        </p:blipFill>
        <p:spPr>
          <a:xfrm>
            <a:off x="507666" y="40828"/>
            <a:ext cx="2249242" cy="1106957"/>
          </a:xfrm>
          <a:prstGeom prst="rect">
            <a:avLst/>
          </a:prstGeom>
        </p:spPr>
      </p:pic>
    </p:spTree>
    <p:extLst>
      <p:ext uri="{BB962C8B-B14F-4D97-AF65-F5344CB8AC3E}">
        <p14:creationId xmlns:p14="http://schemas.microsoft.com/office/powerpoint/2010/main" val="4055697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BF8708-9CD2-40CA-45F3-BEBC394E0328}"/>
              </a:ext>
            </a:extLst>
          </p:cNvPr>
          <p:cNvSpPr txBox="1"/>
          <p:nvPr/>
        </p:nvSpPr>
        <p:spPr>
          <a:xfrm>
            <a:off x="1387505" y="5828164"/>
            <a:ext cx="9416989" cy="369332"/>
          </a:xfrm>
          <a:prstGeom prst="rect">
            <a:avLst/>
          </a:prstGeom>
          <a:noFill/>
        </p:spPr>
        <p:txBody>
          <a:bodyPr wrap="square">
            <a:spAutoFit/>
          </a:bodyPr>
          <a:lstStyle/>
          <a:p>
            <a:r>
              <a:rPr lang="en-US" dirty="0">
                <a:hlinkClick r:id="rId2"/>
              </a:rPr>
              <a:t>https://noveleffect.com/wp-content/uploads/2022/11/Balloons-Over-Broadway-Activities.pdf</a:t>
            </a:r>
            <a:r>
              <a:rPr lang="en-US" dirty="0"/>
              <a:t> </a:t>
            </a:r>
          </a:p>
        </p:txBody>
      </p:sp>
      <p:pic>
        <p:nvPicPr>
          <p:cNvPr id="5" name="Picture 4">
            <a:extLst>
              <a:ext uri="{FF2B5EF4-FFF2-40B4-BE49-F238E27FC236}">
                <a16:creationId xmlns:a16="http://schemas.microsoft.com/office/drawing/2014/main" id="{5F3453F2-25B8-6B1B-3B3C-05C8D03D2C6B}"/>
              </a:ext>
            </a:extLst>
          </p:cNvPr>
          <p:cNvPicPr>
            <a:picLocks noChangeAspect="1"/>
          </p:cNvPicPr>
          <p:nvPr/>
        </p:nvPicPr>
        <p:blipFill>
          <a:blip r:embed="rId3"/>
          <a:stretch>
            <a:fillRect/>
          </a:stretch>
        </p:blipFill>
        <p:spPr>
          <a:xfrm>
            <a:off x="4101434" y="387256"/>
            <a:ext cx="4059892" cy="4919498"/>
          </a:xfrm>
          <a:prstGeom prst="rect">
            <a:avLst/>
          </a:prstGeom>
        </p:spPr>
      </p:pic>
      <p:pic>
        <p:nvPicPr>
          <p:cNvPr id="7" name="Picture 6">
            <a:extLst>
              <a:ext uri="{FF2B5EF4-FFF2-40B4-BE49-F238E27FC236}">
                <a16:creationId xmlns:a16="http://schemas.microsoft.com/office/drawing/2014/main" id="{C4FBE1D7-BBAB-E1BB-6B32-75FE306FA6F3}"/>
              </a:ext>
            </a:extLst>
          </p:cNvPr>
          <p:cNvPicPr>
            <a:picLocks noChangeAspect="1"/>
          </p:cNvPicPr>
          <p:nvPr/>
        </p:nvPicPr>
        <p:blipFill>
          <a:blip r:embed="rId4"/>
          <a:stretch>
            <a:fillRect/>
          </a:stretch>
        </p:blipFill>
        <p:spPr>
          <a:xfrm rot="21155392">
            <a:off x="684293" y="517215"/>
            <a:ext cx="2193765" cy="2755634"/>
          </a:xfrm>
          <a:prstGeom prst="rect">
            <a:avLst/>
          </a:prstGeom>
        </p:spPr>
      </p:pic>
      <p:pic>
        <p:nvPicPr>
          <p:cNvPr id="13" name="Picture 12">
            <a:extLst>
              <a:ext uri="{FF2B5EF4-FFF2-40B4-BE49-F238E27FC236}">
                <a16:creationId xmlns:a16="http://schemas.microsoft.com/office/drawing/2014/main" id="{3A344381-0198-825B-B7D2-EFCB034BCCEF}"/>
              </a:ext>
            </a:extLst>
          </p:cNvPr>
          <p:cNvPicPr>
            <a:picLocks noChangeAspect="1"/>
          </p:cNvPicPr>
          <p:nvPr/>
        </p:nvPicPr>
        <p:blipFill>
          <a:blip r:embed="rId5"/>
          <a:stretch>
            <a:fillRect/>
          </a:stretch>
        </p:blipFill>
        <p:spPr>
          <a:xfrm>
            <a:off x="8888425" y="1420426"/>
            <a:ext cx="2331853" cy="2969020"/>
          </a:xfrm>
          <a:prstGeom prst="rect">
            <a:avLst/>
          </a:prstGeom>
        </p:spPr>
      </p:pic>
      <p:pic>
        <p:nvPicPr>
          <p:cNvPr id="15" name="Picture 14">
            <a:extLst>
              <a:ext uri="{FF2B5EF4-FFF2-40B4-BE49-F238E27FC236}">
                <a16:creationId xmlns:a16="http://schemas.microsoft.com/office/drawing/2014/main" id="{A0656B2F-1CB1-0B75-3FB8-4A813F6669DE}"/>
              </a:ext>
            </a:extLst>
          </p:cNvPr>
          <p:cNvPicPr>
            <a:picLocks noChangeAspect="1"/>
          </p:cNvPicPr>
          <p:nvPr/>
        </p:nvPicPr>
        <p:blipFill>
          <a:blip r:embed="rId6"/>
          <a:stretch>
            <a:fillRect/>
          </a:stretch>
        </p:blipFill>
        <p:spPr>
          <a:xfrm>
            <a:off x="1541478" y="2734632"/>
            <a:ext cx="2232217" cy="2869383"/>
          </a:xfrm>
          <a:prstGeom prst="rect">
            <a:avLst/>
          </a:prstGeom>
        </p:spPr>
      </p:pic>
    </p:spTree>
    <p:extLst>
      <p:ext uri="{BB962C8B-B14F-4D97-AF65-F5344CB8AC3E}">
        <p14:creationId xmlns:p14="http://schemas.microsoft.com/office/powerpoint/2010/main" val="1543096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44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D5DDC-37A4-D24D-59EF-BF174199F6F2}"/>
              </a:ext>
            </a:extLst>
          </p:cNvPr>
          <p:cNvSpPr txBox="1"/>
          <p:nvPr/>
        </p:nvSpPr>
        <p:spPr>
          <a:xfrm>
            <a:off x="706218" y="469343"/>
            <a:ext cx="10582844" cy="122134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4400" b="0" i="0" u="none" strike="noStrike" kern="1200" cap="none" spc="0" baseline="0" dirty="0">
              <a:solidFill>
                <a:srgbClr val="414A58"/>
              </a:solidFill>
              <a:uFillTx/>
              <a:latin typeface="Inter Light" pitchFamily="2"/>
              <a:ea typeface="Inter Light" pitchFamily="2"/>
            </a:endParaRPr>
          </a:p>
        </p:txBody>
      </p:sp>
      <p:sp>
        <p:nvSpPr>
          <p:cNvPr id="4" name="Slide Number Placeholder 4">
            <a:extLst>
              <a:ext uri="{FF2B5EF4-FFF2-40B4-BE49-F238E27FC236}">
                <a16:creationId xmlns:a16="http://schemas.microsoft.com/office/drawing/2014/main" id="{1EAE6985-04F6-0793-5463-5FD8ADB6FA2C}"/>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9987EC1D-768E-2147-8ACD-16FE6BC01CCB}" type="slidenum">
              <a:rPr lang="en-US" sz="1000">
                <a:solidFill>
                  <a:srgbClr val="414A58"/>
                </a:solidFill>
                <a:latin typeface="Inter" pitchFamily="2"/>
              </a:rPr>
              <a:t>3</a:t>
            </a:fld>
            <a:endParaRPr lang="en-US" sz="1000" dirty="0">
              <a:solidFill>
                <a:srgbClr val="414A58"/>
              </a:solidFill>
              <a:latin typeface="Inter" pitchFamily="2"/>
            </a:endParaRPr>
          </a:p>
        </p:txBody>
      </p:sp>
      <p:sp>
        <p:nvSpPr>
          <p:cNvPr id="3" name="Title 1">
            <a:extLst>
              <a:ext uri="{FF2B5EF4-FFF2-40B4-BE49-F238E27FC236}">
                <a16:creationId xmlns:a16="http://schemas.microsoft.com/office/drawing/2014/main" id="{F09D67C9-1906-BD97-310D-5050575DF4B5}"/>
              </a:ext>
            </a:extLst>
          </p:cNvPr>
          <p:cNvSpPr txBox="1">
            <a:spLocks noChangeArrowheads="1"/>
          </p:cNvSpPr>
          <p:nvPr/>
        </p:nvSpPr>
        <p:spPr>
          <a:xfrm>
            <a:off x="739840" y="46934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t>Professional Development Opportunities</a:t>
            </a:r>
          </a:p>
        </p:txBody>
      </p:sp>
      <p:sp>
        <p:nvSpPr>
          <p:cNvPr id="5" name="Content Placeholder 2">
            <a:extLst>
              <a:ext uri="{FF2B5EF4-FFF2-40B4-BE49-F238E27FC236}">
                <a16:creationId xmlns:a16="http://schemas.microsoft.com/office/drawing/2014/main" id="{31CDD0B8-9444-EA1B-2872-306B324C89FE}"/>
              </a:ext>
            </a:extLst>
          </p:cNvPr>
          <p:cNvSpPr txBox="1">
            <a:spLocks/>
          </p:cNvSpPr>
          <p:nvPr/>
        </p:nvSpPr>
        <p:spPr>
          <a:xfrm>
            <a:off x="902938" y="1577155"/>
            <a:ext cx="10515600" cy="28770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FontTx/>
              <a:buNone/>
              <a:defRPr/>
            </a:pPr>
            <a:r>
              <a:rPr lang="en-US" sz="1800" dirty="0">
                <a:solidFill>
                  <a:prstClr val="black"/>
                </a:solidFill>
                <a:latin typeface="Calibri" panose="020F0502020204030204" pitchFamily="34" charset="0"/>
                <a:ea typeface="ＭＳ Ｐゴシック"/>
                <a:cs typeface="Calibri" panose="020F0502020204030204" pitchFamily="34" charset="0"/>
              </a:rPr>
              <a:t>To earn professional development credit for CEE webinars found on EconEdLink, you must:</a:t>
            </a:r>
          </a:p>
          <a:p>
            <a:pPr marL="0" indent="0">
              <a:lnSpc>
                <a:spcPct val="100000"/>
              </a:lnSpc>
              <a:spcBef>
                <a:spcPct val="0"/>
              </a:spcBef>
              <a:buFontTx/>
              <a:buNone/>
              <a:defRPr/>
            </a:pPr>
            <a:endParaRPr lang="en-US" sz="1800" dirty="0">
              <a:solidFill>
                <a:prstClr val="black"/>
              </a:solidFill>
              <a:latin typeface="Calibri" panose="020F0502020204030204" pitchFamily="34" charset="0"/>
              <a:ea typeface="ＭＳ Ｐゴシック"/>
              <a:cs typeface="Calibri" panose="020F0502020204030204" pitchFamily="34" charset="0"/>
            </a:endParaRPr>
          </a:p>
          <a:p>
            <a:pPr marL="285750" indent="-285750">
              <a:lnSpc>
                <a:spcPct val="100000"/>
              </a:lnSpc>
              <a:spcBef>
                <a:spcPct val="0"/>
              </a:spcBef>
              <a:buFont typeface="Arial"/>
              <a:buChar char="•"/>
              <a:defRPr/>
            </a:pPr>
            <a:r>
              <a:rPr lang="en-US" sz="1800" dirty="0">
                <a:solidFill>
                  <a:prstClr val="black"/>
                </a:solidFill>
                <a:latin typeface="Calibri" panose="020F0502020204030204" pitchFamily="34" charset="0"/>
                <a:ea typeface="ＭＳ Ｐゴシック"/>
                <a:cs typeface="Calibri" panose="020F0502020204030204" pitchFamily="34" charset="0"/>
              </a:rPr>
              <a:t>Watch a minimum of 45-minutes and you will automatically receive a professional development </a:t>
            </a:r>
            <a:r>
              <a:rPr lang="en-US" sz="1800" b="1" dirty="0">
                <a:solidFill>
                  <a:srgbClr val="7A9900"/>
                </a:solidFill>
                <a:latin typeface="Calibri" panose="020F0502020204030204" pitchFamily="34" charset="0"/>
                <a:ea typeface="ＭＳ Ｐゴシック"/>
                <a:cs typeface="Calibri" panose="020F0502020204030204" pitchFamily="34" charset="0"/>
              </a:rPr>
              <a:t>certificate </a:t>
            </a:r>
            <a:r>
              <a:rPr lang="en-US" sz="1800" dirty="0">
                <a:solidFill>
                  <a:prstClr val="black"/>
                </a:solidFill>
                <a:latin typeface="Calibri" panose="020F0502020204030204" pitchFamily="34" charset="0"/>
                <a:ea typeface="ＭＳ Ｐゴシック"/>
                <a:cs typeface="Calibri" panose="020F0502020204030204" pitchFamily="34" charset="0"/>
              </a:rPr>
              <a:t>via e-mail within 24 hours. </a:t>
            </a:r>
          </a:p>
          <a:p>
            <a:pPr marL="285750" indent="-285750">
              <a:lnSpc>
                <a:spcPct val="100000"/>
              </a:lnSpc>
              <a:spcBef>
                <a:spcPct val="0"/>
              </a:spcBef>
              <a:buFont typeface="Arial"/>
              <a:buChar char="•"/>
              <a:defRPr/>
            </a:pPr>
            <a:r>
              <a:rPr lang="en-US" sz="1800" dirty="0">
                <a:solidFill>
                  <a:prstClr val="black"/>
                </a:solidFill>
                <a:latin typeface="Calibri" panose="020F0502020204030204" pitchFamily="34" charset="0"/>
                <a:ea typeface="ＭＳ Ｐゴシック"/>
                <a:cs typeface="Calibri" panose="020F0502020204030204" pitchFamily="34" charset="0"/>
              </a:rPr>
              <a:t>Attendees can learn how much credit they will earn per workshop. </a:t>
            </a:r>
          </a:p>
          <a:p>
            <a:pPr marL="0" indent="0">
              <a:lnSpc>
                <a:spcPct val="100000"/>
              </a:lnSpc>
              <a:spcBef>
                <a:spcPct val="0"/>
              </a:spcBef>
              <a:buFontTx/>
              <a:buNone/>
              <a:defRPr/>
            </a:pPr>
            <a:endParaRPr lang="en-US" sz="1800" dirty="0">
              <a:solidFill>
                <a:prstClr val="black"/>
              </a:solidFill>
              <a:latin typeface="Calibri" panose="020F0502020204030204" pitchFamily="34" charset="0"/>
              <a:ea typeface="ＭＳ Ｐゴシック"/>
              <a:cs typeface="Calibri" panose="020F0502020204030204" pitchFamily="34" charset="0"/>
            </a:endParaRPr>
          </a:p>
          <a:p>
            <a:pPr marL="0" indent="0">
              <a:lnSpc>
                <a:spcPct val="100000"/>
              </a:lnSpc>
              <a:spcBef>
                <a:spcPct val="0"/>
              </a:spcBef>
              <a:buFontTx/>
              <a:buNone/>
              <a:defRPr/>
            </a:pPr>
            <a:r>
              <a:rPr lang="en-US" sz="1800" b="1" u="sng" dirty="0">
                <a:solidFill>
                  <a:prstClr val="black"/>
                </a:solidFill>
                <a:latin typeface="Calibri" panose="020F0502020204030204" pitchFamily="34" charset="0"/>
                <a:ea typeface="ＭＳ Ｐゴシック"/>
                <a:cs typeface="Calibri" panose="020F0502020204030204" pitchFamily="34" charset="0"/>
              </a:rPr>
              <a:t>Accessing resources: </a:t>
            </a:r>
            <a:endParaRPr lang="en-US" sz="1800" b="1" u="sng" dirty="0">
              <a:solidFill>
                <a:prstClr val="black"/>
              </a:solidFill>
              <a:latin typeface="Calibri" panose="020F0502020204030204" pitchFamily="34" charset="0"/>
              <a:ea typeface="ＭＳ Ｐゴシック" pitchFamily="-108" charset="-128"/>
              <a:cs typeface="Calibri" panose="020F0502020204030204" pitchFamily="34" charset="0"/>
            </a:endParaRPr>
          </a:p>
          <a:p>
            <a:pPr marL="0" indent="0">
              <a:lnSpc>
                <a:spcPct val="100000"/>
              </a:lnSpc>
              <a:spcBef>
                <a:spcPct val="0"/>
              </a:spcBef>
              <a:buFontTx/>
              <a:buNone/>
              <a:defRPr/>
            </a:pPr>
            <a:endParaRPr lang="en-US" sz="1800" dirty="0">
              <a:solidFill>
                <a:prstClr val="black"/>
              </a:solidFill>
              <a:latin typeface="Calibri" panose="020F0502020204030204" pitchFamily="34" charset="0"/>
              <a:ea typeface="ＭＳ Ｐゴシック" pitchFamily="-108" charset="-128"/>
              <a:cs typeface="Calibri" panose="020F0502020204030204" pitchFamily="34" charset="0"/>
            </a:endParaRPr>
          </a:p>
          <a:p>
            <a:pPr marL="285750" indent="-285750">
              <a:lnSpc>
                <a:spcPct val="100000"/>
              </a:lnSpc>
              <a:spcBef>
                <a:spcPct val="0"/>
              </a:spcBef>
              <a:buFont typeface="Arial,Sans-Serif"/>
              <a:buChar char="•"/>
              <a:defRPr/>
            </a:pPr>
            <a:r>
              <a:rPr lang="en-US" sz="1800" dirty="0">
                <a:solidFill>
                  <a:prstClr val="black"/>
                </a:solidFill>
                <a:latin typeface="Calibri" panose="020F0502020204030204" pitchFamily="34" charset="0"/>
                <a:ea typeface="ＭＳ Ｐゴシック"/>
                <a:cs typeface="Calibri" panose="020F0502020204030204" pitchFamily="34" charset="0"/>
              </a:rPr>
              <a:t>You can now easily download presentations, lesson plan materials, and activities for each webinar from </a:t>
            </a:r>
            <a:r>
              <a:rPr lang="en-US" sz="1600" b="1" i="1" dirty="0">
                <a:solidFill>
                  <a:srgbClr val="005CB8"/>
                </a:solidFill>
                <a:latin typeface="Calibri" panose="020F0502020204030204" pitchFamily="34" charset="0"/>
                <a:ea typeface="ＭＳ Ｐゴシック"/>
                <a:cs typeface="Calibri" panose="020F0502020204030204" pitchFamily="34" charset="0"/>
                <a:hlinkClick r:id="rId2"/>
              </a:rPr>
              <a:t>EconEdLink.org/professional-development/</a:t>
            </a:r>
            <a:endParaRPr lang="en-US" sz="1600" b="1" i="1" dirty="0">
              <a:solidFill>
                <a:srgbClr val="005CB8"/>
              </a:solidFill>
              <a:latin typeface="Calibri" panose="020F0502020204030204" pitchFamily="34" charset="0"/>
              <a:ea typeface="ＭＳ Ｐゴシック"/>
              <a:cs typeface="Calibri" panose="020F0502020204030204" pitchFamily="34" charset="0"/>
            </a:endParaRPr>
          </a:p>
          <a:p>
            <a:pPr marL="285750" indent="-285750">
              <a:lnSpc>
                <a:spcPct val="100000"/>
              </a:lnSpc>
              <a:spcBef>
                <a:spcPct val="0"/>
              </a:spcBef>
              <a:buFont typeface="Arial,Sans-Serif"/>
              <a:buChar char="•"/>
              <a:defRPr/>
            </a:pPr>
            <a:endParaRPr lang="en-US" sz="1600" b="1" i="1" u="sng" dirty="0">
              <a:solidFill>
                <a:srgbClr val="005CB8"/>
              </a:solidFill>
              <a:latin typeface="Calibri" panose="020F0502020204030204" pitchFamily="34" charset="0"/>
              <a:ea typeface="ＭＳ Ｐゴシック"/>
              <a:cs typeface="Calibri" panose="020F0502020204030204" pitchFamily="34" charset="0"/>
            </a:endParaRPr>
          </a:p>
          <a:p>
            <a:pPr marL="0" indent="0">
              <a:lnSpc>
                <a:spcPct val="100000"/>
              </a:lnSpc>
              <a:spcBef>
                <a:spcPct val="0"/>
              </a:spcBef>
              <a:buFont typeface="Arial" panose="020B0604020202020204" pitchFamily="34" charset="0"/>
              <a:buNone/>
              <a:defRPr/>
            </a:pPr>
            <a:r>
              <a:rPr lang="en-US" sz="1600" b="1" u="sng" dirty="0">
                <a:solidFill>
                  <a:prstClr val="black"/>
                </a:solidFill>
                <a:latin typeface="Calibri" panose="020F0502020204030204" pitchFamily="34" charset="0"/>
                <a:ea typeface="ＭＳ Ｐゴシック"/>
                <a:cs typeface="Calibri" panose="020F0502020204030204" pitchFamily="34" charset="0"/>
              </a:rPr>
              <a:t>Local resources:</a:t>
            </a:r>
            <a:r>
              <a:rPr lang="en-US" sz="1600" dirty="0">
                <a:solidFill>
                  <a:prstClr val="black"/>
                </a:solidFill>
                <a:latin typeface="Calibri" panose="020F0502020204030204" pitchFamily="34" charset="0"/>
                <a:ea typeface="ＭＳ Ｐゴシック"/>
                <a:cs typeface="Calibri" panose="020F0502020204030204" pitchFamily="34" charset="0"/>
              </a:rPr>
              <a:t> </a:t>
            </a:r>
            <a:endParaRPr lang="en-US" sz="1600" dirty="0">
              <a:solidFill>
                <a:prstClr val="black"/>
              </a:solidFill>
              <a:latin typeface="Calibri" panose="020F0502020204030204" pitchFamily="34" charset="0"/>
              <a:ea typeface="ＭＳ Ｐゴシック" pitchFamily="-108" charset="-128"/>
              <a:cs typeface="Calibri" panose="020F0502020204030204" pitchFamily="34" charset="0"/>
            </a:endParaRPr>
          </a:p>
          <a:p>
            <a:pPr marL="0" indent="0">
              <a:lnSpc>
                <a:spcPct val="100000"/>
              </a:lnSpc>
              <a:spcBef>
                <a:spcPct val="0"/>
              </a:spcBef>
              <a:buFont typeface="Arial" panose="020B0604020202020204" pitchFamily="34" charset="0"/>
              <a:buNone/>
              <a:defRPr/>
            </a:pPr>
            <a:endParaRPr lang="en-US" sz="1600" dirty="0">
              <a:solidFill>
                <a:prstClr val="black"/>
              </a:solidFill>
              <a:latin typeface="Calibri" panose="020F0502020204030204" pitchFamily="34" charset="0"/>
              <a:ea typeface="ＭＳ Ｐゴシック" pitchFamily="-108" charset="-128"/>
              <a:cs typeface="Calibri" panose="020F0502020204030204" pitchFamily="34" charset="0"/>
            </a:endParaRPr>
          </a:p>
          <a:p>
            <a:pPr marL="285750" indent="-285750">
              <a:lnSpc>
                <a:spcPct val="100000"/>
              </a:lnSpc>
              <a:spcBef>
                <a:spcPct val="0"/>
              </a:spcBef>
              <a:buFont typeface="Arial,Sans-Serif"/>
              <a:buChar char="•"/>
              <a:defRPr/>
            </a:pPr>
            <a:r>
              <a:rPr lang="en-US" sz="1600" dirty="0">
                <a:solidFill>
                  <a:prstClr val="black"/>
                </a:solidFill>
                <a:latin typeface="Calibri" panose="020F0502020204030204" pitchFamily="34" charset="0"/>
                <a:ea typeface="ＭＳ Ｐゴシック"/>
                <a:cs typeface="Calibri" panose="020F0502020204030204" pitchFamily="34" charset="0"/>
              </a:rPr>
              <a:t>Insert your local professional development opportunities (if applicable)</a:t>
            </a:r>
            <a:endParaRPr lang="en-US" sz="1400" b="1" i="1" dirty="0">
              <a:solidFill>
                <a:srgbClr val="005CB8"/>
              </a:solidFill>
              <a:latin typeface="Calibri" panose="020F0502020204030204" pitchFamily="34" charset="0"/>
              <a:ea typeface="ＭＳ Ｐゴシック"/>
              <a:cs typeface="Calibri" panose="020F0502020204030204" pitchFamily="34" charset="0"/>
            </a:endParaRPr>
          </a:p>
          <a:p>
            <a:pPr marL="0" indent="0">
              <a:lnSpc>
                <a:spcPct val="100000"/>
              </a:lnSpc>
              <a:spcBef>
                <a:spcPct val="0"/>
              </a:spcBef>
              <a:buFont typeface="Arial" panose="020B0604020202020204" pitchFamily="34" charset="0"/>
              <a:buNone/>
              <a:defRPr/>
            </a:pPr>
            <a:endParaRPr lang="en-US" sz="1600" b="1" i="1" dirty="0">
              <a:solidFill>
                <a:srgbClr val="005CB8"/>
              </a:solidFill>
              <a:latin typeface="Calibri" panose="020F0502020204030204" pitchFamily="34" charset="0"/>
              <a:ea typeface="ＭＳ Ｐゴシック"/>
              <a:cs typeface="Calibri" panose="020F0502020204030204" pitchFamily="34" charset="0"/>
            </a:endParaRPr>
          </a:p>
          <a:p>
            <a:pPr>
              <a:defRPr/>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610B95-B0F8-46AE-2640-BDDB5F961FC2}"/>
              </a:ext>
            </a:extLst>
          </p:cNvPr>
          <p:cNvPicPr>
            <a:picLocks noChangeAspect="1"/>
          </p:cNvPicPr>
          <p:nvPr/>
        </p:nvPicPr>
        <p:blipFill>
          <a:blip r:embed="rId2"/>
          <a:stretch>
            <a:fillRect/>
          </a:stretch>
        </p:blipFill>
        <p:spPr>
          <a:xfrm>
            <a:off x="852487" y="213064"/>
            <a:ext cx="4549641" cy="5814874"/>
          </a:xfrm>
          <a:prstGeom prst="rect">
            <a:avLst/>
          </a:prstGeom>
        </p:spPr>
      </p:pic>
      <p:pic>
        <p:nvPicPr>
          <p:cNvPr id="5" name="Picture 4">
            <a:extLst>
              <a:ext uri="{FF2B5EF4-FFF2-40B4-BE49-F238E27FC236}">
                <a16:creationId xmlns:a16="http://schemas.microsoft.com/office/drawing/2014/main" id="{9FABA5B4-14FF-1615-04B2-A00169B69F6F}"/>
              </a:ext>
            </a:extLst>
          </p:cNvPr>
          <p:cNvPicPr>
            <a:picLocks noChangeAspect="1"/>
          </p:cNvPicPr>
          <p:nvPr/>
        </p:nvPicPr>
        <p:blipFill>
          <a:blip r:embed="rId3"/>
          <a:stretch>
            <a:fillRect/>
          </a:stretch>
        </p:blipFill>
        <p:spPr>
          <a:xfrm>
            <a:off x="5659696" y="665825"/>
            <a:ext cx="4354316" cy="5584349"/>
          </a:xfrm>
          <a:prstGeom prst="rect">
            <a:avLst/>
          </a:prstGeom>
        </p:spPr>
      </p:pic>
      <p:sp>
        <p:nvSpPr>
          <p:cNvPr id="6" name="Arrow: Left 5">
            <a:extLst>
              <a:ext uri="{FF2B5EF4-FFF2-40B4-BE49-F238E27FC236}">
                <a16:creationId xmlns:a16="http://schemas.microsoft.com/office/drawing/2014/main" id="{781D7C27-84ED-1001-4F20-E89A450E2084}"/>
              </a:ext>
            </a:extLst>
          </p:cNvPr>
          <p:cNvSpPr/>
          <p:nvPr/>
        </p:nvSpPr>
        <p:spPr>
          <a:xfrm>
            <a:off x="9694414" y="3286957"/>
            <a:ext cx="1476423" cy="610340"/>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26CE308-57F7-4791-7A49-391949639FB8}"/>
              </a:ext>
            </a:extLst>
          </p:cNvPr>
          <p:cNvSpPr txBox="1"/>
          <p:nvPr/>
        </p:nvSpPr>
        <p:spPr>
          <a:xfrm>
            <a:off x="1534702" y="6275604"/>
            <a:ext cx="9122595" cy="369332"/>
          </a:xfrm>
          <a:prstGeom prst="rect">
            <a:avLst/>
          </a:prstGeom>
          <a:noFill/>
        </p:spPr>
        <p:txBody>
          <a:bodyPr wrap="square">
            <a:spAutoFit/>
          </a:bodyPr>
          <a:lstStyle/>
          <a:p>
            <a:r>
              <a:rPr lang="en-US" dirty="0">
                <a:hlinkClick r:id="rId4"/>
              </a:rPr>
              <a:t>https://noveleffect.com/wp-content/uploads/2022/11/Balloons-Over-Broadway-Activities.pdf</a:t>
            </a:r>
            <a:r>
              <a:rPr lang="en-US" dirty="0"/>
              <a:t> </a:t>
            </a:r>
          </a:p>
        </p:txBody>
      </p:sp>
    </p:spTree>
    <p:extLst>
      <p:ext uri="{BB962C8B-B14F-4D97-AF65-F5344CB8AC3E}">
        <p14:creationId xmlns:p14="http://schemas.microsoft.com/office/powerpoint/2010/main" val="1442774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6EE139-964C-D277-43A1-B36CEEF38066}"/>
              </a:ext>
            </a:extLst>
          </p:cNvPr>
          <p:cNvSpPr txBox="1"/>
          <p:nvPr/>
        </p:nvSpPr>
        <p:spPr>
          <a:xfrm>
            <a:off x="738326" y="6134163"/>
            <a:ext cx="10715347" cy="344069"/>
          </a:xfrm>
          <a:prstGeom prst="rect">
            <a:avLst/>
          </a:prstGeom>
          <a:noFill/>
        </p:spPr>
        <p:txBody>
          <a:bodyPr wrap="square">
            <a:spAutoFit/>
          </a:bodyPr>
          <a:lstStyle/>
          <a:p>
            <a:pPr marL="457200" marR="0">
              <a:lnSpc>
                <a:spcPct val="107000"/>
              </a:lnSpc>
              <a:spcBef>
                <a:spcPts val="0"/>
              </a:spcBef>
              <a:spcAft>
                <a:spcPts val="0"/>
              </a:spcAft>
            </a:pPr>
            <a:r>
              <a:rPr lang="en-US" sz="16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2"/>
              </a:rPr>
              <a:t>https://drive.google.com/file/d/0B-e2daE0hoOBMXhVbVczMW9DWWc/view?resourcekey=0-6JMJRvTS_0AL1ZS4LoMXIA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F034CBE-56AD-C92E-E2C1-5B21944900FB}"/>
              </a:ext>
            </a:extLst>
          </p:cNvPr>
          <p:cNvPicPr>
            <a:picLocks noChangeAspect="1"/>
          </p:cNvPicPr>
          <p:nvPr/>
        </p:nvPicPr>
        <p:blipFill>
          <a:blip r:embed="rId3"/>
          <a:stretch>
            <a:fillRect/>
          </a:stretch>
        </p:blipFill>
        <p:spPr>
          <a:xfrm>
            <a:off x="738326" y="1620477"/>
            <a:ext cx="5372377" cy="3617046"/>
          </a:xfrm>
          <a:prstGeom prst="rect">
            <a:avLst/>
          </a:prstGeom>
          <a:ln w="38100">
            <a:solidFill>
              <a:schemeClr val="tx1"/>
            </a:solidFill>
          </a:ln>
        </p:spPr>
      </p:pic>
      <p:pic>
        <p:nvPicPr>
          <p:cNvPr id="7" name="Picture 6">
            <a:extLst>
              <a:ext uri="{FF2B5EF4-FFF2-40B4-BE49-F238E27FC236}">
                <a16:creationId xmlns:a16="http://schemas.microsoft.com/office/drawing/2014/main" id="{A03EAC63-9897-63EF-F39D-55F5669B356F}"/>
              </a:ext>
            </a:extLst>
          </p:cNvPr>
          <p:cNvPicPr>
            <a:picLocks noChangeAspect="1"/>
          </p:cNvPicPr>
          <p:nvPr/>
        </p:nvPicPr>
        <p:blipFill>
          <a:blip r:embed="rId4"/>
          <a:stretch>
            <a:fillRect/>
          </a:stretch>
        </p:blipFill>
        <p:spPr>
          <a:xfrm>
            <a:off x="7058302" y="1065320"/>
            <a:ext cx="2250447" cy="2097997"/>
          </a:xfrm>
          <a:prstGeom prst="rect">
            <a:avLst/>
          </a:prstGeom>
          <a:ln w="19050">
            <a:solidFill>
              <a:schemeClr val="tx1"/>
            </a:solidFill>
          </a:ln>
        </p:spPr>
      </p:pic>
      <p:pic>
        <p:nvPicPr>
          <p:cNvPr id="9" name="Picture 8">
            <a:extLst>
              <a:ext uri="{FF2B5EF4-FFF2-40B4-BE49-F238E27FC236}">
                <a16:creationId xmlns:a16="http://schemas.microsoft.com/office/drawing/2014/main" id="{3A7BE250-2323-4FB7-C78A-B1187609B9AE}"/>
              </a:ext>
            </a:extLst>
          </p:cNvPr>
          <p:cNvPicPr>
            <a:picLocks noChangeAspect="1"/>
          </p:cNvPicPr>
          <p:nvPr/>
        </p:nvPicPr>
        <p:blipFill>
          <a:blip r:embed="rId5"/>
          <a:stretch>
            <a:fillRect/>
          </a:stretch>
        </p:blipFill>
        <p:spPr>
          <a:xfrm>
            <a:off x="9655988" y="1707824"/>
            <a:ext cx="2250447" cy="1833977"/>
          </a:xfrm>
          <a:prstGeom prst="rect">
            <a:avLst/>
          </a:prstGeom>
          <a:ln w="28575">
            <a:solidFill>
              <a:schemeClr val="tx1"/>
            </a:solidFill>
            <a:prstDash val="solid"/>
          </a:ln>
        </p:spPr>
      </p:pic>
      <p:pic>
        <p:nvPicPr>
          <p:cNvPr id="11" name="Picture 10">
            <a:extLst>
              <a:ext uri="{FF2B5EF4-FFF2-40B4-BE49-F238E27FC236}">
                <a16:creationId xmlns:a16="http://schemas.microsoft.com/office/drawing/2014/main" id="{3990EBB2-8E38-4E00-3D51-99836D908786}"/>
              </a:ext>
            </a:extLst>
          </p:cNvPr>
          <p:cNvPicPr>
            <a:picLocks noChangeAspect="1"/>
          </p:cNvPicPr>
          <p:nvPr/>
        </p:nvPicPr>
        <p:blipFill>
          <a:blip r:embed="rId6"/>
          <a:stretch>
            <a:fillRect/>
          </a:stretch>
        </p:blipFill>
        <p:spPr>
          <a:xfrm>
            <a:off x="6982079" y="3395956"/>
            <a:ext cx="3027702" cy="2289887"/>
          </a:xfrm>
          <a:prstGeom prst="rect">
            <a:avLst/>
          </a:prstGeom>
          <a:ln w="19050">
            <a:solidFill>
              <a:schemeClr val="tx1"/>
            </a:solidFill>
          </a:ln>
        </p:spPr>
      </p:pic>
      <p:sp>
        <p:nvSpPr>
          <p:cNvPr id="12" name="TextBox 11">
            <a:extLst>
              <a:ext uri="{FF2B5EF4-FFF2-40B4-BE49-F238E27FC236}">
                <a16:creationId xmlns:a16="http://schemas.microsoft.com/office/drawing/2014/main" id="{3001210F-71AD-EC6F-0BAA-8243F7AA8F89}"/>
              </a:ext>
            </a:extLst>
          </p:cNvPr>
          <p:cNvSpPr txBox="1"/>
          <p:nvPr/>
        </p:nvSpPr>
        <p:spPr>
          <a:xfrm>
            <a:off x="1571349" y="307445"/>
            <a:ext cx="6924582" cy="523220"/>
          </a:xfrm>
          <a:prstGeom prst="rect">
            <a:avLst/>
          </a:prstGeom>
          <a:noFill/>
        </p:spPr>
        <p:txBody>
          <a:bodyPr wrap="square" rtlCol="0">
            <a:spAutoFit/>
          </a:bodyPr>
          <a:lstStyle/>
          <a:p>
            <a:pPr algn="ctr"/>
            <a:r>
              <a:rPr lang="en-US" sz="2800" b="1" dirty="0"/>
              <a:t>Publisher’s 9-Page Publisher’s Activity Guide</a:t>
            </a:r>
          </a:p>
        </p:txBody>
      </p:sp>
    </p:spTree>
    <p:extLst>
      <p:ext uri="{BB962C8B-B14F-4D97-AF65-F5344CB8AC3E}">
        <p14:creationId xmlns:p14="http://schemas.microsoft.com/office/powerpoint/2010/main" val="1481758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F267AB-B9E4-0EF2-6638-23619C22060F}"/>
              </a:ext>
            </a:extLst>
          </p:cNvPr>
          <p:cNvSpPr txBox="1"/>
          <p:nvPr/>
        </p:nvSpPr>
        <p:spPr>
          <a:xfrm>
            <a:off x="2965141" y="417251"/>
            <a:ext cx="5779363" cy="646331"/>
          </a:xfrm>
          <a:prstGeom prst="rect">
            <a:avLst/>
          </a:prstGeom>
          <a:noFill/>
        </p:spPr>
        <p:txBody>
          <a:bodyPr wrap="square" rtlCol="0">
            <a:spAutoFit/>
          </a:bodyPr>
          <a:lstStyle/>
          <a:p>
            <a:pPr algn="ctr"/>
            <a:r>
              <a:rPr lang="en-US" sz="3600" dirty="0"/>
              <a:t>For Discussion</a:t>
            </a:r>
          </a:p>
        </p:txBody>
      </p:sp>
      <p:pic>
        <p:nvPicPr>
          <p:cNvPr id="3" name="Picture 2">
            <a:extLst>
              <a:ext uri="{FF2B5EF4-FFF2-40B4-BE49-F238E27FC236}">
                <a16:creationId xmlns:a16="http://schemas.microsoft.com/office/drawing/2014/main" id="{0CF5AEEE-970C-C978-E6A2-1CDA8E9A9589}"/>
              </a:ext>
            </a:extLst>
          </p:cNvPr>
          <p:cNvPicPr>
            <a:picLocks noChangeAspect="1"/>
          </p:cNvPicPr>
          <p:nvPr/>
        </p:nvPicPr>
        <p:blipFill>
          <a:blip r:embed="rId2"/>
          <a:stretch>
            <a:fillRect/>
          </a:stretch>
        </p:blipFill>
        <p:spPr>
          <a:xfrm>
            <a:off x="9166462" y="4346181"/>
            <a:ext cx="2412026" cy="2344557"/>
          </a:xfrm>
          <a:prstGeom prst="rect">
            <a:avLst/>
          </a:prstGeom>
        </p:spPr>
      </p:pic>
      <p:sp>
        <p:nvSpPr>
          <p:cNvPr id="4" name="TextBox 3">
            <a:extLst>
              <a:ext uri="{FF2B5EF4-FFF2-40B4-BE49-F238E27FC236}">
                <a16:creationId xmlns:a16="http://schemas.microsoft.com/office/drawing/2014/main" id="{CD90CFDA-3B29-C774-3326-92B1F8E3818A}"/>
              </a:ext>
            </a:extLst>
          </p:cNvPr>
          <p:cNvSpPr txBox="1"/>
          <p:nvPr/>
        </p:nvSpPr>
        <p:spPr>
          <a:xfrm>
            <a:off x="627097" y="1846556"/>
            <a:ext cx="8117407" cy="3170099"/>
          </a:xfrm>
          <a:prstGeom prst="rect">
            <a:avLst/>
          </a:prstGeom>
          <a:noFill/>
        </p:spPr>
        <p:txBody>
          <a:bodyPr wrap="square" rtlCol="0">
            <a:spAutoFit/>
          </a:bodyPr>
          <a:lstStyle/>
          <a:p>
            <a:pPr marL="285750" indent="-285750">
              <a:buFont typeface="Arial" panose="020B0604020202020204" pitchFamily="34" charset="0"/>
              <a:buChar char="•"/>
            </a:pPr>
            <a:r>
              <a:rPr lang="en-US" sz="2000" i="1" dirty="0"/>
              <a:t>Duck for Turkey Day </a:t>
            </a:r>
            <a:r>
              <a:rPr lang="en-US" sz="2000" dirty="0"/>
              <a:t>addresses the possible diversity in the classroom.</a:t>
            </a:r>
          </a:p>
          <a:p>
            <a:r>
              <a:rPr lang="en-US" sz="2000" dirty="0"/>
              <a:t>     What are some of the challenges of teaching a traditional holiday in   </a:t>
            </a:r>
          </a:p>
          <a:p>
            <a:r>
              <a:rPr lang="en-US" sz="2000" dirty="0"/>
              <a:t>      today’s environment?</a:t>
            </a:r>
          </a:p>
          <a:p>
            <a:endParaRPr lang="en-US" sz="2000" dirty="0"/>
          </a:p>
          <a:p>
            <a:pPr marL="285750" indent="-285750">
              <a:buFont typeface="Arial" panose="020B0604020202020204" pitchFamily="34" charset="0"/>
              <a:buChar char="•"/>
            </a:pPr>
            <a:r>
              <a:rPr lang="en-US" sz="2000" dirty="0"/>
              <a:t>There are a “plethora” of holiday books.  How do you choose which ones you introduce to your students?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titles selected for this webinar contained content that could be used to teach economic concepts. Can you think of other content area connections these books could have? </a:t>
            </a:r>
          </a:p>
        </p:txBody>
      </p:sp>
      <p:pic>
        <p:nvPicPr>
          <p:cNvPr id="5" name="Picture 4" descr="&amp;#39;twas the Night Before Thanksgiving - by Dav Pilkey (Hardcover), 1 of 2">
            <a:extLst>
              <a:ext uri="{FF2B5EF4-FFF2-40B4-BE49-F238E27FC236}">
                <a16:creationId xmlns:a16="http://schemas.microsoft.com/office/drawing/2014/main" id="{75D25F52-A4CD-90F9-54DE-E8BA13B75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5842" y="2367878"/>
            <a:ext cx="1589103" cy="15891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uck for Turkey Day">
            <a:extLst>
              <a:ext uri="{FF2B5EF4-FFF2-40B4-BE49-F238E27FC236}">
                <a16:creationId xmlns:a16="http://schemas.microsoft.com/office/drawing/2014/main" id="{6DF36372-A1B7-8CC1-4D08-60EFC552A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3735" y="1371227"/>
            <a:ext cx="1361338" cy="170611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6E82696-B8B7-4E3C-5BFE-038E64856303}"/>
              </a:ext>
            </a:extLst>
          </p:cNvPr>
          <p:cNvPicPr>
            <a:picLocks noChangeAspect="1"/>
          </p:cNvPicPr>
          <p:nvPr/>
        </p:nvPicPr>
        <p:blipFill>
          <a:blip r:embed="rId5"/>
          <a:stretch>
            <a:fillRect/>
          </a:stretch>
        </p:blipFill>
        <p:spPr>
          <a:xfrm>
            <a:off x="8811657" y="3738730"/>
            <a:ext cx="1493665" cy="1214902"/>
          </a:xfrm>
          <a:prstGeom prst="rect">
            <a:avLst/>
          </a:prstGeom>
          <a:ln w="28575">
            <a:solidFill>
              <a:schemeClr val="tx1"/>
            </a:solidFill>
          </a:ln>
        </p:spPr>
      </p:pic>
    </p:spTree>
    <p:extLst>
      <p:ext uri="{BB962C8B-B14F-4D97-AF65-F5344CB8AC3E}">
        <p14:creationId xmlns:p14="http://schemas.microsoft.com/office/powerpoint/2010/main" val="88031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DE51E5-251A-E252-A3BC-07CF1783F47B}"/>
              </a:ext>
            </a:extLst>
          </p:cNvPr>
          <p:cNvPicPr>
            <a:picLocks noChangeAspect="1"/>
          </p:cNvPicPr>
          <p:nvPr/>
        </p:nvPicPr>
        <p:blipFill>
          <a:blip r:embed="rId2"/>
          <a:stretch>
            <a:fillRect/>
          </a:stretch>
        </p:blipFill>
        <p:spPr>
          <a:xfrm>
            <a:off x="8786626" y="1943777"/>
            <a:ext cx="3405374" cy="3574072"/>
          </a:xfrm>
          <a:prstGeom prst="rect">
            <a:avLst/>
          </a:prstGeom>
        </p:spPr>
      </p:pic>
      <p:pic>
        <p:nvPicPr>
          <p:cNvPr id="8194" name="Picture 2" descr="Macy's Thanksgiving Day Parade Will Resume in Person This Year">
            <a:extLst>
              <a:ext uri="{FF2B5EF4-FFF2-40B4-BE49-F238E27FC236}">
                <a16:creationId xmlns:a16="http://schemas.microsoft.com/office/drawing/2014/main" id="{98575B85-5637-65EC-0F1F-62EAB1B75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48794">
            <a:off x="753838" y="600488"/>
            <a:ext cx="2380475" cy="158698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DCBAFF-155B-439B-8400-BA6CC1657D8D}"/>
              </a:ext>
            </a:extLst>
          </p:cNvPr>
          <p:cNvPicPr>
            <a:picLocks noChangeAspect="1"/>
          </p:cNvPicPr>
          <p:nvPr/>
        </p:nvPicPr>
        <p:blipFill>
          <a:blip r:embed="rId4"/>
          <a:stretch>
            <a:fillRect/>
          </a:stretch>
        </p:blipFill>
        <p:spPr>
          <a:xfrm rot="190079">
            <a:off x="583159" y="2700304"/>
            <a:ext cx="2485134" cy="1457392"/>
          </a:xfrm>
          <a:prstGeom prst="rect">
            <a:avLst/>
          </a:prstGeom>
          <a:ln w="19050">
            <a:solidFill>
              <a:schemeClr val="tx1"/>
            </a:solidFill>
          </a:ln>
        </p:spPr>
      </p:pic>
      <p:pic>
        <p:nvPicPr>
          <p:cNvPr id="4" name="Picture 3">
            <a:extLst>
              <a:ext uri="{FF2B5EF4-FFF2-40B4-BE49-F238E27FC236}">
                <a16:creationId xmlns:a16="http://schemas.microsoft.com/office/drawing/2014/main" id="{26F925B6-D941-47E3-9982-0B1DEA9C0461}"/>
              </a:ext>
            </a:extLst>
          </p:cNvPr>
          <p:cNvPicPr>
            <a:picLocks noChangeAspect="1"/>
          </p:cNvPicPr>
          <p:nvPr/>
        </p:nvPicPr>
        <p:blipFill>
          <a:blip r:embed="rId5"/>
          <a:stretch>
            <a:fillRect/>
          </a:stretch>
        </p:blipFill>
        <p:spPr>
          <a:xfrm>
            <a:off x="582210" y="4698448"/>
            <a:ext cx="2487032" cy="1433862"/>
          </a:xfrm>
          <a:prstGeom prst="rect">
            <a:avLst/>
          </a:prstGeom>
          <a:ln w="28575">
            <a:solidFill>
              <a:schemeClr val="tx1"/>
            </a:solidFill>
          </a:ln>
        </p:spPr>
      </p:pic>
      <p:pic>
        <p:nvPicPr>
          <p:cNvPr id="7" name="Picture 6">
            <a:extLst>
              <a:ext uri="{FF2B5EF4-FFF2-40B4-BE49-F238E27FC236}">
                <a16:creationId xmlns:a16="http://schemas.microsoft.com/office/drawing/2014/main" id="{6D9E9841-721C-F05D-6587-DEBAAEF5717B}"/>
              </a:ext>
            </a:extLst>
          </p:cNvPr>
          <p:cNvPicPr>
            <a:picLocks noChangeAspect="1"/>
          </p:cNvPicPr>
          <p:nvPr/>
        </p:nvPicPr>
        <p:blipFill>
          <a:blip r:embed="rId6"/>
          <a:stretch>
            <a:fillRect/>
          </a:stretch>
        </p:blipFill>
        <p:spPr>
          <a:xfrm>
            <a:off x="3656841" y="76251"/>
            <a:ext cx="5129785" cy="6781749"/>
          </a:xfrm>
          <a:prstGeom prst="rect">
            <a:avLst/>
          </a:prstGeom>
          <a:ln w="38100">
            <a:solidFill>
              <a:schemeClr val="accent4">
                <a:lumMod val="50000"/>
              </a:schemeClr>
            </a:solidFill>
          </a:ln>
        </p:spPr>
      </p:pic>
    </p:spTree>
    <p:extLst>
      <p:ext uri="{BB962C8B-B14F-4D97-AF65-F5344CB8AC3E}">
        <p14:creationId xmlns:p14="http://schemas.microsoft.com/office/powerpoint/2010/main" val="3186344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838199" y="291090"/>
            <a:ext cx="10515599" cy="932688"/>
          </a:xfrm>
          <a:prstGeom prst="rect">
            <a:avLst/>
          </a:prstGeom>
        </p:spPr>
        <p:txBody>
          <a:bodyPr vert="horz" lIns="91440" tIns="45720" rIns="91440" bIns="45720" rtlCol="0" anchor="b" anchorCtr="0" compatLnSpc="1">
            <a:normAutofit/>
          </a:bodyPr>
          <a:lstStyle/>
          <a:p>
            <a:pPr marL="0" marR="0" lvl="0" indent="0" fontAlgn="auto">
              <a:lnSpc>
                <a:spcPct val="90000"/>
              </a:lnSpc>
              <a:spcBef>
                <a:spcPct val="0"/>
              </a:spcBef>
              <a:spcAft>
                <a:spcPts val="600"/>
              </a:spcAft>
              <a:tabLst/>
              <a:defRPr sz="1800" b="0" i="0" u="none" strike="noStrike" kern="0" cap="none" spc="0" baseline="0">
                <a:solidFill>
                  <a:srgbClr val="000000"/>
                </a:solidFill>
                <a:uFillTx/>
              </a:defRPr>
            </a:pPr>
            <a:r>
              <a:rPr lang="en-US" sz="5400" b="0" i="0" u="none" strike="noStrike" kern="1200" cap="none" spc="-300" baseline="0" dirty="0">
                <a:solidFill>
                  <a:schemeClr val="tx1"/>
                </a:solidFill>
                <a:uFillTx/>
                <a:latin typeface="+mj-lt"/>
                <a:ea typeface="+mj-ea"/>
                <a:cs typeface="+mj-cs"/>
              </a:rPr>
              <a:t>Invest In Girls</a:t>
            </a:r>
            <a:endParaRPr lang="en-US" sz="5400" b="0" i="0" u="none" strike="noStrike" kern="1200" cap="none" spc="0" baseline="0" dirty="0">
              <a:solidFill>
                <a:schemeClr val="tx1"/>
              </a:solidFill>
              <a:uFillTx/>
              <a:latin typeface="+mj-lt"/>
              <a:ea typeface="+mj-ea"/>
              <a:cs typeface="+mj-cs"/>
            </a:endParaRPr>
          </a:p>
        </p:txBody>
      </p:sp>
      <p:pic>
        <p:nvPicPr>
          <p:cNvPr id="2" name="Picture 3" descr="Graphical user interface, text, application&#10;&#10;Description automatically generated">
            <a:extLst>
              <a:ext uri="{FF2B5EF4-FFF2-40B4-BE49-F238E27FC236}">
                <a16:creationId xmlns:a16="http://schemas.microsoft.com/office/drawing/2014/main" id="{5B064884-C6ED-4B6B-395C-652B687BD786}"/>
              </a:ext>
            </a:extLst>
          </p:cNvPr>
          <p:cNvPicPr>
            <a:picLocks noChangeAspect="1"/>
          </p:cNvPicPr>
          <p:nvPr/>
        </p:nvPicPr>
        <p:blipFill>
          <a:blip r:embed="rId2"/>
          <a:stretch>
            <a:fillRect/>
          </a:stretch>
        </p:blipFill>
        <p:spPr>
          <a:xfrm>
            <a:off x="1779454" y="1486729"/>
            <a:ext cx="8633091" cy="4864952"/>
          </a:xfrm>
          <a:prstGeom prst="rect">
            <a:avLst/>
          </a:prstGeom>
        </p:spPr>
      </p:pic>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10600" y="6356350"/>
            <a:ext cx="2743200" cy="365125"/>
          </a:xfrm>
          <a:prstGeom prst="rect">
            <a:avLst/>
          </a:prstGeom>
        </p:spPr>
        <p:txBody>
          <a:bodyPr vert="horz" lIns="91440" tIns="45720" rIns="91440" bIns="45720" rtlCol="0" anchor="ctr" anchorCtr="0" compatLnSpc="1">
            <a:normAutofit/>
          </a:bodyPr>
          <a:lstStyle/>
          <a:p>
            <a:pPr lvl="0" algn="r">
              <a:spcAft>
                <a:spcPts val="600"/>
              </a:spcAft>
            </a:pPr>
            <a:fld id="{88379318-37C5-3C40-B4B5-D89D1784DE03}" type="slidenum">
              <a:rPr lang="en-US" sz="1200">
                <a:solidFill>
                  <a:schemeClr val="tx1">
                    <a:tint val="75000"/>
                  </a:schemeClr>
                </a:solidFill>
              </a:rPr>
              <a:pPr lvl="0" algn="r">
                <a:spcAft>
                  <a:spcPts val="600"/>
                </a:spcAft>
              </a:pPr>
              <a:t>34</a:t>
            </a:fld>
            <a:endParaRPr lang="en-US" sz="1200" dirty="0">
              <a:solidFill>
                <a:schemeClr val="tx1">
                  <a:tint val="75000"/>
                </a:schemeClr>
              </a:solidFill>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8284A46E-D5C7-B21C-E7C3-A2481FE4CE2D}"/>
              </a:ext>
            </a:extLst>
          </p:cNvPr>
          <p:cNvSpPr txBox="1"/>
          <p:nvPr/>
        </p:nvSpPr>
        <p:spPr>
          <a:xfrm>
            <a:off x="1028700" y="1967266"/>
            <a:ext cx="2628900" cy="2547257"/>
          </a:xfrm>
          <a:prstGeom prst="rect">
            <a:avLst/>
          </a:prstGeom>
          <a:noFill/>
        </p:spPr>
        <p:txBody>
          <a:bodyPr vert="horz" lIns="91440" tIns="45720" rIns="91440" bIns="45720" rtlCol="0" anchor="ctr" anchorCtr="0" compatLnSpc="1">
            <a:normAutofit/>
          </a:bodyPr>
          <a:lstStyle/>
          <a:p>
            <a:pPr algn="ctr">
              <a:lnSpc>
                <a:spcPct val="90000"/>
              </a:lnSpc>
              <a:spcBef>
                <a:spcPct val="0"/>
              </a:spcBef>
              <a:spcAft>
                <a:spcPts val="600"/>
              </a:spcAft>
              <a:defRPr sz="1800" b="0" i="0" u="none" strike="noStrike" kern="0" cap="none" spc="0" baseline="0">
                <a:solidFill>
                  <a:srgbClr val="000000"/>
                </a:solidFill>
                <a:uFillTx/>
              </a:defRPr>
            </a:pPr>
            <a:r>
              <a:rPr lang="en-US" sz="3600" b="0" i="0" u="none" strike="noStrike" kern="1200" cap="none" spc="-300" baseline="0" dirty="0">
                <a:solidFill>
                  <a:srgbClr val="FFFFFF"/>
                </a:solidFill>
                <a:uFillTx/>
                <a:latin typeface="+mj-lt"/>
                <a:ea typeface="+mj-ea"/>
                <a:cs typeface="+mj-cs"/>
              </a:rPr>
              <a:t>NEC</a:t>
            </a:r>
            <a:r>
              <a:rPr lang="en-US" sz="3600" spc="-300" dirty="0">
                <a:solidFill>
                  <a:srgbClr val="FFFFFF"/>
                </a:solidFill>
                <a:latin typeface="+mj-lt"/>
                <a:ea typeface="+mj-ea"/>
                <a:cs typeface="+mj-cs"/>
              </a:rPr>
              <a:t> </a:t>
            </a:r>
            <a:endParaRPr lang="en-US" sz="3600" b="0" i="0" u="none" strike="noStrike" kern="1200" cap="none" spc="0" baseline="0" dirty="0">
              <a:solidFill>
                <a:srgbClr val="FFFFFF"/>
              </a:solidFill>
              <a:uFillTx/>
              <a:latin typeface="+mj-lt"/>
              <a:ea typeface="+mj-ea"/>
              <a:cs typeface="+mj-cs"/>
            </a:endParaRPr>
          </a:p>
        </p:txBody>
      </p:sp>
      <p:pic>
        <p:nvPicPr>
          <p:cNvPr id="2" name="Picture 3" descr="A picture containing graphical user interface&#10;&#10;Description automatically generated">
            <a:extLst>
              <a:ext uri="{FF2B5EF4-FFF2-40B4-BE49-F238E27FC236}">
                <a16:creationId xmlns:a16="http://schemas.microsoft.com/office/drawing/2014/main" id="{2012A8F8-EDBA-BFB5-CD17-485553463012}"/>
              </a:ext>
            </a:extLst>
          </p:cNvPr>
          <p:cNvPicPr>
            <a:picLocks noChangeAspect="1"/>
          </p:cNvPicPr>
          <p:nvPr/>
        </p:nvPicPr>
        <p:blipFill>
          <a:blip r:embed="rId2"/>
          <a:stretch>
            <a:fillRect/>
          </a:stretch>
        </p:blipFill>
        <p:spPr>
          <a:xfrm>
            <a:off x="4217040" y="570"/>
            <a:ext cx="5269523" cy="7023466"/>
          </a:xfrm>
          <a:prstGeom prst="rect">
            <a:avLst/>
          </a:prstGeom>
        </p:spPr>
      </p:pic>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11034184" y="6356350"/>
            <a:ext cx="514349" cy="365125"/>
          </a:xfrm>
          <a:prstGeom prst="rect">
            <a:avLst/>
          </a:prstGeom>
        </p:spPr>
        <p:txBody>
          <a:bodyPr vert="horz" lIns="91440" tIns="45720" rIns="91440" bIns="45720" rtlCol="0" anchor="ctr" anchorCtr="0" compatLnSpc="1">
            <a:normAutofit/>
          </a:bodyPr>
          <a:lstStyle/>
          <a:p>
            <a:pPr lvl="0" algn="r">
              <a:spcAft>
                <a:spcPts val="600"/>
              </a:spcAft>
            </a:pPr>
            <a:fld id="{88379318-37C5-3C40-B4B5-D89D1784DE03}" type="slidenum">
              <a:rPr lang="en-US" sz="1200">
                <a:solidFill>
                  <a:schemeClr val="tx1">
                    <a:alpha val="80000"/>
                  </a:schemeClr>
                </a:solidFill>
              </a:rPr>
              <a:pPr lvl="0" algn="r">
                <a:spcAft>
                  <a:spcPts val="600"/>
                </a:spcAft>
              </a:pPr>
              <a:t>35</a:t>
            </a:fld>
            <a:endParaRPr lang="en-US" sz="1200" dirty="0">
              <a:solidFill>
                <a:schemeClr val="tx1">
                  <a:alpha val="80000"/>
                </a:schemeClr>
              </a:solidFill>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extLst>
      <p:ext uri="{BB962C8B-B14F-4D97-AF65-F5344CB8AC3E}">
        <p14:creationId xmlns:p14="http://schemas.microsoft.com/office/powerpoint/2010/main" val="3816050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Freeform: Shape 8">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2" descr="Diagram&#10;&#10;Description automatically generated">
            <a:extLst>
              <a:ext uri="{FF2B5EF4-FFF2-40B4-BE49-F238E27FC236}">
                <a16:creationId xmlns:a16="http://schemas.microsoft.com/office/drawing/2014/main" id="{28CB2D7A-BC9A-BC45-814C-5432CB7CA3FD}"/>
              </a:ext>
            </a:extLst>
          </p:cNvPr>
          <p:cNvPicPr>
            <a:picLocks noChangeAspect="1"/>
          </p:cNvPicPr>
          <p:nvPr/>
        </p:nvPicPr>
        <p:blipFill>
          <a:blip r:embed="rId2"/>
          <a:stretch>
            <a:fillRect/>
          </a:stretch>
        </p:blipFill>
        <p:spPr>
          <a:xfrm>
            <a:off x="1561393" y="-110677"/>
            <a:ext cx="5306339" cy="7075121"/>
          </a:xfrm>
          <a:prstGeom prst="rect">
            <a:avLst/>
          </a:prstGeom>
        </p:spPr>
      </p:pic>
      <p:grpSp>
        <p:nvGrpSpPr>
          <p:cNvPr id="11" name="Group 10">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2"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sp>
        <p:nvSpPr>
          <p:cNvPr id="3" name="TextBox 2">
            <a:extLst>
              <a:ext uri="{FF2B5EF4-FFF2-40B4-BE49-F238E27FC236}">
                <a16:creationId xmlns:a16="http://schemas.microsoft.com/office/drawing/2014/main" id="{1CC265B6-70F1-DC71-4F5F-2B5EDCD78733}"/>
              </a:ext>
            </a:extLst>
          </p:cNvPr>
          <p:cNvSpPr txBox="1"/>
          <p:nvPr/>
        </p:nvSpPr>
        <p:spPr>
          <a:xfrm>
            <a:off x="9489649" y="2600226"/>
            <a:ext cx="228629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dirty="0">
                <a:solidFill>
                  <a:schemeClr val="bg1"/>
                </a:solidFill>
                <a:cs typeface="Calibri"/>
              </a:rPr>
              <a:t>NPFC</a:t>
            </a:r>
            <a:endParaRPr lang="en-US" dirty="0"/>
          </a:p>
        </p:txBody>
      </p:sp>
    </p:spTree>
    <p:extLst>
      <p:ext uri="{BB962C8B-B14F-4D97-AF65-F5344CB8AC3E}">
        <p14:creationId xmlns:p14="http://schemas.microsoft.com/office/powerpoint/2010/main" val="3158252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7464614" y="1783959"/>
            <a:ext cx="4087306" cy="2889114"/>
          </a:xfrm>
          <a:prstGeom prst="rect">
            <a:avLst/>
          </a:prstGeom>
        </p:spPr>
        <p:txBody>
          <a:bodyPr vert="horz" lIns="91440" tIns="45720" rIns="91440" bIns="45720" rtlCol="0" anchor="b" anchorCtr="0" compatLnSpc="1">
            <a:normAutofit/>
          </a:bodyPr>
          <a:lstStyle/>
          <a:p>
            <a:pPr>
              <a:lnSpc>
                <a:spcPct val="90000"/>
              </a:lnSpc>
              <a:spcBef>
                <a:spcPct val="0"/>
              </a:spcBef>
              <a:spcAft>
                <a:spcPts val="600"/>
              </a:spcAft>
              <a:defRPr sz="1800" b="0" i="0" u="none" strike="noStrike" kern="0" cap="none" spc="0" baseline="0">
                <a:solidFill>
                  <a:srgbClr val="000000"/>
                </a:solidFill>
                <a:uFillTx/>
              </a:defRPr>
            </a:pPr>
            <a:r>
              <a:rPr lang="en-US" sz="5400" b="0" i="0" u="none" strike="noStrike" cap="none" spc="-300" baseline="0" dirty="0">
                <a:solidFill>
                  <a:schemeClr val="accent3">
                    <a:lumMod val="20000"/>
                    <a:lumOff val="80000"/>
                  </a:schemeClr>
                </a:solidFill>
                <a:uFillTx/>
                <a:latin typeface="+mj-lt"/>
                <a:ea typeface="+mj-ea"/>
                <a:cs typeface="+mj-cs"/>
              </a:rPr>
              <a:t>Advocacy</a:t>
            </a:r>
            <a:r>
              <a:rPr lang="en-US" sz="5400" spc="-300" dirty="0">
                <a:solidFill>
                  <a:schemeClr val="accent3">
                    <a:lumMod val="20000"/>
                    <a:lumOff val="80000"/>
                  </a:schemeClr>
                </a:solidFill>
                <a:latin typeface="+mj-lt"/>
                <a:ea typeface="+mj-ea"/>
                <a:cs typeface="+mj-cs"/>
              </a:rPr>
              <a:t> </a:t>
            </a:r>
            <a:endParaRPr lang="en-US" sz="5400" b="0" i="0" u="none" strike="noStrike" cap="none" spc="0" baseline="0" dirty="0">
              <a:solidFill>
                <a:schemeClr val="accent3">
                  <a:lumMod val="20000"/>
                  <a:lumOff val="80000"/>
                </a:schemeClr>
              </a:solidFill>
              <a:uFillTx/>
              <a:latin typeface="+mj-lt"/>
              <a:ea typeface="+mj-ea"/>
              <a:cs typeface="Calibri Light"/>
            </a:endParaRP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3" descr="Text&#10;&#10;Description automatically generated">
            <a:extLst>
              <a:ext uri="{FF2B5EF4-FFF2-40B4-BE49-F238E27FC236}">
                <a16:creationId xmlns:a16="http://schemas.microsoft.com/office/drawing/2014/main" id="{E8A2318E-DAAB-1135-A88F-5AC74D98B999}"/>
              </a:ext>
            </a:extLst>
          </p:cNvPr>
          <p:cNvPicPr>
            <a:picLocks noChangeAspect="1"/>
          </p:cNvPicPr>
          <p:nvPr/>
        </p:nvPicPr>
        <p:blipFill rotWithShape="1">
          <a:blip r:embed="rId2"/>
          <a:srcRect t="2708" b="21916"/>
          <a:stretch/>
        </p:blipFill>
        <p:spPr>
          <a:xfrm>
            <a:off x="157114"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11003280" y="603504"/>
            <a:ext cx="548640" cy="548640"/>
          </a:xfrm>
          <a:prstGeom prst="ellipse">
            <a:avLst/>
          </a:prstGeom>
          <a:solidFill>
            <a:srgbClr val="7F7F7F"/>
          </a:solidFill>
        </p:spPr>
        <p:txBody>
          <a:bodyPr vert="horz" lIns="91440" tIns="45720" rIns="91440" bIns="45720" rtlCol="0" anchor="ctr" anchorCtr="0" compatLnSpc="1">
            <a:normAutofit/>
          </a:bodyPr>
          <a:lstStyle/>
          <a:p>
            <a:pPr algn="ctr">
              <a:spcAft>
                <a:spcPts val="600"/>
              </a:spcAft>
              <a:defRPr/>
            </a:pPr>
            <a:fld id="{88379318-37C5-3C40-B4B5-D89D1784DE03}" type="slidenum">
              <a:rPr lang="en-US" sz="1500">
                <a:solidFill>
                  <a:srgbClr val="FFFFFF"/>
                </a:solidFill>
                <a:latin typeface="Calibri" panose="020F0502020204030204"/>
              </a:rPr>
              <a:pPr algn="ctr">
                <a:spcAft>
                  <a:spcPts val="600"/>
                </a:spcAft>
                <a:defRPr/>
              </a:pPr>
              <a:t>37</a:t>
            </a:fld>
            <a:endParaRPr lang="en-US" sz="1500" dirty="0">
              <a:solidFill>
                <a:srgbClr val="FFFFFF"/>
              </a:solidFill>
              <a:latin typeface="Calibri" panose="020F0502020204030204"/>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extLst>
      <p:ext uri="{BB962C8B-B14F-4D97-AF65-F5344CB8AC3E}">
        <p14:creationId xmlns:p14="http://schemas.microsoft.com/office/powerpoint/2010/main" val="1353686248"/>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681950" y="516837"/>
            <a:ext cx="10582844" cy="1200360"/>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US" sz="4000" b="0" i="0" u="none" strike="noStrike" kern="1200" cap="none" spc="-300" baseline="0" dirty="0">
                <a:solidFill>
                  <a:srgbClr val="414A58"/>
                </a:solidFill>
                <a:uFillTx/>
                <a:latin typeface="Inter" pitchFamily="2"/>
                <a:ea typeface="Inter Light" pitchFamily="2"/>
              </a:rPr>
              <a:t>Suggested Presentation Deck</a:t>
            </a:r>
            <a:endParaRPr lang="en-US" sz="2000" b="0" i="0" u="none" strike="noStrike" kern="1200" cap="none" spc="0" baseline="0" dirty="0">
              <a:solidFill>
                <a:srgbClr val="414A58"/>
              </a:solidFill>
              <a:uFillTx/>
              <a:latin typeface="Inter Light" pitchFamily="2"/>
              <a:ea typeface="Inter Light" pitchFamily="2"/>
            </a:endParaRPr>
          </a:p>
        </p:txBody>
      </p:sp>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88379318-37C5-3C40-B4B5-D89D1784DE03}" type="slidenum">
              <a:rPr lang="en-US" sz="1000">
                <a:solidFill>
                  <a:srgbClr val="414A58"/>
                </a:solidFill>
                <a:latin typeface="Inter" pitchFamily="2"/>
              </a:rPr>
              <a:t>38</a:t>
            </a:fld>
            <a:endParaRPr lang="en-US" sz="1000" dirty="0">
              <a:solidFill>
                <a:srgbClr val="414A58"/>
              </a:solidFill>
              <a:latin typeface="Inter" pitchFamily="2"/>
            </a:endParaRPr>
          </a:p>
        </p:txBody>
      </p:sp>
      <p:sp>
        <p:nvSpPr>
          <p:cNvPr id="2" name="Title 1">
            <a:extLst>
              <a:ext uri="{FF2B5EF4-FFF2-40B4-BE49-F238E27FC236}">
                <a16:creationId xmlns:a16="http://schemas.microsoft.com/office/drawing/2014/main" id="{349C9AE7-29F6-99DB-2480-E7C25ED9A1D7}"/>
              </a:ext>
            </a:extLst>
          </p:cNvPr>
          <p:cNvSpPr txBox="1">
            <a:spLocks/>
          </p:cNvSpPr>
          <p:nvPr/>
        </p:nvSpPr>
        <p:spPr>
          <a:xfrm>
            <a:off x="1981200" y="1531487"/>
            <a:ext cx="8229600" cy="1143000"/>
          </a:xfrm>
          <a:prstGeom prst="rect">
            <a:avLst/>
          </a:prstGeom>
        </p:spPr>
        <p:txBody>
          <a:bodyPr rtlCol="0">
            <a:normAutofit/>
            <a:scene3d>
              <a:camera prst="orthographicFront"/>
              <a:lightRig rig="glow" dir="tl">
                <a:rot lat="0" lon="0" rev="5400000"/>
              </a:lightRig>
            </a:scene3d>
            <a:sp3d>
              <a:bevelT w="0" h="0"/>
              <a:contourClr>
                <a:schemeClr val="accent6">
                  <a:shade val="73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5500" dirty="0">
                <a:latin typeface="Calibri"/>
                <a:ea typeface="ＭＳ Ｐゴシック"/>
                <a:cs typeface="Calibri"/>
              </a:rPr>
              <a:t>CEE Affiliates</a:t>
            </a:r>
            <a:endParaRPr lang="en-US" sz="5500" b="1" dirty="0">
              <a:ln w="11430"/>
              <a:effectLst>
                <a:outerShdw blurRad="80000" dist="40000" dir="5040000" algn="tl">
                  <a:srgbClr val="000000">
                    <a:alpha val="0"/>
                  </a:srgbClr>
                </a:outerShdw>
              </a:effectLst>
            </a:endParaRPr>
          </a:p>
        </p:txBody>
      </p:sp>
      <p:sp>
        <p:nvSpPr>
          <p:cNvPr id="5" name="TextBox 2">
            <a:extLst>
              <a:ext uri="{FF2B5EF4-FFF2-40B4-BE49-F238E27FC236}">
                <a16:creationId xmlns:a16="http://schemas.microsoft.com/office/drawing/2014/main" id="{AF546B7B-5439-2D1A-A67D-E3A12C82BDAD}"/>
              </a:ext>
            </a:extLst>
          </p:cNvPr>
          <p:cNvSpPr txBox="1">
            <a:spLocks noChangeArrowheads="1"/>
          </p:cNvSpPr>
          <p:nvPr/>
        </p:nvSpPr>
        <p:spPr bwMode="auto">
          <a:xfrm>
            <a:off x="3025775" y="5595614"/>
            <a:ext cx="61404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latin typeface="Arial" panose="020B0604020202020204" pitchFamily="34" charset="0"/>
                <a:cs typeface="Arial" panose="020B0604020202020204" pitchFamily="34" charset="0"/>
                <a:hlinkClick r:id="rId2"/>
              </a:rPr>
              <a:t>https://www.councilforeconed.org/resources/local-affiliates/</a:t>
            </a:r>
            <a:endParaRPr lang="en-US" altLang="en-US" sz="1800" dirty="0">
              <a:latin typeface="Arial" panose="020B0604020202020204" pitchFamily="34" charset="0"/>
              <a:cs typeface="Arial" panose="020B0604020202020204" pitchFamily="34" charset="0"/>
            </a:endParaRPr>
          </a:p>
          <a:p>
            <a:pPr>
              <a:lnSpc>
                <a:spcPct val="100000"/>
              </a:lnSpc>
              <a:spcBef>
                <a:spcPct val="0"/>
              </a:spcBef>
              <a:buFontTx/>
              <a:buNone/>
            </a:pPr>
            <a:endParaRPr lang="en-US" altLang="en-US" sz="1800" dirty="0">
              <a:latin typeface="Arial" panose="020B0604020202020204" pitchFamily="34" charset="0"/>
              <a:cs typeface="Arial" panose="020B0604020202020204" pitchFamily="34" charset="0"/>
            </a:endParaRPr>
          </a:p>
          <a:p>
            <a:pPr algn="ctr">
              <a:lnSpc>
                <a:spcPct val="100000"/>
              </a:lnSpc>
              <a:spcBef>
                <a:spcPct val="0"/>
              </a:spcBef>
              <a:buFontTx/>
              <a:buNone/>
            </a:pPr>
            <a:r>
              <a:rPr lang="en-US" altLang="en-US" sz="1800" dirty="0">
                <a:latin typeface="Arial" panose="020B0604020202020204" pitchFamily="34" charset="0"/>
                <a:cs typeface="Arial" panose="020B0604020202020204" pitchFamily="34" charset="0"/>
              </a:rPr>
              <a:t>Include your local affiliate page</a:t>
            </a:r>
            <a:endParaRPr lang="en-US" altLang="en-US" sz="1800" dirty="0"/>
          </a:p>
          <a:p>
            <a:pPr>
              <a:lnSpc>
                <a:spcPct val="100000"/>
              </a:lnSpc>
              <a:spcBef>
                <a:spcPct val="0"/>
              </a:spcBef>
              <a:buFontTx/>
              <a:buNone/>
            </a:pPr>
            <a:endParaRPr lang="en-US" altLang="en-US" sz="1800" dirty="0"/>
          </a:p>
        </p:txBody>
      </p:sp>
      <p:pic>
        <p:nvPicPr>
          <p:cNvPr id="7" name="Picture 4" descr="A picture containing bird&#10;&#10;Description generated with very high confidence">
            <a:extLst>
              <a:ext uri="{FF2B5EF4-FFF2-40B4-BE49-F238E27FC236}">
                <a16:creationId xmlns:a16="http://schemas.microsoft.com/office/drawing/2014/main" id="{F8B88045-53E7-7FD4-8561-45C09050C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796852"/>
            <a:ext cx="6096000"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053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DA3EB623-6C13-B64A-349B-BA7FA90C2213}"/>
              </a:ext>
            </a:extLst>
          </p:cNvPr>
          <p:cNvPicPr>
            <a:picLocks noGrp="1" noChangeAspect="1"/>
          </p:cNvPicPr>
          <p:nvPr>
            <p:ph sz="quarter" idx="4294967295"/>
          </p:nvPr>
        </p:nvPicPr>
        <p:blipFill>
          <a:blip r:embed="rId2"/>
          <a:stretch>
            <a:fillRect/>
          </a:stretch>
        </p:blipFill>
        <p:spPr>
          <a:xfrm flipH="1">
            <a:off x="9525" y="0"/>
            <a:ext cx="4763758" cy="4754053"/>
          </a:xfrm>
        </p:spPr>
      </p:pic>
      <p:sp>
        <p:nvSpPr>
          <p:cNvPr id="4" name="Title 1">
            <a:extLst>
              <a:ext uri="{FF2B5EF4-FFF2-40B4-BE49-F238E27FC236}">
                <a16:creationId xmlns:a16="http://schemas.microsoft.com/office/drawing/2014/main" id="{688D72B4-224B-2F59-DC9A-3CEB4ED9F8CD}"/>
              </a:ext>
            </a:extLst>
          </p:cNvPr>
          <p:cNvSpPr>
            <a:spLocks noGrp="1"/>
          </p:cNvSpPr>
          <p:nvPr/>
        </p:nvSpPr>
        <p:spPr bwMode="auto">
          <a:xfrm>
            <a:off x="1805686" y="254290"/>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lvl1pPr algn="ctr" rtl="0" fontAlgn="base">
              <a:lnSpc>
                <a:spcPts val="5700"/>
              </a:lnSpc>
              <a:spcBef>
                <a:spcPct val="0"/>
              </a:spcBef>
              <a:spcAft>
                <a:spcPct val="0"/>
              </a:spcAft>
              <a:defRPr sz="6600" b="1" i="0" kern="1200">
                <a:solidFill>
                  <a:srgbClr val="005CB8"/>
                </a:solidFill>
                <a:effectLst>
                  <a:outerShdw blurRad="50800" dist="50800" dir="5400000" algn="ctr" rotWithShape="0">
                    <a:srgbClr val="000000">
                      <a:alpha val="0"/>
                    </a:srgbClr>
                  </a:outerShdw>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US" sz="5400" dirty="0">
                <a:solidFill>
                  <a:schemeClr val="accent1">
                    <a:lumMod val="50000"/>
                  </a:schemeClr>
                </a:solidFill>
                <a:latin typeface="Calibri"/>
                <a:ea typeface="ＭＳ Ｐゴシック"/>
                <a:cs typeface="Calibri"/>
              </a:rPr>
              <a:t>Thank You to Our Sponsors!</a:t>
            </a:r>
            <a:endParaRPr lang="en-US" sz="5400" dirty="0">
              <a:solidFill>
                <a:schemeClr val="accent1">
                  <a:lumMod val="50000"/>
                </a:schemeClr>
              </a:solidFill>
            </a:endParaRPr>
          </a:p>
        </p:txBody>
      </p:sp>
      <p:sp>
        <p:nvSpPr>
          <p:cNvPr id="8" name="Rectangle 7">
            <a:extLst>
              <a:ext uri="{FF2B5EF4-FFF2-40B4-BE49-F238E27FC236}">
                <a16:creationId xmlns:a16="http://schemas.microsoft.com/office/drawing/2014/main" id="{1EAA1B69-A7DD-C6D6-3DD4-99F0006B8480}"/>
              </a:ext>
            </a:extLst>
          </p:cNvPr>
          <p:cNvSpPr/>
          <p:nvPr/>
        </p:nvSpPr>
        <p:spPr>
          <a:xfrm>
            <a:off x="4450813" y="3244334"/>
            <a:ext cx="242374" cy="369332"/>
          </a:xfrm>
          <a:prstGeom prst="rect">
            <a:avLst/>
          </a:prstGeom>
        </p:spPr>
        <p:txBody>
          <a:bodyPr wrap="none">
            <a:spAutoFit/>
          </a:bodyPr>
          <a:ls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a:lstStyle>
          <a:p>
            <a:r>
              <a:rPr lang="en-US" dirty="0">
                <a:solidFill>
                  <a:srgbClr val="000000"/>
                </a:solidFill>
                <a:latin typeface="Times New Roman" panose="02020603050405020304" pitchFamily="18" charset="0"/>
              </a:rPr>
              <a:t> </a:t>
            </a:r>
            <a:endParaRPr lang="en-US" dirty="0"/>
          </a:p>
        </p:txBody>
      </p:sp>
      <p:pic>
        <p:nvPicPr>
          <p:cNvPr id="9" name="Picture 8">
            <a:extLst>
              <a:ext uri="{FF2B5EF4-FFF2-40B4-BE49-F238E27FC236}">
                <a16:creationId xmlns:a16="http://schemas.microsoft.com/office/drawing/2014/main" id="{6B6AF61D-DF10-238A-ADB0-08B2321A6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616" y="1439041"/>
            <a:ext cx="1905000" cy="1874520"/>
          </a:xfrm>
          <a:prstGeom prst="rect">
            <a:avLst/>
          </a:prstGeom>
        </p:spPr>
      </p:pic>
      <p:sp>
        <p:nvSpPr>
          <p:cNvPr id="12" name="Google Shape;109;p25">
            <a:extLst>
              <a:ext uri="{FF2B5EF4-FFF2-40B4-BE49-F238E27FC236}">
                <a16:creationId xmlns:a16="http://schemas.microsoft.com/office/drawing/2014/main" id="{8DD379AD-A2B2-DCC2-BF36-013D456603F6}"/>
              </a:ext>
            </a:extLst>
          </p:cNvPr>
          <p:cNvSpPr txBox="1">
            <a:spLocks noGrp="1"/>
          </p:cNvSpPr>
          <p:nvPr/>
        </p:nvSpPr>
        <p:spPr>
          <a:xfrm>
            <a:off x="8766070" y="6536809"/>
            <a:ext cx="32634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1pPr>
            <a:lvl2pPr marL="0" marR="0" lvl="1"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2pPr>
            <a:lvl3pPr marL="0" marR="0" lvl="2"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3pPr>
            <a:lvl4pPr marL="0" marR="0" lvl="3"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4pPr>
            <a:lvl5pPr marL="0" marR="0" lvl="4"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5pPr>
            <a:lvl6pPr marL="0" marR="0" lvl="5"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6pPr>
            <a:lvl7pPr marL="0" marR="0" lvl="6"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7pPr>
            <a:lvl8pPr marL="0" marR="0" lvl="7"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8pPr>
            <a:lvl9pPr marL="0" marR="0" lvl="8"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9pPr>
          </a:lstStyle>
          <a:p>
            <a:pPr marL="0" marR="0" lvl="0" indent="0" algn="r" rtl="0">
              <a:spcBef>
                <a:spcPts val="0"/>
              </a:spcBef>
              <a:spcAft>
                <a:spcPts val="0"/>
              </a:spcAft>
              <a:buNone/>
            </a:pPr>
            <a:fld id="{00000000-1234-1234-1234-123412341234}" type="slidenum">
              <a:rPr lang="en-US" sz="1000" b="0" i="0" u="none" strike="noStrike" cap="none">
                <a:solidFill>
                  <a:srgbClr val="414A58"/>
                </a:solidFill>
                <a:latin typeface="Inter"/>
                <a:ea typeface="Inter"/>
                <a:cs typeface="Inter"/>
                <a:sym typeface="Inter"/>
              </a:rPr>
              <a:pPr marL="0" marR="0" lvl="0" indent="0" algn="r" rtl="0">
                <a:spcBef>
                  <a:spcPts val="0"/>
                </a:spcBef>
                <a:spcAft>
                  <a:spcPts val="0"/>
                </a:spcAft>
                <a:buNone/>
              </a:pPr>
              <a:t>39</a:t>
            </a:fld>
            <a:endParaRPr sz="1000" b="0" i="0" u="none" strike="noStrike" cap="none" dirty="0">
              <a:solidFill>
                <a:srgbClr val="414A58"/>
              </a:solidFill>
              <a:latin typeface="Inter"/>
              <a:ea typeface="Inter"/>
              <a:cs typeface="Inter"/>
              <a:sym typeface="Inter"/>
            </a:endParaRPr>
          </a:p>
        </p:txBody>
      </p:sp>
      <p:sp>
        <p:nvSpPr>
          <p:cNvPr id="14" name="Google Shape;111;p25">
            <a:extLst>
              <a:ext uri="{FF2B5EF4-FFF2-40B4-BE49-F238E27FC236}">
                <a16:creationId xmlns:a16="http://schemas.microsoft.com/office/drawing/2014/main" id="{2333ED09-92B6-92B5-0BF4-95797DB337CF}"/>
              </a:ext>
            </a:extLst>
          </p:cNvPr>
          <p:cNvSpPr txBox="1"/>
          <p:nvPr/>
        </p:nvSpPr>
        <p:spPr>
          <a:xfrm>
            <a:off x="533400" y="392637"/>
            <a:ext cx="10515600" cy="1325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3200"/>
            </a:pPr>
            <a:endParaRPr dirty="0">
              <a:solidFill>
                <a:schemeClr val="dk1"/>
              </a:solidFill>
            </a:endParaRPr>
          </a:p>
        </p:txBody>
      </p:sp>
      <p:pic>
        <p:nvPicPr>
          <p:cNvPr id="15" name="Google Shape;112;p25" descr="Intuit®: Complete Financial Confidence">
            <a:extLst>
              <a:ext uri="{FF2B5EF4-FFF2-40B4-BE49-F238E27FC236}">
                <a16:creationId xmlns:a16="http://schemas.microsoft.com/office/drawing/2014/main" id="{6E0DF17D-63A3-B97C-ADE3-EF2830B11B38}"/>
              </a:ext>
            </a:extLst>
          </p:cNvPr>
          <p:cNvPicPr preferRelativeResize="0"/>
          <p:nvPr/>
        </p:nvPicPr>
        <p:blipFill>
          <a:blip r:embed="rId4">
            <a:alphaModFix/>
          </a:blip>
          <a:stretch>
            <a:fillRect/>
          </a:stretch>
        </p:blipFill>
        <p:spPr>
          <a:xfrm>
            <a:off x="3870648" y="3123292"/>
            <a:ext cx="4762500" cy="2190750"/>
          </a:xfrm>
          <a:prstGeom prst="rect">
            <a:avLst/>
          </a:prstGeom>
          <a:noFill/>
          <a:ln>
            <a:noFill/>
          </a:ln>
        </p:spPr>
      </p:pic>
      <p:pic>
        <p:nvPicPr>
          <p:cNvPr id="16" name="Google Shape;113;p25" descr="Stash Launches Stock-Back™-- First-Ever Rewards Program To Bridge Banking &amp;  Investing">
            <a:extLst>
              <a:ext uri="{FF2B5EF4-FFF2-40B4-BE49-F238E27FC236}">
                <a16:creationId xmlns:a16="http://schemas.microsoft.com/office/drawing/2014/main" id="{8FDEAC41-31B4-5574-8E73-7605712626BE}"/>
              </a:ext>
            </a:extLst>
          </p:cNvPr>
          <p:cNvPicPr preferRelativeResize="0"/>
          <p:nvPr/>
        </p:nvPicPr>
        <p:blipFill>
          <a:blip r:embed="rId5">
            <a:alphaModFix/>
          </a:blip>
          <a:stretch>
            <a:fillRect/>
          </a:stretch>
        </p:blipFill>
        <p:spPr>
          <a:xfrm>
            <a:off x="3341199" y="4918976"/>
            <a:ext cx="2952750" cy="1552575"/>
          </a:xfrm>
          <a:prstGeom prst="rect">
            <a:avLst/>
          </a:prstGeom>
          <a:noFill/>
          <a:ln>
            <a:noFill/>
          </a:ln>
        </p:spPr>
      </p:pic>
      <p:pic>
        <p:nvPicPr>
          <p:cNvPr id="17" name="Google Shape;114;p25" descr="Wells Fargo - Wikipedia">
            <a:extLst>
              <a:ext uri="{FF2B5EF4-FFF2-40B4-BE49-F238E27FC236}">
                <a16:creationId xmlns:a16="http://schemas.microsoft.com/office/drawing/2014/main" id="{A5EACC91-3015-BC4D-63C8-E5E00FDB8D33}"/>
              </a:ext>
            </a:extLst>
          </p:cNvPr>
          <p:cNvPicPr preferRelativeResize="0"/>
          <p:nvPr/>
        </p:nvPicPr>
        <p:blipFill>
          <a:blip r:embed="rId6">
            <a:alphaModFix/>
          </a:blip>
          <a:stretch>
            <a:fillRect/>
          </a:stretch>
        </p:blipFill>
        <p:spPr>
          <a:xfrm>
            <a:off x="1162593" y="4948342"/>
            <a:ext cx="1669724" cy="1799699"/>
          </a:xfrm>
          <a:prstGeom prst="rect">
            <a:avLst/>
          </a:prstGeom>
          <a:noFill/>
          <a:ln>
            <a:noFill/>
          </a:ln>
        </p:spPr>
      </p:pic>
      <p:pic>
        <p:nvPicPr>
          <p:cNvPr id="18" name="Google Shape;115;p25" descr="American Express - Wikipedia">
            <a:extLst>
              <a:ext uri="{FF2B5EF4-FFF2-40B4-BE49-F238E27FC236}">
                <a16:creationId xmlns:a16="http://schemas.microsoft.com/office/drawing/2014/main" id="{D0C43A9C-95E9-2519-9670-B6DAB3520AA5}"/>
              </a:ext>
            </a:extLst>
          </p:cNvPr>
          <p:cNvPicPr preferRelativeResize="0"/>
          <p:nvPr/>
        </p:nvPicPr>
        <p:blipFill>
          <a:blip r:embed="rId7">
            <a:alphaModFix/>
          </a:blip>
          <a:stretch>
            <a:fillRect/>
          </a:stretch>
        </p:blipFill>
        <p:spPr>
          <a:xfrm>
            <a:off x="3546429" y="1713668"/>
            <a:ext cx="1724025" cy="1714500"/>
          </a:xfrm>
          <a:prstGeom prst="rect">
            <a:avLst/>
          </a:prstGeom>
          <a:noFill/>
          <a:ln>
            <a:noFill/>
          </a:ln>
        </p:spPr>
      </p:pic>
      <p:pic>
        <p:nvPicPr>
          <p:cNvPr id="19" name="Google Shape;116;p25" descr="About the Peter G. Peterson Foundation">
            <a:extLst>
              <a:ext uri="{FF2B5EF4-FFF2-40B4-BE49-F238E27FC236}">
                <a16:creationId xmlns:a16="http://schemas.microsoft.com/office/drawing/2014/main" id="{FA010F64-76E0-4F55-8DC2-82D5B737F4C9}"/>
              </a:ext>
            </a:extLst>
          </p:cNvPr>
          <p:cNvPicPr preferRelativeResize="0"/>
          <p:nvPr/>
        </p:nvPicPr>
        <p:blipFill>
          <a:blip r:embed="rId8">
            <a:alphaModFix/>
          </a:blip>
          <a:stretch>
            <a:fillRect/>
          </a:stretch>
        </p:blipFill>
        <p:spPr>
          <a:xfrm>
            <a:off x="592489" y="3369634"/>
            <a:ext cx="2952750" cy="1552575"/>
          </a:xfrm>
          <a:prstGeom prst="rect">
            <a:avLst/>
          </a:prstGeom>
          <a:noFill/>
          <a:ln>
            <a:noFill/>
          </a:ln>
        </p:spPr>
      </p:pic>
      <p:pic>
        <p:nvPicPr>
          <p:cNvPr id="20" name="Google Shape;117;p25" descr="Federal Reserve - Wikipedia">
            <a:extLst>
              <a:ext uri="{FF2B5EF4-FFF2-40B4-BE49-F238E27FC236}">
                <a16:creationId xmlns:a16="http://schemas.microsoft.com/office/drawing/2014/main" id="{F115FA58-4E14-58E0-22B0-0829040AC25B}"/>
              </a:ext>
            </a:extLst>
          </p:cNvPr>
          <p:cNvPicPr preferRelativeResize="0"/>
          <p:nvPr/>
        </p:nvPicPr>
        <p:blipFill>
          <a:blip r:embed="rId9">
            <a:alphaModFix/>
          </a:blip>
          <a:stretch>
            <a:fillRect/>
          </a:stretch>
        </p:blipFill>
        <p:spPr>
          <a:xfrm>
            <a:off x="8502727" y="1437232"/>
            <a:ext cx="1714500" cy="1714500"/>
          </a:xfrm>
          <a:prstGeom prst="rect">
            <a:avLst/>
          </a:prstGeom>
          <a:noFill/>
          <a:ln>
            <a:noFill/>
          </a:ln>
        </p:spPr>
      </p:pic>
      <p:pic>
        <p:nvPicPr>
          <p:cNvPr id="21" name="Google Shape;118;p25" descr="Nearpod: You'll wonder how you taught without it">
            <a:extLst>
              <a:ext uri="{FF2B5EF4-FFF2-40B4-BE49-F238E27FC236}">
                <a16:creationId xmlns:a16="http://schemas.microsoft.com/office/drawing/2014/main" id="{AD49FB12-017B-96F3-DAF5-15ACB43E6B6F}"/>
              </a:ext>
            </a:extLst>
          </p:cNvPr>
          <p:cNvPicPr preferRelativeResize="0"/>
          <p:nvPr/>
        </p:nvPicPr>
        <p:blipFill>
          <a:blip r:embed="rId10">
            <a:alphaModFix/>
          </a:blip>
          <a:stretch>
            <a:fillRect/>
          </a:stretch>
        </p:blipFill>
        <p:spPr>
          <a:xfrm>
            <a:off x="8791306" y="3313273"/>
            <a:ext cx="2857500" cy="1600200"/>
          </a:xfrm>
          <a:prstGeom prst="rect">
            <a:avLst/>
          </a:prstGeom>
          <a:noFill/>
          <a:ln>
            <a:noFill/>
          </a:ln>
        </p:spPr>
      </p:pic>
      <p:pic>
        <p:nvPicPr>
          <p:cNvPr id="22" name="Google Shape;119;p25" descr="Press Room">
            <a:extLst>
              <a:ext uri="{FF2B5EF4-FFF2-40B4-BE49-F238E27FC236}">
                <a16:creationId xmlns:a16="http://schemas.microsoft.com/office/drawing/2014/main" id="{70FFE688-8B19-8025-D4F4-CBBD390056F1}"/>
              </a:ext>
            </a:extLst>
          </p:cNvPr>
          <p:cNvPicPr preferRelativeResize="0"/>
          <p:nvPr/>
        </p:nvPicPr>
        <p:blipFill>
          <a:blip r:embed="rId11">
            <a:alphaModFix/>
          </a:blip>
          <a:stretch>
            <a:fillRect/>
          </a:stretch>
        </p:blipFill>
        <p:spPr>
          <a:xfrm>
            <a:off x="5503578" y="1753103"/>
            <a:ext cx="2580301" cy="1407076"/>
          </a:xfrm>
          <a:prstGeom prst="rect">
            <a:avLst/>
          </a:prstGeom>
          <a:noFill/>
          <a:ln>
            <a:noFill/>
          </a:ln>
        </p:spPr>
      </p:pic>
      <p:pic>
        <p:nvPicPr>
          <p:cNvPr id="23" name="Google Shape;120;p25" descr="My SIFMA">
            <a:extLst>
              <a:ext uri="{FF2B5EF4-FFF2-40B4-BE49-F238E27FC236}">
                <a16:creationId xmlns:a16="http://schemas.microsoft.com/office/drawing/2014/main" id="{BC9A844C-B414-BF8C-9154-620BBD09F8C3}"/>
              </a:ext>
            </a:extLst>
          </p:cNvPr>
          <p:cNvPicPr preferRelativeResize="0"/>
          <p:nvPr/>
        </p:nvPicPr>
        <p:blipFill>
          <a:blip r:embed="rId12">
            <a:alphaModFix/>
          </a:blip>
          <a:stretch>
            <a:fillRect/>
          </a:stretch>
        </p:blipFill>
        <p:spPr>
          <a:xfrm>
            <a:off x="7194831" y="4982029"/>
            <a:ext cx="3619500" cy="1743075"/>
          </a:xfrm>
          <a:prstGeom prst="rect">
            <a:avLst/>
          </a:prstGeom>
          <a:noFill/>
          <a:ln>
            <a:noFill/>
          </a:ln>
        </p:spPr>
      </p:pic>
    </p:spTree>
    <p:extLst>
      <p:ext uri="{BB962C8B-B14F-4D97-AF65-F5344CB8AC3E}">
        <p14:creationId xmlns:p14="http://schemas.microsoft.com/office/powerpoint/2010/main" val="1892550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5E5347-4942-4EA3-AC09-78ACF74E612C}"/>
              </a:ext>
            </a:extLst>
          </p:cNvPr>
          <p:cNvSpPr/>
          <p:nvPr/>
        </p:nvSpPr>
        <p:spPr>
          <a:xfrm>
            <a:off x="3460810" y="4107083"/>
            <a:ext cx="7503113" cy="2031325"/>
          </a:xfrm>
          <a:prstGeom prst="rect">
            <a:avLst/>
          </a:prstGeom>
        </p:spPr>
        <p:txBody>
          <a:bodyPr wrap="square">
            <a:spAutoFit/>
          </a:bodyPr>
          <a:lstStyle/>
          <a:p>
            <a:r>
              <a:rPr lang="en-US" b="1" dirty="0">
                <a:latin typeface="Calibri" panose="020F0502020204030204" pitchFamily="34" charset="0"/>
                <a:ea typeface="Calibri" panose="020F0502020204030204" pitchFamily="34" charset="0"/>
              </a:rPr>
              <a:t>Lynne Farrell Stover </a:t>
            </a:r>
            <a:r>
              <a:rPr lang="en-US" dirty="0">
                <a:latin typeface="Calibri" panose="020F0502020204030204" pitchFamily="34" charset="0"/>
                <a:ea typeface="Calibri" panose="020F0502020204030204" pitchFamily="34" charset="0"/>
              </a:rPr>
              <a:t>is currently a Teacher Consultant at the James Madison University Center for Economic Education.  Prior to this, she spent thirty-three years in public education where she enjoyed various teaching assignments including classroom teacher, gifted education specialist, and librarian. She is the author of over fifty educational articles and eight teacher resource books. She is the recipient of the 2022 NAEE Platinum Curriculum Award for her lessons developed for Virginia’s Reading Makes Cents Program. </a:t>
            </a:r>
          </a:p>
        </p:txBody>
      </p:sp>
      <p:sp>
        <p:nvSpPr>
          <p:cNvPr id="6" name="Rectangle 5">
            <a:extLst>
              <a:ext uri="{FF2B5EF4-FFF2-40B4-BE49-F238E27FC236}">
                <a16:creationId xmlns:a16="http://schemas.microsoft.com/office/drawing/2014/main" id="{5F779C3B-1DC2-4DF7-AD2A-82A232D3DE8D}"/>
              </a:ext>
            </a:extLst>
          </p:cNvPr>
          <p:cNvSpPr/>
          <p:nvPr/>
        </p:nvSpPr>
        <p:spPr>
          <a:xfrm>
            <a:off x="684922" y="6138408"/>
            <a:ext cx="1933543" cy="369332"/>
          </a:xfrm>
          <a:prstGeom prst="rect">
            <a:avLst/>
          </a:prstGeom>
        </p:spPr>
        <p:txBody>
          <a:bodyPr wrap="none">
            <a:spAutoFit/>
          </a:bodyPr>
          <a:lstStyle/>
          <a:p>
            <a:pPr algn="ctr"/>
            <a:r>
              <a:rPr lang="en-US" dirty="0">
                <a:solidFill>
                  <a:srgbClr val="450084"/>
                </a:solidFill>
                <a:hlinkClick r:id="rId2">
                  <a:extLst>
                    <a:ext uri="{A12FA001-AC4F-418D-AE19-62706E023703}">
                      <ahyp:hlinkClr xmlns:ahyp="http://schemas.microsoft.com/office/drawing/2018/hyperlinkcolor" val="tx"/>
                    </a:ext>
                  </a:extLst>
                </a:hlinkClick>
              </a:rPr>
              <a:t>stoverlf@jmu.edu</a:t>
            </a:r>
            <a:r>
              <a:rPr lang="en-US" dirty="0">
                <a:solidFill>
                  <a:srgbClr val="450084"/>
                </a:solidFill>
              </a:rPr>
              <a:t> </a:t>
            </a:r>
          </a:p>
        </p:txBody>
      </p:sp>
      <p:pic>
        <p:nvPicPr>
          <p:cNvPr id="7" name="Picture 6">
            <a:extLst>
              <a:ext uri="{FF2B5EF4-FFF2-40B4-BE49-F238E27FC236}">
                <a16:creationId xmlns:a16="http://schemas.microsoft.com/office/drawing/2014/main" id="{61896F59-6E9A-4795-B6CD-D4B110EB8172}"/>
              </a:ext>
            </a:extLst>
          </p:cNvPr>
          <p:cNvPicPr>
            <a:picLocks noChangeAspect="1"/>
          </p:cNvPicPr>
          <p:nvPr/>
        </p:nvPicPr>
        <p:blipFill>
          <a:blip r:embed="rId3"/>
          <a:stretch>
            <a:fillRect/>
          </a:stretch>
        </p:blipFill>
        <p:spPr>
          <a:xfrm>
            <a:off x="809210" y="1382842"/>
            <a:ext cx="1525618" cy="1701295"/>
          </a:xfrm>
          <a:prstGeom prst="rect">
            <a:avLst/>
          </a:prstGeom>
          <a:ln w="38100">
            <a:solidFill>
              <a:schemeClr val="tx1"/>
            </a:solidFill>
          </a:ln>
        </p:spPr>
      </p:pic>
      <p:sp>
        <p:nvSpPr>
          <p:cNvPr id="8" name="Rectangle 7">
            <a:extLst>
              <a:ext uri="{FF2B5EF4-FFF2-40B4-BE49-F238E27FC236}">
                <a16:creationId xmlns:a16="http://schemas.microsoft.com/office/drawing/2014/main" id="{B957DD7C-0501-42DD-95C1-3EF0C20DE0B8}"/>
              </a:ext>
            </a:extLst>
          </p:cNvPr>
          <p:cNvSpPr/>
          <p:nvPr/>
        </p:nvSpPr>
        <p:spPr>
          <a:xfrm>
            <a:off x="3460810" y="1420046"/>
            <a:ext cx="7356630" cy="2031325"/>
          </a:xfrm>
          <a:prstGeom prst="rect">
            <a:avLst/>
          </a:prstGeom>
        </p:spPr>
        <p:txBody>
          <a:bodyPr wrap="square">
            <a:spAutoFit/>
          </a:bodyPr>
          <a:lstStyle/>
          <a:p>
            <a:r>
              <a:rPr lang="en-US" b="1" dirty="0"/>
              <a:t>Lauren Hensley Shifflett </a:t>
            </a:r>
            <a:r>
              <a:rPr lang="en-US" dirty="0"/>
              <a:t>is the new Associate Director at the James Madison University Center for Economic Education. Prior to joining the Center, she spent twelve years in early elementary education where she enjoyed prospering young minds as a classroom teacher. Lauren became nationally known as an elementary economic educator when she received the John Morton Award of the national Council for Economic Education in 2021. Her love for economics guides her lessons to prepare students for life.</a:t>
            </a:r>
          </a:p>
        </p:txBody>
      </p:sp>
      <p:sp>
        <p:nvSpPr>
          <p:cNvPr id="9" name="Rectangle 8">
            <a:extLst>
              <a:ext uri="{FF2B5EF4-FFF2-40B4-BE49-F238E27FC236}">
                <a16:creationId xmlns:a16="http://schemas.microsoft.com/office/drawing/2014/main" id="{3AE93353-0553-4630-8E47-A387C584C462}"/>
              </a:ext>
            </a:extLst>
          </p:cNvPr>
          <p:cNvSpPr/>
          <p:nvPr/>
        </p:nvSpPr>
        <p:spPr>
          <a:xfrm>
            <a:off x="618071" y="3266705"/>
            <a:ext cx="1907895" cy="369332"/>
          </a:xfrm>
          <a:prstGeom prst="rect">
            <a:avLst/>
          </a:prstGeom>
        </p:spPr>
        <p:txBody>
          <a:bodyPr wrap="none">
            <a:spAutoFit/>
          </a:bodyPr>
          <a:lstStyle/>
          <a:p>
            <a:pPr algn="ctr"/>
            <a:r>
              <a:rPr lang="en-US" dirty="0">
                <a:solidFill>
                  <a:schemeClr val="tx1"/>
                </a:solidFill>
              </a:rPr>
              <a:t> </a:t>
            </a:r>
            <a:r>
              <a:rPr lang="en-US" dirty="0">
                <a:hlinkClick r:id="rId4"/>
              </a:rPr>
              <a:t>shiffllh@jmu.edu</a:t>
            </a:r>
            <a:r>
              <a:rPr lang="en-US" dirty="0"/>
              <a:t> </a:t>
            </a:r>
          </a:p>
        </p:txBody>
      </p:sp>
      <p:sp>
        <p:nvSpPr>
          <p:cNvPr id="10" name="TextBox 9">
            <a:extLst>
              <a:ext uri="{FF2B5EF4-FFF2-40B4-BE49-F238E27FC236}">
                <a16:creationId xmlns:a16="http://schemas.microsoft.com/office/drawing/2014/main" id="{BC26613A-A80A-4784-95B9-7EA1E3003652}"/>
              </a:ext>
            </a:extLst>
          </p:cNvPr>
          <p:cNvSpPr txBox="1"/>
          <p:nvPr/>
        </p:nvSpPr>
        <p:spPr>
          <a:xfrm>
            <a:off x="4589755" y="240624"/>
            <a:ext cx="4758431"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000000"/>
                </a:solidFill>
                <a:effectLst/>
                <a:uFillTx/>
                <a:latin typeface="+mn-lt"/>
                <a:ea typeface="+mn-ea"/>
                <a:cs typeface="+mn-cs"/>
                <a:sym typeface="Calibri"/>
              </a:rPr>
              <a:t>Presenters</a:t>
            </a:r>
          </a:p>
        </p:txBody>
      </p:sp>
      <p:pic>
        <p:nvPicPr>
          <p:cNvPr id="3" name="Picture 2">
            <a:extLst>
              <a:ext uri="{FF2B5EF4-FFF2-40B4-BE49-F238E27FC236}">
                <a16:creationId xmlns:a16="http://schemas.microsoft.com/office/drawing/2014/main" id="{B4E01670-77E2-A7BB-8FF2-8A77303F20F4}"/>
              </a:ext>
            </a:extLst>
          </p:cNvPr>
          <p:cNvPicPr>
            <a:picLocks noChangeAspect="1"/>
          </p:cNvPicPr>
          <p:nvPr/>
        </p:nvPicPr>
        <p:blipFill>
          <a:blip r:embed="rId5"/>
          <a:stretch>
            <a:fillRect/>
          </a:stretch>
        </p:blipFill>
        <p:spPr>
          <a:xfrm>
            <a:off x="809210" y="3818605"/>
            <a:ext cx="1509768" cy="2031325"/>
          </a:xfrm>
          <a:prstGeom prst="rect">
            <a:avLst/>
          </a:prstGeom>
          <a:ln w="38100">
            <a:solidFill>
              <a:schemeClr val="tx1"/>
            </a:solidFill>
          </a:ln>
        </p:spPr>
      </p:pic>
    </p:spTree>
    <p:extLst>
      <p:ext uri="{BB962C8B-B14F-4D97-AF65-F5344CB8AC3E}">
        <p14:creationId xmlns:p14="http://schemas.microsoft.com/office/powerpoint/2010/main" val="1144693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A91B-30DF-3751-2E60-CD7289FB3C28}"/>
              </a:ext>
            </a:extLst>
          </p:cNvPr>
          <p:cNvSpPr txBox="1">
            <a:spLocks noGrp="1"/>
          </p:cNvSpPr>
          <p:nvPr>
            <p:ph type="title"/>
          </p:nvPr>
        </p:nvSpPr>
        <p:spPr>
          <a:xfrm>
            <a:off x="510960" y="3309003"/>
            <a:ext cx="10515600" cy="1325559"/>
          </a:xfrm>
          <a:prstGeom prst="rect">
            <a:avLst/>
          </a:prstGeom>
          <a:noFill/>
          <a:ln>
            <a:noFill/>
          </a:ln>
        </p:spPr>
        <p:txBody>
          <a:bodyPr vert="horz" wrap="square" lIns="91440" tIns="45720" rIns="91440" bIns="45720" anchor="t" anchorCtr="0" compatLnSpc="1">
            <a:noAutofit/>
          </a:bodyPr>
          <a:lstStyle/>
          <a:p>
            <a:pPr lvl="0">
              <a:spcBef>
                <a:spcPts val="0"/>
              </a:spcBef>
            </a:pPr>
            <a:r>
              <a:rPr lang="en-US" sz="3200" spc="-100" dirty="0">
                <a:solidFill>
                  <a:srgbClr val="FFFFFF"/>
                </a:solidFill>
                <a:latin typeface="Inter Light"/>
              </a:rPr>
              <a:t>Contact information</a:t>
            </a:r>
            <a:br>
              <a:rPr lang="en-US" sz="3200" spc="-100" dirty="0">
                <a:solidFill>
                  <a:srgbClr val="FFFFFF"/>
                </a:solidFill>
                <a:latin typeface="Inter Light"/>
              </a:rPr>
            </a:br>
            <a:r>
              <a:rPr lang="en-US" sz="3200" spc="-100" dirty="0">
                <a:solidFill>
                  <a:srgbClr val="FFFFFF"/>
                </a:solidFill>
                <a:latin typeface="Inter Light"/>
              </a:rPr>
              <a:t>Lynne F Stover </a:t>
            </a:r>
            <a:r>
              <a:rPr lang="en-US" sz="3200" spc="-100" dirty="0">
                <a:solidFill>
                  <a:srgbClr val="FFFFFF"/>
                </a:solidFill>
                <a:latin typeface="Inter Light"/>
                <a:hlinkClick r:id="rId2"/>
              </a:rPr>
              <a:t>stoverlf@jmu.edu</a:t>
            </a:r>
            <a:br>
              <a:rPr lang="en-US" sz="3200" spc="-100" dirty="0">
                <a:solidFill>
                  <a:srgbClr val="FFFFFF"/>
                </a:solidFill>
                <a:latin typeface="Inter Light"/>
              </a:rPr>
            </a:br>
            <a:r>
              <a:rPr lang="en-US" sz="3200" spc="-100" dirty="0">
                <a:solidFill>
                  <a:srgbClr val="FFFFFF"/>
                </a:solidFill>
                <a:latin typeface="Inter Light"/>
              </a:rPr>
              <a:t>Lauren H Shifflett </a:t>
            </a:r>
            <a:r>
              <a:rPr lang="en-US" sz="3200" spc="-100" dirty="0">
                <a:solidFill>
                  <a:srgbClr val="FFFFFF"/>
                </a:solidFill>
                <a:latin typeface="Inter Light"/>
                <a:hlinkClick r:id="rId3"/>
              </a:rPr>
              <a:t>shiffllh@jmu.edu</a:t>
            </a:r>
            <a:r>
              <a:rPr lang="en-US" sz="3200" spc="-100" dirty="0">
                <a:solidFill>
                  <a:srgbClr val="FFFFFF"/>
                </a:solidFill>
                <a:latin typeface="Inter Light"/>
              </a:rPr>
              <a:t> </a:t>
            </a:r>
          </a:p>
        </p:txBody>
      </p:sp>
      <p:sp>
        <p:nvSpPr>
          <p:cNvPr id="3" name="Text Placeholder 2">
            <a:extLst>
              <a:ext uri="{FF2B5EF4-FFF2-40B4-BE49-F238E27FC236}">
                <a16:creationId xmlns:a16="http://schemas.microsoft.com/office/drawing/2014/main" id="{9171A63B-A234-1AE3-36A9-734B6F0A08C0}"/>
              </a:ext>
            </a:extLst>
          </p:cNvPr>
          <p:cNvSpPr txBox="1">
            <a:spLocks noGrp="1"/>
          </p:cNvSpPr>
          <p:nvPr>
            <p:ph type="body" sz="quarter" idx="4294967295"/>
          </p:nvPr>
        </p:nvSpPr>
        <p:spPr>
          <a:xfrm>
            <a:off x="510960" y="2388769"/>
            <a:ext cx="10515600" cy="914400"/>
          </a:xfrm>
          <a:prstGeom prst="rect">
            <a:avLst/>
          </a:prstGeom>
          <a:noFill/>
          <a:ln>
            <a:noFill/>
          </a:ln>
        </p:spPr>
        <p:txBody>
          <a:bodyPr vert="horz" wrap="square" lIns="91440" tIns="45720" rIns="91440" bIns="45720" anchor="t" anchorCtr="0" compatLnSpc="1">
            <a:noAutofit/>
          </a:bodyPr>
          <a:lstStyle/>
          <a:p>
            <a:pPr marL="0" lvl="0" indent="0">
              <a:buNone/>
            </a:pPr>
            <a:r>
              <a:rPr lang="en-US" sz="5400" spc="-150" dirty="0">
                <a:solidFill>
                  <a:srgbClr val="FFFFFF"/>
                </a:solidFill>
                <a:latin typeface="Inter" pitchFamily="2"/>
              </a:rPr>
              <a:t>Thank You</a:t>
            </a:r>
            <a:endParaRPr lang="en-US" sz="5400" spc="-150" dirty="0">
              <a:solidFill>
                <a:srgbClr val="FFFFFF"/>
              </a:solidFill>
              <a:latin typeface="Calibri"/>
            </a:endParaRPr>
          </a:p>
        </p:txBody>
      </p:sp>
    </p:spTree>
    <p:extLst>
      <p:ext uri="{BB962C8B-B14F-4D97-AF65-F5344CB8AC3E}">
        <p14:creationId xmlns:p14="http://schemas.microsoft.com/office/powerpoint/2010/main" val="910180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A7E092-2505-313E-F154-F98D42BF2E82}"/>
              </a:ext>
            </a:extLst>
          </p:cNvPr>
          <p:cNvPicPr>
            <a:picLocks noChangeAspect="1"/>
          </p:cNvPicPr>
          <p:nvPr/>
        </p:nvPicPr>
        <p:blipFill>
          <a:blip r:embed="rId2"/>
          <a:stretch>
            <a:fillRect/>
          </a:stretch>
        </p:blipFill>
        <p:spPr>
          <a:xfrm>
            <a:off x="840013" y="1052335"/>
            <a:ext cx="3437289" cy="1356395"/>
          </a:xfrm>
          <a:prstGeom prst="rect">
            <a:avLst/>
          </a:prstGeom>
          <a:ln w="28575">
            <a:solidFill>
              <a:schemeClr val="tx1"/>
            </a:solidFill>
          </a:ln>
        </p:spPr>
      </p:pic>
      <p:pic>
        <p:nvPicPr>
          <p:cNvPr id="3" name="Picture 2">
            <a:extLst>
              <a:ext uri="{FF2B5EF4-FFF2-40B4-BE49-F238E27FC236}">
                <a16:creationId xmlns:a16="http://schemas.microsoft.com/office/drawing/2014/main" id="{B24643D9-B14E-7248-C651-6B963F509EFC}"/>
              </a:ext>
            </a:extLst>
          </p:cNvPr>
          <p:cNvPicPr>
            <a:picLocks noChangeAspect="1"/>
          </p:cNvPicPr>
          <p:nvPr/>
        </p:nvPicPr>
        <p:blipFill>
          <a:blip r:embed="rId3"/>
          <a:stretch>
            <a:fillRect/>
          </a:stretch>
        </p:blipFill>
        <p:spPr>
          <a:xfrm>
            <a:off x="3023471" y="2537977"/>
            <a:ext cx="3437289" cy="1486545"/>
          </a:xfrm>
          <a:prstGeom prst="rect">
            <a:avLst/>
          </a:prstGeom>
          <a:ln w="28575">
            <a:solidFill>
              <a:schemeClr val="tx1"/>
            </a:solidFill>
          </a:ln>
        </p:spPr>
      </p:pic>
      <p:pic>
        <p:nvPicPr>
          <p:cNvPr id="4" name="Picture 3">
            <a:extLst>
              <a:ext uri="{FF2B5EF4-FFF2-40B4-BE49-F238E27FC236}">
                <a16:creationId xmlns:a16="http://schemas.microsoft.com/office/drawing/2014/main" id="{54D17A48-771F-06C2-F0B2-3394A69280B2}"/>
              </a:ext>
            </a:extLst>
          </p:cNvPr>
          <p:cNvPicPr>
            <a:picLocks noChangeAspect="1"/>
          </p:cNvPicPr>
          <p:nvPr/>
        </p:nvPicPr>
        <p:blipFill>
          <a:blip r:embed="rId4"/>
          <a:stretch>
            <a:fillRect/>
          </a:stretch>
        </p:blipFill>
        <p:spPr>
          <a:xfrm rot="488531">
            <a:off x="8949058" y="1230622"/>
            <a:ext cx="2779450" cy="3678361"/>
          </a:xfrm>
          <a:prstGeom prst="rect">
            <a:avLst/>
          </a:prstGeom>
          <a:ln w="19050">
            <a:solidFill>
              <a:schemeClr val="tx1"/>
            </a:solidFill>
          </a:ln>
        </p:spPr>
      </p:pic>
      <p:sp>
        <p:nvSpPr>
          <p:cNvPr id="6" name="TextBox 5">
            <a:extLst>
              <a:ext uri="{FF2B5EF4-FFF2-40B4-BE49-F238E27FC236}">
                <a16:creationId xmlns:a16="http://schemas.microsoft.com/office/drawing/2014/main" id="{48D0699A-264C-D84C-C851-4AF8B81DBF14}"/>
              </a:ext>
            </a:extLst>
          </p:cNvPr>
          <p:cNvSpPr txBox="1"/>
          <p:nvPr/>
        </p:nvSpPr>
        <p:spPr>
          <a:xfrm>
            <a:off x="1099279" y="6267330"/>
            <a:ext cx="1109272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905255">
              <a:defRPr sz="3168"/>
            </a:pPr>
            <a:r>
              <a:rPr lang="en-US" sz="1800" b="1" dirty="0">
                <a:latin typeface="Calibri"/>
                <a:ea typeface="ＭＳ Ｐゴシック"/>
                <a:cs typeface="Calibri"/>
              </a:rPr>
              <a:t> </a:t>
            </a:r>
            <a:r>
              <a:rPr lang="en-US" sz="1800" b="1" dirty="0">
                <a:latin typeface="Calibri Light"/>
                <a:ea typeface="ＭＳ Ｐゴシック"/>
                <a:cs typeface="Calibri Light"/>
                <a:hlinkClick r:id="rId5"/>
              </a:rPr>
              <a:t>https://www.councilforeconed.org/wp-content/uploads/2012/03/voluntary-national-content-standards-2010.pdf</a:t>
            </a:r>
            <a:endParaRPr lang="en-US" sz="1800" b="1" dirty="0"/>
          </a:p>
        </p:txBody>
      </p:sp>
      <p:sp>
        <p:nvSpPr>
          <p:cNvPr id="8" name="TextBox 7">
            <a:extLst>
              <a:ext uri="{FF2B5EF4-FFF2-40B4-BE49-F238E27FC236}">
                <a16:creationId xmlns:a16="http://schemas.microsoft.com/office/drawing/2014/main" id="{8D6CE704-2416-6741-F173-05517D755737}"/>
              </a:ext>
            </a:extLst>
          </p:cNvPr>
          <p:cNvSpPr txBox="1"/>
          <p:nvPr/>
        </p:nvSpPr>
        <p:spPr>
          <a:xfrm>
            <a:off x="2609083" y="406004"/>
            <a:ext cx="60935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600" b="1" dirty="0">
                <a:solidFill>
                  <a:srgbClr val="FF0000"/>
                </a:solidFill>
                <a:effectLst>
                  <a:outerShdw blurRad="38100" dist="38100" dir="2700000" algn="tl">
                    <a:srgbClr val="000000">
                      <a:alpha val="43137"/>
                    </a:srgbClr>
                  </a:outerShdw>
                </a:effectLst>
              </a:rPr>
              <a:t>National Content Standards</a:t>
            </a:r>
          </a:p>
        </p:txBody>
      </p:sp>
      <p:pic>
        <p:nvPicPr>
          <p:cNvPr id="9" name="Picture 8">
            <a:extLst>
              <a:ext uri="{FF2B5EF4-FFF2-40B4-BE49-F238E27FC236}">
                <a16:creationId xmlns:a16="http://schemas.microsoft.com/office/drawing/2014/main" id="{04B66A48-9A43-747E-377F-22D5224859E2}"/>
              </a:ext>
            </a:extLst>
          </p:cNvPr>
          <p:cNvPicPr>
            <a:picLocks noChangeAspect="1"/>
          </p:cNvPicPr>
          <p:nvPr/>
        </p:nvPicPr>
        <p:blipFill>
          <a:blip r:embed="rId6"/>
          <a:stretch>
            <a:fillRect/>
          </a:stretch>
        </p:blipFill>
        <p:spPr>
          <a:xfrm>
            <a:off x="840012" y="4153769"/>
            <a:ext cx="3437289" cy="1191540"/>
          </a:xfrm>
          <a:prstGeom prst="rect">
            <a:avLst/>
          </a:prstGeom>
          <a:ln w="19050">
            <a:solidFill>
              <a:schemeClr val="tx1"/>
            </a:solidFill>
          </a:ln>
        </p:spPr>
      </p:pic>
      <p:pic>
        <p:nvPicPr>
          <p:cNvPr id="11" name="Picture 10">
            <a:extLst>
              <a:ext uri="{FF2B5EF4-FFF2-40B4-BE49-F238E27FC236}">
                <a16:creationId xmlns:a16="http://schemas.microsoft.com/office/drawing/2014/main" id="{3A3A43F7-0BD4-A3E0-4F26-7BAF05FEB96C}"/>
              </a:ext>
            </a:extLst>
          </p:cNvPr>
          <p:cNvPicPr>
            <a:picLocks noChangeAspect="1"/>
          </p:cNvPicPr>
          <p:nvPr/>
        </p:nvPicPr>
        <p:blipFill>
          <a:blip r:embed="rId7"/>
          <a:stretch>
            <a:fillRect/>
          </a:stretch>
        </p:blipFill>
        <p:spPr>
          <a:xfrm>
            <a:off x="4524375" y="4421113"/>
            <a:ext cx="4538345" cy="1616988"/>
          </a:xfrm>
          <a:prstGeom prst="rect">
            <a:avLst/>
          </a:prstGeom>
          <a:ln w="19050">
            <a:solidFill>
              <a:schemeClr val="tx1"/>
            </a:solidFill>
          </a:ln>
        </p:spPr>
      </p:pic>
    </p:spTree>
    <p:extLst>
      <p:ext uri="{BB962C8B-B14F-4D97-AF65-F5344CB8AC3E}">
        <p14:creationId xmlns:p14="http://schemas.microsoft.com/office/powerpoint/2010/main" val="2241314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D96DFA-10CB-A240-4318-3AF473A53A10}"/>
              </a:ext>
            </a:extLst>
          </p:cNvPr>
          <p:cNvSpPr txBox="1"/>
          <p:nvPr/>
        </p:nvSpPr>
        <p:spPr>
          <a:xfrm>
            <a:off x="614597" y="1446128"/>
            <a:ext cx="11377534" cy="29546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lvl="0" indent="-342900">
              <a:buFont typeface="Arial" panose="020B0604020202020204" pitchFamily="34" charset="0"/>
              <a:buChar char="•"/>
            </a:pPr>
            <a:r>
              <a:rPr lang="en-US" sz="2400" dirty="0"/>
              <a:t>Introduction [3 mins.]</a:t>
            </a:r>
          </a:p>
          <a:p>
            <a:pPr lvl="0"/>
            <a:endParaRPr lang="en-US" sz="1200" dirty="0"/>
          </a:p>
          <a:p>
            <a:pPr marL="342900" lvl="0" indent="-342900">
              <a:buFont typeface="Arial" panose="020B0604020202020204" pitchFamily="34" charset="0"/>
              <a:buChar char="•"/>
            </a:pPr>
            <a:r>
              <a:rPr lang="en-US" sz="2400" dirty="0"/>
              <a:t>Review information concerning using children’s literature to teach economics. [2 mins.]</a:t>
            </a:r>
          </a:p>
          <a:p>
            <a:pPr marL="342900" lvl="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2400" dirty="0"/>
              <a:t>Examine related Thanksgiving themed children’s books and </a:t>
            </a:r>
          </a:p>
          <a:p>
            <a:r>
              <a:rPr lang="en-US" sz="2400" dirty="0"/>
              <a:t>     review lessons and activities based on the six featured titles. [45 mins.]</a:t>
            </a:r>
          </a:p>
          <a:p>
            <a:pPr marL="342900" indent="-342900">
              <a:buFont typeface="Arial" panose="020B0604020202020204" pitchFamily="34" charset="0"/>
              <a:buChar char="•"/>
            </a:pPr>
            <a:endParaRPr lang="en-US" sz="1200" dirty="0"/>
          </a:p>
          <a:p>
            <a:endParaRPr lang="en-US" sz="1200" dirty="0"/>
          </a:p>
          <a:p>
            <a:pPr marL="342900" indent="-342900">
              <a:buFont typeface="Arial" panose="020B0604020202020204" pitchFamily="34" charset="0"/>
              <a:buChar char="•"/>
            </a:pPr>
            <a:r>
              <a:rPr lang="en-US" sz="2400" dirty="0"/>
              <a:t>Conclude with discussion questions, book list review, and webinar survey [10 mins.] </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4" name="TextBox 3">
            <a:extLst>
              <a:ext uri="{FF2B5EF4-FFF2-40B4-BE49-F238E27FC236}">
                <a16:creationId xmlns:a16="http://schemas.microsoft.com/office/drawing/2014/main" id="{B1D1C1A1-273F-555F-3BC9-F4BEB62B6A74}"/>
              </a:ext>
            </a:extLst>
          </p:cNvPr>
          <p:cNvSpPr txBox="1"/>
          <p:nvPr/>
        </p:nvSpPr>
        <p:spPr>
          <a:xfrm>
            <a:off x="2821899" y="287524"/>
            <a:ext cx="60935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4000" dirty="0">
                <a:ea typeface="Calibri" panose="020F0502020204030204" pitchFamily="34" charset="0"/>
                <a:cs typeface="Times New Roman" panose="02020603050405020304" pitchFamily="18" charset="0"/>
              </a:rPr>
              <a:t>Agenda</a:t>
            </a:r>
            <a:endParaRPr lang="en-US" sz="4000" dirty="0"/>
          </a:p>
        </p:txBody>
      </p:sp>
      <p:pic>
        <p:nvPicPr>
          <p:cNvPr id="12290" name="Picture 2" descr="Christian Thanksgiving Clipart - ClipArt Best">
            <a:extLst>
              <a:ext uri="{FF2B5EF4-FFF2-40B4-BE49-F238E27FC236}">
                <a16:creationId xmlns:a16="http://schemas.microsoft.com/office/drawing/2014/main" id="{47EE18B4-F4A0-6098-7004-17C549815F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4484" y="4337337"/>
            <a:ext cx="2179002" cy="2233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35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t>7</a:t>
            </a:fld>
            <a:endParaRPr dirty="0"/>
          </a:p>
        </p:txBody>
      </p:sp>
      <p:sp>
        <p:nvSpPr>
          <p:cNvPr id="192" name="Title 1"/>
          <p:cNvSpPr txBox="1"/>
          <p:nvPr/>
        </p:nvSpPr>
        <p:spPr>
          <a:xfrm>
            <a:off x="737615" y="629231"/>
            <a:ext cx="10424161" cy="701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400" spc="-300">
                <a:solidFill>
                  <a:srgbClr val="414A58"/>
                </a:solidFill>
                <a:latin typeface="Inter"/>
                <a:ea typeface="Inter"/>
                <a:cs typeface="Inter"/>
                <a:sym typeface="Inter"/>
              </a:defRPr>
            </a:lvl1pPr>
          </a:lstStyle>
          <a:p>
            <a:r>
              <a:rPr dirty="0">
                <a:solidFill>
                  <a:schemeClr val="tx1"/>
                </a:solidFill>
                <a:latin typeface="+mn-lt"/>
              </a:rPr>
              <a:t>Objectives</a:t>
            </a:r>
          </a:p>
        </p:txBody>
      </p:sp>
      <p:sp>
        <p:nvSpPr>
          <p:cNvPr id="3" name="TextBox 2">
            <a:extLst>
              <a:ext uri="{FF2B5EF4-FFF2-40B4-BE49-F238E27FC236}">
                <a16:creationId xmlns:a16="http://schemas.microsoft.com/office/drawing/2014/main" id="{3931E9E1-A2A7-1B36-7E45-FF53355F8639}"/>
              </a:ext>
            </a:extLst>
          </p:cNvPr>
          <p:cNvSpPr txBox="1"/>
          <p:nvPr/>
        </p:nvSpPr>
        <p:spPr>
          <a:xfrm>
            <a:off x="237037" y="1443841"/>
            <a:ext cx="11543153" cy="57554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fontAlgn="base" latinLnBrk="0"/>
            <a:r>
              <a:rPr lang="en-US" sz="2800" b="0" i="0" dirty="0">
                <a:solidFill>
                  <a:schemeClr val="tx1"/>
                </a:solidFill>
                <a:effectLst/>
              </a:rPr>
              <a:t>In this webinar teachers will:</a:t>
            </a:r>
          </a:p>
          <a:p>
            <a:pPr marL="285750" indent="-285750" fontAlgn="base">
              <a:buFont typeface="Arial" panose="020B0604020202020204" pitchFamily="34" charset="0"/>
              <a:buChar char="•"/>
            </a:pPr>
            <a:r>
              <a:rPr lang="en-US" sz="2400" dirty="0"/>
              <a:t>Explore the concept of the value of using children’s literature to teach in the content areas with an emphasis on economics.</a:t>
            </a:r>
          </a:p>
          <a:p>
            <a:pPr fontAlgn="base"/>
            <a:endParaRPr lang="en-US" sz="2400" dirty="0"/>
          </a:p>
          <a:p>
            <a:pPr marL="285750" indent="-285750" fontAlgn="base">
              <a:buFont typeface="Arial" panose="020B0604020202020204" pitchFamily="34" charset="0"/>
              <a:buChar char="•"/>
            </a:pPr>
            <a:r>
              <a:rPr lang="en-US" sz="2400" dirty="0"/>
              <a:t>Relate the concepts of choices, opportunity cost, productive resources, unintended consequences, entrepreneurship, and substitute goods as they pertain to the featured titles.</a:t>
            </a:r>
          </a:p>
          <a:p>
            <a:pPr marL="285750" indent="-285750" fontAlgn="base">
              <a:buFont typeface="Arial" panose="020B0604020202020204" pitchFamily="34" charset="0"/>
              <a:buChar char="•"/>
            </a:pPr>
            <a:endParaRPr lang="en-US" sz="2400" dirty="0"/>
          </a:p>
          <a:p>
            <a:pPr marL="285750" indent="-285750" fontAlgn="base">
              <a:buFont typeface="Arial" panose="020B0604020202020204" pitchFamily="34" charset="0"/>
              <a:buChar char="•"/>
            </a:pPr>
            <a:r>
              <a:rPr lang="en-US" sz="2400" dirty="0"/>
              <a:t>Consider the cross curricular possibilities of the topic as related to the social sciences and creative problem solving.</a:t>
            </a:r>
          </a:p>
          <a:p>
            <a:pPr fontAlgn="base"/>
            <a:endParaRPr lang="en-US" sz="2400" dirty="0"/>
          </a:p>
          <a:p>
            <a:pPr marL="285750" indent="-285750" fontAlgn="base">
              <a:buFont typeface="Arial" panose="020B0604020202020204" pitchFamily="34" charset="0"/>
              <a:buChar char="•"/>
            </a:pPr>
            <a:r>
              <a:rPr lang="en-US" sz="2400" dirty="0"/>
              <a:t>Discuss the challenge of teaching traditional holidays in the classroom.</a:t>
            </a:r>
          </a:p>
          <a:p>
            <a:pPr marL="285750" indent="-285750" fontAlgn="base">
              <a:buFont typeface="Arial" panose="020B0604020202020204" pitchFamily="34" charset="0"/>
              <a:buChar char="•"/>
            </a:pPr>
            <a:endParaRPr lang="en-US" sz="2400" dirty="0"/>
          </a:p>
          <a:p>
            <a:pPr marL="285750" indent="-285750" fontAlgn="base">
              <a:buFont typeface="Arial" panose="020B0604020202020204" pitchFamily="34" charset="0"/>
              <a:buChar char="•"/>
            </a:pPr>
            <a:r>
              <a:rPr lang="en-US" sz="2400" dirty="0"/>
              <a:t>Review an annotated bibliography listing topical titles.</a:t>
            </a:r>
          </a:p>
          <a:p>
            <a:pPr algn="l" fontAlgn="base" latinLnBrk="0"/>
            <a:endParaRPr lang="en-US" sz="2800" b="0" i="0" dirty="0">
              <a:solidFill>
                <a:schemeClr val="tx1"/>
              </a:solidFill>
              <a:effectLst/>
            </a:endParaRPr>
          </a:p>
        </p:txBody>
      </p:sp>
      <p:pic>
        <p:nvPicPr>
          <p:cNvPr id="13314" name="Picture 2" descr="Free Thanksgiving Clip Art | ... way to say thank you, here are some free  Thanksgiving resour… | Thanksgiving clip art, Thanksgiving preschool,  Thanksgiving lessons">
            <a:extLst>
              <a:ext uri="{FF2B5EF4-FFF2-40B4-BE49-F238E27FC236}">
                <a16:creationId xmlns:a16="http://schemas.microsoft.com/office/drawing/2014/main" id="{0EE16368-828D-511B-6DA6-F459AB67C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9660" y="5628443"/>
            <a:ext cx="1933858" cy="10510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D22A4-DEB6-4C71-9A42-10EFB591EAA3}"/>
              </a:ext>
            </a:extLst>
          </p:cNvPr>
          <p:cNvSpPr>
            <a:spLocks noGrp="1"/>
          </p:cNvSpPr>
          <p:nvPr>
            <p:ph type="title"/>
          </p:nvPr>
        </p:nvSpPr>
        <p:spPr>
          <a:xfrm>
            <a:off x="699856" y="361530"/>
            <a:ext cx="10309934" cy="1356360"/>
          </a:xfrm>
        </p:spPr>
        <p:txBody>
          <a:bodyPr>
            <a:normAutofit/>
          </a:bodyPr>
          <a:lstStyle/>
          <a:p>
            <a:pPr algn="ctr"/>
            <a:r>
              <a:rPr lang="en-US" sz="3600" b="1" dirty="0">
                <a:solidFill>
                  <a:srgbClr val="450084"/>
                </a:solidFill>
                <a:latin typeface="Berlin Sans FB Demi" panose="020E0802020502020306" pitchFamily="34" charset="0"/>
              </a:rPr>
              <a:t>Using Children’s Literature to Teach Content</a:t>
            </a:r>
            <a:br>
              <a:rPr lang="en-US" sz="3600" b="1" dirty="0">
                <a:solidFill>
                  <a:srgbClr val="450084"/>
                </a:solidFill>
                <a:latin typeface="Berlin Sans FB Demi" panose="020E0802020502020306" pitchFamily="34" charset="0"/>
              </a:rPr>
            </a:br>
            <a:endParaRPr lang="en-US" sz="3600" b="1" dirty="0">
              <a:solidFill>
                <a:srgbClr val="450084"/>
              </a:solidFill>
              <a:latin typeface="Berlin Sans FB Demi" panose="020E0802020502020306" pitchFamily="34" charset="0"/>
            </a:endParaRPr>
          </a:p>
        </p:txBody>
      </p:sp>
      <p:sp>
        <p:nvSpPr>
          <p:cNvPr id="3" name="Content Placeholder 2">
            <a:extLst>
              <a:ext uri="{FF2B5EF4-FFF2-40B4-BE49-F238E27FC236}">
                <a16:creationId xmlns:a16="http://schemas.microsoft.com/office/drawing/2014/main" id="{52736E45-18CA-45EB-92D1-A6C3A5E79AA6}"/>
              </a:ext>
            </a:extLst>
          </p:cNvPr>
          <p:cNvSpPr>
            <a:spLocks noGrp="1"/>
          </p:cNvSpPr>
          <p:nvPr>
            <p:ph idx="1"/>
          </p:nvPr>
        </p:nvSpPr>
        <p:spPr>
          <a:xfrm>
            <a:off x="941033" y="1340528"/>
            <a:ext cx="9827581" cy="3888420"/>
          </a:xfrm>
        </p:spPr>
        <p:txBody>
          <a:bodyPr>
            <a:normAutofit/>
          </a:bodyPr>
          <a:lstStyle/>
          <a:p>
            <a:pPr marL="0" indent="0" algn="just">
              <a:buNone/>
              <a:defRPr/>
            </a:pPr>
            <a:r>
              <a:rPr lang="en-US" sz="3200" dirty="0">
                <a:solidFill>
                  <a:schemeClr val="tx1"/>
                </a:solidFill>
                <a:latin typeface="Calibri" panose="020F0502020204030204" pitchFamily="34" charset="0"/>
                <a:cs typeface="Calibri" panose="020F0502020204030204" pitchFamily="34" charset="0"/>
              </a:rPr>
              <a:t>It is to be noted that by using children’s picture books to teach in the content areas, we are providing students with engaging background information that encourages them to relate to concepts, improve vocabulary, and promote reading and writing skills. </a:t>
            </a:r>
          </a:p>
          <a:p>
            <a:pPr marL="0" indent="0">
              <a:buNone/>
              <a:defRPr/>
            </a:pPr>
            <a:r>
              <a:rPr lang="en-US" sz="3200" dirty="0">
                <a:solidFill>
                  <a:schemeClr val="tx1"/>
                </a:solidFill>
                <a:latin typeface="Calibri" panose="020F0502020204030204" pitchFamily="34" charset="0"/>
                <a:cs typeface="Calibri" panose="020F0502020204030204" pitchFamily="34" charset="0"/>
              </a:rPr>
              <a:t>Children’s literature offers many interdisciplinary possibilities including those of economics and personal finance. </a:t>
            </a:r>
          </a:p>
          <a:p>
            <a:pPr marL="0" indent="0">
              <a:buNone/>
            </a:pPr>
            <a:endParaRPr lang="en-US" sz="1800" dirty="0"/>
          </a:p>
        </p:txBody>
      </p:sp>
      <p:pic>
        <p:nvPicPr>
          <p:cNvPr id="4" name="Picture 3">
            <a:extLst>
              <a:ext uri="{FF2B5EF4-FFF2-40B4-BE49-F238E27FC236}">
                <a16:creationId xmlns:a16="http://schemas.microsoft.com/office/drawing/2014/main" id="{C7848629-C817-4DD2-A1E1-0A6BB6907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277" y="4892160"/>
            <a:ext cx="1797257" cy="1797257"/>
          </a:xfrm>
          <a:prstGeom prst="rect">
            <a:avLst/>
          </a:prstGeom>
        </p:spPr>
      </p:pic>
    </p:spTree>
    <p:extLst>
      <p:ext uri="{BB962C8B-B14F-4D97-AF65-F5344CB8AC3E}">
        <p14:creationId xmlns:p14="http://schemas.microsoft.com/office/powerpoint/2010/main" val="654435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CB036E-3189-D052-176C-57E2E42EF6CB}"/>
              </a:ext>
            </a:extLst>
          </p:cNvPr>
          <p:cNvSpPr txBox="1"/>
          <p:nvPr/>
        </p:nvSpPr>
        <p:spPr>
          <a:xfrm>
            <a:off x="5503713" y="1865654"/>
            <a:ext cx="5948482" cy="1631216"/>
          </a:xfrm>
          <a:prstGeom prst="rect">
            <a:avLst/>
          </a:prstGeom>
          <a:noFill/>
          <a:ln w="19050">
            <a:solidFill>
              <a:schemeClr val="tx1"/>
            </a:solidFill>
          </a:ln>
        </p:spPr>
        <p:txBody>
          <a:bodyPr wrap="square">
            <a:spAutoFit/>
          </a:bodyPr>
          <a:lstStyle/>
          <a:p>
            <a:r>
              <a:rPr lang="en-US" sz="2000" b="1" i="0" dirty="0">
                <a:solidFill>
                  <a:srgbClr val="333333"/>
                </a:solidFill>
                <a:effectLst/>
              </a:rPr>
              <a:t>Story Synopsis: </a:t>
            </a:r>
            <a:r>
              <a:rPr lang="en-US" sz="2000" b="0" i="0" dirty="0">
                <a:solidFill>
                  <a:srgbClr val="0F1111"/>
                </a:solidFill>
                <a:effectLst/>
              </a:rPr>
              <a:t>Mr. and Mrs. Moose invite all their animal friends for Thanksgiving dinner and the only one missing is Turkey. When they set out to find him, Turkey is quaking with fear because he doesn't realize that his hosts want him at their table, not on it.</a:t>
            </a:r>
            <a:endParaRPr lang="en-US" sz="2000" b="0" i="0" dirty="0">
              <a:solidFill>
                <a:srgbClr val="333333"/>
              </a:solidFill>
              <a:effectLst/>
            </a:endParaRPr>
          </a:p>
        </p:txBody>
      </p:sp>
      <p:sp>
        <p:nvSpPr>
          <p:cNvPr id="4" name="TextBox 3">
            <a:extLst>
              <a:ext uri="{FF2B5EF4-FFF2-40B4-BE49-F238E27FC236}">
                <a16:creationId xmlns:a16="http://schemas.microsoft.com/office/drawing/2014/main" id="{B6D3AD2C-F212-3C87-7DF9-45BAAEC37508}"/>
              </a:ext>
            </a:extLst>
          </p:cNvPr>
          <p:cNvSpPr txBox="1"/>
          <p:nvPr/>
        </p:nvSpPr>
        <p:spPr>
          <a:xfrm>
            <a:off x="763480" y="115858"/>
            <a:ext cx="8859915" cy="1046440"/>
          </a:xfrm>
          <a:prstGeom prst="rect">
            <a:avLst/>
          </a:prstGeom>
          <a:noFill/>
        </p:spPr>
        <p:txBody>
          <a:bodyPr wrap="square" rtlCol="0">
            <a:spAutoFit/>
          </a:bodyPr>
          <a:lstStyle/>
          <a:p>
            <a:pPr algn="ctr"/>
            <a:r>
              <a:rPr lang="en-US" sz="4400" b="1" dirty="0">
                <a:solidFill>
                  <a:srgbClr val="FF5050"/>
                </a:solidFill>
                <a:effectLst>
                  <a:outerShdw blurRad="38100" dist="38100" dir="2700000" algn="tl">
                    <a:srgbClr val="000000">
                      <a:alpha val="43137"/>
                    </a:srgbClr>
                  </a:outerShdw>
                </a:effectLst>
                <a:latin typeface="Lucida Bright" panose="02040602050505020304" pitchFamily="18" charset="0"/>
              </a:rPr>
              <a:t>A Turkey for Thanksgiving</a:t>
            </a:r>
          </a:p>
          <a:p>
            <a:pPr algn="ctr"/>
            <a:r>
              <a:rPr lang="en-US" dirty="0">
                <a:latin typeface="Lucida Bright" panose="02040602050505020304" pitchFamily="18" charset="0"/>
              </a:rPr>
              <a:t>By Eve Bunting</a:t>
            </a:r>
          </a:p>
        </p:txBody>
      </p:sp>
      <p:sp>
        <p:nvSpPr>
          <p:cNvPr id="6" name="TextBox 5">
            <a:extLst>
              <a:ext uri="{FF2B5EF4-FFF2-40B4-BE49-F238E27FC236}">
                <a16:creationId xmlns:a16="http://schemas.microsoft.com/office/drawing/2014/main" id="{C8BCF047-0162-9B20-79F4-E5C2DB99B137}"/>
              </a:ext>
            </a:extLst>
          </p:cNvPr>
          <p:cNvSpPr txBox="1"/>
          <p:nvPr/>
        </p:nvSpPr>
        <p:spPr>
          <a:xfrm>
            <a:off x="896644" y="5802234"/>
            <a:ext cx="5379869" cy="670505"/>
          </a:xfrm>
          <a:prstGeom prst="rect">
            <a:avLst/>
          </a:prstGeom>
          <a:noFill/>
          <a:ln w="12700">
            <a:solidFill>
              <a:schemeClr val="tx1"/>
            </a:solidFill>
          </a:ln>
        </p:spPr>
        <p:txBody>
          <a:bodyPr wrap="square">
            <a:spAutoFit/>
          </a:bodyPr>
          <a:lstStyle/>
          <a:p>
            <a:pPr marL="457200" algn="ctr">
              <a:lnSpc>
                <a:spcPct val="107000"/>
              </a:lnSpc>
            </a:pPr>
            <a:r>
              <a:rPr lang="en-US"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2"/>
              </a:rPr>
              <a:t>https://www.youtube.com/watch?v=tEmHlir9uaU</a:t>
            </a:r>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ctr">
              <a:lnSpc>
                <a:spcPct val="107000"/>
              </a:lnSpc>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[7 minutes]</a:t>
            </a:r>
          </a:p>
        </p:txBody>
      </p:sp>
      <p:sp>
        <p:nvSpPr>
          <p:cNvPr id="5" name="TextBox 4">
            <a:extLst>
              <a:ext uri="{FF2B5EF4-FFF2-40B4-BE49-F238E27FC236}">
                <a16:creationId xmlns:a16="http://schemas.microsoft.com/office/drawing/2014/main" id="{8D373B64-FFC7-E90F-CA3E-E20B3F3AD33A}"/>
              </a:ext>
            </a:extLst>
          </p:cNvPr>
          <p:cNvSpPr txBox="1"/>
          <p:nvPr/>
        </p:nvSpPr>
        <p:spPr>
          <a:xfrm>
            <a:off x="6096000" y="3712297"/>
            <a:ext cx="2905957" cy="1200329"/>
          </a:xfrm>
          <a:prstGeom prst="rect">
            <a:avLst/>
          </a:prstGeom>
          <a:noFill/>
          <a:ln w="19050">
            <a:solidFill>
              <a:schemeClr val="tx1"/>
            </a:solidFill>
          </a:ln>
        </p:spPr>
        <p:txBody>
          <a:bodyPr wrap="square">
            <a:spAutoFit/>
          </a:bodyPr>
          <a:lstStyle/>
          <a:p>
            <a:pPr algn="l"/>
            <a:r>
              <a:rPr lang="en-US" b="1" i="0" dirty="0">
                <a:solidFill>
                  <a:srgbClr val="333333"/>
                </a:solidFill>
                <a:effectLst/>
              </a:rPr>
              <a:t>Publisher:</a:t>
            </a:r>
            <a:r>
              <a:rPr lang="en-US" b="0" i="0" dirty="0">
                <a:solidFill>
                  <a:srgbClr val="333333"/>
                </a:solidFill>
                <a:effectLst/>
              </a:rPr>
              <a:t>  </a:t>
            </a:r>
            <a:r>
              <a:rPr lang="en-US" dirty="0">
                <a:solidFill>
                  <a:srgbClr val="333333"/>
                </a:solidFill>
              </a:rPr>
              <a:t>Houghton Mifflin</a:t>
            </a:r>
            <a:endParaRPr lang="en-US" b="0" i="0" dirty="0">
              <a:solidFill>
                <a:srgbClr val="333333"/>
              </a:solidFill>
              <a:effectLst/>
            </a:endParaRPr>
          </a:p>
          <a:p>
            <a:pPr algn="l"/>
            <a:r>
              <a:rPr lang="en-US" b="1" i="0" dirty="0">
                <a:solidFill>
                  <a:srgbClr val="333333"/>
                </a:solidFill>
                <a:effectLst/>
              </a:rPr>
              <a:t>Copyright Date: </a:t>
            </a:r>
            <a:r>
              <a:rPr lang="en-US" i="0" dirty="0">
                <a:solidFill>
                  <a:srgbClr val="333333"/>
                </a:solidFill>
                <a:effectLst/>
              </a:rPr>
              <a:t>1991 </a:t>
            </a:r>
          </a:p>
          <a:p>
            <a:pPr algn="l"/>
            <a:r>
              <a:rPr lang="en-US" b="1" i="0" dirty="0">
                <a:solidFill>
                  <a:srgbClr val="333333"/>
                </a:solidFill>
                <a:effectLst/>
              </a:rPr>
              <a:t>Reading Level:</a:t>
            </a:r>
            <a:r>
              <a:rPr lang="en-US" b="0" i="0" dirty="0">
                <a:solidFill>
                  <a:srgbClr val="333333"/>
                </a:solidFill>
                <a:effectLst/>
              </a:rPr>
              <a:t> 2.5</a:t>
            </a:r>
          </a:p>
          <a:p>
            <a:pPr algn="l"/>
            <a:r>
              <a:rPr lang="en-US" b="1" i="0" dirty="0">
                <a:solidFill>
                  <a:srgbClr val="333333"/>
                </a:solidFill>
                <a:effectLst/>
              </a:rPr>
              <a:t>Interest Level:</a:t>
            </a:r>
            <a:r>
              <a:rPr lang="en-US" b="0" i="0" dirty="0">
                <a:solidFill>
                  <a:srgbClr val="333333"/>
                </a:solidFill>
                <a:effectLst/>
              </a:rPr>
              <a:t> </a:t>
            </a:r>
            <a:r>
              <a:rPr lang="en-US" dirty="0">
                <a:solidFill>
                  <a:srgbClr val="333333"/>
                </a:solidFill>
              </a:rPr>
              <a:t>PK-2</a:t>
            </a:r>
            <a:endParaRPr lang="en-US" b="0" i="0" dirty="0">
              <a:solidFill>
                <a:srgbClr val="333333"/>
              </a:solidFill>
              <a:effectLst/>
            </a:endParaRPr>
          </a:p>
        </p:txBody>
      </p:sp>
      <p:pic>
        <p:nvPicPr>
          <p:cNvPr id="8" name="Picture 7">
            <a:extLst>
              <a:ext uri="{FF2B5EF4-FFF2-40B4-BE49-F238E27FC236}">
                <a16:creationId xmlns:a16="http://schemas.microsoft.com/office/drawing/2014/main" id="{111CD652-17D7-6A71-205C-97F0AC00C91A}"/>
              </a:ext>
            </a:extLst>
          </p:cNvPr>
          <p:cNvPicPr>
            <a:picLocks noChangeAspect="1"/>
          </p:cNvPicPr>
          <p:nvPr/>
        </p:nvPicPr>
        <p:blipFill>
          <a:blip r:embed="rId3"/>
          <a:stretch>
            <a:fillRect/>
          </a:stretch>
        </p:blipFill>
        <p:spPr>
          <a:xfrm>
            <a:off x="1185540" y="1276350"/>
            <a:ext cx="3429000" cy="4305300"/>
          </a:xfrm>
          <a:prstGeom prst="rect">
            <a:avLst/>
          </a:prstGeom>
          <a:ln w="19050">
            <a:solidFill>
              <a:schemeClr val="tx1"/>
            </a:solidFill>
          </a:ln>
        </p:spPr>
      </p:pic>
      <p:pic>
        <p:nvPicPr>
          <p:cNvPr id="12" name="Picture 11">
            <a:extLst>
              <a:ext uri="{FF2B5EF4-FFF2-40B4-BE49-F238E27FC236}">
                <a16:creationId xmlns:a16="http://schemas.microsoft.com/office/drawing/2014/main" id="{FF485BF0-2874-D322-DE39-50C2123BA00D}"/>
              </a:ext>
            </a:extLst>
          </p:cNvPr>
          <p:cNvPicPr>
            <a:picLocks noChangeAspect="1"/>
          </p:cNvPicPr>
          <p:nvPr/>
        </p:nvPicPr>
        <p:blipFill>
          <a:blip r:embed="rId4"/>
          <a:stretch>
            <a:fillRect/>
          </a:stretch>
        </p:blipFill>
        <p:spPr>
          <a:xfrm>
            <a:off x="9444639" y="4678532"/>
            <a:ext cx="2297623" cy="1975050"/>
          </a:xfrm>
          <a:prstGeom prst="rect">
            <a:avLst/>
          </a:prstGeom>
        </p:spPr>
      </p:pic>
    </p:spTree>
    <p:extLst>
      <p:ext uri="{BB962C8B-B14F-4D97-AF65-F5344CB8AC3E}">
        <p14:creationId xmlns:p14="http://schemas.microsoft.com/office/powerpoint/2010/main" val="213412618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3" ma:contentTypeDescription="Create a new document." ma:contentTypeScope="" ma:versionID="bface3663821a4bea11a07619aab7d31">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f324df564070710bc42fc03fd6d0e875"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bfa4db11-c700-41fb-b639-f7e6b4e680b5" xsi:nil="true"/>
    <SharedWithUsers xmlns="9cd82c5b-74c9-4827-94f1-5bf219ae6b20">
      <UserInfo>
        <DisplayName/>
        <AccountId xsi:nil="true"/>
        <AccountType/>
      </UserInfo>
    </SharedWithUsers>
  </documentManagement>
</p:properties>
</file>

<file path=customXml/itemProps1.xml><?xml version="1.0" encoding="utf-8"?>
<ds:datastoreItem xmlns:ds="http://schemas.openxmlformats.org/officeDocument/2006/customXml" ds:itemID="{236DA77D-5CCD-40DF-A14E-D57FA6B29711}">
  <ds:schemaRefs>
    <ds:schemaRef ds:uri="http://schemas.microsoft.com/sharepoint/v3/contenttype/forms"/>
  </ds:schemaRefs>
</ds:datastoreItem>
</file>

<file path=customXml/itemProps2.xml><?xml version="1.0" encoding="utf-8"?>
<ds:datastoreItem xmlns:ds="http://schemas.openxmlformats.org/officeDocument/2006/customXml" ds:itemID="{B46606E3-A6E5-448F-98E7-3B9CC76D3B5A}">
  <ds:schemaRefs>
    <ds:schemaRef ds:uri="9cd82c5b-74c9-4827-94f1-5bf219ae6b20"/>
    <ds:schemaRef ds:uri="bfa4db11-c700-41fb-b639-f7e6b4e680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4150342-3047-40C4-B26F-DE36EC0C7967}">
  <ds:schemaRefs>
    <ds:schemaRef ds:uri="9cd82c5b-74c9-4827-94f1-5bf219ae6b20"/>
    <ds:schemaRef ds:uri="bfa4db11-c700-41fb-b639-f7e6b4e680b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Office%20Theme</Template>
  <TotalTime>1144</TotalTime>
  <Words>1701</Words>
  <Application>Microsoft Office PowerPoint</Application>
  <PresentationFormat>Widescreen</PresentationFormat>
  <Paragraphs>182</Paragraphs>
  <Slides>40</Slides>
  <Notes>2</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40</vt:i4>
      </vt:variant>
    </vt:vector>
  </HeadingPairs>
  <TitlesOfParts>
    <vt:vector size="60" baseType="lpstr">
      <vt:lpstr>Batang</vt:lpstr>
      <vt:lpstr>Amazon Ember</vt:lpstr>
      <vt:lpstr>Arial</vt:lpstr>
      <vt:lpstr>Arial,Sans-Serif</vt:lpstr>
      <vt:lpstr>Berlin Sans FB Demi</vt:lpstr>
      <vt:lpstr>Brush Script MT</vt:lpstr>
      <vt:lpstr>Calibri</vt:lpstr>
      <vt:lpstr>Calibri Light</vt:lpstr>
      <vt:lpstr>Copperplate Gothic Light</vt:lpstr>
      <vt:lpstr>Courier New</vt:lpstr>
      <vt:lpstr>Inter</vt:lpstr>
      <vt:lpstr>Inter Light</vt:lpstr>
      <vt:lpstr>Inter SemiBold</vt:lpstr>
      <vt:lpstr>Lato</vt:lpstr>
      <vt:lpstr>Lucida Bright</vt:lpstr>
      <vt:lpstr>Pristina</vt:lpstr>
      <vt:lpstr>Times New Roman</vt:lpstr>
      <vt:lpstr>1_Office Theme</vt:lpstr>
      <vt:lpstr>2_Office Theme</vt:lpstr>
      <vt:lpstr>3_Office Theme</vt:lpstr>
      <vt:lpstr>November 7, 2023 Lauren Shifflett shiffllh@jmu.edu Lynne Stover stoverlf@jmu.edu  </vt:lpstr>
      <vt:lpstr>PowerPoint Presentation</vt:lpstr>
      <vt:lpstr>PowerPoint Presentation</vt:lpstr>
      <vt:lpstr>PowerPoint Presentation</vt:lpstr>
      <vt:lpstr>PowerPoint Presentation</vt:lpstr>
      <vt:lpstr>PowerPoint Presentation</vt:lpstr>
      <vt:lpstr>PowerPoint Presentation</vt:lpstr>
      <vt:lpstr>Using Children’s Literature to Teach Content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 Lynne F Stover stoverlf@jmu.edu Lauren H Shifflett shiffllh@jmu.edu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Email:  Date:</dc:title>
  <dc:creator>Microsoft Office User</dc:creator>
  <cp:lastModifiedBy>Stover, Lynne - stoverlf</cp:lastModifiedBy>
  <cp:revision>59</cp:revision>
  <dcterms:created xsi:type="dcterms:W3CDTF">2022-05-10T21:20:13Z</dcterms:created>
  <dcterms:modified xsi:type="dcterms:W3CDTF">2023-10-30T17:26:44Z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