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64" r:id="rId5"/>
  </p:sldMasterIdLst>
  <p:notesMasterIdLst>
    <p:notesMasterId r:id="rId31"/>
  </p:notesMasterIdLst>
  <p:handoutMasterIdLst>
    <p:handoutMasterId r:id="rId32"/>
  </p:handoutMasterIdLst>
  <p:sldIdLst>
    <p:sldId id="766" r:id="rId6"/>
    <p:sldId id="703" r:id="rId7"/>
    <p:sldId id="704" r:id="rId8"/>
    <p:sldId id="663" r:id="rId9"/>
    <p:sldId id="727" r:id="rId10"/>
    <p:sldId id="732" r:id="rId11"/>
    <p:sldId id="260" r:id="rId12"/>
    <p:sldId id="791" r:id="rId13"/>
    <p:sldId id="793" r:id="rId14"/>
    <p:sldId id="771" r:id="rId15"/>
    <p:sldId id="767" r:id="rId16"/>
    <p:sldId id="792" r:id="rId17"/>
    <p:sldId id="295" r:id="rId18"/>
    <p:sldId id="302" r:id="rId19"/>
    <p:sldId id="294" r:id="rId20"/>
    <p:sldId id="782" r:id="rId21"/>
    <p:sldId id="783" r:id="rId22"/>
    <p:sldId id="668" r:id="rId23"/>
    <p:sldId id="676" r:id="rId24"/>
    <p:sldId id="694" r:id="rId25"/>
    <p:sldId id="695" r:id="rId26"/>
    <p:sldId id="749" r:id="rId27"/>
    <p:sldId id="785" r:id="rId28"/>
    <p:sldId id="765" r:id="rId29"/>
    <p:sldId id="76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4300"/>
    <a:srgbClr val="FFE48F"/>
    <a:srgbClr val="000099"/>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F5AB1C69-6EDB-4FF4-983F-18BD219EF322}"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0F0F0"/>
          </a:solidFill>
        </a:fill>
      </a:tcStyle>
    </a:wholeTbl>
    <a:band1H>
      <a:tcStyle>
        <a:tcBdr/>
        <a:fill>
          <a:solidFill>
            <a:srgbClr val="E1E1E1"/>
          </a:solidFill>
        </a:fill>
      </a:tcStyle>
    </a:band1H>
    <a:band2H>
      <a:tcStyle>
        <a:tcBdr/>
      </a:tcStyle>
    </a:band2H>
    <a:band1V>
      <a:tcStyle>
        <a:tcBdr/>
        <a:fill>
          <a:solidFill>
            <a:srgbClr val="E1E1E1"/>
          </a:solidFill>
        </a:fill>
      </a:tcStyle>
    </a:band1V>
    <a:band2V>
      <a:tcStyle>
        <a:tcBdr/>
      </a:tcStyle>
    </a:band2V>
    <a:lastCol>
      <a:tcTxStyle b="on">
        <a:font>
          <a:latin typeface="+mn-lt"/>
          <a:ea typeface="+mn-ea"/>
          <a:cs typeface="+mn-cs"/>
        </a:font>
        <a:srgbClr val="FFFFFF"/>
      </a:tcTxStyle>
      <a:tcStyle>
        <a:tcBdr/>
        <a:fill>
          <a:solidFill>
            <a:srgbClr val="A5A5A5"/>
          </a:solidFill>
        </a:fill>
      </a:tcStyle>
    </a:lastCol>
    <a:firstCol>
      <a:tcTxStyle b="on">
        <a:font>
          <a:latin typeface="+mn-lt"/>
          <a:ea typeface="+mn-ea"/>
          <a:cs typeface="+mn-cs"/>
        </a:font>
        <a:srgbClr val="FFFFFF"/>
      </a:tcTxStyle>
      <a:tcStyle>
        <a:tcBdr/>
        <a:fill>
          <a:solidFill>
            <a:srgbClr val="A5A5A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A5A5A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A5A5A5"/>
          </a:solidFill>
        </a:fill>
      </a:tcStyle>
    </a:firstRow>
  </a:tblStyle>
  <a:tblStyle styleId="{21E4AEA4-8DFA-4A89-87EB-49C32662AFE0}"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CECE8"/>
          </a:solidFill>
        </a:fill>
      </a:tcStyle>
    </a:wholeTbl>
    <a:band1H>
      <a:tcStyle>
        <a:tcBdr/>
        <a:fill>
          <a:solidFill>
            <a:srgbClr val="F8D7CD"/>
          </a:solidFill>
        </a:fill>
      </a:tcStyle>
    </a:band1H>
    <a:band2H>
      <a:tcStyle>
        <a:tcBdr/>
      </a:tcStyle>
    </a:band2H>
    <a:band1V>
      <a:tcStyle>
        <a:tcBdr/>
        <a:fill>
          <a:solidFill>
            <a:srgbClr val="F8D7CD"/>
          </a:solidFill>
        </a:fill>
      </a:tcStyle>
    </a:band1V>
    <a:band2V>
      <a:tcStyle>
        <a:tcBdr/>
      </a:tcStyle>
    </a:band2V>
    <a:lastCol>
      <a:tcTxStyle b="on">
        <a:font>
          <a:latin typeface="+mn-lt"/>
          <a:ea typeface="+mn-ea"/>
          <a:cs typeface="+mn-cs"/>
        </a:font>
        <a:srgbClr val="FFFFFF"/>
      </a:tcTxStyle>
      <a:tcStyle>
        <a:tcBdr/>
        <a:fill>
          <a:solidFill>
            <a:srgbClr val="ED7D31"/>
          </a:solidFill>
        </a:fill>
      </a:tcStyle>
    </a:lastCol>
    <a:firstCol>
      <a:tcTxStyle b="on">
        <a:font>
          <a:latin typeface="+mn-lt"/>
          <a:ea typeface="+mn-ea"/>
          <a:cs typeface="+mn-cs"/>
        </a:font>
        <a:srgbClr val="FFFFFF"/>
      </a:tcTxStyle>
      <a:tcStyle>
        <a:tcBdr/>
        <a:fill>
          <a:solidFill>
            <a:srgbClr val="ED7D31"/>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ED7D31"/>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ED7D3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6" d="100"/>
          <a:sy n="86" d="100"/>
        </p:scale>
        <p:origin x="3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E6607-9075-4B4D-78A3-878EC511BA18}"/>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latin typeface="Calibri"/>
            </a:endParaRPr>
          </a:p>
        </p:txBody>
      </p:sp>
      <p:sp>
        <p:nvSpPr>
          <p:cNvPr id="3" name="Date Placeholder 2">
            <a:extLst>
              <a:ext uri="{FF2B5EF4-FFF2-40B4-BE49-F238E27FC236}">
                <a16:creationId xmlns:a16="http://schemas.microsoft.com/office/drawing/2014/main" id="{E7B4FDB2-3D9C-4AA2-4873-78561E33C2D8}"/>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40C38B3-81AF-5B46-8263-7874B85BD1CF}" type="datetime1">
              <a:rPr lang="en-US"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11/13/2023</a:t>
            </a:fld>
            <a:endParaRPr lang="en-US" sz="1200" b="0" i="0" u="none" strike="noStrike" kern="1200" cap="none" spc="0" baseline="0" dirty="0">
              <a:solidFill>
                <a:srgbClr val="000000"/>
              </a:solidFill>
              <a:uFillTx/>
              <a:latin typeface="Calibri"/>
            </a:endParaRPr>
          </a:p>
        </p:txBody>
      </p:sp>
      <p:sp>
        <p:nvSpPr>
          <p:cNvPr id="4" name="Footer Placeholder 3">
            <a:extLst>
              <a:ext uri="{FF2B5EF4-FFF2-40B4-BE49-F238E27FC236}">
                <a16:creationId xmlns:a16="http://schemas.microsoft.com/office/drawing/2014/main" id="{D868E50E-9B48-81D3-BF2D-F995A6E6D718}"/>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latin typeface="Calibri"/>
            </a:endParaRPr>
          </a:p>
        </p:txBody>
      </p:sp>
      <p:sp>
        <p:nvSpPr>
          <p:cNvPr id="5" name="Slide Number Placeholder 4">
            <a:extLst>
              <a:ext uri="{FF2B5EF4-FFF2-40B4-BE49-F238E27FC236}">
                <a16:creationId xmlns:a16="http://schemas.microsoft.com/office/drawing/2014/main" id="{4DF33FF1-1B11-C918-2A99-08CD3D786BEF}"/>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B9E692A-5FB9-7541-8B6E-C1190A6A4ABA}" type="slidenum">
              <a:t>‹#›</a:t>
            </a:fld>
            <a:endParaRPr lang="en-US"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443941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0CFE72-0F8C-2114-3A06-0903810A60F4}"/>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3" name="Date Placeholder 2">
            <a:extLst>
              <a:ext uri="{FF2B5EF4-FFF2-40B4-BE49-F238E27FC236}">
                <a16:creationId xmlns:a16="http://schemas.microsoft.com/office/drawing/2014/main" id="{B7694AF9-910A-C53E-6001-BC1B810432F8}"/>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ED267A4A-31B1-C44A-A547-B1FA2C31C6DA}" type="datetime1">
              <a:rPr lang="en-US"/>
              <a:pPr lvl="0"/>
              <a:t>11/13/2023</a:t>
            </a:fld>
            <a:endParaRPr lang="en-US" dirty="0"/>
          </a:p>
        </p:txBody>
      </p:sp>
      <p:sp>
        <p:nvSpPr>
          <p:cNvPr id="4" name="Slide Image Placeholder 3">
            <a:extLst>
              <a:ext uri="{FF2B5EF4-FFF2-40B4-BE49-F238E27FC236}">
                <a16:creationId xmlns:a16="http://schemas.microsoft.com/office/drawing/2014/main" id="{5829790C-48C5-865C-071B-9BF9B0D36C21}"/>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0532DEFD-04E7-89F9-44E4-CD02074A8471}"/>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9082C6A-22FF-A55E-74C4-60CC58B97881}"/>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7" name="Slide Number Placeholder 6">
            <a:extLst>
              <a:ext uri="{FF2B5EF4-FFF2-40B4-BE49-F238E27FC236}">
                <a16:creationId xmlns:a16="http://schemas.microsoft.com/office/drawing/2014/main" id="{73223ABD-C66B-5CCF-E2EC-8D722906A66D}"/>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A9ACD9D3-C2EB-654E-B421-57F976836AAF}" type="slidenum">
              <a:t>‹#›</a:t>
            </a:fld>
            <a:endParaRPr lang="en-US" dirty="0"/>
          </a:p>
        </p:txBody>
      </p:sp>
    </p:spTree>
    <p:extLst>
      <p:ext uri="{BB962C8B-B14F-4D97-AF65-F5344CB8AC3E}">
        <p14:creationId xmlns:p14="http://schemas.microsoft.com/office/powerpoint/2010/main" val="237750963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06AA696-CE90-1D27-0454-9458C7289FDC}"/>
              </a:ext>
            </a:extLst>
          </p:cNvPr>
          <p:cNvSpPr txBox="1">
            <a:spLocks noGrp="1"/>
          </p:cNvSpPr>
          <p:nvPr>
            <p:ph type="body" sz="quarter" idx="4294967295"/>
          </p:nvPr>
        </p:nvSpPr>
        <p:spPr>
          <a:xfrm>
            <a:off x="812801" y="4146547"/>
            <a:ext cx="10515600" cy="9144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5400" b="0" i="0" u="none" strike="noStrike" cap="none" spc="-150" baseline="0">
                <a:solidFill>
                  <a:srgbClr val="000000"/>
                </a:solidFill>
                <a:uFillTx/>
                <a:latin typeface="Calibri"/>
              </a:defRPr>
            </a:lvl1pPr>
          </a:lstStyle>
          <a:p>
            <a:pPr lvl="0"/>
            <a:r>
              <a:rPr lang="en-US"/>
              <a:t>Click to edit Master title style</a:t>
            </a:r>
          </a:p>
        </p:txBody>
      </p:sp>
    </p:spTree>
    <p:extLst>
      <p:ext uri="{BB962C8B-B14F-4D97-AF65-F5344CB8AC3E}">
        <p14:creationId xmlns:p14="http://schemas.microsoft.com/office/powerpoint/2010/main" val="339735479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CD55B70-2566-A3A2-EEC8-7572AC1D7281}"/>
              </a:ext>
            </a:extLst>
          </p:cNvPr>
          <p:cNvSpPr txBox="1">
            <a:spLocks noGrp="1"/>
          </p:cNvSpPr>
          <p:nvPr>
            <p:ph type="sldNum" sz="quarter" idx="8"/>
          </p:nvPr>
        </p:nvSpPr>
        <p:spPr/>
        <p:txBody>
          <a:bodyPr/>
          <a:lstStyle>
            <a:lvl1pPr>
              <a:defRPr/>
            </a:lvl1pPr>
          </a:lstStyle>
          <a:p>
            <a:pPr lvl="0"/>
            <a:fld id="{7276FEE9-C51F-0C4D-A455-C6B26ACBD87E}" type="slidenum">
              <a:t>‹#›</a:t>
            </a:fld>
            <a:endParaRPr lang="en-US" dirty="0"/>
          </a:p>
        </p:txBody>
      </p:sp>
      <p:sp>
        <p:nvSpPr>
          <p:cNvPr id="3" name="Content Placeholder 2">
            <a:extLst>
              <a:ext uri="{FF2B5EF4-FFF2-40B4-BE49-F238E27FC236}">
                <a16:creationId xmlns:a16="http://schemas.microsoft.com/office/drawing/2014/main" id="{AC39C13C-193A-0197-C64E-43A0201883D7}"/>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C7048FB0-6146-B9CC-731D-881178EF86E5}"/>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1403708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1750B64-583C-E9A8-7A43-6E29AA0FBEFA}"/>
              </a:ext>
            </a:extLst>
          </p:cNvPr>
          <p:cNvSpPr txBox="1">
            <a:spLocks noGrp="1"/>
          </p:cNvSpPr>
          <p:nvPr>
            <p:ph type="subTitle" sz="quarter" idx="4294967295"/>
          </p:nvPr>
        </p:nvSpPr>
        <p:spPr>
          <a:xfrm>
            <a:off x="732187" y="861392"/>
            <a:ext cx="9144000" cy="6162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0" i="0" u="none" strike="noStrike" cap="none" spc="0" baseline="0">
                <a:solidFill>
                  <a:srgbClr val="000000"/>
                </a:solidFill>
                <a:uFillTx/>
                <a:latin typeface="Calibri"/>
              </a:defRPr>
            </a:lvl1pPr>
          </a:lstStyle>
          <a:p>
            <a:pPr lvl="0"/>
            <a:r>
              <a:rPr lang="en-US"/>
              <a:t>CLICK TO EDIT MASTER SUBTITLE STYLE</a:t>
            </a:r>
          </a:p>
        </p:txBody>
      </p:sp>
      <p:sp>
        <p:nvSpPr>
          <p:cNvPr id="3" name="Slide Number Placeholder 5">
            <a:extLst>
              <a:ext uri="{FF2B5EF4-FFF2-40B4-BE49-F238E27FC236}">
                <a16:creationId xmlns:a16="http://schemas.microsoft.com/office/drawing/2014/main" id="{E631D127-AF44-422A-48B2-6DC945072270}"/>
              </a:ext>
            </a:extLst>
          </p:cNvPr>
          <p:cNvSpPr txBox="1">
            <a:spLocks noGrp="1"/>
          </p:cNvSpPr>
          <p:nvPr>
            <p:ph type="sldNum" sz="quarter" idx="8"/>
          </p:nvPr>
        </p:nvSpPr>
        <p:spPr/>
        <p:txBody>
          <a:bodyPr/>
          <a:lstStyle>
            <a:lvl1pPr>
              <a:defRPr/>
            </a:lvl1pPr>
          </a:lstStyle>
          <a:p>
            <a:pPr lvl="0"/>
            <a:fld id="{FD15E157-0DA7-E846-874B-85D8260FF863}" type="slidenum">
              <a:t>‹#›</a:t>
            </a:fld>
            <a:endParaRPr lang="en-US" dirty="0"/>
          </a:p>
        </p:txBody>
      </p:sp>
      <p:sp>
        <p:nvSpPr>
          <p:cNvPr id="4" name="Content Placeholder 2">
            <a:extLst>
              <a:ext uri="{FF2B5EF4-FFF2-40B4-BE49-F238E27FC236}">
                <a16:creationId xmlns:a16="http://schemas.microsoft.com/office/drawing/2014/main" id="{EAFF9107-A131-C244-1FAD-FC18826BF46F}"/>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6B365C52-E63F-7544-EFC4-429ED5C71844}"/>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249815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AD47ECC5-9FC9-F38A-E672-7E1A3846183F}"/>
              </a:ext>
            </a:extLst>
          </p:cNvPr>
          <p:cNvSpPr txBox="1">
            <a:spLocks noGrp="1"/>
          </p:cNvSpPr>
          <p:nvPr>
            <p:ph sz="half" idx="1"/>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a:extLst>
              <a:ext uri="{FF2B5EF4-FFF2-40B4-BE49-F238E27FC236}">
                <a16:creationId xmlns:a16="http://schemas.microsoft.com/office/drawing/2014/main" id="{EB74A8F5-1A21-114C-2D34-AF2CF661ACCE}"/>
              </a:ext>
            </a:extLst>
          </p:cNvPr>
          <p:cNvSpPr txBox="1">
            <a:spLocks noGrp="1"/>
          </p:cNvSpPr>
          <p:nvPr>
            <p:ph type="sldNum" sz="quarter" idx="8"/>
          </p:nvPr>
        </p:nvSpPr>
        <p:spPr/>
        <p:txBody>
          <a:bodyPr/>
          <a:lstStyle>
            <a:lvl1pPr>
              <a:defRPr/>
            </a:lvl1pPr>
          </a:lstStyle>
          <a:p>
            <a:pPr lvl="0"/>
            <a:fld id="{D6EF7B99-29BE-0A4D-A105-15F12E259CAC}" type="slidenum">
              <a:t>‹#›</a:t>
            </a:fld>
            <a:endParaRPr lang="en-US" dirty="0"/>
          </a:p>
        </p:txBody>
      </p:sp>
    </p:spTree>
    <p:extLst>
      <p:ext uri="{BB962C8B-B14F-4D97-AF65-F5344CB8AC3E}">
        <p14:creationId xmlns:p14="http://schemas.microsoft.com/office/powerpoint/2010/main" val="3686081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369C6FF-58DE-3B51-807C-6EADECA39551}"/>
              </a:ext>
            </a:extLst>
          </p:cNvPr>
          <p:cNvSpPr txBox="1">
            <a:spLocks noGrp="1"/>
          </p:cNvSpPr>
          <p:nvPr>
            <p:ph sz="half" idx="1"/>
          </p:nvPr>
        </p:nvSpPr>
        <p:spPr>
          <a:xfrm>
            <a:off x="838203"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882ACD57-0886-E84B-EB11-B14361E3A3D5}"/>
              </a:ext>
            </a:extLst>
          </p:cNvPr>
          <p:cNvSpPr txBox="1">
            <a:spLocks noGrp="1"/>
          </p:cNvSpPr>
          <p:nvPr>
            <p:ph sz="half" idx="2"/>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543B6E54-AD86-F7D2-2425-B74AA78B66AD}"/>
              </a:ext>
            </a:extLst>
          </p:cNvPr>
          <p:cNvSpPr txBox="1">
            <a:spLocks noGrp="1"/>
          </p:cNvSpPr>
          <p:nvPr>
            <p:ph type="sldNum" sz="quarter" idx="8"/>
          </p:nvPr>
        </p:nvSpPr>
        <p:spPr/>
        <p:txBody>
          <a:bodyPr/>
          <a:lstStyle>
            <a:lvl1pPr>
              <a:defRPr/>
            </a:lvl1pPr>
          </a:lstStyle>
          <a:p>
            <a:pPr lvl="0"/>
            <a:fld id="{B2E230EE-F3FC-0C46-9D5A-599BBBFA9817}" type="slidenum">
              <a:t>‹#›</a:t>
            </a:fld>
            <a:endParaRPr lang="en-US" dirty="0"/>
          </a:p>
        </p:txBody>
      </p:sp>
    </p:spTree>
    <p:extLst>
      <p:ext uri="{BB962C8B-B14F-4D97-AF65-F5344CB8AC3E}">
        <p14:creationId xmlns:p14="http://schemas.microsoft.com/office/powerpoint/2010/main" val="2114188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CC5E1-8BC7-1C98-8913-5D51593B71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9220BF-22E4-C385-2410-2FE715496E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4DE43A-D53B-30CF-EF9E-DD2D59F7A233}"/>
              </a:ext>
            </a:extLst>
          </p:cNvPr>
          <p:cNvSpPr>
            <a:spLocks noGrp="1"/>
          </p:cNvSpPr>
          <p:nvPr>
            <p:ph type="dt" sz="half" idx="10"/>
          </p:nvPr>
        </p:nvSpPr>
        <p:spPr/>
        <p:txBody>
          <a:bodyPr/>
          <a:lstStyle/>
          <a:p>
            <a:fld id="{1C28E5F8-A221-438C-B452-609D5E101CE1}" type="datetimeFigureOut">
              <a:rPr lang="en-US" smtClean="0"/>
              <a:t>11/13/2023</a:t>
            </a:fld>
            <a:endParaRPr lang="en-US" dirty="0"/>
          </a:p>
        </p:txBody>
      </p:sp>
      <p:sp>
        <p:nvSpPr>
          <p:cNvPr id="5" name="Footer Placeholder 4">
            <a:extLst>
              <a:ext uri="{FF2B5EF4-FFF2-40B4-BE49-F238E27FC236}">
                <a16:creationId xmlns:a16="http://schemas.microsoft.com/office/drawing/2014/main" id="{6337A524-4D74-AAD9-502F-97BA26E853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738D2B-4804-1681-8537-5DA0BAE9D568}"/>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994354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055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25534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3357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1E45E28A-FA45-A0B3-B1DA-5A295F71517A}"/>
              </a:ext>
            </a:extLst>
          </p:cNvPr>
          <p:cNvSpPr txBox="1">
            <a:spLocks noGrp="1"/>
          </p:cNvSpPr>
          <p:nvPr>
            <p:ph type="body" sz="quarter" idx="4294967295"/>
          </p:nvPr>
        </p:nvSpPr>
        <p:spPr>
          <a:xfrm>
            <a:off x="750886" y="1552715"/>
            <a:ext cx="10691814" cy="4752840"/>
          </a:xfrm>
          <a:prstGeom prst="rect">
            <a:avLst/>
          </a:prstGeom>
          <a:noFill/>
          <a:ln>
            <a:noFill/>
          </a:ln>
        </p:spPr>
        <p:txBody>
          <a:bodyPr vert="horz" wrap="square" lIns="91440" tIns="45720" rIns="91440" bIns="45720" anchor="t" anchorCtr="0" compatLnSpc="1">
            <a:noAutofit/>
          </a:bodyPr>
          <a:lstStyle>
            <a:lvl1pPr marL="0" marR="0" lvl="0" indent="0" fontAlgn="auto">
              <a:spcBef>
                <a:spcPts val="400"/>
              </a:spcBef>
              <a:spcAft>
                <a:spcPts val="0"/>
              </a:spcAft>
              <a:buNone/>
              <a:tabLst/>
              <a:defRPr lang="en-US" b="0" i="0" u="none" strike="noStrike" cap="none" spc="0" baseline="0">
                <a:solidFill>
                  <a:srgbClr val="000000"/>
                </a:solidFill>
                <a:uFillTx/>
                <a:latin typeface="Calibri"/>
              </a:defRPr>
            </a:lvl1pPr>
          </a:lstStyle>
          <a:p>
            <a:pPr lvl="0"/>
            <a:r>
              <a:rPr lang="en-US"/>
              <a:t>Click to edit Master text styles</a:t>
            </a:r>
          </a:p>
        </p:txBody>
      </p:sp>
    </p:spTree>
    <p:extLst>
      <p:ext uri="{BB962C8B-B14F-4D97-AF65-F5344CB8AC3E}">
        <p14:creationId xmlns:p14="http://schemas.microsoft.com/office/powerpoint/2010/main" val="3413026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A5D8471-8E5C-9BAA-2FB7-31A3DB3AFFAD}"/>
              </a:ext>
            </a:extLst>
          </p:cNvPr>
          <p:cNvSpPr txBox="1">
            <a:spLocks noGrp="1"/>
          </p:cNvSpPr>
          <p:nvPr>
            <p:ph type="sldNum" sz="quarter" idx="8"/>
          </p:nvPr>
        </p:nvSpPr>
        <p:spPr/>
        <p:txBody>
          <a:bodyPr/>
          <a:lstStyle>
            <a:lvl1pPr>
              <a:defRPr/>
            </a:lvl1pPr>
          </a:lstStyle>
          <a:p>
            <a:pPr lvl="0"/>
            <a:fld id="{29D8E1D0-E78E-9C48-9710-D095594FF379}" type="slidenum">
              <a:t>‹#›</a:t>
            </a:fld>
            <a:endParaRPr lang="en-US" dirty="0"/>
          </a:p>
        </p:txBody>
      </p:sp>
      <p:sp>
        <p:nvSpPr>
          <p:cNvPr id="3" name="Text Placeholder 3">
            <a:extLst>
              <a:ext uri="{FF2B5EF4-FFF2-40B4-BE49-F238E27FC236}">
                <a16:creationId xmlns:a16="http://schemas.microsoft.com/office/drawing/2014/main" id="{E2B7258E-8B32-BCE3-2D46-6497099A3903}"/>
              </a:ext>
            </a:extLst>
          </p:cNvPr>
          <p:cNvSpPr txBox="1">
            <a:spLocks noGrp="1"/>
          </p:cNvSpPr>
          <p:nvPr>
            <p:ph type="body" sz="quarter" idx="4294967295"/>
          </p:nvPr>
        </p:nvSpPr>
        <p:spPr>
          <a:xfrm>
            <a:off x="750886" y="1552715"/>
            <a:ext cx="10691814" cy="4752840"/>
          </a:xfrm>
          <a:prstGeom prst="rect">
            <a:avLst/>
          </a:prstGeom>
          <a:noFill/>
          <a:ln>
            <a:noFill/>
          </a:ln>
        </p:spPr>
        <p:txBody>
          <a:bodyPr vert="horz" wrap="square" lIns="91440" tIns="45720" rIns="91440" bIns="45720" anchor="t" anchorCtr="0" compatLnSpc="1">
            <a:noAutofit/>
          </a:bodyPr>
          <a:lstStyle>
            <a:lvl1pPr marL="0" marR="0" lvl="0" indent="0" fontAlgn="auto">
              <a:spcBef>
                <a:spcPts val="400"/>
              </a:spcBef>
              <a:spcAft>
                <a:spcPts val="0"/>
              </a:spcAft>
              <a:buNone/>
              <a:tabLst/>
              <a:defRPr lang="en-US" b="0" i="0" u="none" strike="noStrike" cap="none" spc="0" baseline="0">
                <a:solidFill>
                  <a:srgbClr val="000000"/>
                </a:solidFill>
                <a:uFillTx/>
                <a:latin typeface="Calibri"/>
              </a:defRPr>
            </a:lvl1pPr>
          </a:lstStyle>
          <a:p>
            <a:pPr lvl="0"/>
            <a:r>
              <a:rPr lang="en-US"/>
              <a:t>Click to edit Master text styles</a:t>
            </a:r>
          </a:p>
        </p:txBody>
      </p:sp>
    </p:spTree>
    <p:extLst>
      <p:ext uri="{BB962C8B-B14F-4D97-AF65-F5344CB8AC3E}">
        <p14:creationId xmlns:p14="http://schemas.microsoft.com/office/powerpoint/2010/main" val="3489958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9DC79FA-6780-01F2-148D-B71B1D52EAFD}"/>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C598390-3B3E-32EA-1243-2F057EA33508}"/>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3544846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3627087-28DC-C245-2623-4FD24AC1C6B1}"/>
              </a:ext>
            </a:extLst>
          </p:cNvPr>
          <p:cNvSpPr txBox="1">
            <a:spLocks noGrp="1"/>
          </p:cNvSpPr>
          <p:nvPr>
            <p:ph type="sldNum" sz="quarter" idx="8"/>
          </p:nvPr>
        </p:nvSpPr>
        <p:spPr/>
        <p:txBody>
          <a:bodyPr/>
          <a:lstStyle>
            <a:lvl1pPr>
              <a:defRPr/>
            </a:lvl1pPr>
          </a:lstStyle>
          <a:p>
            <a:pPr lvl="0"/>
            <a:fld id="{75C05A01-5B6C-4E4E-B6D9-A456010C023B}" type="slidenum">
              <a:t>‹#›</a:t>
            </a:fld>
            <a:endParaRPr lang="en-US" dirty="0"/>
          </a:p>
        </p:txBody>
      </p:sp>
      <p:sp>
        <p:nvSpPr>
          <p:cNvPr id="3" name="Content Placeholder 2">
            <a:extLst>
              <a:ext uri="{FF2B5EF4-FFF2-40B4-BE49-F238E27FC236}">
                <a16:creationId xmlns:a16="http://schemas.microsoft.com/office/drawing/2014/main" id="{371998E4-8561-33FE-A353-B8BE11548B31}"/>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4016AB7-D83D-B9C6-3E9A-68FF7EC3771E}"/>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2357280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077B04BE-3319-3930-68B8-480D1EC11FFA}"/>
              </a:ext>
            </a:extLst>
          </p:cNvPr>
          <p:cNvSpPr txBox="1">
            <a:spLocks noGrp="1"/>
          </p:cNvSpPr>
          <p:nvPr>
            <p:ph sz="half" idx="2"/>
          </p:nvPr>
        </p:nvSpPr>
        <p:spPr>
          <a:xfrm>
            <a:off x="839784" y="2505071"/>
            <a:ext cx="5157782" cy="3684583"/>
          </a:xfrm>
          <a:prstGeom prst="rect">
            <a:avLst/>
          </a:prstGeom>
          <a:solidFill>
            <a:srgbClr val="FFFFFF">
              <a:alpha val="20004"/>
            </a:srgbClr>
          </a:solidFill>
          <a:ln w="12701">
            <a:solidFill>
              <a:srgbClr val="2C3842"/>
            </a:solidFill>
            <a:prstDash val="solid"/>
          </a:ln>
        </p:spPr>
        <p:txBody>
          <a:bodyPr vert="horz" wrap="square" lIns="91440" tIns="45720" rIns="91440" bIns="45720" anchor="ctr" anchorCtr="0" compatLnSpc="1">
            <a:noAutofit/>
          </a:bodyPr>
          <a:lstStyle>
            <a:lvl1pPr marL="18288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sp>
        <p:nvSpPr>
          <p:cNvPr id="3" name="Text Placeholder 4">
            <a:extLst>
              <a:ext uri="{FF2B5EF4-FFF2-40B4-BE49-F238E27FC236}">
                <a16:creationId xmlns:a16="http://schemas.microsoft.com/office/drawing/2014/main" id="{75BCF8A3-A40A-6EED-D2B0-CBCF0555A331}"/>
              </a:ext>
            </a:extLst>
          </p:cNvPr>
          <p:cNvSpPr txBox="1">
            <a:spLocks noGrp="1"/>
          </p:cNvSpPr>
          <p:nvPr>
            <p:ph type="body" idx="1"/>
          </p:nvPr>
        </p:nvSpPr>
        <p:spPr>
          <a:xfrm>
            <a:off x="6172200" y="1681160"/>
            <a:ext cx="5183184" cy="823910"/>
          </a:xfrm>
          <a:prstGeom prst="rect">
            <a:avLst/>
          </a:prstGeom>
          <a:solidFill>
            <a:srgbClr val="2C3842"/>
          </a:solidFill>
          <a:ln w="12701">
            <a:solidFill>
              <a:srgbClr val="2C3842"/>
            </a:solidFill>
            <a:prstDash val="solid"/>
          </a:ln>
        </p:spPr>
        <p:txBody>
          <a:bodyPr vert="horz" wrap="square" lIns="91440" tIns="45720" rIns="91440" bIns="45720" anchor="ctr" anchorCtr="0" compatLnSpc="1">
            <a:noAutofit/>
          </a:bodyPr>
          <a:lstStyle>
            <a:lvl1pPr marL="0" marR="0" lvl="0" indent="0" fontAlgn="auto">
              <a:spcAft>
                <a:spcPts val="0"/>
              </a:spcAft>
              <a:buNone/>
              <a:tabLst/>
              <a:defRPr lang="en-US" sz="2400" b="1" i="0" u="none" strike="noStrike" cap="none" spc="0" baseline="0">
                <a:solidFill>
                  <a:srgbClr val="FFFFFF"/>
                </a:solidFill>
                <a:uFillTx/>
                <a:latin typeface="Inter SemiBold" pitchFamily="2"/>
                <a:ea typeface="Inter SemiBold" pitchFamily="2"/>
              </a:defRPr>
            </a:lvl1pPr>
          </a:lstStyle>
          <a:p>
            <a:pPr lvl="0"/>
            <a:r>
              <a:rPr lang="en-US"/>
              <a:t>CLICK TO EDIT MASTER TEXT STYLES</a:t>
            </a:r>
          </a:p>
        </p:txBody>
      </p:sp>
      <p:sp>
        <p:nvSpPr>
          <p:cNvPr id="4" name="Content Placeholder 5">
            <a:extLst>
              <a:ext uri="{FF2B5EF4-FFF2-40B4-BE49-F238E27FC236}">
                <a16:creationId xmlns:a16="http://schemas.microsoft.com/office/drawing/2014/main" id="{AC4B0E05-4683-6D2D-B3B2-EDAEA290B414}"/>
              </a:ext>
            </a:extLst>
          </p:cNvPr>
          <p:cNvSpPr txBox="1">
            <a:spLocks noGrp="1"/>
          </p:cNvSpPr>
          <p:nvPr>
            <p:ph sz="quarter" idx="4"/>
          </p:nvPr>
        </p:nvSpPr>
        <p:spPr>
          <a:xfrm>
            <a:off x="6172200" y="2505071"/>
            <a:ext cx="5183184" cy="3684583"/>
          </a:xfrm>
          <a:prstGeom prst="rect">
            <a:avLst/>
          </a:prstGeom>
          <a:solidFill>
            <a:srgbClr val="FFFFFF">
              <a:alpha val="20004"/>
            </a:srgbClr>
          </a:solidFill>
          <a:ln w="12701">
            <a:solidFill>
              <a:srgbClr val="2C3842"/>
            </a:solidFill>
            <a:prstDash val="solid"/>
          </a:ln>
        </p:spPr>
        <p:txBody>
          <a:bodyPr vert="horz" wrap="square" lIns="91440" tIns="45720" rIns="91440" bIns="45720" anchor="ctr" anchorCtr="0" compatLnSpc="1">
            <a:noAutofit/>
          </a:bodyPr>
          <a:lstStyle>
            <a:lvl1pPr marL="18288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sp>
        <p:nvSpPr>
          <p:cNvPr id="5" name="Slide Number Placeholder 8">
            <a:extLst>
              <a:ext uri="{FF2B5EF4-FFF2-40B4-BE49-F238E27FC236}">
                <a16:creationId xmlns:a16="http://schemas.microsoft.com/office/drawing/2014/main" id="{4B1F9432-DC5B-B549-24B0-F854B75C0014}"/>
              </a:ext>
            </a:extLst>
          </p:cNvPr>
          <p:cNvSpPr txBox="1">
            <a:spLocks noGrp="1"/>
          </p:cNvSpPr>
          <p:nvPr>
            <p:ph type="sldNum" sz="quarter" idx="8"/>
          </p:nvPr>
        </p:nvSpPr>
        <p:spPr/>
        <p:txBody>
          <a:bodyPr/>
          <a:lstStyle>
            <a:lvl1pPr>
              <a:defRPr/>
            </a:lvl1pPr>
          </a:lstStyle>
          <a:p>
            <a:pPr lvl="0"/>
            <a:fld id="{CCA30D68-C8CE-E04E-826F-CD269741E059}" type="slidenum">
              <a:t>‹#›</a:t>
            </a:fld>
            <a:endParaRPr lang="en-US" dirty="0"/>
          </a:p>
        </p:txBody>
      </p:sp>
    </p:spTree>
    <p:extLst>
      <p:ext uri="{BB962C8B-B14F-4D97-AF65-F5344CB8AC3E}">
        <p14:creationId xmlns:p14="http://schemas.microsoft.com/office/powerpoint/2010/main" val="3046554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58A3043-4CCE-0A71-1A94-DB9E9E5FEAFC}"/>
              </a:ext>
            </a:extLst>
          </p:cNvPr>
          <p:cNvPicPr>
            <a:picLocks noChangeAspect="1"/>
          </p:cNvPicPr>
          <p:nvPr/>
        </p:nvPicPr>
        <p:blipFill>
          <a:blip r:embed="rId4"/>
          <a:stretch>
            <a:fillRect/>
          </a:stretch>
        </p:blipFill>
        <p:spPr>
          <a:xfrm>
            <a:off x="-59637" y="-636102"/>
            <a:ext cx="15259260" cy="7533860"/>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53"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607CA-1157-26B7-1680-BC0242E72D50}"/>
              </a:ext>
            </a:extLst>
          </p:cNvPr>
          <p:cNvPicPr>
            <a:picLocks noChangeAspect="1"/>
          </p:cNvPicPr>
          <p:nvPr/>
        </p:nvPicPr>
        <p:blipFill>
          <a:blip r:embed="rId14"/>
          <a:stretch>
            <a:fillRect/>
          </a:stretch>
        </p:blipFill>
        <p:spPr>
          <a:xfrm>
            <a:off x="9942454" y="70363"/>
            <a:ext cx="1465618" cy="1221345"/>
          </a:xfrm>
          <a:prstGeom prst="rect">
            <a:avLst/>
          </a:prstGeom>
          <a:noFill/>
          <a:ln cap="flat">
            <a:noFill/>
          </a:ln>
        </p:spPr>
      </p:pic>
      <p:sp>
        <p:nvSpPr>
          <p:cNvPr id="3" name="Rectangle 2">
            <a:extLst>
              <a:ext uri="{FF2B5EF4-FFF2-40B4-BE49-F238E27FC236}">
                <a16:creationId xmlns:a16="http://schemas.microsoft.com/office/drawing/2014/main" id="{5DB4DCCA-63C7-F1C7-D82C-1B8EE516FB36}"/>
              </a:ext>
            </a:extLst>
          </p:cNvPr>
          <p:cNvSpPr/>
          <p:nvPr/>
        </p:nvSpPr>
        <p:spPr>
          <a:xfrm flipV="1">
            <a:off x="790416" y="1291708"/>
            <a:ext cx="10611173" cy="45720"/>
          </a:xfrm>
          <a:prstGeom prst="rect">
            <a:avLst/>
          </a:prstGeom>
          <a:solidFill>
            <a:srgbClr val="A7CE6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4" name="Slide Number Placeholder 5">
            <a:extLst>
              <a:ext uri="{FF2B5EF4-FFF2-40B4-BE49-F238E27FC236}">
                <a16:creationId xmlns:a16="http://schemas.microsoft.com/office/drawing/2014/main" id="{C5FE8B75-320E-3E21-EBCE-F2C787E28CD7}"/>
              </a:ext>
            </a:extLst>
          </p:cNvPr>
          <p:cNvSpPr txBox="1">
            <a:spLocks noGrp="1"/>
          </p:cNvSpPr>
          <p:nvPr>
            <p:ph type="sldNum" sz="quarter" idx="4"/>
          </p:nvPr>
        </p:nvSpPr>
        <p:spPr>
          <a:xfrm>
            <a:off x="8610603" y="6356351"/>
            <a:ext cx="3389241"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000" b="0" i="0" u="none" strike="noStrike" kern="1200" cap="none" spc="0" baseline="0">
                <a:solidFill>
                  <a:srgbClr val="414A58"/>
                </a:solidFill>
                <a:uFillTx/>
                <a:latin typeface="Inter" pitchFamily="2"/>
                <a:ea typeface="Inter" pitchFamily="2"/>
              </a:defRPr>
            </a:lvl1pPr>
          </a:lstStyle>
          <a:p>
            <a:pPr lvl="0"/>
            <a:fld id="{9D2D4309-1456-EB4A-8187-D623C8A2F352}" type="slidenum">
              <a:t>‹#›</a:t>
            </a:fld>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CISeEFTsgDA"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MibEeGiFThM" TargetMode="External"/><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 Id="rId9" Type="http://schemas.openxmlformats.org/officeDocument/2006/relationships/image" Target="../media/image42.emf"/></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seTLltE44" TargetMode="External"/><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1btJgUXzmw0" TargetMode="External"/><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1.jpeg"/><Relationship Id="rId2" Type="http://schemas.openxmlformats.org/officeDocument/2006/relationships/hyperlink" Target="https://static.macmillan.com/static/macmillan/2020-online-resources/downloads/we-are-water-protectors-activity-kit.pdf" TargetMode="Externa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emf"/><Relationship Id="rId7" Type="http://schemas.openxmlformats.org/officeDocument/2006/relationships/image" Target="../media/image62.jpeg"/><Relationship Id="rId2" Type="http://schemas.openxmlformats.org/officeDocument/2006/relationships/image" Target="../media/image58.emf"/><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hyperlink" Target="https://noveleffect.com/we-are-water-protectors-k-5-activities/" TargetMode="External"/><Relationship Id="rId10" Type="http://schemas.openxmlformats.org/officeDocument/2006/relationships/image" Target="../media/image65.png"/><Relationship Id="rId4" Type="http://schemas.openxmlformats.org/officeDocument/2006/relationships/image" Target="../media/image60.emf"/><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stoverlf@jmu.edu" TargetMode="Externa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hyperlink" Target="mailto:shiffllh@jmu.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hyperlink" Target="https://www.councilforeconed.org/wp-content/uploads/2012/03/voluntary-national-content-standards-2010.pdf"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28C289-5C91-934C-223F-65B7E178EC36}"/>
              </a:ext>
            </a:extLst>
          </p:cNvPr>
          <p:cNvSpPr txBox="1"/>
          <p:nvPr/>
        </p:nvSpPr>
        <p:spPr>
          <a:xfrm>
            <a:off x="2167128" y="182880"/>
            <a:ext cx="9491472" cy="1354217"/>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latin typeface="Berlin Sans FB" panose="020E0602020502020306" pitchFamily="34" charset="0"/>
                <a:ea typeface="Times New Roman" panose="02020603050405020304" pitchFamily="18" charset="0"/>
              </a:rPr>
              <a:t>Commemorate Native American Heritage Month: </a:t>
            </a:r>
          </a:p>
          <a:p>
            <a:pPr algn="ctr"/>
            <a:r>
              <a:rPr lang="en-US" sz="3200" dirty="0">
                <a:effectLst>
                  <a:outerShdw blurRad="38100" dist="38100" dir="2700000" algn="tl">
                    <a:srgbClr val="000000">
                      <a:alpha val="43137"/>
                    </a:srgbClr>
                  </a:outerShdw>
                </a:effectLst>
                <a:latin typeface="Berlin Sans FB" panose="020E0602020502020306" pitchFamily="34" charset="0"/>
                <a:ea typeface="Times New Roman" panose="02020603050405020304" pitchFamily="18" charset="0"/>
              </a:rPr>
              <a:t>Using Children’s Literature to Teach Economic Concepts</a:t>
            </a:r>
          </a:p>
          <a:p>
            <a:endParaRPr lang="en-US" dirty="0"/>
          </a:p>
        </p:txBody>
      </p:sp>
      <p:pic>
        <p:nvPicPr>
          <p:cNvPr id="1028" name="Picture 4" descr="Keepunumuk: Weeâchumun's Thanksgiving Story: Greendeer, Danielle, Perry,  Anthony, Bunten, Alexis, Meeches Sr., Garry: 9781623542900: Amazon.com:  Books">
            <a:extLst>
              <a:ext uri="{FF2B5EF4-FFF2-40B4-BE49-F238E27FC236}">
                <a16:creationId xmlns:a16="http://schemas.microsoft.com/office/drawing/2014/main" id="{8CEB7332-2F69-14F3-91BD-1D89949545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7612" y="1947370"/>
            <a:ext cx="5538147" cy="428069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38" name="Picture 14" descr="Fry Bread: A Native American Family Story: Noble Maillard, Kevin,  Martinez-Neal, Juana: 9781626727465: Amazon.com: Books">
            <a:extLst>
              <a:ext uri="{FF2B5EF4-FFF2-40B4-BE49-F238E27FC236}">
                <a16:creationId xmlns:a16="http://schemas.microsoft.com/office/drawing/2014/main" id="{BEB591BB-7A3E-C3B2-D768-A1089F10D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371" y="4364864"/>
            <a:ext cx="2256900" cy="22569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40" name="Picture 16" descr="Wilma's Way Home: The Life of Wilma Mankiller (A Big Words Book, 10):  Rappaport, Doreen, Kukuk, Linda: 9781484747186: Amazon.com: Books">
            <a:extLst>
              <a:ext uri="{FF2B5EF4-FFF2-40B4-BE49-F238E27FC236}">
                <a16:creationId xmlns:a16="http://schemas.microsoft.com/office/drawing/2014/main" id="{73D46F15-F336-8727-CC1A-BA9601D03C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5765" y="4087717"/>
            <a:ext cx="1989103" cy="21831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44" name="Picture 20" descr="We Are Water Protectors: Lindstrom, Carole, Goade, Michaela: 9781250203557:  Amazon.com: Books">
            <a:extLst>
              <a:ext uri="{FF2B5EF4-FFF2-40B4-BE49-F238E27FC236}">
                <a16:creationId xmlns:a16="http://schemas.microsoft.com/office/drawing/2014/main" id="{6392D131-FBF1-A921-0DDE-F1E473906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93541">
            <a:off x="944717" y="2197958"/>
            <a:ext cx="1952594" cy="195259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FAB8CE3-5526-5A71-182B-F7D7BF480EF2}"/>
              </a:ext>
            </a:extLst>
          </p:cNvPr>
          <p:cNvPicPr>
            <a:picLocks noChangeAspect="1"/>
          </p:cNvPicPr>
          <p:nvPr/>
        </p:nvPicPr>
        <p:blipFill>
          <a:blip r:embed="rId6"/>
          <a:stretch>
            <a:fillRect/>
          </a:stretch>
        </p:blipFill>
        <p:spPr>
          <a:xfrm>
            <a:off x="9720100" y="1537097"/>
            <a:ext cx="2246156" cy="2246156"/>
          </a:xfrm>
          <a:prstGeom prst="rect">
            <a:avLst/>
          </a:prstGeom>
        </p:spPr>
      </p:pic>
    </p:spTree>
    <p:extLst>
      <p:ext uri="{BB962C8B-B14F-4D97-AF65-F5344CB8AC3E}">
        <p14:creationId xmlns:p14="http://schemas.microsoft.com/office/powerpoint/2010/main" val="26103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55AFCE-4306-741F-C874-93BC51876F6E}"/>
              </a:ext>
            </a:extLst>
          </p:cNvPr>
          <p:cNvSpPr txBox="1"/>
          <p:nvPr/>
        </p:nvSpPr>
        <p:spPr>
          <a:xfrm>
            <a:off x="3604022" y="435143"/>
            <a:ext cx="6093618" cy="646331"/>
          </a:xfrm>
          <a:prstGeom prst="rect">
            <a:avLst/>
          </a:prstGeom>
          <a:noFill/>
        </p:spPr>
        <p:txBody>
          <a:bodyPr wrap="square">
            <a:spAutoFit/>
          </a:bodyPr>
          <a:lstStyle/>
          <a:p>
            <a:pPr algn="ctr"/>
            <a:r>
              <a:rPr lang="en-US" sz="3600" b="0" i="0" u="none" strike="noStrike" baseline="0" dirty="0">
                <a:solidFill>
                  <a:srgbClr val="C00000"/>
                </a:solidFill>
                <a:latin typeface="Oswald-Regular"/>
              </a:rPr>
              <a:t>The Word Indigenous Explained</a:t>
            </a:r>
            <a:endParaRPr lang="en-US" sz="3600" dirty="0">
              <a:solidFill>
                <a:srgbClr val="C00000"/>
              </a:solidFill>
            </a:endParaRPr>
          </a:p>
        </p:txBody>
      </p:sp>
      <p:sp>
        <p:nvSpPr>
          <p:cNvPr id="5" name="TextBox 4">
            <a:extLst>
              <a:ext uri="{FF2B5EF4-FFF2-40B4-BE49-F238E27FC236}">
                <a16:creationId xmlns:a16="http://schemas.microsoft.com/office/drawing/2014/main" id="{81FC475E-91AB-123C-3DAF-8C2D43278889}"/>
              </a:ext>
            </a:extLst>
          </p:cNvPr>
          <p:cNvSpPr txBox="1"/>
          <p:nvPr/>
        </p:nvSpPr>
        <p:spPr>
          <a:xfrm>
            <a:off x="1914525" y="4830246"/>
            <a:ext cx="9686925" cy="1569660"/>
          </a:xfrm>
          <a:prstGeom prst="rect">
            <a:avLst/>
          </a:prstGeom>
          <a:noFill/>
        </p:spPr>
        <p:txBody>
          <a:bodyPr wrap="square">
            <a:spAutoFit/>
          </a:bodyPr>
          <a:lstStyle/>
          <a:p>
            <a:r>
              <a:rPr lang="en-US" sz="3200" b="0" i="0" u="none" strike="noStrike" baseline="0" dirty="0">
                <a:solidFill>
                  <a:srgbClr val="01B0D2"/>
                </a:solidFill>
                <a:latin typeface="SourceCodePro-Regular"/>
                <a:hlinkClick r:id="rId2"/>
              </a:rPr>
              <a:t>https://www.youtube.com/watch?v=CISeEFTsgDA</a:t>
            </a:r>
            <a:endParaRPr lang="en-US" sz="3200" b="0" i="0" u="none" strike="noStrike" baseline="0" dirty="0">
              <a:solidFill>
                <a:srgbClr val="01B0D2"/>
              </a:solidFill>
              <a:latin typeface="SourceCodePro-Regular"/>
            </a:endParaRPr>
          </a:p>
          <a:p>
            <a:pPr algn="ctr"/>
            <a:r>
              <a:rPr lang="en-US" sz="3200" b="0" i="0" u="none" strike="noStrike" baseline="0" dirty="0">
                <a:latin typeface="SourceCodePro-Regular"/>
              </a:rPr>
              <a:t>2:27 Minutes</a:t>
            </a:r>
          </a:p>
          <a:p>
            <a:endParaRPr lang="en-US" sz="3200" dirty="0"/>
          </a:p>
        </p:txBody>
      </p:sp>
      <p:pic>
        <p:nvPicPr>
          <p:cNvPr id="7" name="Picture 6">
            <a:extLst>
              <a:ext uri="{FF2B5EF4-FFF2-40B4-BE49-F238E27FC236}">
                <a16:creationId xmlns:a16="http://schemas.microsoft.com/office/drawing/2014/main" id="{CD605C18-6018-5821-1F98-67D6B9A521F2}"/>
              </a:ext>
            </a:extLst>
          </p:cNvPr>
          <p:cNvPicPr>
            <a:picLocks noChangeAspect="1"/>
          </p:cNvPicPr>
          <p:nvPr/>
        </p:nvPicPr>
        <p:blipFill>
          <a:blip r:embed="rId3"/>
          <a:stretch>
            <a:fillRect/>
          </a:stretch>
        </p:blipFill>
        <p:spPr>
          <a:xfrm>
            <a:off x="2817018" y="1467263"/>
            <a:ext cx="6557963" cy="3053067"/>
          </a:xfrm>
          <a:prstGeom prst="rect">
            <a:avLst/>
          </a:prstGeom>
          <a:ln w="38100">
            <a:solidFill>
              <a:schemeClr val="accent1"/>
            </a:solidFill>
          </a:ln>
        </p:spPr>
      </p:pic>
    </p:spTree>
    <p:extLst>
      <p:ext uri="{BB962C8B-B14F-4D97-AF65-F5344CB8AC3E}">
        <p14:creationId xmlns:p14="http://schemas.microsoft.com/office/powerpoint/2010/main" val="3862944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38755B-47D8-A1AF-44DC-D05EC05FBDC5}"/>
              </a:ext>
            </a:extLst>
          </p:cNvPr>
          <p:cNvPicPr>
            <a:picLocks noChangeAspect="1"/>
          </p:cNvPicPr>
          <p:nvPr/>
        </p:nvPicPr>
        <p:blipFill>
          <a:blip r:embed="rId2"/>
          <a:stretch>
            <a:fillRect/>
          </a:stretch>
        </p:blipFill>
        <p:spPr>
          <a:xfrm>
            <a:off x="600075" y="1962150"/>
            <a:ext cx="10991850" cy="2933700"/>
          </a:xfrm>
          <a:prstGeom prst="rect">
            <a:avLst/>
          </a:prstGeom>
        </p:spPr>
      </p:pic>
      <p:sp>
        <p:nvSpPr>
          <p:cNvPr id="4" name="TextBox 3">
            <a:extLst>
              <a:ext uri="{FF2B5EF4-FFF2-40B4-BE49-F238E27FC236}">
                <a16:creationId xmlns:a16="http://schemas.microsoft.com/office/drawing/2014/main" id="{B1040DEF-8891-AD6B-A760-4B3A83427A8F}"/>
              </a:ext>
            </a:extLst>
          </p:cNvPr>
          <p:cNvSpPr txBox="1"/>
          <p:nvPr/>
        </p:nvSpPr>
        <p:spPr>
          <a:xfrm>
            <a:off x="2971799" y="352573"/>
            <a:ext cx="5629275" cy="769441"/>
          </a:xfrm>
          <a:prstGeom prst="rect">
            <a:avLst/>
          </a:prstGeom>
          <a:noFill/>
        </p:spPr>
        <p:txBody>
          <a:bodyPr wrap="square" rtlCol="0">
            <a:spAutoFit/>
          </a:bodyPr>
          <a:lstStyle/>
          <a:p>
            <a:r>
              <a:rPr lang="en-US" sz="4400" b="1" dirty="0"/>
              <a:t>LET’S START THINKING!</a:t>
            </a:r>
          </a:p>
        </p:txBody>
      </p:sp>
      <p:sp>
        <p:nvSpPr>
          <p:cNvPr id="5" name="TextBox 4">
            <a:extLst>
              <a:ext uri="{FF2B5EF4-FFF2-40B4-BE49-F238E27FC236}">
                <a16:creationId xmlns:a16="http://schemas.microsoft.com/office/drawing/2014/main" id="{D040F796-0B20-E608-40E8-0941CCED7462}"/>
              </a:ext>
            </a:extLst>
          </p:cNvPr>
          <p:cNvSpPr txBox="1"/>
          <p:nvPr/>
        </p:nvSpPr>
        <p:spPr>
          <a:xfrm>
            <a:off x="2100264" y="5043488"/>
            <a:ext cx="8586786" cy="1077218"/>
          </a:xfrm>
          <a:prstGeom prst="rect">
            <a:avLst/>
          </a:prstGeom>
          <a:noFill/>
        </p:spPr>
        <p:txBody>
          <a:bodyPr wrap="square" rtlCol="0">
            <a:spAutoFit/>
          </a:bodyPr>
          <a:lstStyle/>
          <a:p>
            <a:r>
              <a:rPr lang="en-US" sz="3200" dirty="0"/>
              <a:t>How would you rank these animals from the most important to the least important?</a:t>
            </a:r>
          </a:p>
        </p:txBody>
      </p:sp>
    </p:spTree>
    <p:extLst>
      <p:ext uri="{BB962C8B-B14F-4D97-AF65-F5344CB8AC3E}">
        <p14:creationId xmlns:p14="http://schemas.microsoft.com/office/powerpoint/2010/main" val="1207168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CD1D-0599-C9E2-997E-23C10ED15EB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7A261C2-F773-687A-499F-DD9DEE119A3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7EEB1B0C-F913-5A33-F157-8622E5ECCD04}"/>
              </a:ext>
            </a:extLst>
          </p:cNvPr>
          <p:cNvSpPr txBox="1"/>
          <p:nvPr/>
        </p:nvSpPr>
        <p:spPr>
          <a:xfrm>
            <a:off x="851073" y="0"/>
            <a:ext cx="9220200" cy="1323439"/>
          </a:xfrm>
          <a:prstGeom prst="rect">
            <a:avLst/>
          </a:prstGeom>
          <a:noFill/>
        </p:spPr>
        <p:txBody>
          <a:bodyPr wrap="square" rtlCol="0">
            <a:spAutoFit/>
          </a:bodyPr>
          <a:lstStyle/>
          <a:p>
            <a:pPr algn="ctr"/>
            <a:r>
              <a:rPr lang="en-US" sz="4400" b="1" dirty="0">
                <a:solidFill>
                  <a:srgbClr val="FF0000"/>
                </a:solidFill>
              </a:rPr>
              <a:t>PART II</a:t>
            </a:r>
          </a:p>
          <a:p>
            <a:pPr algn="ctr"/>
            <a:r>
              <a:rPr lang="en-US" sz="3600" b="1" dirty="0">
                <a:solidFill>
                  <a:srgbClr val="FF0000"/>
                </a:solidFill>
              </a:rPr>
              <a:t>Featured Childrens’ Books: Lessons &amp; Activities</a:t>
            </a:r>
          </a:p>
        </p:txBody>
      </p:sp>
      <p:pic>
        <p:nvPicPr>
          <p:cNvPr id="4098" name="Picture 2" descr="Fry Bread: A Native American Family Story [Book] – Brown Babies Books">
            <a:extLst>
              <a:ext uri="{FF2B5EF4-FFF2-40B4-BE49-F238E27FC236}">
                <a16:creationId xmlns:a16="http://schemas.microsoft.com/office/drawing/2014/main" id="{4458BFF3-6E2C-E09D-67B8-CD6E3B76A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341" y="4522614"/>
            <a:ext cx="4112182" cy="205609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Wilma's Way Home: The Life of Wilma Mankiller Out Now – DisKingdom.com">
            <a:extLst>
              <a:ext uri="{FF2B5EF4-FFF2-40B4-BE49-F238E27FC236}">
                <a16:creationId xmlns:a16="http://schemas.microsoft.com/office/drawing/2014/main" id="{796F5854-1168-73C5-20B1-CF4CE6A66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525" y="2351544"/>
            <a:ext cx="4038598" cy="222122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descr="Keepunumuk: Weeâchumun's Thanksgiving Story">
            <a:extLst>
              <a:ext uri="{FF2B5EF4-FFF2-40B4-BE49-F238E27FC236}">
                <a16:creationId xmlns:a16="http://schemas.microsoft.com/office/drawing/2014/main" id="{BA311169-1A16-8EC1-8CA5-09DB329571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760" y="4353911"/>
            <a:ext cx="3100382" cy="239349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106" name="Picture 10" descr="We Are Water Protectors&quot; / Take Courage / Fine Art Print — Michaela Goade">
            <a:extLst>
              <a:ext uri="{FF2B5EF4-FFF2-40B4-BE49-F238E27FC236}">
                <a16:creationId xmlns:a16="http://schemas.microsoft.com/office/drawing/2014/main" id="{711ACE36-F72F-7FC0-2D06-DF5390C1FD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4" y="2110861"/>
            <a:ext cx="2957513" cy="147875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110" name="Picture 14" descr="Brenda Child's “Bowwow Powwow” is a sheer delight | The Circle News">
            <a:extLst>
              <a:ext uri="{FF2B5EF4-FFF2-40B4-BE49-F238E27FC236}">
                <a16:creationId xmlns:a16="http://schemas.microsoft.com/office/drawing/2014/main" id="{1028BDD3-7DF8-55B0-4257-8D88011E04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5299" y="1910835"/>
            <a:ext cx="3757616" cy="1878808"/>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190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y Bread: A Native American Family Story">
            <a:extLst>
              <a:ext uri="{FF2B5EF4-FFF2-40B4-BE49-F238E27FC236}">
                <a16:creationId xmlns:a16="http://schemas.microsoft.com/office/drawing/2014/main" id="{215D5EC9-B672-4460-8F80-7CEEEA6EE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78429">
            <a:off x="604838" y="1170512"/>
            <a:ext cx="3956865" cy="3956865"/>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AEF14F-8C28-46C7-999D-1ECC934128AD}"/>
              </a:ext>
            </a:extLst>
          </p:cNvPr>
          <p:cNvSpPr txBox="1"/>
          <p:nvPr/>
        </p:nvSpPr>
        <p:spPr>
          <a:xfrm>
            <a:off x="7085029" y="4701825"/>
            <a:ext cx="4244958" cy="1569660"/>
          </a:xfrm>
          <a:prstGeom prst="rect">
            <a:avLst/>
          </a:prstGeom>
          <a:noFill/>
          <a:ln w="28575">
            <a:solidFill>
              <a:schemeClr val="tx1"/>
            </a:solidFill>
          </a:ln>
        </p:spPr>
        <p:txBody>
          <a:bodyPr wrap="square" rtlCol="0">
            <a:spAutoFit/>
          </a:bodyPr>
          <a:lstStyle/>
          <a:p>
            <a:pPr algn="l"/>
            <a:r>
              <a:rPr lang="en-US" sz="2400" b="1" dirty="0">
                <a:solidFill>
                  <a:srgbClr val="333333"/>
                </a:solidFill>
              </a:rPr>
              <a:t>Publisher:</a:t>
            </a:r>
            <a:r>
              <a:rPr lang="en-US" sz="2400" dirty="0">
                <a:solidFill>
                  <a:srgbClr val="333333"/>
                </a:solidFill>
              </a:rPr>
              <a:t> Roaring Brook Press</a:t>
            </a:r>
          </a:p>
          <a:p>
            <a:pPr algn="l"/>
            <a:r>
              <a:rPr lang="en-US" sz="2400" b="1" dirty="0">
                <a:solidFill>
                  <a:srgbClr val="333333"/>
                </a:solidFill>
              </a:rPr>
              <a:t>Copyright Date:</a:t>
            </a:r>
            <a:r>
              <a:rPr lang="en-US" sz="2400" dirty="0">
                <a:solidFill>
                  <a:srgbClr val="333333"/>
                </a:solidFill>
              </a:rPr>
              <a:t> 2019</a:t>
            </a:r>
          </a:p>
          <a:p>
            <a:pPr algn="l"/>
            <a:r>
              <a:rPr lang="en-US" sz="2400" b="1" dirty="0">
                <a:solidFill>
                  <a:srgbClr val="333333"/>
                </a:solidFill>
              </a:rPr>
              <a:t>Reading Level:</a:t>
            </a:r>
            <a:r>
              <a:rPr lang="en-US" sz="2400" dirty="0">
                <a:solidFill>
                  <a:srgbClr val="333333"/>
                </a:solidFill>
              </a:rPr>
              <a:t> 2.0</a:t>
            </a:r>
          </a:p>
          <a:p>
            <a:pPr algn="l"/>
            <a:r>
              <a:rPr lang="en-US" sz="2400" b="1" dirty="0">
                <a:solidFill>
                  <a:srgbClr val="333333"/>
                </a:solidFill>
              </a:rPr>
              <a:t>Interest Level:</a:t>
            </a:r>
            <a:r>
              <a:rPr lang="en-US" sz="2400" dirty="0">
                <a:solidFill>
                  <a:srgbClr val="333333"/>
                </a:solidFill>
              </a:rPr>
              <a:t> P-2</a:t>
            </a:r>
            <a:endParaRPr lang="en-US" sz="2400" dirty="0">
              <a:solidFill>
                <a:srgbClr val="333333"/>
              </a:solidFill>
              <a:latin typeface="Lato"/>
            </a:endParaRPr>
          </a:p>
        </p:txBody>
      </p:sp>
      <p:sp>
        <p:nvSpPr>
          <p:cNvPr id="7" name="TextBox 6">
            <a:extLst>
              <a:ext uri="{FF2B5EF4-FFF2-40B4-BE49-F238E27FC236}">
                <a16:creationId xmlns:a16="http://schemas.microsoft.com/office/drawing/2014/main" id="{A644C685-76FD-4EFA-8543-C2560986324C}"/>
              </a:ext>
            </a:extLst>
          </p:cNvPr>
          <p:cNvSpPr txBox="1"/>
          <p:nvPr/>
        </p:nvSpPr>
        <p:spPr>
          <a:xfrm>
            <a:off x="3060052" y="137101"/>
            <a:ext cx="5728996" cy="1600438"/>
          </a:xfrm>
          <a:prstGeom prst="rect">
            <a:avLst/>
          </a:prstGeom>
          <a:noFill/>
        </p:spPr>
        <p:txBody>
          <a:bodyPr wrap="square" rtlCol="0">
            <a:spAutoFit/>
          </a:bodyPr>
          <a:lstStyle/>
          <a:p>
            <a:pPr algn="ctr"/>
            <a:r>
              <a:rPr lang="en-US" sz="4400" b="1" i="1" dirty="0">
                <a:solidFill>
                  <a:srgbClr val="C00000"/>
                </a:solidFill>
                <a:effectLst>
                  <a:outerShdw blurRad="38100" dist="38100" dir="2700000" algn="tl">
                    <a:srgbClr val="000000">
                      <a:alpha val="43137"/>
                    </a:srgbClr>
                  </a:outerShdw>
                </a:effectLst>
                <a:latin typeface="Bahnschrift" panose="020B0502040204020203" pitchFamily="34" charset="0"/>
              </a:rPr>
              <a:t>FRY BREAD</a:t>
            </a:r>
          </a:p>
          <a:p>
            <a:pPr algn="ctr"/>
            <a:r>
              <a:rPr lang="en-US" dirty="0"/>
              <a:t>by Kevin Noble Maillard</a:t>
            </a:r>
          </a:p>
          <a:p>
            <a:pPr algn="ctr"/>
            <a:endParaRPr lang="en-US" dirty="0"/>
          </a:p>
          <a:p>
            <a:pPr algn="ctr"/>
            <a:endParaRPr lang="en-US" dirty="0"/>
          </a:p>
        </p:txBody>
      </p:sp>
      <p:sp>
        <p:nvSpPr>
          <p:cNvPr id="2" name="TextBox 1">
            <a:extLst>
              <a:ext uri="{FF2B5EF4-FFF2-40B4-BE49-F238E27FC236}">
                <a16:creationId xmlns:a16="http://schemas.microsoft.com/office/drawing/2014/main" id="{D328CE34-89B2-4737-B998-B2C99D4DBA77}"/>
              </a:ext>
            </a:extLst>
          </p:cNvPr>
          <p:cNvSpPr txBox="1"/>
          <p:nvPr/>
        </p:nvSpPr>
        <p:spPr>
          <a:xfrm>
            <a:off x="221033" y="5983470"/>
            <a:ext cx="5451105" cy="369332"/>
          </a:xfrm>
          <a:prstGeom prst="rect">
            <a:avLst/>
          </a:prstGeom>
          <a:noFill/>
          <a:ln w="19050">
            <a:solidFill>
              <a:schemeClr val="tx1"/>
            </a:solidFill>
          </a:ln>
        </p:spPr>
        <p:txBody>
          <a:bodyPr wrap="square" rtlCol="0">
            <a:spAutoFit/>
          </a:bodyPr>
          <a:lstStyle/>
          <a:p>
            <a:pPr algn="ctr"/>
            <a:r>
              <a:rPr lang="en-US" dirty="0">
                <a:hlinkClick r:id="rId3"/>
              </a:rPr>
              <a:t>https://www.youtube.com/watch?v=MibEeGiFThM</a:t>
            </a:r>
            <a:endParaRPr lang="en-US" dirty="0"/>
          </a:p>
        </p:txBody>
      </p:sp>
      <p:sp>
        <p:nvSpPr>
          <p:cNvPr id="3" name="TextBox 2">
            <a:extLst>
              <a:ext uri="{FF2B5EF4-FFF2-40B4-BE49-F238E27FC236}">
                <a16:creationId xmlns:a16="http://schemas.microsoft.com/office/drawing/2014/main" id="{EB52C4FF-00E4-47E5-FFFB-229F328E6AB5}"/>
              </a:ext>
            </a:extLst>
          </p:cNvPr>
          <p:cNvSpPr txBox="1"/>
          <p:nvPr/>
        </p:nvSpPr>
        <p:spPr>
          <a:xfrm>
            <a:off x="5372101" y="1747516"/>
            <a:ext cx="6519861" cy="2523768"/>
          </a:xfrm>
          <a:prstGeom prst="rect">
            <a:avLst/>
          </a:prstGeom>
          <a:noFill/>
          <a:ln w="19050">
            <a:solidFill>
              <a:schemeClr val="tx1"/>
            </a:solidFill>
          </a:ln>
        </p:spPr>
        <p:txBody>
          <a:bodyPr wrap="square" rtlCol="0">
            <a:spAutoFit/>
          </a:bodyPr>
          <a:lstStyle/>
          <a:p>
            <a:r>
              <a:rPr lang="en-US" sz="2800" b="1" i="0" dirty="0">
                <a:solidFill>
                  <a:srgbClr val="333333"/>
                </a:solidFill>
                <a:effectLst/>
                <a:latin typeface="+mn-lt"/>
              </a:rPr>
              <a:t>Story Synopsis: </a:t>
            </a:r>
            <a:r>
              <a:rPr lang="en-US" sz="2800" b="0" i="0" dirty="0">
                <a:solidFill>
                  <a:srgbClr val="333333"/>
                </a:solidFill>
                <a:effectLst/>
                <a:latin typeface="+mn-lt"/>
              </a:rPr>
              <a:t>This portrayal of a modern Native American family, told in lively and powerful verse, uses fry bread as a metaphor for love, sharing, and honoring the old while embracing the new.</a:t>
            </a:r>
          </a:p>
          <a:p>
            <a:endParaRPr lang="en-US" dirty="0"/>
          </a:p>
        </p:txBody>
      </p:sp>
    </p:spTree>
    <p:extLst>
      <p:ext uri="{BB962C8B-B14F-4D97-AF65-F5344CB8AC3E}">
        <p14:creationId xmlns:p14="http://schemas.microsoft.com/office/powerpoint/2010/main" val="4165955278"/>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75C6D7-5A4E-454D-953D-B07CB24ABF9C}"/>
              </a:ext>
            </a:extLst>
          </p:cNvPr>
          <p:cNvSpPr>
            <a:spLocks noGrp="1"/>
          </p:cNvSpPr>
          <p:nvPr>
            <p:ph idx="1"/>
          </p:nvPr>
        </p:nvSpPr>
        <p:spPr>
          <a:xfrm>
            <a:off x="1443036" y="3743325"/>
            <a:ext cx="9058276" cy="1456373"/>
          </a:xfrm>
        </p:spPr>
        <p:txBody>
          <a:bodyPr/>
          <a:lstStyle/>
          <a:p>
            <a:pPr marL="0" indent="0">
              <a:buNone/>
            </a:pPr>
            <a:r>
              <a:rPr lang="en-US" dirty="0">
                <a:solidFill>
                  <a:srgbClr val="333333"/>
                </a:solidFill>
                <a:latin typeface="+mn-lt"/>
              </a:rPr>
              <a:t>Connections to the making of the bread are made to SOUND, COLOR, FLAVOR, TIME, ART, HISTORY, PLACE, and NATION. </a:t>
            </a:r>
            <a:endParaRPr lang="en-US" dirty="0">
              <a:latin typeface="+mn-lt"/>
            </a:endParaRPr>
          </a:p>
        </p:txBody>
      </p:sp>
      <p:pic>
        <p:nvPicPr>
          <p:cNvPr id="4" name="Picture 2" descr="Fry Bread: A Native American Family Story (A Book Review) | Here Wee Read">
            <a:extLst>
              <a:ext uri="{FF2B5EF4-FFF2-40B4-BE49-F238E27FC236}">
                <a16:creationId xmlns:a16="http://schemas.microsoft.com/office/drawing/2014/main" id="{A5B068E0-1878-4D2A-AD9E-74CE1DBCB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7627" y="688957"/>
            <a:ext cx="5873820" cy="293691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 name="Picture 6" descr="Fry Bread | Kevin Noble Maillard | Macmillan">
            <a:extLst>
              <a:ext uri="{FF2B5EF4-FFF2-40B4-BE49-F238E27FC236}">
                <a16:creationId xmlns:a16="http://schemas.microsoft.com/office/drawing/2014/main" id="{C6BD648C-D4CA-ED1C-173E-7595C54BA7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8591" y="4720591"/>
            <a:ext cx="4274818" cy="2137409"/>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98703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79CA7-BA5A-4019-BDF6-9D543D9C587F}"/>
              </a:ext>
            </a:extLst>
          </p:cNvPr>
          <p:cNvSpPr>
            <a:spLocks noGrp="1"/>
          </p:cNvSpPr>
          <p:nvPr>
            <p:ph type="title"/>
          </p:nvPr>
        </p:nvSpPr>
        <p:spPr>
          <a:xfrm>
            <a:off x="1158240" y="609600"/>
            <a:ext cx="9875520" cy="1356360"/>
          </a:xfrm>
        </p:spPr>
        <p:txBody>
          <a:bodyPr>
            <a:normAutofit fontScale="90000"/>
          </a:bodyPr>
          <a:lstStyle/>
          <a:p>
            <a:r>
              <a:rPr lang="en-US" dirty="0"/>
              <a:t> </a:t>
            </a:r>
            <a:br>
              <a:rPr lang="en-US" dirty="0"/>
            </a:br>
            <a:br>
              <a:rPr lang="en-US" dirty="0"/>
            </a:br>
            <a:br>
              <a:rPr lang="en-US" dirty="0"/>
            </a:br>
            <a:br>
              <a:rPr lang="en-US" dirty="0"/>
            </a:br>
            <a:endParaRPr lang="en-US" dirty="0"/>
          </a:p>
        </p:txBody>
      </p:sp>
      <p:sp>
        <p:nvSpPr>
          <p:cNvPr id="6" name="TextBox 5">
            <a:extLst>
              <a:ext uri="{FF2B5EF4-FFF2-40B4-BE49-F238E27FC236}">
                <a16:creationId xmlns:a16="http://schemas.microsoft.com/office/drawing/2014/main" id="{EFBA8907-E702-46E8-952F-01111B926A9F}"/>
              </a:ext>
            </a:extLst>
          </p:cNvPr>
          <p:cNvSpPr txBox="1"/>
          <p:nvPr/>
        </p:nvSpPr>
        <p:spPr>
          <a:xfrm>
            <a:off x="2705728" y="286469"/>
            <a:ext cx="7072008" cy="646331"/>
          </a:xfrm>
          <a:prstGeom prst="rect">
            <a:avLst/>
          </a:prstGeom>
          <a:noFill/>
        </p:spPr>
        <p:txBody>
          <a:bodyPr wrap="square" rtlCol="0">
            <a:spAutoFit/>
          </a:bodyPr>
          <a:lstStyle/>
          <a:p>
            <a:pPr algn="ctr"/>
            <a:r>
              <a:rPr lang="en-US" sz="3600" b="1" dirty="0">
                <a:solidFill>
                  <a:srgbClr val="C00000"/>
                </a:solidFill>
              </a:rPr>
              <a:t>Productive Resources Lesson</a:t>
            </a:r>
          </a:p>
        </p:txBody>
      </p:sp>
      <p:pic>
        <p:nvPicPr>
          <p:cNvPr id="10" name="Picture 9">
            <a:extLst>
              <a:ext uri="{FF2B5EF4-FFF2-40B4-BE49-F238E27FC236}">
                <a16:creationId xmlns:a16="http://schemas.microsoft.com/office/drawing/2014/main" id="{7259688C-F2F0-459B-9AAD-FAA0DC1A894D}"/>
              </a:ext>
            </a:extLst>
          </p:cNvPr>
          <p:cNvPicPr>
            <a:picLocks noChangeAspect="1"/>
          </p:cNvPicPr>
          <p:nvPr/>
        </p:nvPicPr>
        <p:blipFill>
          <a:blip r:embed="rId2"/>
          <a:stretch>
            <a:fillRect/>
          </a:stretch>
        </p:blipFill>
        <p:spPr>
          <a:xfrm rot="527140">
            <a:off x="8393102" y="1511625"/>
            <a:ext cx="2769270" cy="3059341"/>
          </a:xfrm>
          <a:prstGeom prst="rect">
            <a:avLst/>
          </a:prstGeom>
          <a:ln w="28575">
            <a:solidFill>
              <a:schemeClr val="tx1"/>
            </a:solidFill>
          </a:ln>
        </p:spPr>
      </p:pic>
      <p:sp>
        <p:nvSpPr>
          <p:cNvPr id="3" name="Content Placeholder 2">
            <a:extLst>
              <a:ext uri="{FF2B5EF4-FFF2-40B4-BE49-F238E27FC236}">
                <a16:creationId xmlns:a16="http://schemas.microsoft.com/office/drawing/2014/main" id="{9BC1C5C0-8A06-F7FF-8570-22A60B1B3683}"/>
              </a:ext>
            </a:extLst>
          </p:cNvPr>
          <p:cNvSpPr>
            <a:spLocks noGrp="1"/>
          </p:cNvSpPr>
          <p:nvPr>
            <p:ph idx="1"/>
          </p:nvPr>
        </p:nvSpPr>
        <p:spPr/>
        <p:txBody>
          <a:bodyPr/>
          <a:lstStyle/>
          <a:p>
            <a:endParaRPr lang="en-US" dirty="0"/>
          </a:p>
        </p:txBody>
      </p:sp>
      <p:pic>
        <p:nvPicPr>
          <p:cNvPr id="4" name="Picture 2" descr="Box with the colorful crayons clipart free image">
            <a:extLst>
              <a:ext uri="{FF2B5EF4-FFF2-40B4-BE49-F238E27FC236}">
                <a16:creationId xmlns:a16="http://schemas.microsoft.com/office/drawing/2014/main" id="{47C29E91-ACEF-292C-D642-7871596FB2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87876">
            <a:off x="337457" y="4697143"/>
            <a:ext cx="1812815" cy="18128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E63AF4C-E58A-81CB-F238-137036F8FBAC}"/>
              </a:ext>
            </a:extLst>
          </p:cNvPr>
          <p:cNvPicPr>
            <a:picLocks noChangeAspect="1"/>
          </p:cNvPicPr>
          <p:nvPr/>
        </p:nvPicPr>
        <p:blipFill>
          <a:blip r:embed="rId4"/>
          <a:stretch>
            <a:fillRect/>
          </a:stretch>
        </p:blipFill>
        <p:spPr>
          <a:xfrm>
            <a:off x="1930429" y="1057276"/>
            <a:ext cx="4885851" cy="5514256"/>
          </a:xfrm>
          <a:prstGeom prst="rect">
            <a:avLst/>
          </a:prstGeom>
          <a:ln w="28575">
            <a:solidFill>
              <a:schemeClr val="tx1"/>
            </a:solidFill>
          </a:ln>
        </p:spPr>
      </p:pic>
    </p:spTree>
    <p:extLst>
      <p:ext uri="{BB962C8B-B14F-4D97-AF65-F5344CB8AC3E}">
        <p14:creationId xmlns:p14="http://schemas.microsoft.com/office/powerpoint/2010/main" val="3889501348"/>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79FB4-FD3E-8215-C0E2-9AB95F1E5E4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7CA2464-48AC-4D31-E4BA-231A3BE911E3}"/>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26CD7F1-30EB-3BC7-39F0-C550AFF852F1}"/>
              </a:ext>
            </a:extLst>
          </p:cNvPr>
          <p:cNvPicPr>
            <a:picLocks noChangeAspect="1"/>
          </p:cNvPicPr>
          <p:nvPr/>
        </p:nvPicPr>
        <p:blipFill>
          <a:blip r:embed="rId2"/>
          <a:stretch>
            <a:fillRect/>
          </a:stretch>
        </p:blipFill>
        <p:spPr>
          <a:xfrm>
            <a:off x="7372351" y="3163525"/>
            <a:ext cx="4819649" cy="2677179"/>
          </a:xfrm>
          <a:prstGeom prst="rect">
            <a:avLst/>
          </a:prstGeom>
          <a:ln w="19050">
            <a:solidFill>
              <a:schemeClr val="tx1"/>
            </a:solidFill>
          </a:ln>
        </p:spPr>
      </p:pic>
      <p:sp>
        <p:nvSpPr>
          <p:cNvPr id="7" name="TextBox 6">
            <a:extLst>
              <a:ext uri="{FF2B5EF4-FFF2-40B4-BE49-F238E27FC236}">
                <a16:creationId xmlns:a16="http://schemas.microsoft.com/office/drawing/2014/main" id="{9027AC8D-2EAD-37B7-7077-5ED7A552057C}"/>
              </a:ext>
            </a:extLst>
          </p:cNvPr>
          <p:cNvSpPr txBox="1"/>
          <p:nvPr/>
        </p:nvSpPr>
        <p:spPr>
          <a:xfrm>
            <a:off x="742950" y="2978621"/>
            <a:ext cx="6382940" cy="3046988"/>
          </a:xfrm>
          <a:prstGeom prst="rect">
            <a:avLst/>
          </a:prstGeom>
          <a:noFill/>
        </p:spPr>
        <p:txBody>
          <a:bodyPr wrap="square">
            <a:spAutoFit/>
          </a:bodyPr>
          <a:lstStyle/>
          <a:p>
            <a:pPr algn="l"/>
            <a:r>
              <a:rPr lang="en-US" sz="2400" b="0" i="0" u="none" strike="noStrike" baseline="0" dirty="0">
                <a:solidFill>
                  <a:srgbClr val="000000"/>
                </a:solidFill>
                <a:latin typeface="SourceCodePro-Regular"/>
              </a:rPr>
              <a:t>Sort resource picture cards to demonstrate understanding.</a:t>
            </a:r>
          </a:p>
          <a:p>
            <a:pPr algn="l"/>
            <a:r>
              <a:rPr lang="en-US" sz="2400" b="1" i="0" u="none" strike="noStrike" baseline="0" dirty="0">
                <a:solidFill>
                  <a:srgbClr val="FFFFFF"/>
                </a:solidFill>
                <a:latin typeface="Barlow-Bold"/>
              </a:rPr>
              <a:t>Objectives</a:t>
            </a:r>
          </a:p>
          <a:p>
            <a:pPr algn="l"/>
            <a:r>
              <a:rPr lang="en-US" sz="2400" b="0" i="0" u="none" strike="noStrike" baseline="0" dirty="0">
                <a:solidFill>
                  <a:srgbClr val="545454"/>
                </a:solidFill>
                <a:latin typeface="ArialMT"/>
              </a:rPr>
              <a:t>● </a:t>
            </a:r>
            <a:r>
              <a:rPr lang="en-US" sz="2400" b="0" i="0" u="none" strike="noStrike" baseline="0" dirty="0">
                <a:solidFill>
                  <a:srgbClr val="000000"/>
                </a:solidFill>
                <a:latin typeface="SourceCodePro-Regular"/>
              </a:rPr>
              <a:t>List and classify resources into groups of capital, natural, and human resources.</a:t>
            </a:r>
          </a:p>
          <a:p>
            <a:pPr algn="l"/>
            <a:endParaRPr lang="en-US" sz="2400" b="0" i="0" u="none" strike="noStrike" baseline="0" dirty="0">
              <a:solidFill>
                <a:srgbClr val="000000"/>
              </a:solidFill>
              <a:latin typeface="SourceCodePro-Regular"/>
            </a:endParaRPr>
          </a:p>
          <a:p>
            <a:pPr algn="l"/>
            <a:r>
              <a:rPr lang="en-US" sz="2400" b="0" i="0" u="none" strike="noStrike" baseline="0" dirty="0">
                <a:solidFill>
                  <a:srgbClr val="545454"/>
                </a:solidFill>
                <a:latin typeface="ArialMT"/>
              </a:rPr>
              <a:t>● </a:t>
            </a:r>
            <a:r>
              <a:rPr lang="en-US" sz="2400" b="0" i="0" u="none" strike="noStrike" baseline="0" dirty="0">
                <a:solidFill>
                  <a:srgbClr val="000000"/>
                </a:solidFill>
                <a:latin typeface="SourceCodePro-Regular"/>
              </a:rPr>
              <a:t>Describe how natural resources are used to produce goods and services.</a:t>
            </a:r>
            <a:endParaRPr lang="en-US" sz="2400" dirty="0"/>
          </a:p>
        </p:txBody>
      </p:sp>
      <p:pic>
        <p:nvPicPr>
          <p:cNvPr id="9" name="Picture 8">
            <a:extLst>
              <a:ext uri="{FF2B5EF4-FFF2-40B4-BE49-F238E27FC236}">
                <a16:creationId xmlns:a16="http://schemas.microsoft.com/office/drawing/2014/main" id="{3118DBF7-B151-6D9F-77A1-CB4933C30929}"/>
              </a:ext>
            </a:extLst>
          </p:cNvPr>
          <p:cNvPicPr>
            <a:picLocks noChangeAspect="1"/>
          </p:cNvPicPr>
          <p:nvPr/>
        </p:nvPicPr>
        <p:blipFill>
          <a:blip r:embed="rId3"/>
          <a:stretch>
            <a:fillRect/>
          </a:stretch>
        </p:blipFill>
        <p:spPr>
          <a:xfrm>
            <a:off x="7586662" y="206696"/>
            <a:ext cx="4708661" cy="1679253"/>
          </a:xfrm>
          <a:prstGeom prst="rect">
            <a:avLst/>
          </a:prstGeom>
        </p:spPr>
      </p:pic>
      <p:pic>
        <p:nvPicPr>
          <p:cNvPr id="11" name="Picture 10">
            <a:extLst>
              <a:ext uri="{FF2B5EF4-FFF2-40B4-BE49-F238E27FC236}">
                <a16:creationId xmlns:a16="http://schemas.microsoft.com/office/drawing/2014/main" id="{B9C8C79D-574F-F7D1-BA97-6011F9605DFA}"/>
              </a:ext>
            </a:extLst>
          </p:cNvPr>
          <p:cNvPicPr>
            <a:picLocks noChangeAspect="1"/>
          </p:cNvPicPr>
          <p:nvPr/>
        </p:nvPicPr>
        <p:blipFill>
          <a:blip r:embed="rId4"/>
          <a:stretch>
            <a:fillRect/>
          </a:stretch>
        </p:blipFill>
        <p:spPr>
          <a:xfrm>
            <a:off x="266699" y="-93880"/>
            <a:ext cx="6657975" cy="1162050"/>
          </a:xfrm>
          <a:prstGeom prst="rect">
            <a:avLst/>
          </a:prstGeom>
        </p:spPr>
      </p:pic>
      <p:pic>
        <p:nvPicPr>
          <p:cNvPr id="13" name="Picture 12">
            <a:extLst>
              <a:ext uri="{FF2B5EF4-FFF2-40B4-BE49-F238E27FC236}">
                <a16:creationId xmlns:a16="http://schemas.microsoft.com/office/drawing/2014/main" id="{CFB207B4-5F01-1B1A-68FE-037961D90C86}"/>
              </a:ext>
            </a:extLst>
          </p:cNvPr>
          <p:cNvPicPr>
            <a:picLocks noChangeAspect="1"/>
          </p:cNvPicPr>
          <p:nvPr/>
        </p:nvPicPr>
        <p:blipFill>
          <a:blip r:embed="rId5"/>
          <a:stretch>
            <a:fillRect/>
          </a:stretch>
        </p:blipFill>
        <p:spPr>
          <a:xfrm>
            <a:off x="857249" y="1471611"/>
            <a:ext cx="3190875" cy="828675"/>
          </a:xfrm>
          <a:prstGeom prst="rect">
            <a:avLst/>
          </a:prstGeom>
        </p:spPr>
      </p:pic>
    </p:spTree>
    <p:extLst>
      <p:ext uri="{BB962C8B-B14F-4D97-AF65-F5344CB8AC3E}">
        <p14:creationId xmlns:p14="http://schemas.microsoft.com/office/powerpoint/2010/main" val="4065485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268592-431E-B33F-3515-EA1AE8CEE5A4}"/>
              </a:ext>
            </a:extLst>
          </p:cNvPr>
          <p:cNvPicPr>
            <a:picLocks noChangeAspect="1"/>
          </p:cNvPicPr>
          <p:nvPr/>
        </p:nvPicPr>
        <p:blipFill>
          <a:blip r:embed="rId2"/>
          <a:stretch>
            <a:fillRect/>
          </a:stretch>
        </p:blipFill>
        <p:spPr>
          <a:xfrm>
            <a:off x="0" y="257291"/>
            <a:ext cx="12192000" cy="2028869"/>
          </a:xfrm>
          <a:prstGeom prst="rect">
            <a:avLst/>
          </a:prstGeom>
        </p:spPr>
      </p:pic>
      <p:pic>
        <p:nvPicPr>
          <p:cNvPr id="5" name="Picture 4">
            <a:extLst>
              <a:ext uri="{FF2B5EF4-FFF2-40B4-BE49-F238E27FC236}">
                <a16:creationId xmlns:a16="http://schemas.microsoft.com/office/drawing/2014/main" id="{21BF2931-B0C1-DA68-4490-37B1B3054D04}"/>
              </a:ext>
            </a:extLst>
          </p:cNvPr>
          <p:cNvPicPr>
            <a:picLocks noChangeAspect="1"/>
          </p:cNvPicPr>
          <p:nvPr/>
        </p:nvPicPr>
        <p:blipFill>
          <a:blip r:embed="rId3"/>
          <a:stretch>
            <a:fillRect/>
          </a:stretch>
        </p:blipFill>
        <p:spPr>
          <a:xfrm>
            <a:off x="886683" y="2733541"/>
            <a:ext cx="1416676" cy="1390918"/>
          </a:xfrm>
          <a:prstGeom prst="rect">
            <a:avLst/>
          </a:prstGeom>
          <a:ln w="19050">
            <a:solidFill>
              <a:schemeClr val="tx1"/>
            </a:solidFill>
          </a:ln>
        </p:spPr>
      </p:pic>
      <p:pic>
        <p:nvPicPr>
          <p:cNvPr id="7" name="Picture 6">
            <a:extLst>
              <a:ext uri="{FF2B5EF4-FFF2-40B4-BE49-F238E27FC236}">
                <a16:creationId xmlns:a16="http://schemas.microsoft.com/office/drawing/2014/main" id="{629B8941-AD29-3920-7380-B97C8BD02934}"/>
              </a:ext>
            </a:extLst>
          </p:cNvPr>
          <p:cNvPicPr>
            <a:picLocks noChangeAspect="1"/>
          </p:cNvPicPr>
          <p:nvPr/>
        </p:nvPicPr>
        <p:blipFill>
          <a:blip r:embed="rId4"/>
          <a:stretch>
            <a:fillRect/>
          </a:stretch>
        </p:blipFill>
        <p:spPr>
          <a:xfrm>
            <a:off x="2463782" y="2683369"/>
            <a:ext cx="1493949" cy="1416676"/>
          </a:xfrm>
          <a:prstGeom prst="rect">
            <a:avLst/>
          </a:prstGeom>
          <a:ln w="19050">
            <a:solidFill>
              <a:schemeClr val="tx1"/>
            </a:solidFill>
          </a:ln>
        </p:spPr>
      </p:pic>
      <p:pic>
        <p:nvPicPr>
          <p:cNvPr id="9" name="Picture 8">
            <a:extLst>
              <a:ext uri="{FF2B5EF4-FFF2-40B4-BE49-F238E27FC236}">
                <a16:creationId xmlns:a16="http://schemas.microsoft.com/office/drawing/2014/main" id="{CBB06111-C9AF-0536-C6A1-DEAED405C67B}"/>
              </a:ext>
            </a:extLst>
          </p:cNvPr>
          <p:cNvPicPr>
            <a:picLocks noChangeAspect="1"/>
          </p:cNvPicPr>
          <p:nvPr/>
        </p:nvPicPr>
        <p:blipFill>
          <a:blip r:embed="rId5"/>
          <a:stretch>
            <a:fillRect/>
          </a:stretch>
        </p:blipFill>
        <p:spPr>
          <a:xfrm>
            <a:off x="1556384" y="4571840"/>
            <a:ext cx="1493949" cy="1416676"/>
          </a:xfrm>
          <a:prstGeom prst="rect">
            <a:avLst/>
          </a:prstGeom>
          <a:ln w="19050">
            <a:solidFill>
              <a:schemeClr val="tx1"/>
            </a:solidFill>
          </a:ln>
        </p:spPr>
      </p:pic>
      <p:pic>
        <p:nvPicPr>
          <p:cNvPr id="11" name="Picture 10">
            <a:extLst>
              <a:ext uri="{FF2B5EF4-FFF2-40B4-BE49-F238E27FC236}">
                <a16:creationId xmlns:a16="http://schemas.microsoft.com/office/drawing/2014/main" id="{22CE5491-14E0-74AD-5FF4-8DAE69F9FC0A}"/>
              </a:ext>
            </a:extLst>
          </p:cNvPr>
          <p:cNvPicPr>
            <a:picLocks noChangeAspect="1"/>
          </p:cNvPicPr>
          <p:nvPr/>
        </p:nvPicPr>
        <p:blipFill>
          <a:blip r:embed="rId6"/>
          <a:stretch>
            <a:fillRect/>
          </a:stretch>
        </p:blipFill>
        <p:spPr>
          <a:xfrm>
            <a:off x="5374783" y="2531792"/>
            <a:ext cx="1442434" cy="1403797"/>
          </a:xfrm>
          <a:prstGeom prst="rect">
            <a:avLst/>
          </a:prstGeom>
          <a:ln w="12700">
            <a:solidFill>
              <a:schemeClr val="tx1"/>
            </a:solidFill>
          </a:ln>
        </p:spPr>
      </p:pic>
      <p:pic>
        <p:nvPicPr>
          <p:cNvPr id="13" name="Picture 12">
            <a:extLst>
              <a:ext uri="{FF2B5EF4-FFF2-40B4-BE49-F238E27FC236}">
                <a16:creationId xmlns:a16="http://schemas.microsoft.com/office/drawing/2014/main" id="{27898533-299D-DBFB-7B35-5B40C3650DCB}"/>
              </a:ext>
            </a:extLst>
          </p:cNvPr>
          <p:cNvPicPr>
            <a:picLocks noChangeAspect="1"/>
          </p:cNvPicPr>
          <p:nvPr/>
        </p:nvPicPr>
        <p:blipFill>
          <a:blip r:embed="rId7"/>
          <a:stretch>
            <a:fillRect/>
          </a:stretch>
        </p:blipFill>
        <p:spPr>
          <a:xfrm>
            <a:off x="5477314" y="4407419"/>
            <a:ext cx="1468192" cy="1416676"/>
          </a:xfrm>
          <a:prstGeom prst="rect">
            <a:avLst/>
          </a:prstGeom>
          <a:ln w="19050">
            <a:solidFill>
              <a:schemeClr val="tx1"/>
            </a:solidFill>
          </a:ln>
        </p:spPr>
      </p:pic>
      <p:pic>
        <p:nvPicPr>
          <p:cNvPr id="15" name="Picture 14">
            <a:extLst>
              <a:ext uri="{FF2B5EF4-FFF2-40B4-BE49-F238E27FC236}">
                <a16:creationId xmlns:a16="http://schemas.microsoft.com/office/drawing/2014/main" id="{27FE4A47-DCD5-B5F1-A504-8CEE4F9F151C}"/>
              </a:ext>
            </a:extLst>
          </p:cNvPr>
          <p:cNvPicPr>
            <a:picLocks noChangeAspect="1"/>
          </p:cNvPicPr>
          <p:nvPr/>
        </p:nvPicPr>
        <p:blipFill>
          <a:blip r:embed="rId8"/>
          <a:stretch>
            <a:fillRect/>
          </a:stretch>
        </p:blipFill>
        <p:spPr>
          <a:xfrm>
            <a:off x="9728218" y="2651330"/>
            <a:ext cx="1442434" cy="1390918"/>
          </a:xfrm>
          <a:prstGeom prst="rect">
            <a:avLst/>
          </a:prstGeom>
          <a:ln w="19050">
            <a:solidFill>
              <a:schemeClr val="tx1"/>
            </a:solidFill>
          </a:ln>
        </p:spPr>
      </p:pic>
      <p:pic>
        <p:nvPicPr>
          <p:cNvPr id="17" name="Picture 16">
            <a:extLst>
              <a:ext uri="{FF2B5EF4-FFF2-40B4-BE49-F238E27FC236}">
                <a16:creationId xmlns:a16="http://schemas.microsoft.com/office/drawing/2014/main" id="{8E8314D2-4E46-8C56-A488-DC4E4330D213}"/>
              </a:ext>
            </a:extLst>
          </p:cNvPr>
          <p:cNvPicPr>
            <a:picLocks noChangeAspect="1"/>
          </p:cNvPicPr>
          <p:nvPr/>
        </p:nvPicPr>
        <p:blipFill>
          <a:blip r:embed="rId9"/>
          <a:stretch>
            <a:fillRect/>
          </a:stretch>
        </p:blipFill>
        <p:spPr>
          <a:xfrm>
            <a:off x="9728218" y="4407418"/>
            <a:ext cx="1493949" cy="1352282"/>
          </a:xfrm>
          <a:prstGeom prst="rect">
            <a:avLst/>
          </a:prstGeom>
          <a:ln w="19050">
            <a:solidFill>
              <a:schemeClr val="tx1"/>
            </a:solidFill>
          </a:ln>
        </p:spPr>
      </p:pic>
    </p:spTree>
    <p:extLst>
      <p:ext uri="{BB962C8B-B14F-4D97-AF65-F5344CB8AC3E}">
        <p14:creationId xmlns:p14="http://schemas.microsoft.com/office/powerpoint/2010/main" val="302188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ilma's Way Home: The Life of Wilma Mankiller">
            <a:extLst>
              <a:ext uri="{FF2B5EF4-FFF2-40B4-BE49-F238E27FC236}">
                <a16:creationId xmlns:a16="http://schemas.microsoft.com/office/drawing/2014/main" id="{F5EA2C33-207F-257F-0ABC-DD36C9A80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409" y="1505668"/>
            <a:ext cx="3944981" cy="443415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B7CC35-F37A-D479-5E8E-B83FA216AA55}"/>
              </a:ext>
            </a:extLst>
          </p:cNvPr>
          <p:cNvSpPr txBox="1"/>
          <p:nvPr/>
        </p:nvSpPr>
        <p:spPr>
          <a:xfrm>
            <a:off x="6699369" y="2373367"/>
            <a:ext cx="4105469" cy="923330"/>
          </a:xfrm>
          <a:prstGeom prst="rect">
            <a:avLst/>
          </a:prstGeom>
          <a:noFill/>
          <a:ln w="12700">
            <a:solidFill>
              <a:schemeClr val="tx1"/>
            </a:solidFill>
          </a:ln>
        </p:spPr>
        <p:txBody>
          <a:bodyPr wrap="square" rtlCol="0">
            <a:spAutoFit/>
          </a:bodyPr>
          <a:lstStyle/>
          <a:p>
            <a:r>
              <a:rPr lang="en-US" b="1" dirty="0"/>
              <a:t>Story Synopsis: </a:t>
            </a:r>
            <a:r>
              <a:rPr lang="en-US" dirty="0"/>
              <a:t>A picture-book biography of Wilma Mankiller, the first female chief of the Cherokee Nation.</a:t>
            </a:r>
          </a:p>
        </p:txBody>
      </p:sp>
      <p:sp>
        <p:nvSpPr>
          <p:cNvPr id="4" name="TextBox 3">
            <a:extLst>
              <a:ext uri="{FF2B5EF4-FFF2-40B4-BE49-F238E27FC236}">
                <a16:creationId xmlns:a16="http://schemas.microsoft.com/office/drawing/2014/main" id="{A5FC51BD-7A51-FF70-D977-067E416BCC12}"/>
              </a:ext>
            </a:extLst>
          </p:cNvPr>
          <p:cNvSpPr txBox="1"/>
          <p:nvPr/>
        </p:nvSpPr>
        <p:spPr>
          <a:xfrm>
            <a:off x="6527308" y="4023323"/>
            <a:ext cx="2823484" cy="1323439"/>
          </a:xfrm>
          <a:prstGeom prst="rect">
            <a:avLst/>
          </a:prstGeom>
          <a:noFill/>
          <a:ln w="19050">
            <a:solidFill>
              <a:schemeClr val="tx1"/>
            </a:solidFill>
          </a:ln>
        </p:spPr>
        <p:txBody>
          <a:bodyPr wrap="square" rtlCol="0">
            <a:spAutoFit/>
          </a:bodyPr>
          <a:lstStyle/>
          <a:p>
            <a:pPr marL="285750" indent="-285750">
              <a:buFont typeface="Arial" panose="020B0604020202020204" pitchFamily="34" charset="0"/>
              <a:buChar char="•"/>
            </a:pPr>
            <a:r>
              <a:rPr lang="en-US" sz="2000" b="1" dirty="0">
                <a:solidFill>
                  <a:srgbClr val="333333"/>
                </a:solidFill>
              </a:rPr>
              <a:t>Publisher:</a:t>
            </a:r>
            <a:r>
              <a:rPr lang="en-US" sz="2000" dirty="0">
                <a:solidFill>
                  <a:srgbClr val="333333"/>
                </a:solidFill>
              </a:rPr>
              <a:t> Hyperion</a:t>
            </a:r>
          </a:p>
          <a:p>
            <a:pPr marL="285750" indent="-285750">
              <a:buFont typeface="Arial" panose="020B0604020202020204" pitchFamily="34" charset="0"/>
              <a:buChar char="•"/>
            </a:pPr>
            <a:r>
              <a:rPr lang="en-US" sz="2000" b="1" dirty="0">
                <a:solidFill>
                  <a:srgbClr val="333333"/>
                </a:solidFill>
              </a:rPr>
              <a:t>Copyright Date:</a:t>
            </a:r>
            <a:r>
              <a:rPr lang="en-US" sz="2000" dirty="0">
                <a:solidFill>
                  <a:srgbClr val="333333"/>
                </a:solidFill>
              </a:rPr>
              <a:t> 2019</a:t>
            </a:r>
          </a:p>
          <a:p>
            <a:pPr marL="285750" indent="-285750">
              <a:buFont typeface="Arial" panose="020B0604020202020204" pitchFamily="34" charset="0"/>
              <a:buChar char="•"/>
            </a:pPr>
            <a:r>
              <a:rPr lang="en-US" sz="2000" b="1" dirty="0">
                <a:solidFill>
                  <a:srgbClr val="333333"/>
                </a:solidFill>
              </a:rPr>
              <a:t>Reading Level:</a:t>
            </a:r>
            <a:r>
              <a:rPr lang="en-US" sz="2000" dirty="0">
                <a:solidFill>
                  <a:srgbClr val="333333"/>
                </a:solidFill>
              </a:rPr>
              <a:t> 5.1</a:t>
            </a:r>
          </a:p>
          <a:p>
            <a:pPr marL="285750" indent="-285750">
              <a:buFont typeface="Arial" panose="020B0604020202020204" pitchFamily="34" charset="0"/>
              <a:buChar char="•"/>
            </a:pPr>
            <a:r>
              <a:rPr lang="en-US" sz="2000" b="1" dirty="0">
                <a:solidFill>
                  <a:srgbClr val="333333"/>
                </a:solidFill>
              </a:rPr>
              <a:t>Interest Level:</a:t>
            </a:r>
            <a:r>
              <a:rPr lang="en-US" sz="2000" dirty="0">
                <a:solidFill>
                  <a:srgbClr val="333333"/>
                </a:solidFill>
              </a:rPr>
              <a:t> 2-5</a:t>
            </a:r>
          </a:p>
        </p:txBody>
      </p:sp>
      <p:sp>
        <p:nvSpPr>
          <p:cNvPr id="5" name="TextBox 4">
            <a:extLst>
              <a:ext uri="{FF2B5EF4-FFF2-40B4-BE49-F238E27FC236}">
                <a16:creationId xmlns:a16="http://schemas.microsoft.com/office/drawing/2014/main" id="{2160AD4C-EF71-EBB4-CB58-02955E5B9532}"/>
              </a:ext>
            </a:extLst>
          </p:cNvPr>
          <p:cNvSpPr txBox="1"/>
          <p:nvPr/>
        </p:nvSpPr>
        <p:spPr>
          <a:xfrm>
            <a:off x="6096000" y="5923402"/>
            <a:ext cx="4105469" cy="523220"/>
          </a:xfrm>
          <a:prstGeom prst="rect">
            <a:avLst/>
          </a:prstGeom>
          <a:noFill/>
          <a:ln w="9525">
            <a:solidFill>
              <a:schemeClr val="tx1"/>
            </a:solidFill>
          </a:ln>
        </p:spPr>
        <p:txBody>
          <a:bodyPr wrap="square" rtlCol="0">
            <a:spAutoFit/>
          </a:bodyPr>
          <a:lstStyle/>
          <a:p>
            <a:r>
              <a:rPr lang="en-US" sz="1400" u="none" strike="noStrike" dirty="0">
                <a:solidFill>
                  <a:srgbClr val="0066C0"/>
                </a:solidFill>
                <a:effectLst/>
                <a:latin typeface="Calibri" panose="020F0502020204030204" pitchFamily="34" charset="0"/>
                <a:ea typeface="Times New Roman" panose="02020603050405020304" pitchFamily="18" charset="0"/>
                <a:cs typeface="Calibri" panose="020F0502020204030204" pitchFamily="34" charset="0"/>
                <a:hlinkClick r:id="rId3"/>
              </a:rPr>
              <a:t>https://www.youtube.com/watch?v=--seTLltE44</a:t>
            </a:r>
            <a:endParaRPr lang="en-US" sz="1400" u="none" strike="noStrike" dirty="0">
              <a:solidFill>
                <a:srgbClr val="0066C0"/>
              </a:solidFill>
              <a:effectLst/>
              <a:latin typeface="Calibri" panose="020F0502020204030204" pitchFamily="34" charset="0"/>
              <a:ea typeface="Times New Roman" panose="02020603050405020304" pitchFamily="18" charset="0"/>
              <a:cs typeface="Calibri" panose="020F0502020204030204" pitchFamily="34" charset="0"/>
            </a:endParaRPr>
          </a:p>
          <a:p>
            <a:pPr algn="ctr"/>
            <a:r>
              <a:rPr lang="en-US" sz="1400" dirty="0">
                <a:solidFill>
                  <a:schemeClr val="tx2">
                    <a:lumMod val="75000"/>
                  </a:schemeClr>
                </a:solidFill>
                <a:latin typeface="Calibri" panose="020F0502020204030204" pitchFamily="34" charset="0"/>
                <a:cs typeface="Calibri" panose="020F0502020204030204" pitchFamily="34" charset="0"/>
              </a:rPr>
              <a:t>15 minutes</a:t>
            </a:r>
            <a:endParaRPr lang="en-US" sz="1400" dirty="0">
              <a:solidFill>
                <a:schemeClr val="tx2">
                  <a:lumMod val="75000"/>
                </a:schemeClr>
              </a:solidFill>
            </a:endParaRPr>
          </a:p>
        </p:txBody>
      </p:sp>
      <p:sp>
        <p:nvSpPr>
          <p:cNvPr id="6" name="TextBox 5">
            <a:extLst>
              <a:ext uri="{FF2B5EF4-FFF2-40B4-BE49-F238E27FC236}">
                <a16:creationId xmlns:a16="http://schemas.microsoft.com/office/drawing/2014/main" id="{45B758EA-4A11-B8E1-E19D-3FF05B88C9DF}"/>
              </a:ext>
            </a:extLst>
          </p:cNvPr>
          <p:cNvSpPr txBox="1"/>
          <p:nvPr/>
        </p:nvSpPr>
        <p:spPr>
          <a:xfrm>
            <a:off x="1654629" y="-20670"/>
            <a:ext cx="8546840" cy="1354217"/>
          </a:xfrm>
          <a:prstGeom prst="rect">
            <a:avLst/>
          </a:prstGeom>
          <a:noFill/>
        </p:spPr>
        <p:txBody>
          <a:bodyPr wrap="square" rtlCol="0">
            <a:spAutoFit/>
          </a:bodyPr>
          <a:lstStyle/>
          <a:p>
            <a:pPr algn="ctr"/>
            <a:r>
              <a:rPr lang="en-US" sz="3200" b="1" dirty="0">
                <a:solidFill>
                  <a:srgbClr val="333333"/>
                </a:solidFill>
                <a:latin typeface="Bodoni MT" panose="02070603080606020203" pitchFamily="18" charset="0"/>
              </a:rPr>
              <a:t>Wilma's Way Home: </a:t>
            </a:r>
          </a:p>
          <a:p>
            <a:pPr algn="ctr"/>
            <a:r>
              <a:rPr lang="en-US" sz="3200" b="1" dirty="0">
                <a:solidFill>
                  <a:srgbClr val="333333"/>
                </a:solidFill>
                <a:latin typeface="Bodoni MT" panose="02070603080606020203" pitchFamily="18" charset="0"/>
              </a:rPr>
              <a:t>The Life of Wilma Mankiller</a:t>
            </a:r>
          </a:p>
          <a:p>
            <a:pPr algn="ctr"/>
            <a:r>
              <a:rPr lang="en-US" dirty="0">
                <a:solidFill>
                  <a:srgbClr val="333333"/>
                </a:solidFill>
              </a:rPr>
              <a:t>by Doreen Rappaport </a:t>
            </a:r>
            <a:endParaRPr lang="en-US" dirty="0"/>
          </a:p>
        </p:txBody>
      </p:sp>
      <p:sp>
        <p:nvSpPr>
          <p:cNvPr id="7" name="TextBox 6">
            <a:extLst>
              <a:ext uri="{FF2B5EF4-FFF2-40B4-BE49-F238E27FC236}">
                <a16:creationId xmlns:a16="http://schemas.microsoft.com/office/drawing/2014/main" id="{175D107C-0966-D7CB-AC5D-E150A8A08DAE}"/>
              </a:ext>
            </a:extLst>
          </p:cNvPr>
          <p:cNvSpPr txBox="1"/>
          <p:nvPr/>
        </p:nvSpPr>
        <p:spPr>
          <a:xfrm>
            <a:off x="789995" y="6185012"/>
            <a:ext cx="3909526" cy="369332"/>
          </a:xfrm>
          <a:prstGeom prst="rect">
            <a:avLst/>
          </a:prstGeom>
          <a:noFill/>
        </p:spPr>
        <p:txBody>
          <a:bodyPr wrap="square" rtlCol="0">
            <a:spAutoFit/>
          </a:bodyPr>
          <a:lstStyle/>
          <a:p>
            <a:pPr algn="ctr"/>
            <a:r>
              <a:rPr lang="en-US" b="1" dirty="0"/>
              <a:t>November 18, 1945 - April 6, 2010</a:t>
            </a:r>
          </a:p>
        </p:txBody>
      </p:sp>
    </p:spTree>
    <p:extLst>
      <p:ext uri="{BB962C8B-B14F-4D97-AF65-F5344CB8AC3E}">
        <p14:creationId xmlns:p14="http://schemas.microsoft.com/office/powerpoint/2010/main" val="3432328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DAAC1-4A32-E49A-DA4D-ED11CA24EDFC}"/>
              </a:ext>
            </a:extLst>
          </p:cNvPr>
          <p:cNvSpPr>
            <a:spLocks noGrp="1"/>
          </p:cNvSpPr>
          <p:nvPr>
            <p:ph type="title"/>
          </p:nvPr>
        </p:nvSpPr>
        <p:spPr>
          <a:xfrm>
            <a:off x="838200" y="-120067"/>
            <a:ext cx="10515600" cy="1325563"/>
          </a:xfrm>
        </p:spPr>
        <p:txBody>
          <a:bodyPr/>
          <a:lstStyle/>
          <a:p>
            <a:pPr algn="ctr"/>
            <a:r>
              <a:rPr lang="en-US" dirty="0"/>
              <a:t>Native American Productive Resources </a:t>
            </a:r>
          </a:p>
        </p:txBody>
      </p:sp>
      <p:pic>
        <p:nvPicPr>
          <p:cNvPr id="5" name="Picture 4">
            <a:extLst>
              <a:ext uri="{FF2B5EF4-FFF2-40B4-BE49-F238E27FC236}">
                <a16:creationId xmlns:a16="http://schemas.microsoft.com/office/drawing/2014/main" id="{3247A030-1629-82CF-89AF-0A35699C5628}"/>
              </a:ext>
            </a:extLst>
          </p:cNvPr>
          <p:cNvPicPr>
            <a:picLocks noChangeAspect="1"/>
          </p:cNvPicPr>
          <p:nvPr/>
        </p:nvPicPr>
        <p:blipFill>
          <a:blip r:embed="rId2"/>
          <a:stretch>
            <a:fillRect/>
          </a:stretch>
        </p:blipFill>
        <p:spPr>
          <a:xfrm>
            <a:off x="3673970" y="895739"/>
            <a:ext cx="4844060" cy="5494499"/>
          </a:xfrm>
          <a:prstGeom prst="rect">
            <a:avLst/>
          </a:prstGeom>
          <a:ln w="28575">
            <a:solidFill>
              <a:schemeClr val="tx1"/>
            </a:solidFill>
          </a:ln>
        </p:spPr>
      </p:pic>
      <p:pic>
        <p:nvPicPr>
          <p:cNvPr id="10242" name="Picture 2">
            <a:extLst>
              <a:ext uri="{FF2B5EF4-FFF2-40B4-BE49-F238E27FC236}">
                <a16:creationId xmlns:a16="http://schemas.microsoft.com/office/drawing/2014/main" id="{F24BFBAE-2634-E2FA-CFC7-8C26CD2FD01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01111" y="2439291"/>
            <a:ext cx="2619375" cy="1743075"/>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6D954EC-0A58-36F7-1837-4AFE49A5D187}"/>
              </a:ext>
            </a:extLst>
          </p:cNvPr>
          <p:cNvPicPr>
            <a:picLocks noChangeAspect="1"/>
          </p:cNvPicPr>
          <p:nvPr/>
        </p:nvPicPr>
        <p:blipFill>
          <a:blip r:embed="rId4"/>
          <a:stretch>
            <a:fillRect/>
          </a:stretch>
        </p:blipFill>
        <p:spPr>
          <a:xfrm>
            <a:off x="838200" y="3094685"/>
            <a:ext cx="2209800" cy="2124075"/>
          </a:xfrm>
          <a:prstGeom prst="rect">
            <a:avLst/>
          </a:prstGeom>
          <a:ln w="12700">
            <a:solidFill>
              <a:schemeClr val="tx1"/>
            </a:solidFill>
          </a:ln>
        </p:spPr>
      </p:pic>
    </p:spTree>
    <p:extLst>
      <p:ext uri="{BB962C8B-B14F-4D97-AF65-F5344CB8AC3E}">
        <p14:creationId xmlns:p14="http://schemas.microsoft.com/office/powerpoint/2010/main" val="1295723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448">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42CC33E-D61B-F539-DA87-E082511F830A}"/>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08DA7B35-F30B-6C4C-91B1-4DC39C44FA57}" type="slidenum">
              <a:rPr lang="en-US" sz="1000">
                <a:solidFill>
                  <a:srgbClr val="414A58"/>
                </a:solidFill>
                <a:latin typeface="Inter" pitchFamily="2"/>
              </a:rPr>
              <a:t>2</a:t>
            </a:fld>
            <a:endParaRPr lang="en-US" sz="1000" dirty="0">
              <a:solidFill>
                <a:srgbClr val="414A58"/>
              </a:solidFill>
              <a:latin typeface="Inter" pitchFamily="2"/>
            </a:endParaRPr>
          </a:p>
        </p:txBody>
      </p:sp>
      <p:sp>
        <p:nvSpPr>
          <p:cNvPr id="2" name="Content Placeholder 2">
            <a:extLst>
              <a:ext uri="{FF2B5EF4-FFF2-40B4-BE49-F238E27FC236}">
                <a16:creationId xmlns:a16="http://schemas.microsoft.com/office/drawing/2014/main" id="{95D739AB-84B2-93A8-B540-99EA7F1755B4}"/>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000" dirty="0">
                <a:ea typeface="ＭＳ Ｐゴシック"/>
                <a:cs typeface="Arial"/>
              </a:rPr>
              <a:t>You can now access CEE’s professional development webinars directly on EconEdLink.org! To receive these new professional development benefits, </a:t>
            </a:r>
            <a:r>
              <a:rPr lang="en-US" sz="2000" b="1" dirty="0">
                <a:ea typeface="ＭＳ Ｐゴシック"/>
                <a:cs typeface="Arial"/>
              </a:rPr>
              <a:t>become an EconEdLink </a:t>
            </a:r>
            <a:r>
              <a:rPr lang="en-US" sz="2000" b="1" dirty="0">
                <a:ea typeface="ＭＳ Ｐゴシック"/>
                <a:cs typeface="Arial"/>
                <a:hlinkClick r:id="rId2"/>
              </a:rPr>
              <a:t>member</a:t>
            </a:r>
            <a:r>
              <a:rPr lang="en-US" sz="2000" dirty="0">
                <a:ea typeface="ＭＳ Ｐゴシック"/>
                <a:cs typeface="Arial"/>
              </a:rPr>
              <a:t>. As a member, you will now be able to: </a:t>
            </a:r>
            <a:endParaRPr lang="en-US" sz="2000" dirty="0"/>
          </a:p>
          <a:p>
            <a:pPr>
              <a:defRPr/>
            </a:pPr>
            <a:endParaRPr lang="en-US" sz="2000" dirty="0"/>
          </a:p>
          <a:p>
            <a:pPr marL="285750" indent="-285750">
              <a:buFont typeface="Arial"/>
              <a:buChar char="•"/>
              <a:defRPr/>
            </a:pPr>
            <a:r>
              <a:rPr lang="en-US" sz="2000" dirty="0">
                <a:ea typeface="ＭＳ Ｐゴシック"/>
                <a:cs typeface="Arial"/>
              </a:rPr>
              <a:t>Automatically receive a professional development certificate via e-mail within 24 hours after viewing any webinar for a minimum of 45 minutes</a:t>
            </a:r>
            <a:endParaRPr lang="en-US" sz="2000" dirty="0"/>
          </a:p>
          <a:p>
            <a:pPr marL="285750" indent="-285750">
              <a:buFont typeface="Arial"/>
              <a:buChar char="•"/>
              <a:defRPr/>
            </a:pPr>
            <a:r>
              <a:rPr lang="en-US" sz="2000" dirty="0">
                <a:ea typeface="ＭＳ Ｐゴシック"/>
                <a:cs typeface="Arial"/>
              </a:rPr>
              <a:t>Register for upcoming webinars with a simple one-click process </a:t>
            </a:r>
            <a:endParaRPr lang="en-US" sz="2000" dirty="0"/>
          </a:p>
          <a:p>
            <a:pPr marL="285750" indent="-285750">
              <a:buFont typeface="Arial"/>
              <a:buChar char="•"/>
              <a:defRPr/>
            </a:pPr>
            <a:r>
              <a:rPr lang="en-US" sz="2000" dirty="0">
                <a:ea typeface="ＭＳ Ｐゴシック"/>
                <a:cs typeface="Arial"/>
              </a:rPr>
              <a:t>Easily download presentations, lesson plan materials and activities for each webinar </a:t>
            </a:r>
            <a:endParaRPr lang="en-US" sz="2000" dirty="0"/>
          </a:p>
          <a:p>
            <a:pPr marL="285750" indent="-285750">
              <a:buFont typeface="Arial"/>
              <a:buChar char="•"/>
              <a:defRPr/>
            </a:pPr>
            <a:r>
              <a:rPr lang="en-US" sz="2000" dirty="0">
                <a:ea typeface="ＭＳ Ｐゴシック"/>
                <a:cs typeface="Arial"/>
              </a:rPr>
              <a:t>Search and view all webinars at your convenience </a:t>
            </a:r>
            <a:endParaRPr lang="en-US" sz="2000" dirty="0"/>
          </a:p>
          <a:p>
            <a:pPr marL="285750" indent="-285750">
              <a:buFont typeface="Arial"/>
              <a:buChar char="•"/>
              <a:defRPr/>
            </a:pPr>
            <a:r>
              <a:rPr lang="en-US" sz="2000" dirty="0">
                <a:ea typeface="ＭＳ Ｐゴシック"/>
                <a:cs typeface="Arial"/>
              </a:rPr>
              <a:t>Save webinars to your EconEdLink dashboard for easy access to the event</a:t>
            </a:r>
            <a:endParaRPr lang="en-US" sz="2000" dirty="0"/>
          </a:p>
          <a:p>
            <a:pPr>
              <a:defRPr/>
            </a:pPr>
            <a:endParaRPr lang="en-US" sz="2000" dirty="0">
              <a:ea typeface="ＭＳ Ｐゴシック"/>
              <a:cs typeface="Arial"/>
            </a:endParaRPr>
          </a:p>
          <a:p>
            <a:pPr marL="0" indent="0" algn="ctr">
              <a:buFont typeface="Arial" panose="020B0604020202020204" pitchFamily="34" charset="0"/>
              <a:buNone/>
              <a:defRPr/>
            </a:pPr>
            <a:r>
              <a:rPr lang="en-US" sz="2000" dirty="0">
                <a:ea typeface="ＭＳ Ｐゴシック"/>
                <a:cs typeface="Arial"/>
              </a:rPr>
              <a:t>Access our new </a:t>
            </a:r>
            <a:r>
              <a:rPr lang="en-US" sz="2000" b="1" dirty="0">
                <a:ea typeface="ＭＳ Ｐゴシック"/>
                <a:cs typeface="Arial"/>
              </a:rPr>
              <a:t>Professional Development</a:t>
            </a:r>
            <a:r>
              <a:rPr lang="en-US" sz="2000" dirty="0">
                <a:ea typeface="ＭＳ Ｐゴシック"/>
                <a:cs typeface="Arial"/>
              </a:rPr>
              <a:t> page </a:t>
            </a:r>
            <a:r>
              <a:rPr lang="en-US" sz="2000" dirty="0">
                <a:ea typeface="ＭＳ Ｐゴシック"/>
                <a:cs typeface="Arial"/>
                <a:hlinkClick r:id="rId3"/>
              </a:rPr>
              <a:t>here</a:t>
            </a:r>
            <a:endParaRPr lang="en-US" sz="2000" dirty="0">
              <a:ea typeface="ＭＳ Ｐゴシック"/>
              <a:cs typeface="Arial"/>
            </a:endParaRPr>
          </a:p>
          <a:p>
            <a:pPr>
              <a:defRPr/>
            </a:pPr>
            <a:endParaRPr lang="en-US" dirty="0"/>
          </a:p>
        </p:txBody>
      </p:sp>
      <p:sp>
        <p:nvSpPr>
          <p:cNvPr id="4" name="Title 1">
            <a:extLst>
              <a:ext uri="{FF2B5EF4-FFF2-40B4-BE49-F238E27FC236}">
                <a16:creationId xmlns:a16="http://schemas.microsoft.com/office/drawing/2014/main" id="{B6935490-9F5C-3D3F-7EC4-24F30BB3B679}"/>
              </a:ext>
            </a:extLst>
          </p:cNvPr>
          <p:cNvSpPr txBox="1">
            <a:spLocks noChangeArrowheads="1"/>
          </p:cNvSpPr>
          <p:nvPr/>
        </p:nvSpPr>
        <p:spPr>
          <a:xfrm>
            <a:off x="533400" y="6810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t>EconEdLink Membership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E602B7-20C7-9EED-213B-54C6365CCF42}"/>
              </a:ext>
            </a:extLst>
          </p:cNvPr>
          <p:cNvPicPr>
            <a:picLocks noChangeAspect="1"/>
          </p:cNvPicPr>
          <p:nvPr/>
        </p:nvPicPr>
        <p:blipFill>
          <a:blip r:embed="rId2"/>
          <a:stretch>
            <a:fillRect/>
          </a:stretch>
        </p:blipFill>
        <p:spPr>
          <a:xfrm>
            <a:off x="1393857" y="804499"/>
            <a:ext cx="4905375" cy="5810250"/>
          </a:xfrm>
          <a:prstGeom prst="rect">
            <a:avLst/>
          </a:prstGeom>
          <a:ln w="12700">
            <a:solidFill>
              <a:schemeClr val="tx1"/>
            </a:solidFill>
          </a:ln>
        </p:spPr>
      </p:pic>
      <p:pic>
        <p:nvPicPr>
          <p:cNvPr id="9220" name="Picture 4" descr="Native American Posters Teaching Resources | Teachers Pay Teachers">
            <a:extLst>
              <a:ext uri="{FF2B5EF4-FFF2-40B4-BE49-F238E27FC236}">
                <a16:creationId xmlns:a16="http://schemas.microsoft.com/office/drawing/2014/main" id="{F347DE29-0138-1F1D-E41F-8696F15C8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1084" y="1693699"/>
            <a:ext cx="5062344" cy="404987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8F8AC32-4FB4-14B8-F78F-82229D7D3685}"/>
              </a:ext>
            </a:extLst>
          </p:cNvPr>
          <p:cNvSpPr txBox="1"/>
          <p:nvPr/>
        </p:nvSpPr>
        <p:spPr>
          <a:xfrm>
            <a:off x="2904153" y="198664"/>
            <a:ext cx="6106886" cy="523220"/>
          </a:xfrm>
          <a:prstGeom prst="rect">
            <a:avLst/>
          </a:prstGeom>
          <a:noFill/>
        </p:spPr>
        <p:txBody>
          <a:bodyPr wrap="square">
            <a:spAutoFit/>
          </a:bodyPr>
          <a:lstStyle/>
          <a:p>
            <a:pPr algn="ctr"/>
            <a:r>
              <a:rPr lang="en-US" sz="2800" dirty="0"/>
              <a:t>Native American Productive Resources </a:t>
            </a:r>
          </a:p>
        </p:txBody>
      </p:sp>
    </p:spTree>
    <p:extLst>
      <p:ext uri="{BB962C8B-B14F-4D97-AF65-F5344CB8AC3E}">
        <p14:creationId xmlns:p14="http://schemas.microsoft.com/office/powerpoint/2010/main" val="2515695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D94573-720C-21CB-A949-23EEC8C3F389}"/>
              </a:ext>
            </a:extLst>
          </p:cNvPr>
          <p:cNvPicPr>
            <a:picLocks noChangeAspect="1"/>
          </p:cNvPicPr>
          <p:nvPr/>
        </p:nvPicPr>
        <p:blipFill>
          <a:blip r:embed="rId2"/>
          <a:stretch>
            <a:fillRect/>
          </a:stretch>
        </p:blipFill>
        <p:spPr>
          <a:xfrm>
            <a:off x="3600450" y="504825"/>
            <a:ext cx="4991100" cy="5848350"/>
          </a:xfrm>
          <a:prstGeom prst="rect">
            <a:avLst/>
          </a:prstGeom>
          <a:ln w="12700">
            <a:solidFill>
              <a:schemeClr val="tx1"/>
            </a:solidFill>
          </a:ln>
        </p:spPr>
      </p:pic>
      <p:pic>
        <p:nvPicPr>
          <p:cNvPr id="6" name="Picture 5" descr="C:\Users\JMU Econed\AppData\Local\Microsoft\Windows\Temporary Internet Files\Content.IE5\6CGRG1UU\jimmiet-Pencil[1].png">
            <a:extLst>
              <a:ext uri="{FF2B5EF4-FFF2-40B4-BE49-F238E27FC236}">
                <a16:creationId xmlns:a16="http://schemas.microsoft.com/office/drawing/2014/main" id="{18BF89E7-427A-3FDD-7EC5-CBC0A9CC5C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514380">
            <a:off x="2057069" y="2457190"/>
            <a:ext cx="2196986" cy="1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122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 Are Water Protectors">
            <a:extLst>
              <a:ext uri="{FF2B5EF4-FFF2-40B4-BE49-F238E27FC236}">
                <a16:creationId xmlns:a16="http://schemas.microsoft.com/office/drawing/2014/main" id="{A2DFE07B-E3ED-05FA-2666-FB15408E9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002" y="1670872"/>
            <a:ext cx="4124559" cy="412455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7A7FB8-E3B9-B6FF-AA57-B0170BAC8EB1}"/>
              </a:ext>
            </a:extLst>
          </p:cNvPr>
          <p:cNvSpPr txBox="1"/>
          <p:nvPr/>
        </p:nvSpPr>
        <p:spPr>
          <a:xfrm>
            <a:off x="6096000" y="5305589"/>
            <a:ext cx="3590925" cy="1323439"/>
          </a:xfrm>
          <a:prstGeom prst="rect">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000" b="1" i="0" dirty="0">
                <a:solidFill>
                  <a:srgbClr val="333333"/>
                </a:solidFill>
                <a:effectLst/>
              </a:rPr>
              <a:t>Publisher:  </a:t>
            </a:r>
            <a:r>
              <a:rPr lang="en-US" sz="2000" b="1" dirty="0">
                <a:solidFill>
                  <a:srgbClr val="333333"/>
                </a:solidFill>
              </a:rPr>
              <a:t>Roaring Book Press </a:t>
            </a:r>
            <a:r>
              <a:rPr lang="en-US" sz="2000" b="0" i="0" dirty="0">
                <a:solidFill>
                  <a:srgbClr val="333333"/>
                </a:solidFill>
                <a:effectLst/>
              </a:rPr>
              <a:t> </a:t>
            </a:r>
          </a:p>
          <a:p>
            <a:pPr algn="l"/>
            <a:r>
              <a:rPr lang="en-US" sz="2000" b="1" i="0" dirty="0">
                <a:solidFill>
                  <a:srgbClr val="333333"/>
                </a:solidFill>
                <a:effectLst/>
              </a:rPr>
              <a:t>Copyright Date:</a:t>
            </a:r>
            <a:r>
              <a:rPr lang="en-US" sz="2000" b="0" i="0" dirty="0">
                <a:solidFill>
                  <a:srgbClr val="333333"/>
                </a:solidFill>
                <a:effectLst/>
              </a:rPr>
              <a:t> 2020</a:t>
            </a:r>
          </a:p>
          <a:p>
            <a:pPr algn="l"/>
            <a:r>
              <a:rPr lang="en-US" sz="2000" b="1" i="0" dirty="0">
                <a:solidFill>
                  <a:srgbClr val="333333"/>
                </a:solidFill>
                <a:effectLst/>
              </a:rPr>
              <a:t>Reading Level:</a:t>
            </a:r>
            <a:r>
              <a:rPr lang="en-US" sz="2000" b="0" i="0" dirty="0">
                <a:solidFill>
                  <a:srgbClr val="333333"/>
                </a:solidFill>
                <a:effectLst/>
              </a:rPr>
              <a:t> 1.9</a:t>
            </a:r>
          </a:p>
          <a:p>
            <a:pPr algn="l"/>
            <a:r>
              <a:rPr lang="en-US" sz="2000" b="1" i="0" dirty="0">
                <a:solidFill>
                  <a:srgbClr val="333333"/>
                </a:solidFill>
                <a:effectLst/>
              </a:rPr>
              <a:t>Interest Level:</a:t>
            </a:r>
            <a:r>
              <a:rPr lang="en-US" sz="2000" b="0" i="0" dirty="0">
                <a:solidFill>
                  <a:srgbClr val="333333"/>
                </a:solidFill>
                <a:effectLst/>
              </a:rPr>
              <a:t> P-2</a:t>
            </a:r>
          </a:p>
        </p:txBody>
      </p:sp>
      <p:sp>
        <p:nvSpPr>
          <p:cNvPr id="4" name="TextBox 3">
            <a:extLst>
              <a:ext uri="{FF2B5EF4-FFF2-40B4-BE49-F238E27FC236}">
                <a16:creationId xmlns:a16="http://schemas.microsoft.com/office/drawing/2014/main" id="{3A121659-9C43-8D92-6B08-EA6A0F1F4851}"/>
              </a:ext>
            </a:extLst>
          </p:cNvPr>
          <p:cNvSpPr txBox="1"/>
          <p:nvPr/>
        </p:nvSpPr>
        <p:spPr>
          <a:xfrm>
            <a:off x="5115237" y="1951675"/>
            <a:ext cx="6472159" cy="2308322"/>
          </a:xfrm>
          <a:prstGeom prst="rect">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b="1" i="0" dirty="0">
                <a:effectLst/>
              </a:rPr>
              <a:t>Story Synopsis: </a:t>
            </a:r>
            <a:r>
              <a:rPr lang="en-US" sz="2400" b="0" i="0" dirty="0">
                <a:effectLst/>
              </a:rPr>
              <a:t>Told from the perspective of a Native American child, this bold and lyrical picture book is a powerful call to action to defend Earth's natural resources--inspired by the Dakota Access Pipeline protests and similar movements led by Indigenous tribes all across North America.</a:t>
            </a:r>
            <a:endParaRPr kumimoji="0" lang="en-US" sz="2400" b="0" i="0" u="none" strike="noStrike" cap="none" spc="0" normalizeH="0" baseline="0" dirty="0">
              <a:ln>
                <a:noFill/>
              </a:ln>
              <a:effectLst/>
              <a:uFillTx/>
              <a:ea typeface="+mn-ea"/>
              <a:cs typeface="+mn-cs"/>
              <a:sym typeface="Calibri"/>
            </a:endParaRPr>
          </a:p>
        </p:txBody>
      </p:sp>
      <p:sp>
        <p:nvSpPr>
          <p:cNvPr id="6" name="TextBox 5">
            <a:extLst>
              <a:ext uri="{FF2B5EF4-FFF2-40B4-BE49-F238E27FC236}">
                <a16:creationId xmlns:a16="http://schemas.microsoft.com/office/drawing/2014/main" id="{B42C48EB-9FDE-C5C3-CFC0-C6B6FDD1C1C0}"/>
              </a:ext>
            </a:extLst>
          </p:cNvPr>
          <p:cNvSpPr txBox="1"/>
          <p:nvPr/>
        </p:nvSpPr>
        <p:spPr>
          <a:xfrm>
            <a:off x="355625" y="6163668"/>
            <a:ext cx="501795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3"/>
              </a:rPr>
              <a:t>https://www.youtube.com/watch?v=1btJgUXzmw0</a:t>
            </a:r>
            <a:endParaRPr lang="en-US" dirty="0"/>
          </a:p>
        </p:txBody>
      </p:sp>
      <p:sp>
        <p:nvSpPr>
          <p:cNvPr id="8" name="TextBox 7">
            <a:extLst>
              <a:ext uri="{FF2B5EF4-FFF2-40B4-BE49-F238E27FC236}">
                <a16:creationId xmlns:a16="http://schemas.microsoft.com/office/drawing/2014/main" id="{5CC419E7-AC45-51C7-ECB8-991F212429AC}"/>
              </a:ext>
            </a:extLst>
          </p:cNvPr>
          <p:cNvSpPr txBox="1"/>
          <p:nvPr/>
        </p:nvSpPr>
        <p:spPr>
          <a:xfrm>
            <a:off x="2618282" y="48004"/>
            <a:ext cx="6955436" cy="1292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rgbClr val="000000"/>
                </a:solidFill>
                <a:effectLst/>
                <a:uFillTx/>
                <a:latin typeface="Monotype Corsiva" panose="03010101010201010101" pitchFamily="66" charset="0"/>
                <a:ea typeface="Microsoft JhengHei" panose="020B0604030504040204" pitchFamily="34" charset="-120"/>
                <a:sym typeface="Calibri"/>
              </a:rPr>
              <a:t>We Are Water Protectors</a:t>
            </a:r>
          </a:p>
          <a:p>
            <a:pPr marL="0" marR="0" indent="0" algn="ctr" defTabSz="914400" rtl="0" fontAlgn="auto" latinLnBrk="0" hangingPunct="0">
              <a:lnSpc>
                <a:spcPct val="100000"/>
              </a:lnSpc>
              <a:spcBef>
                <a:spcPts val="0"/>
              </a:spcBef>
              <a:spcAft>
                <a:spcPts val="0"/>
              </a:spcAft>
              <a:buClrTx/>
              <a:buSzTx/>
              <a:buFontTx/>
              <a:buNone/>
              <a:tabLst/>
            </a:pPr>
            <a:r>
              <a:rPr lang="en-US" sz="2400" dirty="0">
                <a:solidFill>
                  <a:srgbClr val="000000"/>
                </a:solidFill>
                <a:ea typeface="Microsoft JhengHei" panose="020B0604030504040204" pitchFamily="34" charset="-120"/>
                <a:sym typeface="Calibri"/>
              </a:rPr>
              <a:t>by Carole Lindstrom</a:t>
            </a:r>
            <a:endParaRPr kumimoji="0" lang="en-US" sz="2400" i="0" u="none" strike="noStrike" cap="none" spc="0" normalizeH="0" baseline="0" dirty="0">
              <a:ln>
                <a:noFill/>
              </a:ln>
              <a:solidFill>
                <a:srgbClr val="000000"/>
              </a:solidFill>
              <a:effectLst/>
              <a:uFillTx/>
              <a:ea typeface="Microsoft JhengHei" panose="020B0604030504040204" pitchFamily="34" charset="-120"/>
              <a:sym typeface="Calibri"/>
            </a:endParaRPr>
          </a:p>
        </p:txBody>
      </p:sp>
    </p:spTree>
    <p:extLst>
      <p:ext uri="{BB962C8B-B14F-4D97-AF65-F5344CB8AC3E}">
        <p14:creationId xmlns:p14="http://schemas.microsoft.com/office/powerpoint/2010/main" val="2680219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E8DB14-BFE1-BF1F-34EE-208DCD912F76}"/>
              </a:ext>
            </a:extLst>
          </p:cNvPr>
          <p:cNvPicPr>
            <a:picLocks noChangeAspect="1"/>
          </p:cNvPicPr>
          <p:nvPr/>
        </p:nvPicPr>
        <p:blipFill>
          <a:blip r:embed="rId2"/>
          <a:stretch>
            <a:fillRect/>
          </a:stretch>
        </p:blipFill>
        <p:spPr>
          <a:xfrm>
            <a:off x="857349" y="0"/>
            <a:ext cx="11163201" cy="4071937"/>
          </a:xfrm>
          <a:prstGeom prst="rect">
            <a:avLst/>
          </a:prstGeom>
        </p:spPr>
      </p:pic>
      <p:pic>
        <p:nvPicPr>
          <p:cNvPr id="5122" name="Picture 2" descr="We Are Water Protectors [Book] – Brown Babies Books">
            <a:extLst>
              <a:ext uri="{FF2B5EF4-FFF2-40B4-BE49-F238E27FC236}">
                <a16:creationId xmlns:a16="http://schemas.microsoft.com/office/drawing/2014/main" id="{322187F1-61F0-917E-E597-658483F82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687" y="3914774"/>
            <a:ext cx="5000626" cy="250031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094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17BA66-0A2C-5D47-7512-F04968E04670}"/>
              </a:ext>
            </a:extLst>
          </p:cNvPr>
          <p:cNvSpPr txBox="1"/>
          <p:nvPr/>
        </p:nvSpPr>
        <p:spPr>
          <a:xfrm>
            <a:off x="421471" y="6152137"/>
            <a:ext cx="11482466"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600" dirty="0">
                <a:hlinkClick r:id="rId2"/>
              </a:rPr>
              <a:t>https://static.macmillan.com/static/macmillan/2020-online-resources/downloads/we-are-water-protectors-activity-kit.pdf</a:t>
            </a:r>
            <a:endParaRPr lang="en-US" sz="1600" dirty="0"/>
          </a:p>
          <a:p>
            <a:pPr algn="ctr"/>
            <a:endParaRPr lang="en-US" sz="1600" dirty="0"/>
          </a:p>
        </p:txBody>
      </p:sp>
      <p:pic>
        <p:nvPicPr>
          <p:cNvPr id="5" name="Picture 4">
            <a:extLst>
              <a:ext uri="{FF2B5EF4-FFF2-40B4-BE49-F238E27FC236}">
                <a16:creationId xmlns:a16="http://schemas.microsoft.com/office/drawing/2014/main" id="{4CEC348A-4E2D-33C5-C5D7-8A5C93E9105C}"/>
              </a:ext>
            </a:extLst>
          </p:cNvPr>
          <p:cNvPicPr>
            <a:picLocks noChangeAspect="1"/>
          </p:cNvPicPr>
          <p:nvPr/>
        </p:nvPicPr>
        <p:blipFill>
          <a:blip r:embed="rId3"/>
          <a:stretch>
            <a:fillRect/>
          </a:stretch>
        </p:blipFill>
        <p:spPr>
          <a:xfrm>
            <a:off x="276051" y="1838511"/>
            <a:ext cx="2172543" cy="2780363"/>
          </a:xfrm>
          <a:prstGeom prst="rect">
            <a:avLst/>
          </a:prstGeom>
        </p:spPr>
      </p:pic>
      <p:pic>
        <p:nvPicPr>
          <p:cNvPr id="7" name="Picture 6">
            <a:extLst>
              <a:ext uri="{FF2B5EF4-FFF2-40B4-BE49-F238E27FC236}">
                <a16:creationId xmlns:a16="http://schemas.microsoft.com/office/drawing/2014/main" id="{080D45D8-8739-2F88-6365-B23FD5DDF81E}"/>
              </a:ext>
            </a:extLst>
          </p:cNvPr>
          <p:cNvPicPr>
            <a:picLocks noChangeAspect="1"/>
          </p:cNvPicPr>
          <p:nvPr/>
        </p:nvPicPr>
        <p:blipFill>
          <a:blip r:embed="rId4"/>
          <a:stretch>
            <a:fillRect/>
          </a:stretch>
        </p:blipFill>
        <p:spPr>
          <a:xfrm>
            <a:off x="3481780" y="1504436"/>
            <a:ext cx="3602601" cy="4552440"/>
          </a:xfrm>
          <a:prstGeom prst="rect">
            <a:avLst/>
          </a:prstGeom>
        </p:spPr>
      </p:pic>
      <p:pic>
        <p:nvPicPr>
          <p:cNvPr id="9" name="Picture 8">
            <a:extLst>
              <a:ext uri="{FF2B5EF4-FFF2-40B4-BE49-F238E27FC236}">
                <a16:creationId xmlns:a16="http://schemas.microsoft.com/office/drawing/2014/main" id="{319C158D-0E3A-C748-5E51-FAD124F9A227}"/>
              </a:ext>
            </a:extLst>
          </p:cNvPr>
          <p:cNvPicPr>
            <a:picLocks noChangeAspect="1"/>
          </p:cNvPicPr>
          <p:nvPr/>
        </p:nvPicPr>
        <p:blipFill>
          <a:blip r:embed="rId5"/>
          <a:stretch>
            <a:fillRect/>
          </a:stretch>
        </p:blipFill>
        <p:spPr>
          <a:xfrm>
            <a:off x="6684855" y="434715"/>
            <a:ext cx="2495550" cy="3257550"/>
          </a:xfrm>
          <a:prstGeom prst="rect">
            <a:avLst/>
          </a:prstGeom>
        </p:spPr>
      </p:pic>
      <p:pic>
        <p:nvPicPr>
          <p:cNvPr id="11" name="Picture 10">
            <a:extLst>
              <a:ext uri="{FF2B5EF4-FFF2-40B4-BE49-F238E27FC236}">
                <a16:creationId xmlns:a16="http://schemas.microsoft.com/office/drawing/2014/main" id="{159A5CC6-917C-EB9D-7298-7DC9AAF0703E}"/>
              </a:ext>
            </a:extLst>
          </p:cNvPr>
          <p:cNvPicPr>
            <a:picLocks noChangeAspect="1"/>
          </p:cNvPicPr>
          <p:nvPr/>
        </p:nvPicPr>
        <p:blipFill>
          <a:blip r:embed="rId6"/>
          <a:stretch>
            <a:fillRect/>
          </a:stretch>
        </p:blipFill>
        <p:spPr>
          <a:xfrm>
            <a:off x="8478239" y="1600715"/>
            <a:ext cx="3250976" cy="3656569"/>
          </a:xfrm>
          <a:prstGeom prst="rect">
            <a:avLst/>
          </a:prstGeom>
        </p:spPr>
      </p:pic>
      <p:pic>
        <p:nvPicPr>
          <p:cNvPr id="2" name="Picture 2" descr="We Are Water Protectors">
            <a:extLst>
              <a:ext uri="{FF2B5EF4-FFF2-40B4-BE49-F238E27FC236}">
                <a16:creationId xmlns:a16="http://schemas.microsoft.com/office/drawing/2014/main" id="{FC32CAF7-0824-0D4D-F3B6-408224462E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4317" y="336460"/>
            <a:ext cx="1710108" cy="171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6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997B0C-FB85-E324-9090-74DAF6686AA3}"/>
              </a:ext>
            </a:extLst>
          </p:cNvPr>
          <p:cNvPicPr>
            <a:picLocks noChangeAspect="1"/>
          </p:cNvPicPr>
          <p:nvPr/>
        </p:nvPicPr>
        <p:blipFill>
          <a:blip r:embed="rId2"/>
          <a:stretch>
            <a:fillRect/>
          </a:stretch>
        </p:blipFill>
        <p:spPr>
          <a:xfrm>
            <a:off x="7564329" y="1636153"/>
            <a:ext cx="4006552" cy="5072814"/>
          </a:xfrm>
          <a:prstGeom prst="rect">
            <a:avLst/>
          </a:prstGeom>
        </p:spPr>
      </p:pic>
      <p:pic>
        <p:nvPicPr>
          <p:cNvPr id="5" name="Picture 4">
            <a:extLst>
              <a:ext uri="{FF2B5EF4-FFF2-40B4-BE49-F238E27FC236}">
                <a16:creationId xmlns:a16="http://schemas.microsoft.com/office/drawing/2014/main" id="{EE497924-1568-F1D9-F442-AB6C9B964734}"/>
              </a:ext>
            </a:extLst>
          </p:cNvPr>
          <p:cNvPicPr>
            <a:picLocks noChangeAspect="1"/>
          </p:cNvPicPr>
          <p:nvPr/>
        </p:nvPicPr>
        <p:blipFill>
          <a:blip r:embed="rId3"/>
          <a:stretch>
            <a:fillRect/>
          </a:stretch>
        </p:blipFill>
        <p:spPr>
          <a:xfrm>
            <a:off x="175797" y="494604"/>
            <a:ext cx="3275444" cy="3976199"/>
          </a:xfrm>
          <a:prstGeom prst="rect">
            <a:avLst/>
          </a:prstGeom>
        </p:spPr>
      </p:pic>
      <p:pic>
        <p:nvPicPr>
          <p:cNvPr id="7" name="Picture 6">
            <a:extLst>
              <a:ext uri="{FF2B5EF4-FFF2-40B4-BE49-F238E27FC236}">
                <a16:creationId xmlns:a16="http://schemas.microsoft.com/office/drawing/2014/main" id="{21093255-E71B-7A3B-03B6-4E6C2159ABC2}"/>
              </a:ext>
            </a:extLst>
          </p:cNvPr>
          <p:cNvPicPr>
            <a:picLocks noChangeAspect="1"/>
          </p:cNvPicPr>
          <p:nvPr/>
        </p:nvPicPr>
        <p:blipFill>
          <a:blip r:embed="rId4"/>
          <a:stretch>
            <a:fillRect/>
          </a:stretch>
        </p:blipFill>
        <p:spPr>
          <a:xfrm>
            <a:off x="3762807" y="735977"/>
            <a:ext cx="3586968" cy="4471575"/>
          </a:xfrm>
          <a:prstGeom prst="rect">
            <a:avLst/>
          </a:prstGeom>
        </p:spPr>
      </p:pic>
      <p:sp>
        <p:nvSpPr>
          <p:cNvPr id="9" name="TextBox 8">
            <a:extLst>
              <a:ext uri="{FF2B5EF4-FFF2-40B4-BE49-F238E27FC236}">
                <a16:creationId xmlns:a16="http://schemas.microsoft.com/office/drawing/2014/main" id="{AAD103B5-96DD-F0F2-DB69-1B40D7FD0383}"/>
              </a:ext>
            </a:extLst>
          </p:cNvPr>
          <p:cNvSpPr txBox="1"/>
          <p:nvPr/>
        </p:nvSpPr>
        <p:spPr>
          <a:xfrm>
            <a:off x="2869706" y="89647"/>
            <a:ext cx="6922364" cy="646331"/>
          </a:xfrm>
          <a:prstGeom prst="rect">
            <a:avLst/>
          </a:prstGeom>
          <a:noFill/>
        </p:spPr>
        <p:txBody>
          <a:bodyPr wrap="square">
            <a:spAutoFit/>
          </a:bodyPr>
          <a:lstStyle/>
          <a:p>
            <a:r>
              <a:rPr lang="en-US" sz="1800" b="0" i="0" u="none" strike="noStrike" baseline="0" dirty="0">
                <a:solidFill>
                  <a:srgbClr val="01B0D2"/>
                </a:solidFill>
                <a:latin typeface="ArialMT"/>
                <a:hlinkClick r:id="rId5"/>
              </a:rPr>
              <a:t>https://noveleffect.com/we-are-water-protectors-k-5-activities/</a:t>
            </a:r>
            <a:endParaRPr lang="en-US" sz="1800" b="0" i="0" u="none" strike="noStrike" baseline="0" dirty="0">
              <a:solidFill>
                <a:srgbClr val="01B0D2"/>
              </a:solidFill>
              <a:latin typeface="ArialMT"/>
            </a:endParaRPr>
          </a:p>
          <a:p>
            <a:endParaRPr lang="en-US" dirty="0"/>
          </a:p>
        </p:txBody>
      </p:sp>
      <p:pic>
        <p:nvPicPr>
          <p:cNvPr id="1032" name="Picture 8" descr="Clipart, Clip Art, Seaweed | Clipart Panda - Free Clipart Images">
            <a:extLst>
              <a:ext uri="{FF2B5EF4-FFF2-40B4-BE49-F238E27FC236}">
                <a16:creationId xmlns:a16="http://schemas.microsoft.com/office/drawing/2014/main" id="{1CE2C45E-3E76-06DD-48BA-1D705C1BD8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7665" y="4388992"/>
            <a:ext cx="479942" cy="6992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lipart, Clip Art, Seaweed | Clipart Panda - Free Clipart Images">
            <a:extLst>
              <a:ext uri="{FF2B5EF4-FFF2-40B4-BE49-F238E27FC236}">
                <a16:creationId xmlns:a16="http://schemas.microsoft.com/office/drawing/2014/main" id="{DF7E9934-68B8-007B-0976-B129CBCE96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120510" y="5575863"/>
            <a:ext cx="479942" cy="6992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sh Clipart Images – Browse 74,043 Stock Photos, Vectors, and Video |  Adobe Stock">
            <a:extLst>
              <a:ext uri="{FF2B5EF4-FFF2-40B4-BE49-F238E27FC236}">
                <a16:creationId xmlns:a16="http://schemas.microsoft.com/office/drawing/2014/main" id="{A583764D-9A00-1905-DEFA-0396A87876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51169">
            <a:off x="9878419" y="4649882"/>
            <a:ext cx="799167" cy="6992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Fish Clipart Images – Browse 74,043 Stock Photos, Vectors, and Video |  Adobe Stock">
            <a:extLst>
              <a:ext uri="{FF2B5EF4-FFF2-40B4-BE49-F238E27FC236}">
                <a16:creationId xmlns:a16="http://schemas.microsoft.com/office/drawing/2014/main" id="{109CF05E-6BB6-F4F5-783B-798E599B45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349666">
            <a:off x="9208961" y="2253133"/>
            <a:ext cx="524734" cy="4591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Fish Clipart Images – Browse 74,043 Stock Photos, Vectors, and Video |  Adobe Stock">
            <a:extLst>
              <a:ext uri="{FF2B5EF4-FFF2-40B4-BE49-F238E27FC236}">
                <a16:creationId xmlns:a16="http://schemas.microsoft.com/office/drawing/2014/main" id="{637109AF-ADB8-2731-7D84-B0236F543D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604231" flipV="1">
            <a:off x="8277553" y="2801386"/>
            <a:ext cx="425960" cy="25745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eashell Clipart Images – Browse 8,547 Stock Photos, Vectors, and Video |  Adobe Stock">
            <a:extLst>
              <a:ext uri="{FF2B5EF4-FFF2-40B4-BE49-F238E27FC236}">
                <a16:creationId xmlns:a16="http://schemas.microsoft.com/office/drawing/2014/main" id="{485ECAC6-0431-DC33-8C0C-7C4A8340FA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77861" y="6366676"/>
            <a:ext cx="165376" cy="14450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eashell Clipart Images – Browse 8,547 Stock Photos, Vectors, and Video |  Adobe Stock">
            <a:extLst>
              <a:ext uri="{FF2B5EF4-FFF2-40B4-BE49-F238E27FC236}">
                <a16:creationId xmlns:a16="http://schemas.microsoft.com/office/drawing/2014/main" id="{E5ACECD4-3A1C-FCDF-D5BC-9E1E16E0CA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253509">
            <a:off x="9703619" y="2694570"/>
            <a:ext cx="380468" cy="33244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ink Water Lily Flower Clip Art.">
            <a:extLst>
              <a:ext uri="{FF2B5EF4-FFF2-40B4-BE49-F238E27FC236}">
                <a16:creationId xmlns:a16="http://schemas.microsoft.com/office/drawing/2014/main" id="{AF03FCD2-8DA1-B255-EDD1-683D5AE6FD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52156" y="3274968"/>
            <a:ext cx="608325" cy="5535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2" descr="Pink Water Lily Flower Clip Art.">
            <a:extLst>
              <a:ext uri="{FF2B5EF4-FFF2-40B4-BE49-F238E27FC236}">
                <a16:creationId xmlns:a16="http://schemas.microsoft.com/office/drawing/2014/main" id="{75D0A1D0-3621-DC28-9ED1-9E93265631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7636" y="5880418"/>
            <a:ext cx="608325" cy="5535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Pink Water Lily Flower Clip Art.">
            <a:extLst>
              <a:ext uri="{FF2B5EF4-FFF2-40B4-BE49-F238E27FC236}">
                <a16:creationId xmlns:a16="http://schemas.microsoft.com/office/drawing/2014/main" id="{81D2A67C-8D26-FAF8-A2DE-591E45F9CB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86370" y="5207553"/>
            <a:ext cx="608325" cy="55357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8F93B47-1F80-DAF5-51EC-33C6726DE16F}"/>
              </a:ext>
            </a:extLst>
          </p:cNvPr>
          <p:cNvSpPr txBox="1"/>
          <p:nvPr/>
        </p:nvSpPr>
        <p:spPr>
          <a:xfrm>
            <a:off x="659383" y="6087809"/>
            <a:ext cx="5088272" cy="646331"/>
          </a:xfrm>
          <a:prstGeom prst="rect">
            <a:avLst/>
          </a:prstGeom>
          <a:noFill/>
        </p:spPr>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332175"/>
                </a:solidFill>
                <a:effectLst>
                  <a:outerShdw blurRad="38100" dist="38100" dir="2700000" algn="tl">
                    <a:srgbClr val="000000">
                      <a:alpha val="43137"/>
                    </a:srgbClr>
                  </a:outerShdw>
                </a:effectLst>
                <a:uFillTx/>
                <a:latin typeface="+mn-lt"/>
                <a:ea typeface="+mn-ea"/>
                <a:cs typeface="+mn-cs"/>
                <a:sym typeface="Calibri"/>
              </a:rPr>
              <a:t>18-page Activity Guide</a:t>
            </a:r>
          </a:p>
        </p:txBody>
      </p:sp>
      <p:pic>
        <p:nvPicPr>
          <p:cNvPr id="25" name="Picture 24">
            <a:extLst>
              <a:ext uri="{FF2B5EF4-FFF2-40B4-BE49-F238E27FC236}">
                <a16:creationId xmlns:a16="http://schemas.microsoft.com/office/drawing/2014/main" id="{AF553EEE-EEB0-BB91-0EC9-4B74F7536EBA}"/>
              </a:ext>
            </a:extLst>
          </p:cNvPr>
          <p:cNvPicPr>
            <a:picLocks noChangeAspect="1"/>
          </p:cNvPicPr>
          <p:nvPr/>
        </p:nvPicPr>
        <p:blipFill>
          <a:blip r:embed="rId10"/>
          <a:stretch>
            <a:fillRect/>
          </a:stretch>
        </p:blipFill>
        <p:spPr>
          <a:xfrm>
            <a:off x="760838" y="2687256"/>
            <a:ext cx="2579717" cy="3148067"/>
          </a:xfrm>
          <a:prstGeom prst="rect">
            <a:avLst/>
          </a:prstGeom>
        </p:spPr>
      </p:pic>
    </p:spTree>
    <p:extLst>
      <p:ext uri="{BB962C8B-B14F-4D97-AF65-F5344CB8AC3E}">
        <p14:creationId xmlns:p14="http://schemas.microsoft.com/office/powerpoint/2010/main" val="28619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44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D5DDC-37A4-D24D-59EF-BF174199F6F2}"/>
              </a:ext>
            </a:extLst>
          </p:cNvPr>
          <p:cNvSpPr txBox="1"/>
          <p:nvPr/>
        </p:nvSpPr>
        <p:spPr>
          <a:xfrm>
            <a:off x="706218" y="469343"/>
            <a:ext cx="10582844" cy="122134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4400" b="0" i="0" u="none" strike="noStrike" kern="1200" cap="none" spc="0" baseline="0" dirty="0">
              <a:solidFill>
                <a:srgbClr val="414A58"/>
              </a:solidFill>
              <a:uFillTx/>
              <a:latin typeface="Inter Light" pitchFamily="2"/>
              <a:ea typeface="Inter Light" pitchFamily="2"/>
            </a:endParaRPr>
          </a:p>
        </p:txBody>
      </p:sp>
      <p:sp>
        <p:nvSpPr>
          <p:cNvPr id="4" name="Slide Number Placeholder 4">
            <a:extLst>
              <a:ext uri="{FF2B5EF4-FFF2-40B4-BE49-F238E27FC236}">
                <a16:creationId xmlns:a16="http://schemas.microsoft.com/office/drawing/2014/main" id="{1EAE6985-04F6-0793-5463-5FD8ADB6FA2C}"/>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9987EC1D-768E-2147-8ACD-16FE6BC01CCB}" type="slidenum">
              <a:rPr lang="en-US" sz="1000">
                <a:solidFill>
                  <a:srgbClr val="414A58"/>
                </a:solidFill>
                <a:latin typeface="Inter" pitchFamily="2"/>
              </a:rPr>
              <a:t>3</a:t>
            </a:fld>
            <a:endParaRPr lang="en-US" sz="1000" dirty="0">
              <a:solidFill>
                <a:srgbClr val="414A58"/>
              </a:solidFill>
              <a:latin typeface="Inter" pitchFamily="2"/>
            </a:endParaRPr>
          </a:p>
        </p:txBody>
      </p:sp>
      <p:sp>
        <p:nvSpPr>
          <p:cNvPr id="3" name="Title 1">
            <a:extLst>
              <a:ext uri="{FF2B5EF4-FFF2-40B4-BE49-F238E27FC236}">
                <a16:creationId xmlns:a16="http://schemas.microsoft.com/office/drawing/2014/main" id="{F09D67C9-1906-BD97-310D-5050575DF4B5}"/>
              </a:ext>
            </a:extLst>
          </p:cNvPr>
          <p:cNvSpPr txBox="1">
            <a:spLocks noChangeArrowheads="1"/>
          </p:cNvSpPr>
          <p:nvPr/>
        </p:nvSpPr>
        <p:spPr>
          <a:xfrm>
            <a:off x="739840" y="46934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t>Professional Development Opportunities</a:t>
            </a:r>
          </a:p>
        </p:txBody>
      </p:sp>
      <p:sp>
        <p:nvSpPr>
          <p:cNvPr id="5" name="Content Placeholder 2">
            <a:extLst>
              <a:ext uri="{FF2B5EF4-FFF2-40B4-BE49-F238E27FC236}">
                <a16:creationId xmlns:a16="http://schemas.microsoft.com/office/drawing/2014/main" id="{31CDD0B8-9444-EA1B-2872-306B324C89FE}"/>
              </a:ext>
            </a:extLst>
          </p:cNvPr>
          <p:cNvSpPr txBox="1">
            <a:spLocks/>
          </p:cNvSpPr>
          <p:nvPr/>
        </p:nvSpPr>
        <p:spPr>
          <a:xfrm>
            <a:off x="902938" y="1577155"/>
            <a:ext cx="10515600" cy="28770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Tx/>
              <a:buNone/>
              <a:defRPr/>
            </a:pPr>
            <a:r>
              <a:rPr lang="en-US" sz="1800" dirty="0">
                <a:solidFill>
                  <a:prstClr val="black"/>
                </a:solidFill>
                <a:latin typeface="Calibri" panose="020F0502020204030204" pitchFamily="34" charset="0"/>
                <a:ea typeface="ＭＳ Ｐゴシック"/>
                <a:cs typeface="Calibri" panose="020F0502020204030204" pitchFamily="34" charset="0"/>
              </a:rPr>
              <a:t>To earn professional development credit for CEE webinars found on EconEdLink, you must:</a:t>
            </a:r>
          </a:p>
          <a:p>
            <a:pPr marL="0" indent="0">
              <a:lnSpc>
                <a:spcPct val="100000"/>
              </a:lnSpc>
              <a:spcBef>
                <a:spcPct val="0"/>
              </a:spcBef>
              <a:buFontTx/>
              <a:buNone/>
              <a:defRPr/>
            </a:pPr>
            <a:endParaRPr lang="en-US" sz="1800" dirty="0">
              <a:solidFill>
                <a:prstClr val="black"/>
              </a:solidFill>
              <a:latin typeface="Calibri" panose="020F0502020204030204" pitchFamily="34" charset="0"/>
              <a:ea typeface="ＭＳ Ｐゴシック"/>
              <a:cs typeface="Calibri" panose="020F0502020204030204" pitchFamily="34" charset="0"/>
            </a:endParaRPr>
          </a:p>
          <a:p>
            <a:pPr marL="285750" indent="-285750">
              <a:lnSpc>
                <a:spcPct val="100000"/>
              </a:lnSpc>
              <a:spcBef>
                <a:spcPct val="0"/>
              </a:spcBef>
              <a:buFont typeface="Arial"/>
              <a:buChar char="•"/>
              <a:defRPr/>
            </a:pPr>
            <a:r>
              <a:rPr lang="en-US" sz="1800" dirty="0">
                <a:solidFill>
                  <a:prstClr val="black"/>
                </a:solidFill>
                <a:latin typeface="Calibri" panose="020F0502020204030204" pitchFamily="34" charset="0"/>
                <a:ea typeface="ＭＳ Ｐゴシック"/>
                <a:cs typeface="Calibri" panose="020F0502020204030204" pitchFamily="34" charset="0"/>
              </a:rPr>
              <a:t>Watch a minimum of 45-minutes and you will automatically receive a professional development </a:t>
            </a:r>
            <a:r>
              <a:rPr lang="en-US" sz="1800" b="1" dirty="0">
                <a:solidFill>
                  <a:srgbClr val="7A9900"/>
                </a:solidFill>
                <a:latin typeface="Calibri" panose="020F0502020204030204" pitchFamily="34" charset="0"/>
                <a:ea typeface="ＭＳ Ｐゴシック"/>
                <a:cs typeface="Calibri" panose="020F0502020204030204" pitchFamily="34" charset="0"/>
              </a:rPr>
              <a:t>certificate </a:t>
            </a:r>
            <a:r>
              <a:rPr lang="en-US" sz="1800" dirty="0">
                <a:solidFill>
                  <a:prstClr val="black"/>
                </a:solidFill>
                <a:latin typeface="Calibri" panose="020F0502020204030204" pitchFamily="34" charset="0"/>
                <a:ea typeface="ＭＳ Ｐゴシック"/>
                <a:cs typeface="Calibri" panose="020F0502020204030204" pitchFamily="34" charset="0"/>
              </a:rPr>
              <a:t>via e-mail within 24 hours. </a:t>
            </a:r>
          </a:p>
          <a:p>
            <a:pPr marL="285750" indent="-285750">
              <a:lnSpc>
                <a:spcPct val="100000"/>
              </a:lnSpc>
              <a:spcBef>
                <a:spcPct val="0"/>
              </a:spcBef>
              <a:buFont typeface="Arial"/>
              <a:buChar char="•"/>
              <a:defRPr/>
            </a:pPr>
            <a:r>
              <a:rPr lang="en-US" sz="1800" dirty="0">
                <a:solidFill>
                  <a:prstClr val="black"/>
                </a:solidFill>
                <a:latin typeface="Calibri" panose="020F0502020204030204" pitchFamily="34" charset="0"/>
                <a:ea typeface="ＭＳ Ｐゴシック"/>
                <a:cs typeface="Calibri" panose="020F0502020204030204" pitchFamily="34" charset="0"/>
              </a:rPr>
              <a:t>Attendees can learn how much credit they will earn per workshop. </a:t>
            </a:r>
          </a:p>
          <a:p>
            <a:pPr marL="0" indent="0">
              <a:lnSpc>
                <a:spcPct val="100000"/>
              </a:lnSpc>
              <a:spcBef>
                <a:spcPct val="0"/>
              </a:spcBef>
              <a:buFontTx/>
              <a:buNone/>
              <a:defRPr/>
            </a:pPr>
            <a:endParaRPr lang="en-US" sz="1800" dirty="0">
              <a:solidFill>
                <a:prstClr val="black"/>
              </a:solidFill>
              <a:latin typeface="Calibri" panose="020F0502020204030204" pitchFamily="34" charset="0"/>
              <a:ea typeface="ＭＳ Ｐゴシック"/>
              <a:cs typeface="Calibri" panose="020F0502020204030204" pitchFamily="34" charset="0"/>
            </a:endParaRPr>
          </a:p>
          <a:p>
            <a:pPr marL="0" indent="0">
              <a:lnSpc>
                <a:spcPct val="100000"/>
              </a:lnSpc>
              <a:spcBef>
                <a:spcPct val="0"/>
              </a:spcBef>
              <a:buFontTx/>
              <a:buNone/>
              <a:defRPr/>
            </a:pPr>
            <a:r>
              <a:rPr lang="en-US" sz="1800" b="1" u="sng" dirty="0">
                <a:solidFill>
                  <a:prstClr val="black"/>
                </a:solidFill>
                <a:latin typeface="Calibri" panose="020F0502020204030204" pitchFamily="34" charset="0"/>
                <a:ea typeface="ＭＳ Ｐゴシック"/>
                <a:cs typeface="Calibri" panose="020F0502020204030204" pitchFamily="34" charset="0"/>
              </a:rPr>
              <a:t>Accessing resources: </a:t>
            </a:r>
            <a:endParaRPr lang="en-US" sz="1800" b="1" u="sng" dirty="0">
              <a:solidFill>
                <a:prstClr val="black"/>
              </a:solidFill>
              <a:latin typeface="Calibri" panose="020F0502020204030204" pitchFamily="34" charset="0"/>
              <a:ea typeface="ＭＳ Ｐゴシック" pitchFamily="-108" charset="-128"/>
              <a:cs typeface="Calibri" panose="020F0502020204030204" pitchFamily="34" charset="0"/>
            </a:endParaRPr>
          </a:p>
          <a:p>
            <a:pPr marL="0" indent="0">
              <a:lnSpc>
                <a:spcPct val="100000"/>
              </a:lnSpc>
              <a:spcBef>
                <a:spcPct val="0"/>
              </a:spcBef>
              <a:buFontTx/>
              <a:buNone/>
              <a:defRPr/>
            </a:pPr>
            <a:endParaRPr lang="en-US" sz="1800" dirty="0">
              <a:solidFill>
                <a:prstClr val="black"/>
              </a:solidFill>
              <a:latin typeface="Calibri" panose="020F0502020204030204" pitchFamily="34" charset="0"/>
              <a:ea typeface="ＭＳ Ｐゴシック" pitchFamily="-108" charset="-128"/>
              <a:cs typeface="Calibri" panose="020F0502020204030204" pitchFamily="34" charset="0"/>
            </a:endParaRPr>
          </a:p>
          <a:p>
            <a:pPr marL="285750" indent="-285750">
              <a:lnSpc>
                <a:spcPct val="100000"/>
              </a:lnSpc>
              <a:spcBef>
                <a:spcPct val="0"/>
              </a:spcBef>
              <a:buFont typeface="Arial,Sans-Serif"/>
              <a:buChar char="•"/>
              <a:defRPr/>
            </a:pPr>
            <a:r>
              <a:rPr lang="en-US" sz="1800" dirty="0">
                <a:solidFill>
                  <a:prstClr val="black"/>
                </a:solidFill>
                <a:latin typeface="Calibri" panose="020F0502020204030204" pitchFamily="34" charset="0"/>
                <a:ea typeface="ＭＳ Ｐゴシック"/>
                <a:cs typeface="Calibri" panose="020F0502020204030204" pitchFamily="34" charset="0"/>
              </a:rPr>
              <a:t>You can now easily download presentations, lesson plan materials, and activities for each webinar from </a:t>
            </a:r>
            <a:r>
              <a:rPr lang="en-US" sz="1600" b="1" i="1" dirty="0">
                <a:solidFill>
                  <a:srgbClr val="005CB8"/>
                </a:solidFill>
                <a:latin typeface="Calibri" panose="020F0502020204030204" pitchFamily="34" charset="0"/>
                <a:ea typeface="ＭＳ Ｐゴシック"/>
                <a:cs typeface="Calibri" panose="020F0502020204030204" pitchFamily="34" charset="0"/>
                <a:hlinkClick r:id="rId2"/>
              </a:rPr>
              <a:t>EconEdLink.org/professional-development/</a:t>
            </a:r>
            <a:endParaRPr lang="en-US" sz="1600" b="1" i="1" dirty="0">
              <a:solidFill>
                <a:srgbClr val="005CB8"/>
              </a:solidFill>
              <a:latin typeface="Calibri" panose="020F0502020204030204" pitchFamily="34" charset="0"/>
              <a:ea typeface="ＭＳ Ｐゴシック"/>
              <a:cs typeface="Calibri" panose="020F0502020204030204" pitchFamily="34" charset="0"/>
            </a:endParaRPr>
          </a:p>
          <a:p>
            <a:pPr marL="285750" indent="-285750">
              <a:lnSpc>
                <a:spcPct val="100000"/>
              </a:lnSpc>
              <a:spcBef>
                <a:spcPct val="0"/>
              </a:spcBef>
              <a:buFont typeface="Arial,Sans-Serif"/>
              <a:buChar char="•"/>
              <a:defRPr/>
            </a:pPr>
            <a:endParaRPr lang="en-US" sz="1600" b="1" i="1" u="sng" dirty="0">
              <a:solidFill>
                <a:srgbClr val="005CB8"/>
              </a:solidFill>
              <a:latin typeface="Calibri" panose="020F0502020204030204" pitchFamily="34" charset="0"/>
              <a:ea typeface="ＭＳ Ｐゴシック"/>
              <a:cs typeface="Calibri" panose="020F0502020204030204" pitchFamily="34" charset="0"/>
            </a:endParaRPr>
          </a:p>
          <a:p>
            <a:pPr marL="0" indent="0">
              <a:lnSpc>
                <a:spcPct val="100000"/>
              </a:lnSpc>
              <a:spcBef>
                <a:spcPct val="0"/>
              </a:spcBef>
              <a:buFont typeface="Arial" panose="020B0604020202020204" pitchFamily="34" charset="0"/>
              <a:buNone/>
              <a:defRPr/>
            </a:pPr>
            <a:r>
              <a:rPr lang="en-US" sz="1600" b="1" u="sng" dirty="0">
                <a:solidFill>
                  <a:prstClr val="black"/>
                </a:solidFill>
                <a:latin typeface="Calibri" panose="020F0502020204030204" pitchFamily="34" charset="0"/>
                <a:ea typeface="ＭＳ Ｐゴシック"/>
                <a:cs typeface="Calibri" panose="020F0502020204030204" pitchFamily="34" charset="0"/>
              </a:rPr>
              <a:t>Local resources:</a:t>
            </a:r>
            <a:r>
              <a:rPr lang="en-US" sz="1600" dirty="0">
                <a:solidFill>
                  <a:prstClr val="black"/>
                </a:solidFill>
                <a:latin typeface="Calibri" panose="020F0502020204030204" pitchFamily="34" charset="0"/>
                <a:ea typeface="ＭＳ Ｐゴシック"/>
                <a:cs typeface="Calibri" panose="020F0502020204030204" pitchFamily="34" charset="0"/>
              </a:rPr>
              <a:t> </a:t>
            </a:r>
            <a:endParaRPr lang="en-US" sz="1600" dirty="0">
              <a:solidFill>
                <a:prstClr val="black"/>
              </a:solidFill>
              <a:latin typeface="Calibri" panose="020F0502020204030204" pitchFamily="34" charset="0"/>
              <a:ea typeface="ＭＳ Ｐゴシック" pitchFamily="-108" charset="-128"/>
              <a:cs typeface="Calibri" panose="020F0502020204030204" pitchFamily="34" charset="0"/>
            </a:endParaRPr>
          </a:p>
          <a:p>
            <a:pPr marL="0" indent="0">
              <a:lnSpc>
                <a:spcPct val="100000"/>
              </a:lnSpc>
              <a:spcBef>
                <a:spcPct val="0"/>
              </a:spcBef>
              <a:buFont typeface="Arial" panose="020B0604020202020204" pitchFamily="34" charset="0"/>
              <a:buNone/>
              <a:defRPr/>
            </a:pPr>
            <a:endParaRPr lang="en-US" sz="1600" dirty="0">
              <a:solidFill>
                <a:prstClr val="black"/>
              </a:solidFill>
              <a:latin typeface="Calibri" panose="020F0502020204030204" pitchFamily="34" charset="0"/>
              <a:ea typeface="ＭＳ Ｐゴシック" pitchFamily="-108" charset="-128"/>
              <a:cs typeface="Calibri" panose="020F0502020204030204" pitchFamily="34" charset="0"/>
            </a:endParaRPr>
          </a:p>
          <a:p>
            <a:pPr marL="285750" indent="-285750">
              <a:lnSpc>
                <a:spcPct val="100000"/>
              </a:lnSpc>
              <a:spcBef>
                <a:spcPct val="0"/>
              </a:spcBef>
              <a:buFont typeface="Arial,Sans-Serif"/>
              <a:buChar char="•"/>
              <a:defRPr/>
            </a:pPr>
            <a:r>
              <a:rPr lang="en-US" sz="1600" dirty="0">
                <a:solidFill>
                  <a:prstClr val="black"/>
                </a:solidFill>
                <a:latin typeface="Calibri" panose="020F0502020204030204" pitchFamily="34" charset="0"/>
                <a:ea typeface="ＭＳ Ｐゴシック"/>
                <a:cs typeface="Calibri" panose="020F0502020204030204" pitchFamily="34" charset="0"/>
              </a:rPr>
              <a:t>Insert your local professional development opportunities (if applicable)</a:t>
            </a:r>
            <a:endParaRPr lang="en-US" sz="1400" b="1" i="1" dirty="0">
              <a:solidFill>
                <a:srgbClr val="005CB8"/>
              </a:solidFill>
              <a:latin typeface="Calibri" panose="020F0502020204030204" pitchFamily="34" charset="0"/>
              <a:ea typeface="ＭＳ Ｐゴシック"/>
              <a:cs typeface="Calibri" panose="020F0502020204030204" pitchFamily="34" charset="0"/>
            </a:endParaRPr>
          </a:p>
          <a:p>
            <a:pPr marL="0" indent="0">
              <a:lnSpc>
                <a:spcPct val="100000"/>
              </a:lnSpc>
              <a:spcBef>
                <a:spcPct val="0"/>
              </a:spcBef>
              <a:buFont typeface="Arial" panose="020B0604020202020204" pitchFamily="34" charset="0"/>
              <a:buNone/>
              <a:defRPr/>
            </a:pPr>
            <a:endParaRPr lang="en-US" sz="1600" b="1" i="1" dirty="0">
              <a:solidFill>
                <a:srgbClr val="005CB8"/>
              </a:solidFill>
              <a:latin typeface="Calibri" panose="020F0502020204030204" pitchFamily="34" charset="0"/>
              <a:ea typeface="ＭＳ Ｐゴシック"/>
              <a:cs typeface="Calibri" panose="020F0502020204030204" pitchFamily="34" charset="0"/>
            </a:endParaRPr>
          </a:p>
          <a:p>
            <a:pPr>
              <a:defRPr/>
            </a:pP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5E5347-4942-4EA3-AC09-78ACF74E612C}"/>
              </a:ext>
            </a:extLst>
          </p:cNvPr>
          <p:cNvSpPr/>
          <p:nvPr/>
        </p:nvSpPr>
        <p:spPr>
          <a:xfrm>
            <a:off x="3460810" y="4107083"/>
            <a:ext cx="7503113" cy="2031325"/>
          </a:xfrm>
          <a:prstGeom prst="rect">
            <a:avLst/>
          </a:prstGeom>
        </p:spPr>
        <p:txBody>
          <a:bodyPr wrap="square">
            <a:spAutoFit/>
          </a:bodyPr>
          <a:lstStyle/>
          <a:p>
            <a:r>
              <a:rPr lang="en-US" b="1" dirty="0">
                <a:latin typeface="Calibri" panose="020F0502020204030204" pitchFamily="34" charset="0"/>
                <a:ea typeface="Calibri" panose="020F0502020204030204" pitchFamily="34" charset="0"/>
              </a:rPr>
              <a:t>Lynne Farrell Stover </a:t>
            </a:r>
            <a:r>
              <a:rPr lang="en-US" dirty="0">
                <a:latin typeface="Calibri" panose="020F0502020204030204" pitchFamily="34" charset="0"/>
                <a:ea typeface="Calibri" panose="020F0502020204030204" pitchFamily="34" charset="0"/>
              </a:rPr>
              <a:t>is currently a Teacher Consultant at the James Madison University Center for Economic Education.  Prior to this, she spent thirty-three years in public education where she enjoyed various teaching assignments including classroom teacher, gifted education specialist, and librarian. She is the author of over fifty educational articles and eight teacher resource books. She is the recipient of the 2022 NAEE Platinum Curriculum Award for her lessons developed for Virginia’s Reading Makes Cents Program. </a:t>
            </a:r>
          </a:p>
        </p:txBody>
      </p:sp>
      <p:sp>
        <p:nvSpPr>
          <p:cNvPr id="6" name="Rectangle 5">
            <a:extLst>
              <a:ext uri="{FF2B5EF4-FFF2-40B4-BE49-F238E27FC236}">
                <a16:creationId xmlns:a16="http://schemas.microsoft.com/office/drawing/2014/main" id="{5F779C3B-1DC2-4DF7-AD2A-82A232D3DE8D}"/>
              </a:ext>
            </a:extLst>
          </p:cNvPr>
          <p:cNvSpPr/>
          <p:nvPr/>
        </p:nvSpPr>
        <p:spPr>
          <a:xfrm>
            <a:off x="684922" y="6138408"/>
            <a:ext cx="1933543" cy="369332"/>
          </a:xfrm>
          <a:prstGeom prst="rect">
            <a:avLst/>
          </a:prstGeom>
        </p:spPr>
        <p:txBody>
          <a:bodyPr wrap="none">
            <a:spAutoFit/>
          </a:bodyPr>
          <a:lstStyle/>
          <a:p>
            <a:pPr algn="ctr"/>
            <a:r>
              <a:rPr lang="en-US" dirty="0">
                <a:solidFill>
                  <a:srgbClr val="450084"/>
                </a:solidFill>
                <a:hlinkClick r:id="rId2">
                  <a:extLst>
                    <a:ext uri="{A12FA001-AC4F-418D-AE19-62706E023703}">
                      <ahyp:hlinkClr xmlns:ahyp="http://schemas.microsoft.com/office/drawing/2018/hyperlinkcolor" val="tx"/>
                    </a:ext>
                  </a:extLst>
                </a:hlinkClick>
              </a:rPr>
              <a:t>stoverlf@jmu.edu</a:t>
            </a:r>
            <a:r>
              <a:rPr lang="en-US" dirty="0">
                <a:solidFill>
                  <a:srgbClr val="450084"/>
                </a:solidFill>
              </a:rPr>
              <a:t> </a:t>
            </a:r>
          </a:p>
        </p:txBody>
      </p:sp>
      <p:pic>
        <p:nvPicPr>
          <p:cNvPr id="7" name="Picture 6">
            <a:extLst>
              <a:ext uri="{FF2B5EF4-FFF2-40B4-BE49-F238E27FC236}">
                <a16:creationId xmlns:a16="http://schemas.microsoft.com/office/drawing/2014/main" id="{61896F59-6E9A-4795-B6CD-D4B110EB8172}"/>
              </a:ext>
            </a:extLst>
          </p:cNvPr>
          <p:cNvPicPr>
            <a:picLocks noChangeAspect="1"/>
          </p:cNvPicPr>
          <p:nvPr/>
        </p:nvPicPr>
        <p:blipFill>
          <a:blip r:embed="rId3"/>
          <a:stretch>
            <a:fillRect/>
          </a:stretch>
        </p:blipFill>
        <p:spPr>
          <a:xfrm>
            <a:off x="809210" y="1382842"/>
            <a:ext cx="1525618" cy="1701295"/>
          </a:xfrm>
          <a:prstGeom prst="rect">
            <a:avLst/>
          </a:prstGeom>
          <a:ln w="38100">
            <a:solidFill>
              <a:schemeClr val="tx1"/>
            </a:solidFill>
          </a:ln>
        </p:spPr>
      </p:pic>
      <p:sp>
        <p:nvSpPr>
          <p:cNvPr id="8" name="Rectangle 7">
            <a:extLst>
              <a:ext uri="{FF2B5EF4-FFF2-40B4-BE49-F238E27FC236}">
                <a16:creationId xmlns:a16="http://schemas.microsoft.com/office/drawing/2014/main" id="{B957DD7C-0501-42DD-95C1-3EF0C20DE0B8}"/>
              </a:ext>
            </a:extLst>
          </p:cNvPr>
          <p:cNvSpPr/>
          <p:nvPr/>
        </p:nvSpPr>
        <p:spPr>
          <a:xfrm>
            <a:off x="3460810" y="1420046"/>
            <a:ext cx="7356630" cy="2031325"/>
          </a:xfrm>
          <a:prstGeom prst="rect">
            <a:avLst/>
          </a:prstGeom>
        </p:spPr>
        <p:txBody>
          <a:bodyPr wrap="square">
            <a:spAutoFit/>
          </a:bodyPr>
          <a:lstStyle/>
          <a:p>
            <a:r>
              <a:rPr lang="en-US" b="1" dirty="0"/>
              <a:t>Lauren Hensley Shifflett </a:t>
            </a:r>
            <a:r>
              <a:rPr lang="en-US" dirty="0"/>
              <a:t>is the new Associate Director at the James Madison University Center for Economic Education. Prior to joining the Center, she spent twelve years in early elementary education where she enjoyed prospering young minds as a classroom teacher. Lauren became nationally known as an elementary economic educator when she received the John Morton Award of the national Council for Economic Education in 2021. Her love for economics guides her lessons to prepare students for life.</a:t>
            </a:r>
          </a:p>
        </p:txBody>
      </p:sp>
      <p:sp>
        <p:nvSpPr>
          <p:cNvPr id="9" name="Rectangle 8">
            <a:extLst>
              <a:ext uri="{FF2B5EF4-FFF2-40B4-BE49-F238E27FC236}">
                <a16:creationId xmlns:a16="http://schemas.microsoft.com/office/drawing/2014/main" id="{3AE93353-0553-4630-8E47-A387C584C462}"/>
              </a:ext>
            </a:extLst>
          </p:cNvPr>
          <p:cNvSpPr/>
          <p:nvPr/>
        </p:nvSpPr>
        <p:spPr>
          <a:xfrm>
            <a:off x="618071" y="3266705"/>
            <a:ext cx="1907895" cy="369332"/>
          </a:xfrm>
          <a:prstGeom prst="rect">
            <a:avLst/>
          </a:prstGeom>
        </p:spPr>
        <p:txBody>
          <a:bodyPr wrap="none">
            <a:spAutoFit/>
          </a:bodyPr>
          <a:lstStyle/>
          <a:p>
            <a:pPr algn="ctr"/>
            <a:r>
              <a:rPr lang="en-US" dirty="0">
                <a:solidFill>
                  <a:schemeClr val="tx1"/>
                </a:solidFill>
              </a:rPr>
              <a:t> </a:t>
            </a:r>
            <a:r>
              <a:rPr lang="en-US" dirty="0">
                <a:hlinkClick r:id="rId4"/>
              </a:rPr>
              <a:t>shiffllh@jmu.edu</a:t>
            </a:r>
            <a:r>
              <a:rPr lang="en-US" dirty="0"/>
              <a:t> </a:t>
            </a:r>
          </a:p>
        </p:txBody>
      </p:sp>
      <p:sp>
        <p:nvSpPr>
          <p:cNvPr id="10" name="TextBox 9">
            <a:extLst>
              <a:ext uri="{FF2B5EF4-FFF2-40B4-BE49-F238E27FC236}">
                <a16:creationId xmlns:a16="http://schemas.microsoft.com/office/drawing/2014/main" id="{BC26613A-A80A-4784-95B9-7EA1E3003652}"/>
              </a:ext>
            </a:extLst>
          </p:cNvPr>
          <p:cNvSpPr txBox="1"/>
          <p:nvPr/>
        </p:nvSpPr>
        <p:spPr>
          <a:xfrm>
            <a:off x="4589755" y="240624"/>
            <a:ext cx="475843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000000"/>
                </a:solidFill>
                <a:effectLst/>
                <a:uFillTx/>
                <a:latin typeface="+mn-lt"/>
                <a:ea typeface="+mn-ea"/>
                <a:cs typeface="+mn-cs"/>
                <a:sym typeface="Calibri"/>
              </a:rPr>
              <a:t>Presenters</a:t>
            </a:r>
          </a:p>
        </p:txBody>
      </p:sp>
      <p:pic>
        <p:nvPicPr>
          <p:cNvPr id="3" name="Picture 2">
            <a:extLst>
              <a:ext uri="{FF2B5EF4-FFF2-40B4-BE49-F238E27FC236}">
                <a16:creationId xmlns:a16="http://schemas.microsoft.com/office/drawing/2014/main" id="{B4E01670-77E2-A7BB-8FF2-8A77303F20F4}"/>
              </a:ext>
            </a:extLst>
          </p:cNvPr>
          <p:cNvPicPr>
            <a:picLocks noChangeAspect="1"/>
          </p:cNvPicPr>
          <p:nvPr/>
        </p:nvPicPr>
        <p:blipFill>
          <a:blip r:embed="rId5"/>
          <a:stretch>
            <a:fillRect/>
          </a:stretch>
        </p:blipFill>
        <p:spPr>
          <a:xfrm>
            <a:off x="809210" y="3818605"/>
            <a:ext cx="1509768" cy="2031325"/>
          </a:xfrm>
          <a:prstGeom prst="rect">
            <a:avLst/>
          </a:prstGeom>
          <a:ln w="38100">
            <a:solidFill>
              <a:schemeClr val="tx1"/>
            </a:solidFill>
          </a:ln>
        </p:spPr>
      </p:pic>
    </p:spTree>
    <p:extLst>
      <p:ext uri="{BB962C8B-B14F-4D97-AF65-F5344CB8AC3E}">
        <p14:creationId xmlns:p14="http://schemas.microsoft.com/office/powerpoint/2010/main" val="1144693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A7E092-2505-313E-F154-F98D42BF2E82}"/>
              </a:ext>
            </a:extLst>
          </p:cNvPr>
          <p:cNvPicPr>
            <a:picLocks noChangeAspect="1"/>
          </p:cNvPicPr>
          <p:nvPr/>
        </p:nvPicPr>
        <p:blipFill>
          <a:blip r:embed="rId2"/>
          <a:stretch>
            <a:fillRect/>
          </a:stretch>
        </p:blipFill>
        <p:spPr>
          <a:xfrm>
            <a:off x="890438" y="1198090"/>
            <a:ext cx="5327572" cy="2102323"/>
          </a:xfrm>
          <a:prstGeom prst="rect">
            <a:avLst/>
          </a:prstGeom>
          <a:ln w="28575">
            <a:solidFill>
              <a:schemeClr val="tx1"/>
            </a:solidFill>
          </a:ln>
        </p:spPr>
      </p:pic>
      <p:pic>
        <p:nvPicPr>
          <p:cNvPr id="3" name="Picture 2">
            <a:extLst>
              <a:ext uri="{FF2B5EF4-FFF2-40B4-BE49-F238E27FC236}">
                <a16:creationId xmlns:a16="http://schemas.microsoft.com/office/drawing/2014/main" id="{B24643D9-B14E-7248-C651-6B963F509EFC}"/>
              </a:ext>
            </a:extLst>
          </p:cNvPr>
          <p:cNvPicPr>
            <a:picLocks noChangeAspect="1"/>
          </p:cNvPicPr>
          <p:nvPr/>
        </p:nvPicPr>
        <p:blipFill>
          <a:blip r:embed="rId3"/>
          <a:stretch>
            <a:fillRect/>
          </a:stretch>
        </p:blipFill>
        <p:spPr>
          <a:xfrm>
            <a:off x="3256692" y="3910881"/>
            <a:ext cx="4044221" cy="1749029"/>
          </a:xfrm>
          <a:prstGeom prst="rect">
            <a:avLst/>
          </a:prstGeom>
          <a:ln w="28575">
            <a:solidFill>
              <a:schemeClr val="tx1"/>
            </a:solidFill>
          </a:ln>
        </p:spPr>
      </p:pic>
      <p:pic>
        <p:nvPicPr>
          <p:cNvPr id="4" name="Picture 3">
            <a:extLst>
              <a:ext uri="{FF2B5EF4-FFF2-40B4-BE49-F238E27FC236}">
                <a16:creationId xmlns:a16="http://schemas.microsoft.com/office/drawing/2014/main" id="{54D17A48-771F-06C2-F0B2-3394A69280B2}"/>
              </a:ext>
            </a:extLst>
          </p:cNvPr>
          <p:cNvPicPr>
            <a:picLocks noChangeAspect="1"/>
          </p:cNvPicPr>
          <p:nvPr/>
        </p:nvPicPr>
        <p:blipFill>
          <a:blip r:embed="rId4"/>
          <a:stretch>
            <a:fillRect/>
          </a:stretch>
        </p:blipFill>
        <p:spPr>
          <a:xfrm rot="488531">
            <a:off x="8949058" y="1230622"/>
            <a:ext cx="2779450" cy="3678361"/>
          </a:xfrm>
          <a:prstGeom prst="rect">
            <a:avLst/>
          </a:prstGeom>
          <a:ln w="19050">
            <a:solidFill>
              <a:schemeClr val="tx1"/>
            </a:solidFill>
          </a:ln>
        </p:spPr>
      </p:pic>
      <p:sp>
        <p:nvSpPr>
          <p:cNvPr id="6" name="TextBox 5">
            <a:extLst>
              <a:ext uri="{FF2B5EF4-FFF2-40B4-BE49-F238E27FC236}">
                <a16:creationId xmlns:a16="http://schemas.microsoft.com/office/drawing/2014/main" id="{48D0699A-264C-D84C-C851-4AF8B81DBF14}"/>
              </a:ext>
            </a:extLst>
          </p:cNvPr>
          <p:cNvSpPr txBox="1"/>
          <p:nvPr/>
        </p:nvSpPr>
        <p:spPr>
          <a:xfrm>
            <a:off x="1099279" y="6267330"/>
            <a:ext cx="1109272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905255">
              <a:defRPr sz="3168"/>
            </a:pPr>
            <a:r>
              <a:rPr lang="en-US" sz="1800" b="1" dirty="0">
                <a:latin typeface="Calibri"/>
                <a:ea typeface="ＭＳ Ｐゴシック"/>
                <a:cs typeface="Calibri"/>
              </a:rPr>
              <a:t> </a:t>
            </a:r>
            <a:r>
              <a:rPr lang="en-US" sz="1800" b="1" dirty="0">
                <a:latin typeface="Calibri Light"/>
                <a:ea typeface="ＭＳ Ｐゴシック"/>
                <a:cs typeface="Calibri Light"/>
                <a:hlinkClick r:id="rId5"/>
              </a:rPr>
              <a:t>https://www.councilforeconed.org/wp-content/uploads/2012/03/voluntary-national-content-standards-2010.pdf</a:t>
            </a:r>
            <a:endParaRPr lang="en-US" sz="1800" b="1" dirty="0"/>
          </a:p>
        </p:txBody>
      </p:sp>
      <p:sp>
        <p:nvSpPr>
          <p:cNvPr id="8" name="TextBox 7">
            <a:extLst>
              <a:ext uri="{FF2B5EF4-FFF2-40B4-BE49-F238E27FC236}">
                <a16:creationId xmlns:a16="http://schemas.microsoft.com/office/drawing/2014/main" id="{8D6CE704-2416-6741-F173-05517D755737}"/>
              </a:ext>
            </a:extLst>
          </p:cNvPr>
          <p:cNvSpPr txBox="1"/>
          <p:nvPr/>
        </p:nvSpPr>
        <p:spPr>
          <a:xfrm>
            <a:off x="2609083" y="406004"/>
            <a:ext cx="60935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600" b="1" dirty="0">
                <a:solidFill>
                  <a:srgbClr val="FF0000"/>
                </a:solidFill>
                <a:effectLst>
                  <a:outerShdw blurRad="38100" dist="38100" dir="2700000" algn="tl">
                    <a:srgbClr val="000000">
                      <a:alpha val="43137"/>
                    </a:srgbClr>
                  </a:outerShdw>
                </a:effectLst>
              </a:rPr>
              <a:t>National Content Standards</a:t>
            </a:r>
          </a:p>
        </p:txBody>
      </p:sp>
    </p:spTree>
    <p:extLst>
      <p:ext uri="{BB962C8B-B14F-4D97-AF65-F5344CB8AC3E}">
        <p14:creationId xmlns:p14="http://schemas.microsoft.com/office/powerpoint/2010/main" val="2241314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D96DFA-10CB-A240-4318-3AF473A53A10}"/>
              </a:ext>
            </a:extLst>
          </p:cNvPr>
          <p:cNvSpPr txBox="1"/>
          <p:nvPr/>
        </p:nvSpPr>
        <p:spPr>
          <a:xfrm>
            <a:off x="467881" y="2560874"/>
            <a:ext cx="11834968" cy="38779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lvl="0" indent="-342900">
              <a:buFont typeface="Arial" panose="020B0604020202020204" pitchFamily="34" charset="0"/>
              <a:buChar char="•"/>
            </a:pPr>
            <a:r>
              <a:rPr lang="en-US" sz="2800" dirty="0"/>
              <a:t>Introduction [5 mins.]</a:t>
            </a:r>
          </a:p>
          <a:p>
            <a:pPr lvl="0"/>
            <a:endParaRPr lang="en-US" sz="1200" dirty="0"/>
          </a:p>
          <a:p>
            <a:pPr marL="342900" lvl="0" indent="-342900">
              <a:buFont typeface="Arial" panose="020B0604020202020204" pitchFamily="34" charset="0"/>
              <a:buChar char="•"/>
            </a:pPr>
            <a:r>
              <a:rPr lang="en-US" sz="2800" dirty="0"/>
              <a:t>PART I Terminology and Background Information [5 mins.]</a:t>
            </a:r>
          </a:p>
          <a:p>
            <a:pPr lvl="0"/>
            <a:endParaRPr lang="en-US" sz="1200" dirty="0"/>
          </a:p>
          <a:p>
            <a:pPr marL="342900" lvl="0" indent="-342900">
              <a:buFont typeface="Arial" panose="020B0604020202020204" pitchFamily="34" charset="0"/>
              <a:buChar char="•"/>
            </a:pPr>
            <a:r>
              <a:rPr lang="en-US" sz="2800" dirty="0"/>
              <a:t>PART II Featured Children’s Books: Lessons &amp; Activities [35 mins.]</a:t>
            </a:r>
          </a:p>
          <a:p>
            <a:pPr lvl="0"/>
            <a:endParaRPr lang="en-US" sz="1200" dirty="0"/>
          </a:p>
          <a:p>
            <a:pPr marL="342900" indent="-342900">
              <a:buFont typeface="Arial" panose="020B0604020202020204" pitchFamily="34" charset="0"/>
              <a:buChar char="•"/>
            </a:pPr>
            <a:r>
              <a:rPr lang="en-US" sz="2800" dirty="0"/>
              <a:t>PART III Extension Activities [5 mins.]</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800" dirty="0"/>
              <a:t>PART IV Resources[5 mins.]</a:t>
            </a:r>
          </a:p>
          <a:p>
            <a:endParaRPr lang="en-US" sz="1200" dirty="0"/>
          </a:p>
          <a:p>
            <a:pPr marL="342900" indent="-342900">
              <a:buFont typeface="Arial" panose="020B0604020202020204" pitchFamily="34" charset="0"/>
              <a:buChar char="•"/>
            </a:pPr>
            <a:r>
              <a:rPr lang="en-US" sz="2800" dirty="0"/>
              <a:t>Conclude with discussion questions and webinar survey [5 mins.] </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4" name="TextBox 3">
            <a:extLst>
              <a:ext uri="{FF2B5EF4-FFF2-40B4-BE49-F238E27FC236}">
                <a16:creationId xmlns:a16="http://schemas.microsoft.com/office/drawing/2014/main" id="{B1D1C1A1-273F-555F-3BC9-F4BEB62B6A74}"/>
              </a:ext>
            </a:extLst>
          </p:cNvPr>
          <p:cNvSpPr txBox="1"/>
          <p:nvPr/>
        </p:nvSpPr>
        <p:spPr>
          <a:xfrm>
            <a:off x="2191585" y="1034216"/>
            <a:ext cx="6093500"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endParaRPr lang="en-US" sz="4000" dirty="0">
              <a:ea typeface="Calibri" panose="020F0502020204030204" pitchFamily="34" charset="0"/>
              <a:cs typeface="Times New Roman" panose="02020603050405020304" pitchFamily="18" charset="0"/>
            </a:endParaRPr>
          </a:p>
          <a:p>
            <a:pPr algn="ctr"/>
            <a:r>
              <a:rPr lang="en-US" sz="4000" dirty="0">
                <a:ea typeface="Calibri" panose="020F0502020204030204" pitchFamily="34" charset="0"/>
                <a:cs typeface="Times New Roman" panose="02020603050405020304" pitchFamily="18" charset="0"/>
              </a:rPr>
              <a:t>Agenda</a:t>
            </a:r>
            <a:endParaRPr lang="en-US" sz="4000" dirty="0"/>
          </a:p>
        </p:txBody>
      </p:sp>
      <p:sp>
        <p:nvSpPr>
          <p:cNvPr id="5" name="TextBox 4">
            <a:extLst>
              <a:ext uri="{FF2B5EF4-FFF2-40B4-BE49-F238E27FC236}">
                <a16:creationId xmlns:a16="http://schemas.microsoft.com/office/drawing/2014/main" id="{EC24B0B7-2F56-D3D7-C56C-23C2A8B55594}"/>
              </a:ext>
            </a:extLst>
          </p:cNvPr>
          <p:cNvSpPr txBox="1"/>
          <p:nvPr/>
        </p:nvSpPr>
        <p:spPr>
          <a:xfrm>
            <a:off x="1127465" y="0"/>
            <a:ext cx="9179510" cy="830997"/>
          </a:xfrm>
          <a:prstGeom prst="rect">
            <a:avLst/>
          </a:prstGeom>
          <a:noFill/>
        </p:spPr>
        <p:txBody>
          <a:bodyPr wrap="square">
            <a:spAutoFit/>
          </a:bodyPr>
          <a:lstStyle/>
          <a:p>
            <a:pPr algn="ctr"/>
            <a:r>
              <a:rPr lang="en-US" sz="2400" dirty="0">
                <a:ea typeface="Times New Roman" panose="02020603050405020304" pitchFamily="18" charset="0"/>
              </a:rPr>
              <a:t>Commemorate Native American Heritage Month: </a:t>
            </a:r>
          </a:p>
          <a:p>
            <a:pPr algn="ctr"/>
            <a:r>
              <a:rPr lang="en-US" sz="2400" dirty="0">
                <a:ea typeface="Times New Roman" panose="02020603050405020304" pitchFamily="18" charset="0"/>
              </a:rPr>
              <a:t>Using Children’s Literature to Teach Economic Concepts</a:t>
            </a:r>
          </a:p>
        </p:txBody>
      </p:sp>
      <p:pic>
        <p:nvPicPr>
          <p:cNvPr id="7170" name="Picture 2" descr="National Native American Heritage Month » GatorCare">
            <a:extLst>
              <a:ext uri="{FF2B5EF4-FFF2-40B4-BE49-F238E27FC236}">
                <a16:creationId xmlns:a16="http://schemas.microsoft.com/office/drawing/2014/main" id="{E94B99FB-2F33-92F4-EC7C-7530A084F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9054" y="1385159"/>
            <a:ext cx="2487717" cy="149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35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7</a:t>
            </a:fld>
            <a:endParaRPr dirty="0"/>
          </a:p>
        </p:txBody>
      </p:sp>
      <p:sp>
        <p:nvSpPr>
          <p:cNvPr id="192" name="Title 1"/>
          <p:cNvSpPr txBox="1"/>
          <p:nvPr/>
        </p:nvSpPr>
        <p:spPr>
          <a:xfrm>
            <a:off x="737615" y="629231"/>
            <a:ext cx="10424161" cy="701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r>
              <a:rPr dirty="0">
                <a:solidFill>
                  <a:schemeClr val="tx1"/>
                </a:solidFill>
                <a:latin typeface="+mn-lt"/>
              </a:rPr>
              <a:t>Objectives</a:t>
            </a:r>
          </a:p>
        </p:txBody>
      </p:sp>
      <p:sp>
        <p:nvSpPr>
          <p:cNvPr id="3" name="TextBox 2">
            <a:extLst>
              <a:ext uri="{FF2B5EF4-FFF2-40B4-BE49-F238E27FC236}">
                <a16:creationId xmlns:a16="http://schemas.microsoft.com/office/drawing/2014/main" id="{3931E9E1-A2A7-1B36-7E45-FF53355F8639}"/>
              </a:ext>
            </a:extLst>
          </p:cNvPr>
          <p:cNvSpPr txBox="1"/>
          <p:nvPr/>
        </p:nvSpPr>
        <p:spPr>
          <a:xfrm>
            <a:off x="237037" y="1443841"/>
            <a:ext cx="11543153" cy="46474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fontAlgn="base" latinLnBrk="0"/>
            <a:r>
              <a:rPr lang="en-US" sz="2800" b="0" i="0" dirty="0">
                <a:solidFill>
                  <a:schemeClr val="tx1"/>
                </a:solidFill>
                <a:effectLst/>
              </a:rPr>
              <a:t>In this webinar teachers will:</a:t>
            </a:r>
          </a:p>
          <a:p>
            <a:pPr marL="285750" indent="-285750" fontAlgn="base">
              <a:buFont typeface="Arial" panose="020B0604020202020204" pitchFamily="34" charset="0"/>
              <a:buChar char="•"/>
            </a:pPr>
            <a:r>
              <a:rPr lang="en-US" sz="2400" dirty="0"/>
              <a:t>Determine correct terminology and considerations when teaching about Native Americans.</a:t>
            </a:r>
          </a:p>
          <a:p>
            <a:pPr fontAlgn="base"/>
            <a:endParaRPr lang="en-US" sz="2400" dirty="0"/>
          </a:p>
          <a:p>
            <a:pPr marL="285750" indent="-285750" fontAlgn="base">
              <a:buFont typeface="Arial" panose="020B0604020202020204" pitchFamily="34" charset="0"/>
              <a:buChar char="•"/>
            </a:pPr>
            <a:r>
              <a:rPr lang="en-US" sz="2400" dirty="0"/>
              <a:t>Discover new book titles featuring Native Americans. [Note: 2.7% of the United States’ population is Native American and 2% of children’s books featured Native Americans in 2020.]</a:t>
            </a:r>
          </a:p>
          <a:p>
            <a:pPr marL="285750" indent="-285750" fontAlgn="base">
              <a:buFont typeface="Arial" panose="020B0604020202020204" pitchFamily="34" charset="0"/>
              <a:buChar char="•"/>
            </a:pPr>
            <a:endParaRPr lang="en-US" sz="2400" dirty="0"/>
          </a:p>
          <a:p>
            <a:pPr marL="285750" indent="-285750" fontAlgn="base">
              <a:buFont typeface="Arial" panose="020B0604020202020204" pitchFamily="34" charset="0"/>
              <a:buChar char="•"/>
            </a:pPr>
            <a:r>
              <a:rPr lang="en-US" sz="2400" dirty="0"/>
              <a:t>Relate the economic concepts as they pertain to the featured titles.</a:t>
            </a:r>
          </a:p>
          <a:p>
            <a:pPr fontAlgn="base"/>
            <a:endParaRPr lang="en-US" sz="2400" dirty="0"/>
          </a:p>
          <a:p>
            <a:pPr marL="285750" indent="-285750" fontAlgn="base">
              <a:buFont typeface="Arial" panose="020B0604020202020204" pitchFamily="34" charset="0"/>
              <a:buChar char="•"/>
            </a:pPr>
            <a:r>
              <a:rPr lang="en-US" sz="2400" dirty="0"/>
              <a:t>Review classroom-ready lessons and available resources.</a:t>
            </a:r>
          </a:p>
          <a:p>
            <a:pPr algn="l" fontAlgn="base" latinLnBrk="0"/>
            <a:endParaRPr lang="en-US" sz="2800" b="0" i="0" dirty="0">
              <a:solidFill>
                <a:schemeClr val="tx1"/>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F029E2-9346-A1D5-265D-3228DFCEBB94}"/>
              </a:ext>
            </a:extLst>
          </p:cNvPr>
          <p:cNvSpPr txBox="1"/>
          <p:nvPr/>
        </p:nvSpPr>
        <p:spPr>
          <a:xfrm>
            <a:off x="1138097" y="603682"/>
            <a:ext cx="9915806" cy="1323439"/>
          </a:xfrm>
          <a:prstGeom prst="rect">
            <a:avLst/>
          </a:prstGeom>
          <a:noFill/>
        </p:spPr>
        <p:txBody>
          <a:bodyPr wrap="square" rtlCol="0">
            <a:spAutoFit/>
          </a:bodyPr>
          <a:lstStyle/>
          <a:p>
            <a:pPr algn="ctr"/>
            <a:r>
              <a:rPr lang="en-US" sz="3600" b="1" dirty="0">
                <a:solidFill>
                  <a:srgbClr val="FF0000"/>
                </a:solidFill>
              </a:rPr>
              <a:t>PART I</a:t>
            </a:r>
          </a:p>
          <a:p>
            <a:pPr algn="ctr"/>
            <a:r>
              <a:rPr lang="en-US" sz="4400" b="1" dirty="0">
                <a:solidFill>
                  <a:srgbClr val="FF0000"/>
                </a:solidFill>
              </a:rPr>
              <a:t>Terminology &amp; Background information </a:t>
            </a:r>
          </a:p>
        </p:txBody>
      </p:sp>
      <p:pic>
        <p:nvPicPr>
          <p:cNvPr id="6146" name="Picture 2" descr="Native Science, North Carolina State University">
            <a:extLst>
              <a:ext uri="{FF2B5EF4-FFF2-40B4-BE49-F238E27FC236}">
                <a16:creationId xmlns:a16="http://schemas.microsoft.com/office/drawing/2014/main" id="{C316059C-1F48-C0DC-4E88-C5D92BCEC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9313" y="2390775"/>
            <a:ext cx="7610475" cy="407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903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o photo description available.">
            <a:extLst>
              <a:ext uri="{FF2B5EF4-FFF2-40B4-BE49-F238E27FC236}">
                <a16:creationId xmlns:a16="http://schemas.microsoft.com/office/drawing/2014/main" id="{A1EDC082-F15A-1865-6D3B-A4A32D696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934" y="248575"/>
            <a:ext cx="5624004" cy="56240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528BAF5-B3C5-B5C8-41D3-F4414E63C881}"/>
              </a:ext>
            </a:extLst>
          </p:cNvPr>
          <p:cNvPicPr>
            <a:picLocks noChangeAspect="1"/>
          </p:cNvPicPr>
          <p:nvPr/>
        </p:nvPicPr>
        <p:blipFill>
          <a:blip r:embed="rId3"/>
          <a:stretch>
            <a:fillRect/>
          </a:stretch>
        </p:blipFill>
        <p:spPr>
          <a:xfrm>
            <a:off x="6270063" y="2585621"/>
            <a:ext cx="5376700" cy="4100269"/>
          </a:xfrm>
          <a:prstGeom prst="rect">
            <a:avLst/>
          </a:prstGeom>
          <a:ln w="38100">
            <a:solidFill>
              <a:schemeClr val="tx1"/>
            </a:solidFill>
          </a:ln>
        </p:spPr>
      </p:pic>
      <p:pic>
        <p:nvPicPr>
          <p:cNvPr id="8196" name="Picture 4" descr="Honor Indigenous heritage with this Native American booklist - Reading  Partners | Reading Partners">
            <a:extLst>
              <a:ext uri="{FF2B5EF4-FFF2-40B4-BE49-F238E27FC236}">
                <a16:creationId xmlns:a16="http://schemas.microsoft.com/office/drawing/2014/main" id="{73DC8199-538B-F94F-656C-247D1E62C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4821" y="172110"/>
            <a:ext cx="32385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650100"/>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3" ma:contentTypeDescription="Create a new document." ma:contentTypeScope="" ma:versionID="bface3663821a4bea11a07619aab7d31">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f324df564070710bc42fc03fd6d0e875"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bfa4db11-c700-41fb-b639-f7e6b4e680b5" xsi:nil="true"/>
    <SharedWithUsers xmlns="9cd82c5b-74c9-4827-94f1-5bf219ae6b20">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6606E3-A6E5-448F-98E7-3B9CC76D3B5A}">
  <ds:schemaRefs>
    <ds:schemaRef ds:uri="9cd82c5b-74c9-4827-94f1-5bf219ae6b20"/>
    <ds:schemaRef ds:uri="bfa4db11-c700-41fb-b639-f7e6b4e680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4150342-3047-40C4-B26F-DE36EC0C7967}">
  <ds:schemaRefs>
    <ds:schemaRef ds:uri="9cd82c5b-74c9-4827-94f1-5bf219ae6b20"/>
    <ds:schemaRef ds:uri="bfa4db11-c700-41fb-b639-f7e6b4e680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36DA77D-5CCD-40DF-A14E-D57FA6B297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Office%20Theme</Template>
  <TotalTime>3028</TotalTime>
  <Words>948</Words>
  <Application>Microsoft Office PowerPoint</Application>
  <PresentationFormat>Widescreen</PresentationFormat>
  <Paragraphs>108</Paragraphs>
  <Slides>25</Slides>
  <Notes>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25</vt:i4>
      </vt:variant>
    </vt:vector>
  </HeadingPairs>
  <TitlesOfParts>
    <vt:vector size="44" baseType="lpstr">
      <vt:lpstr>Arial</vt:lpstr>
      <vt:lpstr>Arial,Sans-Serif</vt:lpstr>
      <vt:lpstr>ArialMT</vt:lpstr>
      <vt:lpstr>Bahnschrift</vt:lpstr>
      <vt:lpstr>Barlow-Bold</vt:lpstr>
      <vt:lpstr>Berlin Sans FB</vt:lpstr>
      <vt:lpstr>Bodoni MT</vt:lpstr>
      <vt:lpstr>Calibri</vt:lpstr>
      <vt:lpstr>Calibri Light</vt:lpstr>
      <vt:lpstr>Courier New</vt:lpstr>
      <vt:lpstr>Inter</vt:lpstr>
      <vt:lpstr>Inter Light</vt:lpstr>
      <vt:lpstr>Inter SemiBold</vt:lpstr>
      <vt:lpstr>Lato</vt:lpstr>
      <vt:lpstr>Monotype Corsiva</vt:lpstr>
      <vt:lpstr>Oswald-Regular</vt:lpstr>
      <vt:lpstr>SourceCodePro-Regular</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Native American Productive Resources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Microsoft Office User</dc:creator>
  <cp:lastModifiedBy>Stover, Lynne - stoverlf</cp:lastModifiedBy>
  <cp:revision>69</cp:revision>
  <dcterms:created xsi:type="dcterms:W3CDTF">2022-05-10T21:20:13Z</dcterms:created>
  <dcterms:modified xsi:type="dcterms:W3CDTF">2023-11-13T21:23:17Z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