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29"/>
  </p:notesMasterIdLst>
  <p:handoutMasterIdLst>
    <p:handoutMasterId r:id="rId30"/>
  </p:handoutMasterIdLst>
  <p:sldIdLst>
    <p:sldId id="776" r:id="rId6"/>
    <p:sldId id="775" r:id="rId7"/>
    <p:sldId id="774" r:id="rId8"/>
    <p:sldId id="777" r:id="rId9"/>
    <p:sldId id="780" r:id="rId10"/>
    <p:sldId id="778" r:id="rId11"/>
    <p:sldId id="790" r:id="rId12"/>
    <p:sldId id="781" r:id="rId13"/>
    <p:sldId id="768" r:id="rId14"/>
    <p:sldId id="784" r:id="rId15"/>
    <p:sldId id="786" r:id="rId16"/>
    <p:sldId id="770" r:id="rId17"/>
    <p:sldId id="789" r:id="rId18"/>
    <p:sldId id="788" r:id="rId19"/>
    <p:sldId id="787" r:id="rId20"/>
    <p:sldId id="794" r:id="rId21"/>
    <p:sldId id="705" r:id="rId22"/>
    <p:sldId id="725" r:id="rId23"/>
    <p:sldId id="729" r:id="rId24"/>
    <p:sldId id="726" r:id="rId25"/>
    <p:sldId id="722" r:id="rId26"/>
    <p:sldId id="728" r:id="rId27"/>
    <p:sldId id="70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4300"/>
    <a:srgbClr val="FFE48F"/>
    <a:srgbClr val="000099"/>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E6607-9075-4B4D-78A3-878EC511BA18}"/>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
        <p:nvSpPr>
          <p:cNvPr id="3" name="Date Placeholder 2">
            <a:extLst>
              <a:ext uri="{FF2B5EF4-FFF2-40B4-BE49-F238E27FC236}">
                <a16:creationId xmlns:a16="http://schemas.microsoft.com/office/drawing/2014/main" id="{E7B4FDB2-3D9C-4AA2-4873-78561E33C2D8}"/>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0C38B3-81AF-5B46-8263-7874B85BD1CF}"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11/13/2023</a:t>
            </a:fld>
            <a:endParaRPr lang="en-US" sz="1200" b="0" i="0" u="none" strike="noStrike" kern="1200" cap="none" spc="0" baseline="0" dirty="0">
              <a:solidFill>
                <a:srgbClr val="000000"/>
              </a:solidFill>
              <a:uFillTx/>
              <a:latin typeface="Calibri"/>
            </a:endParaRPr>
          </a:p>
        </p:txBody>
      </p:sp>
      <p:sp>
        <p:nvSpPr>
          <p:cNvPr id="4" name="Footer Placeholder 3">
            <a:extLst>
              <a:ext uri="{FF2B5EF4-FFF2-40B4-BE49-F238E27FC236}">
                <a16:creationId xmlns:a16="http://schemas.microsoft.com/office/drawing/2014/main" id="{D868E50E-9B48-81D3-BF2D-F995A6E6D718}"/>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latin typeface="Calibri"/>
            </a:endParaRPr>
          </a:p>
        </p:txBody>
      </p:sp>
      <p:sp>
        <p:nvSpPr>
          <p:cNvPr id="5" name="Slide Number Placeholder 4">
            <a:extLst>
              <a:ext uri="{FF2B5EF4-FFF2-40B4-BE49-F238E27FC236}">
                <a16:creationId xmlns:a16="http://schemas.microsoft.com/office/drawing/2014/main" id="{4DF33FF1-1B11-C918-2A99-08CD3D786BEF}"/>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B9E692A-5FB9-7541-8B6E-C1190A6A4ABA}" type="slidenum">
              <a:t>‹#›</a:t>
            </a:fld>
            <a:endParaRPr lang="en-US"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4394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CFE72-0F8C-2114-3A06-0903810A60F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B7694AF9-910A-C53E-6001-BC1B810432F8}"/>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267A4A-31B1-C44A-A547-B1FA2C31C6DA}" type="datetime1">
              <a:rPr lang="en-US"/>
              <a:pPr lvl="0"/>
              <a:t>11/13/2023</a:t>
            </a:fld>
            <a:endParaRPr lang="en-US" dirty="0"/>
          </a:p>
        </p:txBody>
      </p:sp>
      <p:sp>
        <p:nvSpPr>
          <p:cNvPr id="4" name="Slide Image Placeholder 3">
            <a:extLst>
              <a:ext uri="{FF2B5EF4-FFF2-40B4-BE49-F238E27FC236}">
                <a16:creationId xmlns:a16="http://schemas.microsoft.com/office/drawing/2014/main" id="{5829790C-48C5-865C-071B-9BF9B0D36C21}"/>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532DEFD-04E7-89F9-44E4-CD02074A8471}"/>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082C6A-22FF-A55E-74C4-60CC58B97881}"/>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73223ABD-C66B-5CCF-E2EC-8D722906A66D}"/>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A9ACD9D3-C2EB-654E-B421-57F976836AAF}" type="slidenum">
              <a:t>‹#›</a:t>
            </a:fld>
            <a:endParaRPr lang="en-US" dirty="0"/>
          </a:p>
        </p:txBody>
      </p:sp>
    </p:spTree>
    <p:extLst>
      <p:ext uri="{BB962C8B-B14F-4D97-AF65-F5344CB8AC3E}">
        <p14:creationId xmlns:p14="http://schemas.microsoft.com/office/powerpoint/2010/main" val="237750963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55F6EE7B-9005-E215-5CA0-746AF2E67AF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FFFFFF"/>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120422493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77B04BE-3319-3930-68B8-480D1EC11FFA}"/>
              </a:ext>
            </a:extLst>
          </p:cNvPr>
          <p:cNvSpPr txBox="1">
            <a:spLocks noGrp="1"/>
          </p:cNvSpPr>
          <p:nvPr>
            <p:ph sz="half" idx="2"/>
          </p:nvPr>
        </p:nvSpPr>
        <p:spPr>
          <a:xfrm>
            <a:off x="839784" y="2505071"/>
            <a:ext cx="5157782"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3" name="Text Placeholder 4">
            <a:extLst>
              <a:ext uri="{FF2B5EF4-FFF2-40B4-BE49-F238E27FC236}">
                <a16:creationId xmlns:a16="http://schemas.microsoft.com/office/drawing/2014/main" id="{75BCF8A3-A40A-6EED-D2B0-CBCF0555A331}"/>
              </a:ext>
            </a:extLst>
          </p:cNvPr>
          <p:cNvSpPr txBox="1">
            <a:spLocks noGrp="1"/>
          </p:cNvSpPr>
          <p:nvPr>
            <p:ph type="body" idx="1"/>
          </p:nvPr>
        </p:nvSpPr>
        <p:spPr>
          <a:xfrm>
            <a:off x="6172200" y="1681160"/>
            <a:ext cx="5183184" cy="823910"/>
          </a:xfrm>
          <a:prstGeom prst="rect">
            <a:avLst/>
          </a:prstGeom>
          <a:solidFill>
            <a:srgbClr val="2C3842"/>
          </a:solidFill>
          <a:ln w="12701">
            <a:solidFill>
              <a:srgbClr val="2C3842"/>
            </a:solidFill>
            <a:prstDash val="solid"/>
          </a:ln>
        </p:spPr>
        <p:txBody>
          <a:bodyPr vert="horz" wrap="square" lIns="91440" tIns="45720" rIns="91440" bIns="45720" anchor="ctr" anchorCtr="0" compatLnSpc="1">
            <a:noAutofit/>
          </a:bodyPr>
          <a:lstStyle>
            <a:lvl1pPr marL="0" marR="0" lvl="0" indent="0" fontAlgn="auto">
              <a:spcAft>
                <a:spcPts val="0"/>
              </a:spcAft>
              <a:buNone/>
              <a:tabLst/>
              <a:defRPr lang="en-US" sz="2400" b="1" i="0" u="none" strike="noStrike" cap="none" spc="0" baseline="0">
                <a:solidFill>
                  <a:srgbClr val="FFFFFF"/>
                </a:solidFill>
                <a:uFillTx/>
                <a:latin typeface="Inter SemiBold" pitchFamily="2"/>
                <a:ea typeface="Inter SemiBold" pitchFamily="2"/>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AC4B0E05-4683-6D2D-B3B2-EDAEA290B414}"/>
              </a:ext>
            </a:extLst>
          </p:cNvPr>
          <p:cNvSpPr txBox="1">
            <a:spLocks noGrp="1"/>
          </p:cNvSpPr>
          <p:nvPr>
            <p:ph sz="quarter" idx="4"/>
          </p:nvPr>
        </p:nvSpPr>
        <p:spPr>
          <a:xfrm>
            <a:off x="6172200" y="2505071"/>
            <a:ext cx="5183184"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5" name="Slide Number Placeholder 8">
            <a:extLst>
              <a:ext uri="{FF2B5EF4-FFF2-40B4-BE49-F238E27FC236}">
                <a16:creationId xmlns:a16="http://schemas.microsoft.com/office/drawing/2014/main" id="{4B1F9432-DC5B-B549-24B0-F854B75C0014}"/>
              </a:ext>
            </a:extLst>
          </p:cNvPr>
          <p:cNvSpPr txBox="1">
            <a:spLocks noGrp="1"/>
          </p:cNvSpPr>
          <p:nvPr>
            <p:ph type="sldNum" sz="quarter" idx="8"/>
          </p:nvPr>
        </p:nvSpPr>
        <p:spPr/>
        <p:txBody>
          <a:bodyPr/>
          <a:lstStyle>
            <a:lvl1pPr>
              <a:defRPr/>
            </a:lvl1pPr>
          </a:lstStyle>
          <a:p>
            <a:pPr lvl="0"/>
            <a:fld id="{CCA30D68-C8CE-E04E-826F-CD269741E059}" type="slidenum">
              <a:t>‹#›</a:t>
            </a:fld>
            <a:endParaRPr lang="en-US" dirty="0"/>
          </a:p>
        </p:txBody>
      </p:sp>
    </p:spTree>
    <p:extLst>
      <p:ext uri="{BB962C8B-B14F-4D97-AF65-F5344CB8AC3E}">
        <p14:creationId xmlns:p14="http://schemas.microsoft.com/office/powerpoint/2010/main" val="304655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CD55B70-2566-A3A2-EEC8-7572AC1D7281}"/>
              </a:ext>
            </a:extLst>
          </p:cNvPr>
          <p:cNvSpPr txBox="1">
            <a:spLocks noGrp="1"/>
          </p:cNvSpPr>
          <p:nvPr>
            <p:ph type="sldNum" sz="quarter" idx="8"/>
          </p:nvPr>
        </p:nvSpPr>
        <p:spPr/>
        <p:txBody>
          <a:bodyPr/>
          <a:lstStyle>
            <a:lvl1pPr>
              <a:defRPr/>
            </a:lvl1pPr>
          </a:lstStyle>
          <a:p>
            <a:pPr lvl="0"/>
            <a:fld id="{7276FEE9-C51F-0C4D-A455-C6B26ACBD87E}" type="slidenum">
              <a:t>‹#›</a:t>
            </a:fld>
            <a:endParaRPr lang="en-US" dirty="0"/>
          </a:p>
        </p:txBody>
      </p:sp>
      <p:sp>
        <p:nvSpPr>
          <p:cNvPr id="3" name="Content Placeholder 2">
            <a:extLst>
              <a:ext uri="{FF2B5EF4-FFF2-40B4-BE49-F238E27FC236}">
                <a16:creationId xmlns:a16="http://schemas.microsoft.com/office/drawing/2014/main" id="{AC39C13C-193A-0197-C64E-43A0201883D7}"/>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7048FB0-6146-B9CC-731D-881178EF86E5}"/>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1403708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1750B64-583C-E9A8-7A43-6E29AA0FBEFA}"/>
              </a:ext>
            </a:extLst>
          </p:cNvPr>
          <p:cNvSpPr txBox="1">
            <a:spLocks noGrp="1"/>
          </p:cNvSpPr>
          <p:nvPr>
            <p:ph type="subTitle" sz="quarter" idx="4294967295"/>
          </p:nvPr>
        </p:nvSpPr>
        <p:spPr>
          <a:xfrm>
            <a:off x="732187" y="861392"/>
            <a:ext cx="9144000" cy="6162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Calibri"/>
              </a:defRPr>
            </a:lvl1pPr>
          </a:lstStyle>
          <a:p>
            <a:pPr lvl="0"/>
            <a:r>
              <a:rPr lang="en-US"/>
              <a:t>CLICK TO EDIT MASTER SUBTITLE STYLE</a:t>
            </a:r>
          </a:p>
        </p:txBody>
      </p:sp>
      <p:sp>
        <p:nvSpPr>
          <p:cNvPr id="3" name="Slide Number Placeholder 5">
            <a:extLst>
              <a:ext uri="{FF2B5EF4-FFF2-40B4-BE49-F238E27FC236}">
                <a16:creationId xmlns:a16="http://schemas.microsoft.com/office/drawing/2014/main" id="{E631D127-AF44-422A-48B2-6DC945072270}"/>
              </a:ext>
            </a:extLst>
          </p:cNvPr>
          <p:cNvSpPr txBox="1">
            <a:spLocks noGrp="1"/>
          </p:cNvSpPr>
          <p:nvPr>
            <p:ph type="sldNum" sz="quarter" idx="8"/>
          </p:nvPr>
        </p:nvSpPr>
        <p:spPr/>
        <p:txBody>
          <a:bodyPr/>
          <a:lstStyle>
            <a:lvl1pPr>
              <a:defRPr/>
            </a:lvl1pPr>
          </a:lstStyle>
          <a:p>
            <a:pPr lvl="0"/>
            <a:fld id="{FD15E157-0DA7-E846-874B-85D8260FF863}" type="slidenum">
              <a:t>‹#›</a:t>
            </a:fld>
            <a:endParaRPr lang="en-US" dirty="0"/>
          </a:p>
        </p:txBody>
      </p:sp>
      <p:sp>
        <p:nvSpPr>
          <p:cNvPr id="4" name="Content Placeholder 2">
            <a:extLst>
              <a:ext uri="{FF2B5EF4-FFF2-40B4-BE49-F238E27FC236}">
                <a16:creationId xmlns:a16="http://schemas.microsoft.com/office/drawing/2014/main" id="{EAFF9107-A131-C244-1FAD-FC18826BF46F}"/>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B365C52-E63F-7544-EFC4-429ED5C71844}"/>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49815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D47ECC5-9FC9-F38A-E672-7E1A3846183F}"/>
              </a:ext>
            </a:extLst>
          </p:cNvPr>
          <p:cNvSpPr txBox="1">
            <a:spLocks noGrp="1"/>
          </p:cNvSpPr>
          <p:nvPr>
            <p:ph sz="half" idx="1"/>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EB74A8F5-1A21-114C-2D34-AF2CF661ACCE}"/>
              </a:ext>
            </a:extLst>
          </p:cNvPr>
          <p:cNvSpPr txBox="1">
            <a:spLocks noGrp="1"/>
          </p:cNvSpPr>
          <p:nvPr>
            <p:ph type="sldNum" sz="quarter" idx="8"/>
          </p:nvPr>
        </p:nvSpPr>
        <p:spPr/>
        <p:txBody>
          <a:bodyPr/>
          <a:lstStyle>
            <a:lvl1pPr>
              <a:defRPr/>
            </a:lvl1pPr>
          </a:lstStyle>
          <a:p>
            <a:pPr lvl="0"/>
            <a:fld id="{D6EF7B99-29BE-0A4D-A105-15F12E259CAC}" type="slidenum">
              <a:t>‹#›</a:t>
            </a:fld>
            <a:endParaRPr lang="en-US" dirty="0"/>
          </a:p>
        </p:txBody>
      </p:sp>
    </p:spTree>
    <p:extLst>
      <p:ext uri="{BB962C8B-B14F-4D97-AF65-F5344CB8AC3E}">
        <p14:creationId xmlns:p14="http://schemas.microsoft.com/office/powerpoint/2010/main" val="3686081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369C6FF-58DE-3B51-807C-6EADECA39551}"/>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882ACD57-0886-E84B-EB11-B14361E3A3D5}"/>
              </a:ext>
            </a:extLst>
          </p:cNvPr>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543B6E54-AD86-F7D2-2425-B74AA78B66AD}"/>
              </a:ext>
            </a:extLst>
          </p:cNvPr>
          <p:cNvSpPr txBox="1">
            <a:spLocks noGrp="1"/>
          </p:cNvSpPr>
          <p:nvPr>
            <p:ph type="sldNum" sz="quarter" idx="8"/>
          </p:nvPr>
        </p:nvSpPr>
        <p:spPr/>
        <p:txBody>
          <a:bodyPr/>
          <a:lstStyle>
            <a:lvl1pPr>
              <a:defRPr/>
            </a:lvl1pPr>
          </a:lstStyle>
          <a:p>
            <a:pPr lvl="0"/>
            <a:fld id="{B2E230EE-F3FC-0C46-9D5A-599BBBFA9817}" type="slidenum">
              <a:t>‹#›</a:t>
            </a:fld>
            <a:endParaRPr lang="en-US" dirty="0"/>
          </a:p>
        </p:txBody>
      </p:sp>
    </p:spTree>
    <p:extLst>
      <p:ext uri="{BB962C8B-B14F-4D97-AF65-F5344CB8AC3E}">
        <p14:creationId xmlns:p14="http://schemas.microsoft.com/office/powerpoint/2010/main" val="211418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6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5F2401-7499-65E7-E0DA-AECB1CD02B23}"/>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78ACA984-6FBD-F14A-BB88-7FB992435689}" type="slidenum">
              <a:t>‹#›</a:t>
            </a:fld>
            <a:endParaRPr lang="en-US" dirty="0"/>
          </a:p>
        </p:txBody>
      </p:sp>
      <p:pic>
        <p:nvPicPr>
          <p:cNvPr id="3" name="Picture 3">
            <a:extLst>
              <a:ext uri="{FF2B5EF4-FFF2-40B4-BE49-F238E27FC236}">
                <a16:creationId xmlns:a16="http://schemas.microsoft.com/office/drawing/2014/main" id="{BE6222B2-BA8A-E209-9D8A-438F078568D7}"/>
              </a:ext>
            </a:extLst>
          </p:cNvPr>
          <p:cNvPicPr>
            <a:picLocks noChangeAspect="1"/>
          </p:cNvPicPr>
          <p:nvPr/>
        </p:nvPicPr>
        <p:blipFill>
          <a:blip r:embed="rId2"/>
          <a:srcRect t="805" b="1138"/>
          <a:stretch>
            <a:fillRect/>
          </a:stretch>
        </p:blipFill>
        <p:spPr>
          <a:xfrm>
            <a:off x="0" y="0"/>
            <a:ext cx="9290962" cy="6858000"/>
          </a:xfrm>
          <a:prstGeom prst="rect">
            <a:avLst/>
          </a:prstGeom>
          <a:noFill/>
          <a:ln cap="flat">
            <a:noFill/>
          </a:ln>
        </p:spPr>
      </p:pic>
      <p:pic>
        <p:nvPicPr>
          <p:cNvPr id="4" name="Picture 4">
            <a:extLst>
              <a:ext uri="{FF2B5EF4-FFF2-40B4-BE49-F238E27FC236}">
                <a16:creationId xmlns:a16="http://schemas.microsoft.com/office/drawing/2014/main" id="{9EE2C1C0-E998-DD8F-7928-9A25C2EFEFF5}"/>
              </a:ext>
            </a:extLst>
          </p:cNvPr>
          <p:cNvPicPr>
            <a:picLocks noChangeAspect="1"/>
          </p:cNvPicPr>
          <p:nvPr/>
        </p:nvPicPr>
        <p:blipFill>
          <a:blip r:embed="rId3"/>
          <a:srcRect l="21989" t="16064" r="31320" b="13140"/>
          <a:stretch>
            <a:fillRect/>
          </a:stretch>
        </p:blipFill>
        <p:spPr>
          <a:xfrm>
            <a:off x="4644767" y="0"/>
            <a:ext cx="5387004" cy="6858000"/>
          </a:xfrm>
          <a:prstGeom prst="rect">
            <a:avLst/>
          </a:prstGeom>
          <a:noFill/>
          <a:ln cap="flat">
            <a:noFill/>
          </a:ln>
        </p:spPr>
      </p:pic>
      <p:pic>
        <p:nvPicPr>
          <p:cNvPr id="5" name="Picture 6">
            <a:extLst>
              <a:ext uri="{FF2B5EF4-FFF2-40B4-BE49-F238E27FC236}">
                <a16:creationId xmlns:a16="http://schemas.microsoft.com/office/drawing/2014/main" id="{2410FC15-C03B-3F2E-F0F2-BFDDBED8FE3D}"/>
              </a:ext>
            </a:extLst>
          </p:cNvPr>
          <p:cNvPicPr>
            <a:picLocks noChangeAspect="1"/>
          </p:cNvPicPr>
          <p:nvPr/>
        </p:nvPicPr>
        <p:blipFill>
          <a:blip r:embed="rId4"/>
          <a:stretch>
            <a:fillRect/>
          </a:stretch>
        </p:blipFill>
        <p:spPr>
          <a:xfrm>
            <a:off x="558917" y="4896474"/>
            <a:ext cx="1270001" cy="888997"/>
          </a:xfrm>
          <a:prstGeom prst="rect">
            <a:avLst/>
          </a:prstGeom>
          <a:noFill/>
          <a:ln cap="flat">
            <a:noFill/>
          </a:ln>
        </p:spPr>
      </p:pic>
    </p:spTree>
    <p:extLst>
      <p:ext uri="{BB962C8B-B14F-4D97-AF65-F5344CB8AC3E}">
        <p14:creationId xmlns:p14="http://schemas.microsoft.com/office/powerpoint/2010/main" val="9722324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5534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357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E45E28A-FA45-A0B3-B1DA-5A295F71517A}"/>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13026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A5D8471-8E5C-9BAA-2FB7-31A3DB3AFFAD}"/>
              </a:ext>
            </a:extLst>
          </p:cNvPr>
          <p:cNvSpPr txBox="1">
            <a:spLocks noGrp="1"/>
          </p:cNvSpPr>
          <p:nvPr>
            <p:ph type="sldNum" sz="quarter" idx="8"/>
          </p:nvPr>
        </p:nvSpPr>
        <p:spPr/>
        <p:txBody>
          <a:bodyPr/>
          <a:lstStyle>
            <a:lvl1pPr>
              <a:defRPr/>
            </a:lvl1pPr>
          </a:lstStyle>
          <a:p>
            <a:pPr lvl="0"/>
            <a:fld id="{29D8E1D0-E78E-9C48-9710-D095594FF379}" type="slidenum">
              <a:t>‹#›</a:t>
            </a:fld>
            <a:endParaRPr lang="en-US" dirty="0"/>
          </a:p>
        </p:txBody>
      </p:sp>
      <p:sp>
        <p:nvSpPr>
          <p:cNvPr id="3" name="Text Placeholder 3">
            <a:extLst>
              <a:ext uri="{FF2B5EF4-FFF2-40B4-BE49-F238E27FC236}">
                <a16:creationId xmlns:a16="http://schemas.microsoft.com/office/drawing/2014/main" id="{E2B7258E-8B32-BCE3-2D46-6497099A3903}"/>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8995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DC79FA-6780-01F2-148D-B71B1D52EAFD}"/>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C598390-3B3E-32EA-1243-2F057EA33508}"/>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3544846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3627087-28DC-C245-2623-4FD24AC1C6B1}"/>
              </a:ext>
            </a:extLst>
          </p:cNvPr>
          <p:cNvSpPr txBox="1">
            <a:spLocks noGrp="1"/>
          </p:cNvSpPr>
          <p:nvPr>
            <p:ph type="sldNum" sz="quarter" idx="8"/>
          </p:nvPr>
        </p:nvSpPr>
        <p:spPr/>
        <p:txBody>
          <a:bodyPr/>
          <a:lstStyle>
            <a:lvl1pPr>
              <a:defRPr/>
            </a:lvl1pPr>
          </a:lstStyle>
          <a:p>
            <a:pPr lvl="0"/>
            <a:fld id="{75C05A01-5B6C-4E4E-B6D9-A456010C023B}" type="slidenum">
              <a:t>‹#›</a:t>
            </a:fld>
            <a:endParaRPr lang="en-US" dirty="0"/>
          </a:p>
        </p:txBody>
      </p:sp>
      <p:sp>
        <p:nvSpPr>
          <p:cNvPr id="3" name="Content Placeholder 2">
            <a:extLst>
              <a:ext uri="{FF2B5EF4-FFF2-40B4-BE49-F238E27FC236}">
                <a16:creationId xmlns:a16="http://schemas.microsoft.com/office/drawing/2014/main" id="{371998E4-8561-33FE-A353-B8BE11548B31}"/>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4016AB7-D83D-B9C6-3E9A-68FF7EC3771E}"/>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3572806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5.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8D3BF-9F95-1D33-CAA5-328DF960FC15}"/>
              </a:ext>
            </a:extLst>
          </p:cNvPr>
          <p:cNvPicPr>
            <a:picLocks noChangeAspect="1"/>
          </p:cNvPicPr>
          <p:nvPr/>
        </p:nvPicPr>
        <p:blipFill>
          <a:blip r:embed="rId5"/>
          <a:srcRect t="8823" r="19682"/>
          <a:stretch>
            <a:fillRect/>
          </a:stretch>
        </p:blipFill>
        <p:spPr>
          <a:xfrm>
            <a:off x="0" y="0"/>
            <a:ext cx="12191996" cy="685800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607CA-1157-26B7-1680-BC0242E72D50}"/>
              </a:ext>
            </a:extLst>
          </p:cNvPr>
          <p:cNvPicPr>
            <a:picLocks noChangeAspect="1"/>
          </p:cNvPicPr>
          <p:nvPr/>
        </p:nvPicPr>
        <p:blipFill>
          <a:blip r:embed="rId13"/>
          <a:stretch>
            <a:fillRect/>
          </a:stretch>
        </p:blipFill>
        <p:spPr>
          <a:xfrm>
            <a:off x="9942454" y="70363"/>
            <a:ext cx="1465618" cy="1221345"/>
          </a:xfrm>
          <a:prstGeom prst="rect">
            <a:avLst/>
          </a:prstGeom>
          <a:noFill/>
          <a:ln cap="flat">
            <a:noFill/>
          </a:ln>
        </p:spPr>
      </p:pic>
      <p:sp>
        <p:nvSpPr>
          <p:cNvPr id="3" name="Rectangle 2">
            <a:extLst>
              <a:ext uri="{FF2B5EF4-FFF2-40B4-BE49-F238E27FC236}">
                <a16:creationId xmlns:a16="http://schemas.microsoft.com/office/drawing/2014/main" id="{5DB4DCCA-63C7-F1C7-D82C-1B8EE516FB36}"/>
              </a:ext>
            </a:extLst>
          </p:cNvPr>
          <p:cNvSpPr/>
          <p:nvPr/>
        </p:nvSpPr>
        <p:spPr>
          <a:xfrm flipV="1">
            <a:off x="790416" y="1291708"/>
            <a:ext cx="10611173" cy="45720"/>
          </a:xfrm>
          <a:prstGeom prst="rect">
            <a:avLst/>
          </a:prstGeom>
          <a:solidFill>
            <a:srgbClr val="A7CE6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4" name="Slide Number Placeholder 5">
            <a:extLst>
              <a:ext uri="{FF2B5EF4-FFF2-40B4-BE49-F238E27FC236}">
                <a16:creationId xmlns:a16="http://schemas.microsoft.com/office/drawing/2014/main" id="{C5FE8B75-320E-3E21-EBCE-F2C787E28CD7}"/>
              </a:ext>
            </a:extLst>
          </p:cNvPr>
          <p:cNvSpPr txBox="1">
            <a:spLocks noGrp="1"/>
          </p:cNvSpPr>
          <p:nvPr>
            <p:ph type="sldNum" sz="quarter" idx="4"/>
          </p:nvPr>
        </p:nvSpPr>
        <p:spPr>
          <a:xfrm>
            <a:off x="8610603" y="6356351"/>
            <a:ext cx="3389241"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414A58"/>
                </a:solidFill>
                <a:uFillTx/>
                <a:latin typeface="Inter" pitchFamily="2"/>
                <a:ea typeface="Inter" pitchFamily="2"/>
              </a:defRPr>
            </a:lvl1pPr>
          </a:lstStyle>
          <a:p>
            <a:pPr lvl="0"/>
            <a:fld id="{9D2D4309-1456-EB4A-8187-D623C8A2F352}" type="slidenum">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r4kxFJFj6BQ" TargetMode="External"/><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hyperlink" Target="https://kids.nationalgeographic.com/history/topic/native-americans" TargetMode="Externa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kidzfeed.com/native-american-facts-for-kids/" TargetMode="Externa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hyperlink" Target="https://www.coolkidfacts.com/" TargetMode="External"/><Relationship Id="rId4" Type="http://schemas.openxmlformats.org/officeDocument/2006/relationships/hyperlink" Target="https://www.coolkidfacts.com/native-american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dn.shopify.com/s/files/1/0750/0101/files/keepunumuk-activity-kit.pdf?v=1656603046" TargetMode="Externa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hyperlink" Target="mailto:shiffllh@jmu.edu" TargetMode="External"/><Relationship Id="rId2" Type="http://schemas.openxmlformats.org/officeDocument/2006/relationships/hyperlink" Target="mailto:stoverlf@jmu.edu"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keepunumuk.com/curriculum/" TargetMode="Externa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luXF84pESNE" TargetMode="External"/><Relationship Id="rId2" Type="http://schemas.openxmlformats.org/officeDocument/2006/relationships/image" Target="../media/image13.emf"/><Relationship Id="rId1" Type="http://schemas.openxmlformats.org/officeDocument/2006/relationships/slideLayout" Target="../slideLayouts/slideLayout5.xml"/><Relationship Id="rId4" Type="http://schemas.openxmlformats.org/officeDocument/2006/relationships/hyperlink" Target="https://www.youtube.com/watch?v=lpBfWk46JA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grandronde.org/media/2844/kss2-a-day-at-powwow-lesson-plan.pdf" TargetMode="Externa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eepunumuk: Weeâchumun's Thanksgiving Story: Greendeer, Danielle, Perry,  Anthony, Bunten, Alexis, Meeches Sr., Garry: 9781623542900: Amazon.com:  Books">
            <a:extLst>
              <a:ext uri="{FF2B5EF4-FFF2-40B4-BE49-F238E27FC236}">
                <a16:creationId xmlns:a16="http://schemas.microsoft.com/office/drawing/2014/main" id="{C669CCA3-12EA-951D-F39D-92D51A711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99" y="975656"/>
            <a:ext cx="5247387" cy="405595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5CCEE9-1326-C8A6-9AC1-1B5AC729DC96}"/>
              </a:ext>
            </a:extLst>
          </p:cNvPr>
          <p:cNvSpPr txBox="1"/>
          <p:nvPr/>
        </p:nvSpPr>
        <p:spPr>
          <a:xfrm>
            <a:off x="5918597" y="1826393"/>
            <a:ext cx="5521867" cy="2862322"/>
          </a:xfrm>
          <a:prstGeom prst="rect">
            <a:avLst/>
          </a:prstGeom>
          <a:noFill/>
          <a:ln w="12700">
            <a:solidFill>
              <a:schemeClr val="tx1"/>
            </a:solidFill>
          </a:ln>
        </p:spPr>
        <p:txBody>
          <a:bodyPr wrap="square" rtlCol="0">
            <a:spAutoFit/>
          </a:bodyPr>
          <a:lstStyle/>
          <a:p>
            <a:r>
              <a:rPr lang="en-US" sz="1800" b="1" i="0" dirty="0">
                <a:effectLst/>
              </a:rPr>
              <a:t>Story Synopsis: </a:t>
            </a:r>
            <a:r>
              <a:rPr lang="en-US" b="0" i="0" dirty="0">
                <a:solidFill>
                  <a:srgbClr val="333333"/>
                </a:solidFill>
                <a:effectLst/>
              </a:rPr>
              <a:t>The Thanksgiving story that most Americans know celebrates the Pilgrims. But without members of the Wampanoag tribe who already lived on the land where the Pilgrims settled, the Pilgrims would never have made it through their first winter. And without Weeâchumun (corn), the Native people wouldn't have helped.</a:t>
            </a:r>
            <a:br>
              <a:rPr lang="en-US" dirty="0"/>
            </a:br>
            <a:r>
              <a:rPr lang="en-US" b="0" i="0" dirty="0">
                <a:solidFill>
                  <a:srgbClr val="333333"/>
                </a:solidFill>
                <a:effectLst/>
              </a:rPr>
              <a:t> An important picture book honoring both the history and tradition that surrounds the story of the first Thanksgiving. </a:t>
            </a:r>
            <a:endParaRPr lang="en-US" dirty="0"/>
          </a:p>
        </p:txBody>
      </p:sp>
      <p:sp>
        <p:nvSpPr>
          <p:cNvPr id="5" name="TextBox 4">
            <a:extLst>
              <a:ext uri="{FF2B5EF4-FFF2-40B4-BE49-F238E27FC236}">
                <a16:creationId xmlns:a16="http://schemas.microsoft.com/office/drawing/2014/main" id="{9CFFAC7D-C3A5-8F7F-9083-DB5E7B439F64}"/>
              </a:ext>
            </a:extLst>
          </p:cNvPr>
          <p:cNvSpPr txBox="1"/>
          <p:nvPr/>
        </p:nvSpPr>
        <p:spPr>
          <a:xfrm>
            <a:off x="7379494" y="5031607"/>
            <a:ext cx="3021806" cy="1200329"/>
          </a:xfrm>
          <a:prstGeom prst="rect">
            <a:avLst/>
          </a:prstGeom>
          <a:noFill/>
          <a:ln w="19050">
            <a:solidFill>
              <a:schemeClr val="accent1"/>
            </a:solidFill>
          </a:ln>
        </p:spPr>
        <p:txBody>
          <a:bodyPr wrap="square">
            <a:spAutoFit/>
          </a:bodyPr>
          <a:lstStyle/>
          <a:p>
            <a:pPr algn="l"/>
            <a:r>
              <a:rPr lang="en-US" b="1" i="0" dirty="0">
                <a:solidFill>
                  <a:srgbClr val="333333"/>
                </a:solidFill>
                <a:effectLst/>
                <a:latin typeface="Lato" panose="020F0502020204030203" pitchFamily="34" charset="0"/>
              </a:rPr>
              <a:t>Publisher: Charlesbridge</a:t>
            </a:r>
            <a:r>
              <a:rPr lang="en-US" b="0" i="0" dirty="0">
                <a:solidFill>
                  <a:srgbClr val="333333"/>
                </a:solidFill>
                <a:effectLst/>
                <a:latin typeface="Lato" panose="020F0502020204030203" pitchFamily="34" charset="0"/>
              </a:rPr>
              <a:t> </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2022</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a:t>
            </a:r>
            <a:r>
              <a:rPr lang="en-US" dirty="0">
                <a:solidFill>
                  <a:srgbClr val="333333"/>
                </a:solidFill>
                <a:latin typeface="Lato" panose="020F0502020204030203" pitchFamily="34" charset="0"/>
              </a:rPr>
              <a:t>2.0</a:t>
            </a:r>
            <a:endParaRPr lang="en-US" b="0" i="0" dirty="0">
              <a:solidFill>
                <a:srgbClr val="333333"/>
              </a:solidFill>
              <a:effectLst/>
              <a:latin typeface="Lato" panose="020F0502020204030203" pitchFamily="34" charset="0"/>
            </a:endParaRP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P-2</a:t>
            </a:r>
          </a:p>
        </p:txBody>
      </p:sp>
      <p:sp>
        <p:nvSpPr>
          <p:cNvPr id="7" name="TextBox 6">
            <a:extLst>
              <a:ext uri="{FF2B5EF4-FFF2-40B4-BE49-F238E27FC236}">
                <a16:creationId xmlns:a16="http://schemas.microsoft.com/office/drawing/2014/main" id="{0526E726-9529-E1CF-9A09-C96273AC2B3D}"/>
              </a:ext>
            </a:extLst>
          </p:cNvPr>
          <p:cNvSpPr txBox="1"/>
          <p:nvPr/>
        </p:nvSpPr>
        <p:spPr>
          <a:xfrm>
            <a:off x="71993" y="5493003"/>
            <a:ext cx="6093618" cy="707886"/>
          </a:xfrm>
          <a:prstGeom prst="rect">
            <a:avLst/>
          </a:prstGeom>
          <a:noFill/>
        </p:spPr>
        <p:txBody>
          <a:bodyPr wrap="square">
            <a:spAutoFit/>
          </a:bodyPr>
          <a:lstStyle/>
          <a:p>
            <a:pPr algn="ctr"/>
            <a:r>
              <a:rPr lang="en-US" sz="2000" dirty="0">
                <a:hlinkClick r:id="rId3"/>
              </a:rPr>
              <a:t>https://www.youtube.com/watch?v=r4kxFJFj6BQ</a:t>
            </a:r>
            <a:endParaRPr lang="en-US" sz="2000" dirty="0"/>
          </a:p>
          <a:p>
            <a:pPr algn="ctr"/>
            <a:r>
              <a:rPr lang="en-US" sz="2000" dirty="0"/>
              <a:t>9 mins.</a:t>
            </a:r>
          </a:p>
        </p:txBody>
      </p:sp>
      <p:sp>
        <p:nvSpPr>
          <p:cNvPr id="4" name="TextBox 3">
            <a:extLst>
              <a:ext uri="{FF2B5EF4-FFF2-40B4-BE49-F238E27FC236}">
                <a16:creationId xmlns:a16="http://schemas.microsoft.com/office/drawing/2014/main" id="{FAD8537F-D8DE-67AC-A4C0-A710A8C4FA5D}"/>
              </a:ext>
            </a:extLst>
          </p:cNvPr>
          <p:cNvSpPr txBox="1"/>
          <p:nvPr/>
        </p:nvSpPr>
        <p:spPr>
          <a:xfrm>
            <a:off x="594360" y="171368"/>
            <a:ext cx="8745378" cy="1077218"/>
          </a:xfrm>
          <a:prstGeom prst="rect">
            <a:avLst/>
          </a:prstGeom>
          <a:noFill/>
        </p:spPr>
        <p:txBody>
          <a:bodyPr wrap="square" rtlCol="0">
            <a:spAutoFit/>
          </a:bodyPr>
          <a:lstStyle/>
          <a:p>
            <a:pPr algn="ctr"/>
            <a:r>
              <a:rPr lang="en-US" sz="2800" b="1" i="0" dirty="0">
                <a:solidFill>
                  <a:schemeClr val="accent6">
                    <a:lumMod val="50000"/>
                  </a:schemeClr>
                </a:solidFill>
                <a:effectLst/>
                <a:latin typeface="Ink Free" panose="03080402000500000000" pitchFamily="66" charset="0"/>
              </a:rPr>
              <a:t>Keepunumuk: Weeâchumun's Thanksgiving Story</a:t>
            </a:r>
          </a:p>
          <a:p>
            <a:endParaRPr lang="en-US" sz="3600" dirty="0"/>
          </a:p>
        </p:txBody>
      </p:sp>
    </p:spTree>
    <p:extLst>
      <p:ext uri="{BB962C8B-B14F-4D97-AF65-F5344CB8AC3E}">
        <p14:creationId xmlns:p14="http://schemas.microsoft.com/office/powerpoint/2010/main" val="2895518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A8155-C6F1-E1B5-1467-BDBB298632B5}"/>
              </a:ext>
            </a:extLst>
          </p:cNvPr>
          <p:cNvPicPr>
            <a:picLocks noChangeAspect="1"/>
          </p:cNvPicPr>
          <p:nvPr/>
        </p:nvPicPr>
        <p:blipFill>
          <a:blip r:embed="rId2"/>
          <a:stretch>
            <a:fillRect/>
          </a:stretch>
        </p:blipFill>
        <p:spPr>
          <a:xfrm>
            <a:off x="619218" y="121004"/>
            <a:ext cx="8077200" cy="1076325"/>
          </a:xfrm>
          <a:prstGeom prst="rect">
            <a:avLst/>
          </a:prstGeom>
        </p:spPr>
      </p:pic>
      <p:pic>
        <p:nvPicPr>
          <p:cNvPr id="5" name="Picture 4">
            <a:extLst>
              <a:ext uri="{FF2B5EF4-FFF2-40B4-BE49-F238E27FC236}">
                <a16:creationId xmlns:a16="http://schemas.microsoft.com/office/drawing/2014/main" id="{CF4B5B90-2985-651A-930C-522EBC6B8D25}"/>
              </a:ext>
            </a:extLst>
          </p:cNvPr>
          <p:cNvPicPr>
            <a:picLocks noChangeAspect="1"/>
          </p:cNvPicPr>
          <p:nvPr/>
        </p:nvPicPr>
        <p:blipFill>
          <a:blip r:embed="rId3"/>
          <a:stretch>
            <a:fillRect/>
          </a:stretch>
        </p:blipFill>
        <p:spPr>
          <a:xfrm>
            <a:off x="1383906" y="2625872"/>
            <a:ext cx="2210192" cy="1898165"/>
          </a:xfrm>
          <a:prstGeom prst="rect">
            <a:avLst/>
          </a:prstGeom>
          <a:ln w="19050">
            <a:solidFill>
              <a:schemeClr val="tx1"/>
            </a:solidFill>
          </a:ln>
        </p:spPr>
      </p:pic>
      <p:pic>
        <p:nvPicPr>
          <p:cNvPr id="7" name="Picture 6">
            <a:extLst>
              <a:ext uri="{FF2B5EF4-FFF2-40B4-BE49-F238E27FC236}">
                <a16:creationId xmlns:a16="http://schemas.microsoft.com/office/drawing/2014/main" id="{E420B5CA-5C51-23EB-E2D0-7E64F8DF01D9}"/>
              </a:ext>
            </a:extLst>
          </p:cNvPr>
          <p:cNvPicPr>
            <a:picLocks noChangeAspect="1"/>
          </p:cNvPicPr>
          <p:nvPr/>
        </p:nvPicPr>
        <p:blipFill>
          <a:blip r:embed="rId4"/>
          <a:stretch>
            <a:fillRect/>
          </a:stretch>
        </p:blipFill>
        <p:spPr>
          <a:xfrm>
            <a:off x="7750750" y="2422470"/>
            <a:ext cx="2267525" cy="1964310"/>
          </a:xfrm>
          <a:prstGeom prst="rect">
            <a:avLst/>
          </a:prstGeom>
          <a:ln w="19050">
            <a:solidFill>
              <a:schemeClr val="tx1"/>
            </a:solidFill>
          </a:ln>
        </p:spPr>
      </p:pic>
      <p:pic>
        <p:nvPicPr>
          <p:cNvPr id="9" name="Picture 8">
            <a:extLst>
              <a:ext uri="{FF2B5EF4-FFF2-40B4-BE49-F238E27FC236}">
                <a16:creationId xmlns:a16="http://schemas.microsoft.com/office/drawing/2014/main" id="{75D6B542-1264-59A6-3653-C42330BC3AC0}"/>
              </a:ext>
            </a:extLst>
          </p:cNvPr>
          <p:cNvPicPr>
            <a:picLocks noChangeAspect="1"/>
          </p:cNvPicPr>
          <p:nvPr/>
        </p:nvPicPr>
        <p:blipFill>
          <a:blip r:embed="rId5"/>
          <a:stretch>
            <a:fillRect/>
          </a:stretch>
        </p:blipFill>
        <p:spPr>
          <a:xfrm>
            <a:off x="4224599" y="4442917"/>
            <a:ext cx="2529446" cy="2153040"/>
          </a:xfrm>
          <a:prstGeom prst="rect">
            <a:avLst/>
          </a:prstGeom>
          <a:ln w="19050">
            <a:solidFill>
              <a:schemeClr val="tx1"/>
            </a:solidFill>
          </a:ln>
        </p:spPr>
      </p:pic>
      <p:pic>
        <p:nvPicPr>
          <p:cNvPr id="11" name="Picture 10">
            <a:extLst>
              <a:ext uri="{FF2B5EF4-FFF2-40B4-BE49-F238E27FC236}">
                <a16:creationId xmlns:a16="http://schemas.microsoft.com/office/drawing/2014/main" id="{545908AA-1495-670A-C840-5805B4162F50}"/>
              </a:ext>
            </a:extLst>
          </p:cNvPr>
          <p:cNvPicPr>
            <a:picLocks noChangeAspect="1"/>
          </p:cNvPicPr>
          <p:nvPr/>
        </p:nvPicPr>
        <p:blipFill>
          <a:blip r:embed="rId6"/>
          <a:stretch>
            <a:fillRect/>
          </a:stretch>
        </p:blipFill>
        <p:spPr>
          <a:xfrm>
            <a:off x="9282597" y="4665892"/>
            <a:ext cx="2466004" cy="2074345"/>
          </a:xfrm>
          <a:prstGeom prst="rect">
            <a:avLst/>
          </a:prstGeom>
          <a:ln w="19050">
            <a:solidFill>
              <a:schemeClr val="tx1"/>
            </a:solidFill>
          </a:ln>
        </p:spPr>
      </p:pic>
      <p:pic>
        <p:nvPicPr>
          <p:cNvPr id="15" name="Picture 14">
            <a:extLst>
              <a:ext uri="{FF2B5EF4-FFF2-40B4-BE49-F238E27FC236}">
                <a16:creationId xmlns:a16="http://schemas.microsoft.com/office/drawing/2014/main" id="{AAE7FFBD-B5E7-BE52-AC13-8E6972E36565}"/>
              </a:ext>
            </a:extLst>
          </p:cNvPr>
          <p:cNvPicPr>
            <a:picLocks noChangeAspect="1"/>
          </p:cNvPicPr>
          <p:nvPr/>
        </p:nvPicPr>
        <p:blipFill>
          <a:blip r:embed="rId7"/>
          <a:stretch>
            <a:fillRect/>
          </a:stretch>
        </p:blipFill>
        <p:spPr>
          <a:xfrm rot="2337845">
            <a:off x="5889213" y="2088704"/>
            <a:ext cx="862202" cy="2280663"/>
          </a:xfrm>
          <a:prstGeom prst="rect">
            <a:avLst/>
          </a:prstGeom>
        </p:spPr>
      </p:pic>
      <p:pic>
        <p:nvPicPr>
          <p:cNvPr id="17" name="Picture 16">
            <a:extLst>
              <a:ext uri="{FF2B5EF4-FFF2-40B4-BE49-F238E27FC236}">
                <a16:creationId xmlns:a16="http://schemas.microsoft.com/office/drawing/2014/main" id="{4F63FF19-914F-42E0-C440-E1B2A9C455BC}"/>
              </a:ext>
            </a:extLst>
          </p:cNvPr>
          <p:cNvPicPr>
            <a:picLocks noChangeAspect="1"/>
          </p:cNvPicPr>
          <p:nvPr/>
        </p:nvPicPr>
        <p:blipFill>
          <a:blip r:embed="rId8"/>
          <a:stretch>
            <a:fillRect/>
          </a:stretch>
        </p:blipFill>
        <p:spPr>
          <a:xfrm rot="1572105">
            <a:off x="1270895" y="4593006"/>
            <a:ext cx="690243" cy="2059944"/>
          </a:xfrm>
          <a:prstGeom prst="rect">
            <a:avLst/>
          </a:prstGeom>
        </p:spPr>
      </p:pic>
      <p:pic>
        <p:nvPicPr>
          <p:cNvPr id="19" name="Picture 18">
            <a:extLst>
              <a:ext uri="{FF2B5EF4-FFF2-40B4-BE49-F238E27FC236}">
                <a16:creationId xmlns:a16="http://schemas.microsoft.com/office/drawing/2014/main" id="{8431E905-D1F3-D00D-C18C-2FF095E1554B}"/>
              </a:ext>
            </a:extLst>
          </p:cNvPr>
          <p:cNvPicPr>
            <a:picLocks noChangeAspect="1"/>
          </p:cNvPicPr>
          <p:nvPr/>
        </p:nvPicPr>
        <p:blipFill>
          <a:blip r:embed="rId8"/>
          <a:stretch>
            <a:fillRect/>
          </a:stretch>
        </p:blipFill>
        <p:spPr>
          <a:xfrm rot="20603629" flipH="1">
            <a:off x="11114532" y="2701829"/>
            <a:ext cx="611673" cy="1819275"/>
          </a:xfrm>
          <a:prstGeom prst="rect">
            <a:avLst/>
          </a:prstGeom>
        </p:spPr>
      </p:pic>
      <p:pic>
        <p:nvPicPr>
          <p:cNvPr id="21" name="Picture 20">
            <a:extLst>
              <a:ext uri="{FF2B5EF4-FFF2-40B4-BE49-F238E27FC236}">
                <a16:creationId xmlns:a16="http://schemas.microsoft.com/office/drawing/2014/main" id="{7645ED6A-D36F-4145-FF57-13446103E6FD}"/>
              </a:ext>
            </a:extLst>
          </p:cNvPr>
          <p:cNvPicPr>
            <a:picLocks noChangeAspect="1"/>
          </p:cNvPicPr>
          <p:nvPr/>
        </p:nvPicPr>
        <p:blipFill>
          <a:blip r:embed="rId9"/>
          <a:stretch>
            <a:fillRect/>
          </a:stretch>
        </p:blipFill>
        <p:spPr>
          <a:xfrm>
            <a:off x="508691" y="2516700"/>
            <a:ext cx="685800" cy="1590675"/>
          </a:xfrm>
          <a:prstGeom prst="rect">
            <a:avLst/>
          </a:prstGeom>
        </p:spPr>
      </p:pic>
      <p:sp>
        <p:nvSpPr>
          <p:cNvPr id="23" name="TextBox 22">
            <a:extLst>
              <a:ext uri="{FF2B5EF4-FFF2-40B4-BE49-F238E27FC236}">
                <a16:creationId xmlns:a16="http://schemas.microsoft.com/office/drawing/2014/main" id="{D9B3C40C-C6C9-A722-2B47-D0579934C6F8}"/>
              </a:ext>
            </a:extLst>
          </p:cNvPr>
          <p:cNvSpPr txBox="1"/>
          <p:nvPr/>
        </p:nvSpPr>
        <p:spPr>
          <a:xfrm>
            <a:off x="851592" y="1227052"/>
            <a:ext cx="10606984" cy="954107"/>
          </a:xfrm>
          <a:prstGeom prst="rect">
            <a:avLst/>
          </a:prstGeom>
          <a:noFill/>
          <a:ln w="19050">
            <a:solidFill>
              <a:schemeClr val="tx1"/>
            </a:solidFill>
          </a:ln>
        </p:spPr>
        <p:txBody>
          <a:bodyPr wrap="square">
            <a:spAutoFit/>
          </a:bodyPr>
          <a:lstStyle/>
          <a:p>
            <a:pPr algn="l"/>
            <a:r>
              <a:rPr lang="en-US" sz="2800" b="0" i="0" u="none" strike="noStrike" baseline="0" dirty="0">
                <a:latin typeface="SourceCodePro-Regular"/>
              </a:rPr>
              <a:t>Analyze opportunity cost through 'Would You Rather’ scenarios, making decisions and understanding trade-offs in various situations.</a:t>
            </a:r>
            <a:endParaRPr lang="en-US" sz="2800" dirty="0"/>
          </a:p>
        </p:txBody>
      </p:sp>
    </p:spTree>
    <p:extLst>
      <p:ext uri="{BB962C8B-B14F-4D97-AF65-F5344CB8AC3E}">
        <p14:creationId xmlns:p14="http://schemas.microsoft.com/office/powerpoint/2010/main" val="385800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B35C21-A1DB-8D85-788F-AF9D8E73528C}"/>
              </a:ext>
            </a:extLst>
          </p:cNvPr>
          <p:cNvSpPr txBox="1"/>
          <p:nvPr/>
        </p:nvSpPr>
        <p:spPr>
          <a:xfrm>
            <a:off x="2223903" y="381739"/>
            <a:ext cx="7229476" cy="1754326"/>
          </a:xfrm>
          <a:prstGeom prst="rect">
            <a:avLst/>
          </a:prstGeom>
          <a:noFill/>
        </p:spPr>
        <p:txBody>
          <a:bodyPr wrap="square" rtlCol="0">
            <a:spAutoFit/>
          </a:bodyPr>
          <a:lstStyle/>
          <a:p>
            <a:pPr algn="ctr"/>
            <a:r>
              <a:rPr lang="en-US" sz="4800" b="1" dirty="0">
                <a:solidFill>
                  <a:srgbClr val="FF0000"/>
                </a:solidFill>
              </a:rPr>
              <a:t>PART III </a:t>
            </a:r>
          </a:p>
          <a:p>
            <a:pPr algn="ctr"/>
            <a:r>
              <a:rPr lang="en-US" sz="6000" b="1" dirty="0">
                <a:solidFill>
                  <a:srgbClr val="FF0000"/>
                </a:solidFill>
              </a:rPr>
              <a:t>Resources</a:t>
            </a:r>
          </a:p>
        </p:txBody>
      </p:sp>
      <p:pic>
        <p:nvPicPr>
          <p:cNvPr id="4" name="Picture 3">
            <a:extLst>
              <a:ext uri="{FF2B5EF4-FFF2-40B4-BE49-F238E27FC236}">
                <a16:creationId xmlns:a16="http://schemas.microsoft.com/office/drawing/2014/main" id="{B389CFBC-D1A3-BE9A-BECF-AFA2E5316393}"/>
              </a:ext>
            </a:extLst>
          </p:cNvPr>
          <p:cNvPicPr>
            <a:picLocks noChangeAspect="1"/>
          </p:cNvPicPr>
          <p:nvPr/>
        </p:nvPicPr>
        <p:blipFill>
          <a:blip r:embed="rId2"/>
          <a:stretch>
            <a:fillRect/>
          </a:stretch>
        </p:blipFill>
        <p:spPr>
          <a:xfrm>
            <a:off x="2920510" y="2262974"/>
            <a:ext cx="6173428" cy="4529137"/>
          </a:xfrm>
          <a:prstGeom prst="rect">
            <a:avLst/>
          </a:prstGeom>
        </p:spPr>
      </p:pic>
    </p:spTree>
    <p:extLst>
      <p:ext uri="{BB962C8B-B14F-4D97-AF65-F5344CB8AC3E}">
        <p14:creationId xmlns:p14="http://schemas.microsoft.com/office/powerpoint/2010/main" val="2497126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D39A6-EE50-78F3-4DBE-415D59BA4BAB}"/>
              </a:ext>
            </a:extLst>
          </p:cNvPr>
          <p:cNvPicPr>
            <a:picLocks noChangeAspect="1"/>
          </p:cNvPicPr>
          <p:nvPr/>
        </p:nvPicPr>
        <p:blipFill>
          <a:blip r:embed="rId2"/>
          <a:stretch>
            <a:fillRect/>
          </a:stretch>
        </p:blipFill>
        <p:spPr>
          <a:xfrm>
            <a:off x="785944" y="3626530"/>
            <a:ext cx="6780779" cy="2361024"/>
          </a:xfrm>
          <a:prstGeom prst="rect">
            <a:avLst/>
          </a:prstGeom>
          <a:ln w="19050">
            <a:solidFill>
              <a:schemeClr val="tx1"/>
            </a:solidFill>
          </a:ln>
        </p:spPr>
      </p:pic>
      <p:pic>
        <p:nvPicPr>
          <p:cNvPr id="5" name="Picture 4">
            <a:extLst>
              <a:ext uri="{FF2B5EF4-FFF2-40B4-BE49-F238E27FC236}">
                <a16:creationId xmlns:a16="http://schemas.microsoft.com/office/drawing/2014/main" id="{8011A71A-524B-F4C3-EA21-80736671D243}"/>
              </a:ext>
            </a:extLst>
          </p:cNvPr>
          <p:cNvPicPr>
            <a:picLocks noChangeAspect="1"/>
          </p:cNvPicPr>
          <p:nvPr/>
        </p:nvPicPr>
        <p:blipFill>
          <a:blip r:embed="rId3"/>
          <a:stretch>
            <a:fillRect/>
          </a:stretch>
        </p:blipFill>
        <p:spPr>
          <a:xfrm>
            <a:off x="901354" y="1001438"/>
            <a:ext cx="6168284" cy="2230034"/>
          </a:xfrm>
          <a:prstGeom prst="rect">
            <a:avLst/>
          </a:prstGeom>
          <a:ln w="19050">
            <a:solidFill>
              <a:schemeClr val="tx1"/>
            </a:solidFill>
          </a:ln>
        </p:spPr>
      </p:pic>
      <p:pic>
        <p:nvPicPr>
          <p:cNvPr id="7" name="Picture 6">
            <a:extLst>
              <a:ext uri="{FF2B5EF4-FFF2-40B4-BE49-F238E27FC236}">
                <a16:creationId xmlns:a16="http://schemas.microsoft.com/office/drawing/2014/main" id="{3484E6BE-8092-8F8F-CFD6-49A9328743BA}"/>
              </a:ext>
            </a:extLst>
          </p:cNvPr>
          <p:cNvPicPr>
            <a:picLocks noChangeAspect="1"/>
          </p:cNvPicPr>
          <p:nvPr/>
        </p:nvPicPr>
        <p:blipFill>
          <a:blip r:embed="rId4"/>
          <a:stretch>
            <a:fillRect/>
          </a:stretch>
        </p:blipFill>
        <p:spPr>
          <a:xfrm>
            <a:off x="7447962" y="3781658"/>
            <a:ext cx="4308806" cy="2264035"/>
          </a:xfrm>
          <a:prstGeom prst="rect">
            <a:avLst/>
          </a:prstGeom>
          <a:ln w="19050">
            <a:solidFill>
              <a:schemeClr val="tx1"/>
            </a:solidFill>
          </a:ln>
        </p:spPr>
      </p:pic>
      <p:sp>
        <p:nvSpPr>
          <p:cNvPr id="9" name="TextBox 8">
            <a:extLst>
              <a:ext uri="{FF2B5EF4-FFF2-40B4-BE49-F238E27FC236}">
                <a16:creationId xmlns:a16="http://schemas.microsoft.com/office/drawing/2014/main" id="{6ECD614D-D353-1C18-C6F9-FB907B0B909C}"/>
              </a:ext>
            </a:extLst>
          </p:cNvPr>
          <p:cNvSpPr txBox="1"/>
          <p:nvPr/>
        </p:nvSpPr>
        <p:spPr>
          <a:xfrm>
            <a:off x="2372557" y="177553"/>
            <a:ext cx="6860220" cy="646331"/>
          </a:xfrm>
          <a:prstGeom prst="rect">
            <a:avLst/>
          </a:prstGeom>
          <a:noFill/>
        </p:spPr>
        <p:txBody>
          <a:bodyPr wrap="square">
            <a:spAutoFit/>
          </a:bodyPr>
          <a:lstStyle/>
          <a:p>
            <a:r>
              <a:rPr lang="en-US" dirty="0">
                <a:hlinkClick r:id="rId5"/>
              </a:rPr>
              <a:t>https://kids.nationalgeographic.com/history/topic/native-americans</a:t>
            </a:r>
            <a:endParaRPr lang="en-US" dirty="0"/>
          </a:p>
          <a:p>
            <a:endParaRPr lang="en-US" dirty="0"/>
          </a:p>
        </p:txBody>
      </p:sp>
      <p:pic>
        <p:nvPicPr>
          <p:cNvPr id="11" name="Picture 10">
            <a:extLst>
              <a:ext uri="{FF2B5EF4-FFF2-40B4-BE49-F238E27FC236}">
                <a16:creationId xmlns:a16="http://schemas.microsoft.com/office/drawing/2014/main" id="{4F2092D9-741C-848E-A953-978B88B64260}"/>
              </a:ext>
            </a:extLst>
          </p:cNvPr>
          <p:cNvPicPr>
            <a:picLocks noChangeAspect="1"/>
          </p:cNvPicPr>
          <p:nvPr/>
        </p:nvPicPr>
        <p:blipFill>
          <a:blip r:embed="rId6"/>
          <a:stretch>
            <a:fillRect/>
          </a:stretch>
        </p:blipFill>
        <p:spPr>
          <a:xfrm>
            <a:off x="8137309" y="1405025"/>
            <a:ext cx="3011847" cy="1429536"/>
          </a:xfrm>
          <a:prstGeom prst="rect">
            <a:avLst/>
          </a:prstGeom>
        </p:spPr>
      </p:pic>
    </p:spTree>
    <p:extLst>
      <p:ext uri="{BB962C8B-B14F-4D97-AF65-F5344CB8AC3E}">
        <p14:creationId xmlns:p14="http://schemas.microsoft.com/office/powerpoint/2010/main" val="3372257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64D668-7BDE-F7B5-24E5-E1AB752ED7B9}"/>
              </a:ext>
            </a:extLst>
          </p:cNvPr>
          <p:cNvSpPr txBox="1"/>
          <p:nvPr/>
        </p:nvSpPr>
        <p:spPr>
          <a:xfrm>
            <a:off x="2220517" y="5930384"/>
            <a:ext cx="8005762" cy="1477328"/>
          </a:xfrm>
          <a:prstGeom prst="rect">
            <a:avLst/>
          </a:prstGeom>
          <a:noFill/>
        </p:spPr>
        <p:txBody>
          <a:bodyPr wrap="square">
            <a:spAutoFit/>
          </a:bodyPr>
          <a:lstStyle/>
          <a:p>
            <a:endParaRPr lang="en-US" sz="2400" dirty="0">
              <a:hlinkClick r:id="rId2"/>
            </a:endParaRPr>
          </a:p>
          <a:p>
            <a:pPr algn="ctr"/>
            <a:r>
              <a:rPr lang="en-US" sz="2400" dirty="0">
                <a:hlinkClick r:id="rId2"/>
              </a:rPr>
              <a:t>https://kidzfeed.com/native-american-facts-for-kids/</a:t>
            </a:r>
            <a:endParaRPr lang="en-US" sz="2400" dirty="0"/>
          </a:p>
          <a:p>
            <a:endParaRPr lang="en-US" sz="2400" dirty="0"/>
          </a:p>
          <a:p>
            <a:endParaRPr lang="en-US" dirty="0"/>
          </a:p>
        </p:txBody>
      </p:sp>
      <p:pic>
        <p:nvPicPr>
          <p:cNvPr id="5" name="Picture 4">
            <a:extLst>
              <a:ext uri="{FF2B5EF4-FFF2-40B4-BE49-F238E27FC236}">
                <a16:creationId xmlns:a16="http://schemas.microsoft.com/office/drawing/2014/main" id="{856DC192-E5A2-52DD-7050-70BD61292934}"/>
              </a:ext>
            </a:extLst>
          </p:cNvPr>
          <p:cNvPicPr>
            <a:picLocks noChangeAspect="1"/>
          </p:cNvPicPr>
          <p:nvPr/>
        </p:nvPicPr>
        <p:blipFill>
          <a:blip r:embed="rId3"/>
          <a:stretch>
            <a:fillRect/>
          </a:stretch>
        </p:blipFill>
        <p:spPr>
          <a:xfrm>
            <a:off x="1877617" y="0"/>
            <a:ext cx="6394846" cy="1699133"/>
          </a:xfrm>
          <a:prstGeom prst="rect">
            <a:avLst/>
          </a:prstGeom>
        </p:spPr>
      </p:pic>
      <p:pic>
        <p:nvPicPr>
          <p:cNvPr id="9" name="Picture 8">
            <a:extLst>
              <a:ext uri="{FF2B5EF4-FFF2-40B4-BE49-F238E27FC236}">
                <a16:creationId xmlns:a16="http://schemas.microsoft.com/office/drawing/2014/main" id="{D6DEBC73-7D09-4A7C-D262-F8783D77C5C9}"/>
              </a:ext>
            </a:extLst>
          </p:cNvPr>
          <p:cNvPicPr>
            <a:picLocks noChangeAspect="1"/>
          </p:cNvPicPr>
          <p:nvPr/>
        </p:nvPicPr>
        <p:blipFill>
          <a:blip r:embed="rId4"/>
          <a:stretch>
            <a:fillRect/>
          </a:stretch>
        </p:blipFill>
        <p:spPr>
          <a:xfrm>
            <a:off x="3408761" y="1699133"/>
            <a:ext cx="5629274" cy="4431833"/>
          </a:xfrm>
          <a:prstGeom prst="rect">
            <a:avLst/>
          </a:prstGeom>
          <a:ln w="19050">
            <a:solidFill>
              <a:schemeClr val="tx1"/>
            </a:solidFill>
          </a:ln>
        </p:spPr>
      </p:pic>
    </p:spTree>
    <p:extLst>
      <p:ext uri="{BB962C8B-B14F-4D97-AF65-F5344CB8AC3E}">
        <p14:creationId xmlns:p14="http://schemas.microsoft.com/office/powerpoint/2010/main" val="4264457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0BB51-1510-C31A-873F-2B033FA7C6F3}"/>
              </a:ext>
            </a:extLst>
          </p:cNvPr>
          <p:cNvPicPr>
            <a:picLocks noChangeAspect="1"/>
          </p:cNvPicPr>
          <p:nvPr/>
        </p:nvPicPr>
        <p:blipFill>
          <a:blip r:embed="rId2"/>
          <a:stretch>
            <a:fillRect/>
          </a:stretch>
        </p:blipFill>
        <p:spPr>
          <a:xfrm>
            <a:off x="4338285" y="2031899"/>
            <a:ext cx="7342056" cy="3678957"/>
          </a:xfrm>
          <a:prstGeom prst="rect">
            <a:avLst/>
          </a:prstGeom>
          <a:ln w="19050">
            <a:solidFill>
              <a:schemeClr val="tx1"/>
            </a:solidFill>
          </a:ln>
        </p:spPr>
      </p:pic>
      <p:pic>
        <p:nvPicPr>
          <p:cNvPr id="5" name="Picture 4">
            <a:extLst>
              <a:ext uri="{FF2B5EF4-FFF2-40B4-BE49-F238E27FC236}">
                <a16:creationId xmlns:a16="http://schemas.microsoft.com/office/drawing/2014/main" id="{4D995D52-46C1-D96C-825B-A45AC44B8128}"/>
              </a:ext>
            </a:extLst>
          </p:cNvPr>
          <p:cNvPicPr>
            <a:picLocks noChangeAspect="1"/>
          </p:cNvPicPr>
          <p:nvPr/>
        </p:nvPicPr>
        <p:blipFill>
          <a:blip r:embed="rId3"/>
          <a:stretch>
            <a:fillRect/>
          </a:stretch>
        </p:blipFill>
        <p:spPr>
          <a:xfrm>
            <a:off x="787422" y="2342080"/>
            <a:ext cx="3395267" cy="3368776"/>
          </a:xfrm>
          <a:prstGeom prst="rect">
            <a:avLst/>
          </a:prstGeom>
        </p:spPr>
      </p:pic>
      <p:sp>
        <p:nvSpPr>
          <p:cNvPr id="7" name="TextBox 6">
            <a:extLst>
              <a:ext uri="{FF2B5EF4-FFF2-40B4-BE49-F238E27FC236}">
                <a16:creationId xmlns:a16="http://schemas.microsoft.com/office/drawing/2014/main" id="{9B486BE6-849F-28EE-1ECA-EFE287CC2D6A}"/>
              </a:ext>
            </a:extLst>
          </p:cNvPr>
          <p:cNvSpPr txBox="1"/>
          <p:nvPr/>
        </p:nvSpPr>
        <p:spPr>
          <a:xfrm>
            <a:off x="2829357" y="634484"/>
            <a:ext cx="6354365" cy="830997"/>
          </a:xfrm>
          <a:prstGeom prst="rect">
            <a:avLst/>
          </a:prstGeom>
          <a:noFill/>
        </p:spPr>
        <p:txBody>
          <a:bodyPr wrap="square">
            <a:spAutoFit/>
          </a:bodyPr>
          <a:lstStyle/>
          <a:p>
            <a:r>
              <a:rPr lang="en-US" sz="2400" dirty="0">
                <a:hlinkClick r:id="rId4"/>
              </a:rPr>
              <a:t>https://www.coolkidfacts.com/native-americans/</a:t>
            </a:r>
            <a:endParaRPr lang="en-US" sz="2400" dirty="0"/>
          </a:p>
          <a:p>
            <a:endParaRPr lang="en-US" sz="2400" dirty="0"/>
          </a:p>
        </p:txBody>
      </p:sp>
      <p:pic>
        <p:nvPicPr>
          <p:cNvPr id="2052" name="Picture 4" descr="Cool Kid Facts">
            <a:hlinkClick r:id="rId5"/>
            <a:extLst>
              <a:ext uri="{FF2B5EF4-FFF2-40B4-BE49-F238E27FC236}">
                <a16:creationId xmlns:a16="http://schemas.microsoft.com/office/drawing/2014/main" id="{32E1F2D7-157E-6AFA-EED1-4DF0E87229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22" y="634484"/>
            <a:ext cx="1333500"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650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B03DF-00B2-13C5-5092-75EDF0BC74BE}"/>
              </a:ext>
            </a:extLst>
          </p:cNvPr>
          <p:cNvSpPr txBox="1"/>
          <p:nvPr/>
        </p:nvSpPr>
        <p:spPr>
          <a:xfrm>
            <a:off x="442913" y="1720840"/>
            <a:ext cx="12787312" cy="7694414"/>
          </a:xfrm>
          <a:prstGeom prst="rect">
            <a:avLst/>
          </a:prstGeom>
          <a:noFill/>
        </p:spPr>
        <p:txBody>
          <a:bodyPr wrap="square">
            <a:spAutoFit/>
          </a:bodyPr>
          <a:lstStyle/>
          <a:p>
            <a:pPr marL="514350" indent="-514350">
              <a:buFont typeface="Arial" panose="020B0604020202020204" pitchFamily="34" charset="0"/>
              <a:buChar char="•"/>
            </a:pPr>
            <a:r>
              <a:rPr lang="en-US" sz="2800" dirty="0">
                <a:effectLst/>
              </a:rPr>
              <a:t>There are about 2 million Native Americans left in the United States.</a:t>
            </a:r>
          </a:p>
          <a:p>
            <a:r>
              <a:rPr lang="en-US" sz="2800" dirty="0">
                <a:effectLst/>
              </a:rPr>
              <a:t>       [Less than 1% of the population.]  How do you think this effects them?  </a:t>
            </a:r>
          </a:p>
          <a:p>
            <a:pPr marL="457200" indent="-457200">
              <a:buFont typeface="Arial" panose="020B0604020202020204" pitchFamily="34" charset="0"/>
              <a:buChar char="•"/>
            </a:pPr>
            <a:endParaRPr lang="en-US" sz="2800" dirty="0"/>
          </a:p>
          <a:p>
            <a:pPr marL="514350" indent="-514350">
              <a:buFont typeface="Arial" panose="020B0604020202020204" pitchFamily="34" charset="0"/>
              <a:buChar char="•"/>
            </a:pPr>
            <a:r>
              <a:rPr lang="en-US" sz="2800" dirty="0"/>
              <a:t>Native Americans were granted American citizenship in 1924.  Why do you </a:t>
            </a:r>
          </a:p>
          <a:p>
            <a:r>
              <a:rPr lang="en-US" sz="2800" dirty="0"/>
              <a:t>      think it took so long?</a:t>
            </a:r>
          </a:p>
          <a:p>
            <a:pPr marL="514350" indent="-514350">
              <a:buFont typeface="Arial" panose="020B0604020202020204" pitchFamily="34" charset="0"/>
              <a:buChar char="•"/>
            </a:pPr>
            <a:endParaRPr lang="en-US" sz="2800" dirty="0"/>
          </a:p>
          <a:p>
            <a:pPr marL="514350" indent="-514350">
              <a:buFont typeface="Arial" panose="020B0604020202020204" pitchFamily="34" charset="0"/>
              <a:buChar char="•"/>
            </a:pPr>
            <a:r>
              <a:rPr lang="en-US" sz="2800" dirty="0"/>
              <a:t>Native Americans spoke more than 300 languages. </a:t>
            </a:r>
          </a:p>
          <a:p>
            <a:r>
              <a:rPr lang="en-US" sz="2800" dirty="0"/>
              <a:t>       It’s likely all but two will exist in 2050.  Why do you think this is so?</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Native Americans cultivated many of the world's most important crops.</a:t>
            </a:r>
          </a:p>
          <a:p>
            <a:r>
              <a:rPr lang="en-US" sz="2800" dirty="0"/>
              <a:t>      Can you name three of these? </a:t>
            </a:r>
          </a:p>
          <a:p>
            <a:endParaRPr lang="en-US" sz="2800" dirty="0"/>
          </a:p>
          <a:p>
            <a:pPr marL="342900" indent="-342900">
              <a:buFont typeface="+mj-lt"/>
              <a:buAutoNum type="arabicPeriod"/>
            </a:pPr>
            <a:endParaRPr lang="en-US" sz="2800" b="1" i="0" dirty="0">
              <a:solidFill>
                <a:srgbClr val="181818"/>
              </a:solidFill>
              <a:effectLst/>
              <a:latin typeface="var(--ff-secondary)"/>
            </a:endParaRPr>
          </a:p>
          <a:p>
            <a:br>
              <a:rPr lang="en-US" sz="2800" dirty="0"/>
            </a:br>
            <a:br>
              <a:rPr lang="en-US" sz="2800" dirty="0"/>
            </a:br>
            <a:r>
              <a:rPr lang="en-US" sz="2800" b="0" i="1" dirty="0">
                <a:solidFill>
                  <a:srgbClr val="494848"/>
                </a:solidFill>
                <a:effectLst/>
                <a:latin typeface="PT Sans" panose="020B0503020203020204" pitchFamily="34" charset="0"/>
              </a:rPr>
              <a:t>“There are about 2 million Native Americans left in the United States - that's less than 1% of our population.”</a:t>
            </a:r>
            <a:endParaRPr lang="en-US" sz="2800" b="1" i="0" dirty="0">
              <a:solidFill>
                <a:srgbClr val="181818"/>
              </a:solidFill>
              <a:effectLst/>
              <a:latin typeface="var(--ff-secondary)"/>
            </a:endParaRPr>
          </a:p>
          <a:p>
            <a:r>
              <a:rPr lang="en-US" sz="1800" dirty="0"/>
              <a:t> </a:t>
            </a:r>
          </a:p>
        </p:txBody>
      </p:sp>
      <p:sp>
        <p:nvSpPr>
          <p:cNvPr id="4" name="TextBox 3">
            <a:extLst>
              <a:ext uri="{FF2B5EF4-FFF2-40B4-BE49-F238E27FC236}">
                <a16:creationId xmlns:a16="http://schemas.microsoft.com/office/drawing/2014/main" id="{6F76C3BB-B007-A018-B771-CF9A29F6707D}"/>
              </a:ext>
            </a:extLst>
          </p:cNvPr>
          <p:cNvSpPr txBox="1"/>
          <p:nvPr/>
        </p:nvSpPr>
        <p:spPr>
          <a:xfrm>
            <a:off x="4471988" y="413325"/>
            <a:ext cx="4200525" cy="584775"/>
          </a:xfrm>
          <a:prstGeom prst="rect">
            <a:avLst/>
          </a:prstGeom>
          <a:noFill/>
        </p:spPr>
        <p:txBody>
          <a:bodyPr wrap="square" rtlCol="0">
            <a:spAutoFit/>
          </a:bodyPr>
          <a:lstStyle/>
          <a:p>
            <a:pPr algn="ctr"/>
            <a:r>
              <a:rPr lang="en-US" sz="3200" b="1" dirty="0"/>
              <a:t>FOR DISCUSSION</a:t>
            </a:r>
          </a:p>
        </p:txBody>
      </p:sp>
    </p:spTree>
    <p:extLst>
      <p:ext uri="{BB962C8B-B14F-4D97-AF65-F5344CB8AC3E}">
        <p14:creationId xmlns:p14="http://schemas.microsoft.com/office/powerpoint/2010/main" val="395965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Picture 12" descr="Câu hỏi - Question - Học Ngữ Pháp Tiếng Anh">
            <a:extLst>
              <a:ext uri="{FF2B5EF4-FFF2-40B4-BE49-F238E27FC236}">
                <a16:creationId xmlns:a16="http://schemas.microsoft.com/office/drawing/2014/main" id="{15F29891-2E9B-8416-ECE1-374C5164B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260" y="376263"/>
            <a:ext cx="6094520" cy="24591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C3D828-8E34-5D43-60BC-20BB7BF6CEDA}"/>
              </a:ext>
            </a:extLst>
          </p:cNvPr>
          <p:cNvSpPr txBox="1"/>
          <p:nvPr/>
        </p:nvSpPr>
        <p:spPr>
          <a:xfrm>
            <a:off x="3047260" y="3342416"/>
            <a:ext cx="6094520" cy="3139321"/>
          </a:xfrm>
          <a:prstGeom prst="rect">
            <a:avLst/>
          </a:prstGeom>
          <a:noFill/>
        </p:spPr>
        <p:txBody>
          <a:bodyPr wrap="square">
            <a:spAutoFit/>
          </a:bodyPr>
          <a:lstStyle/>
          <a:p>
            <a:pPr algn="ctr"/>
            <a:r>
              <a:rPr lang="en-US" sz="6600" dirty="0">
                <a:solidFill>
                  <a:schemeClr val="accent1">
                    <a:lumMod val="50000"/>
                  </a:schemeClr>
                </a:solidFill>
                <a:latin typeface="Cooper Black" panose="0208090404030B020404" pitchFamily="18" charset="0"/>
              </a:rPr>
              <a:t>QUESTIONS?</a:t>
            </a:r>
          </a:p>
          <a:p>
            <a:pPr algn="ctr"/>
            <a:r>
              <a:rPr lang="en-US" sz="6600" dirty="0">
                <a:solidFill>
                  <a:schemeClr val="accent1">
                    <a:lumMod val="50000"/>
                  </a:schemeClr>
                </a:solidFill>
                <a:latin typeface="Cooper Black" panose="0208090404030B020404" pitchFamily="18" charset="0"/>
              </a:rPr>
              <a:t>COMMENTS?</a:t>
            </a:r>
          </a:p>
          <a:p>
            <a:pPr algn="ctr"/>
            <a:r>
              <a:rPr lang="en-US" sz="6600" dirty="0">
                <a:solidFill>
                  <a:schemeClr val="accent1">
                    <a:lumMod val="50000"/>
                  </a:schemeClr>
                </a:solidFill>
                <a:latin typeface="Cooper Black" panose="0208090404030B020404" pitchFamily="18" charset="0"/>
              </a:rPr>
              <a:t>CONCERNS?</a:t>
            </a:r>
            <a:endParaRPr lang="en-US" sz="6600" dirty="0"/>
          </a:p>
        </p:txBody>
      </p:sp>
    </p:spTree>
    <p:extLst>
      <p:ext uri="{BB962C8B-B14F-4D97-AF65-F5344CB8AC3E}">
        <p14:creationId xmlns:p14="http://schemas.microsoft.com/office/powerpoint/2010/main" val="925223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838199" y="291090"/>
            <a:ext cx="10515599" cy="932688"/>
          </a:xfrm>
          <a:prstGeom prst="rect">
            <a:avLst/>
          </a:prstGeom>
        </p:spPr>
        <p:txBody>
          <a:bodyPr vert="horz" lIns="91440" tIns="45720" rIns="91440" bIns="45720" rtlCol="0" anchor="b"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5400" b="0" i="0" u="none" strike="noStrike" kern="1200" cap="none" spc="-300" baseline="0" dirty="0">
                <a:solidFill>
                  <a:schemeClr val="tx1"/>
                </a:solidFill>
                <a:uFillTx/>
                <a:latin typeface="+mj-lt"/>
                <a:ea typeface="+mj-ea"/>
                <a:cs typeface="+mj-cs"/>
              </a:rPr>
              <a:t>Invest In Girls</a:t>
            </a:r>
            <a:endParaRPr lang="en-US" sz="5400" b="0" i="0" u="none" strike="noStrike" kern="1200" cap="none" spc="0" baseline="0" dirty="0">
              <a:solidFill>
                <a:schemeClr val="tx1"/>
              </a:solidFill>
              <a:uFillTx/>
              <a:latin typeface="+mj-lt"/>
              <a:ea typeface="+mj-ea"/>
              <a:cs typeface="+mj-cs"/>
            </a:endParaRPr>
          </a:p>
        </p:txBody>
      </p:sp>
      <p:pic>
        <p:nvPicPr>
          <p:cNvPr id="2" name="Picture 3" descr="Graphical user interface, text, application&#10;&#10;Description automatically generated">
            <a:extLst>
              <a:ext uri="{FF2B5EF4-FFF2-40B4-BE49-F238E27FC236}">
                <a16:creationId xmlns:a16="http://schemas.microsoft.com/office/drawing/2014/main" id="{5B064884-C6ED-4B6B-395C-652B687BD786}"/>
              </a:ext>
            </a:extLst>
          </p:cNvPr>
          <p:cNvPicPr>
            <a:picLocks noChangeAspect="1"/>
          </p:cNvPicPr>
          <p:nvPr/>
        </p:nvPicPr>
        <p:blipFill>
          <a:blip r:embed="rId2"/>
          <a:stretch>
            <a:fillRect/>
          </a:stretch>
        </p:blipFill>
        <p:spPr>
          <a:xfrm>
            <a:off x="1779454" y="1486729"/>
            <a:ext cx="8633091" cy="4864952"/>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10600" y="6356350"/>
            <a:ext cx="2743200"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tint val="75000"/>
                  </a:schemeClr>
                </a:solidFill>
              </a:rPr>
              <a:pPr lvl="0" algn="r">
                <a:spcAft>
                  <a:spcPts val="600"/>
                </a:spcAft>
              </a:pPr>
              <a:t>17</a:t>
            </a:fld>
            <a:endParaRPr lang="en-US" sz="1200" dirty="0">
              <a:solidFill>
                <a:schemeClr val="tx1">
                  <a:tint val="75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284A46E-D5C7-B21C-E7C3-A2481FE4CE2D}"/>
              </a:ext>
            </a:extLst>
          </p:cNvPr>
          <p:cNvSpPr txBox="1"/>
          <p:nvPr/>
        </p:nvSpPr>
        <p:spPr>
          <a:xfrm>
            <a:off x="1028700" y="1967266"/>
            <a:ext cx="2628900" cy="2547257"/>
          </a:xfrm>
          <a:prstGeom prst="rect">
            <a:avLst/>
          </a:prstGeom>
          <a:noFill/>
        </p:spPr>
        <p:txBody>
          <a:bodyPr vert="horz" lIns="91440" tIns="45720" rIns="91440" bIns="45720" rtlCol="0" anchor="ctr" anchorCtr="0" compatLnSpc="1">
            <a:normAutofit/>
          </a:bodyPr>
          <a:lstStyle/>
          <a:p>
            <a:pPr algn="ctr">
              <a:lnSpc>
                <a:spcPct val="90000"/>
              </a:lnSpc>
              <a:spcBef>
                <a:spcPct val="0"/>
              </a:spcBef>
              <a:spcAft>
                <a:spcPts val="600"/>
              </a:spcAft>
              <a:defRPr sz="1800" b="0" i="0" u="none" strike="noStrike" kern="0" cap="none" spc="0" baseline="0">
                <a:solidFill>
                  <a:srgbClr val="000000"/>
                </a:solidFill>
                <a:uFillTx/>
              </a:defRPr>
            </a:pPr>
            <a:r>
              <a:rPr lang="en-US" sz="3600" b="0" i="0" u="none" strike="noStrike" kern="1200" cap="none" spc="-300" baseline="0" dirty="0">
                <a:solidFill>
                  <a:srgbClr val="FFFFFF"/>
                </a:solidFill>
                <a:uFillTx/>
                <a:latin typeface="+mj-lt"/>
                <a:ea typeface="+mj-ea"/>
                <a:cs typeface="+mj-cs"/>
              </a:rPr>
              <a:t>NEC</a:t>
            </a:r>
            <a:r>
              <a:rPr lang="en-US" sz="3600" spc="-300" dirty="0">
                <a:solidFill>
                  <a:srgbClr val="FFFFFF"/>
                </a:solidFill>
                <a:latin typeface="+mj-lt"/>
                <a:ea typeface="+mj-ea"/>
                <a:cs typeface="+mj-cs"/>
              </a:rPr>
              <a:t> </a:t>
            </a:r>
            <a:endParaRPr lang="en-US" sz="3600" b="0" i="0" u="none" strike="noStrike" kern="1200" cap="none" spc="0" baseline="0" dirty="0">
              <a:solidFill>
                <a:srgbClr val="FFFFFF"/>
              </a:solidFill>
              <a:uFillTx/>
              <a:latin typeface="+mj-lt"/>
              <a:ea typeface="+mj-ea"/>
              <a:cs typeface="+mj-cs"/>
            </a:endParaRPr>
          </a:p>
        </p:txBody>
      </p:sp>
      <p:pic>
        <p:nvPicPr>
          <p:cNvPr id="2" name="Picture 3" descr="A picture containing graphical user interface&#10;&#10;Description automatically generated">
            <a:extLst>
              <a:ext uri="{FF2B5EF4-FFF2-40B4-BE49-F238E27FC236}">
                <a16:creationId xmlns:a16="http://schemas.microsoft.com/office/drawing/2014/main" id="{2012A8F8-EDBA-BFB5-CD17-485553463012}"/>
              </a:ext>
            </a:extLst>
          </p:cNvPr>
          <p:cNvPicPr>
            <a:picLocks noChangeAspect="1"/>
          </p:cNvPicPr>
          <p:nvPr/>
        </p:nvPicPr>
        <p:blipFill>
          <a:blip r:embed="rId2"/>
          <a:stretch>
            <a:fillRect/>
          </a:stretch>
        </p:blipFill>
        <p:spPr>
          <a:xfrm>
            <a:off x="4217040" y="570"/>
            <a:ext cx="5269523" cy="7023466"/>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34184" y="6356350"/>
            <a:ext cx="514349"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alpha val="80000"/>
                  </a:schemeClr>
                </a:solidFill>
              </a:rPr>
              <a:pPr lvl="0" algn="r">
                <a:spcAft>
                  <a:spcPts val="600"/>
                </a:spcAft>
              </a:pPr>
              <a:t>18</a:t>
            </a:fld>
            <a:endParaRPr lang="en-US" sz="1200" dirty="0">
              <a:solidFill>
                <a:schemeClr val="tx1">
                  <a:alpha val="80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3816050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2" descr="Diagram&#10;&#10;Description automatically generated">
            <a:extLst>
              <a:ext uri="{FF2B5EF4-FFF2-40B4-BE49-F238E27FC236}">
                <a16:creationId xmlns:a16="http://schemas.microsoft.com/office/drawing/2014/main" id="{28CB2D7A-BC9A-BC45-814C-5432CB7CA3FD}"/>
              </a:ext>
            </a:extLst>
          </p:cNvPr>
          <p:cNvPicPr>
            <a:picLocks noChangeAspect="1"/>
          </p:cNvPicPr>
          <p:nvPr/>
        </p:nvPicPr>
        <p:blipFill>
          <a:blip r:embed="rId2"/>
          <a:stretch>
            <a:fillRect/>
          </a:stretch>
        </p:blipFill>
        <p:spPr>
          <a:xfrm>
            <a:off x="1561393" y="-110677"/>
            <a:ext cx="5306339" cy="7075121"/>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1CC265B6-70F1-DC71-4F5F-2B5EDCD78733}"/>
              </a:ext>
            </a:extLst>
          </p:cNvPr>
          <p:cNvSpPr txBox="1"/>
          <p:nvPr/>
        </p:nvSpPr>
        <p:spPr>
          <a:xfrm>
            <a:off x="9489649" y="2600226"/>
            <a:ext cx="22862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chemeClr val="bg1"/>
                </a:solidFill>
                <a:cs typeface="Calibri"/>
              </a:rPr>
              <a:t>NPFC</a:t>
            </a:r>
            <a:endParaRPr lang="en-US" dirty="0"/>
          </a:p>
        </p:txBody>
      </p:sp>
    </p:spTree>
    <p:extLst>
      <p:ext uri="{BB962C8B-B14F-4D97-AF65-F5344CB8AC3E}">
        <p14:creationId xmlns:p14="http://schemas.microsoft.com/office/powerpoint/2010/main" val="315825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7BB44F-DEEB-8A84-2249-F889BD6E4FE8}"/>
              </a:ext>
            </a:extLst>
          </p:cNvPr>
          <p:cNvSpPr txBox="1"/>
          <p:nvPr/>
        </p:nvSpPr>
        <p:spPr>
          <a:xfrm>
            <a:off x="1890712" y="6211669"/>
            <a:ext cx="9244012" cy="646331"/>
          </a:xfrm>
          <a:prstGeom prst="rect">
            <a:avLst/>
          </a:prstGeom>
          <a:noFill/>
        </p:spPr>
        <p:txBody>
          <a:bodyPr wrap="square">
            <a:spAutoFit/>
          </a:bodyPr>
          <a:lstStyle/>
          <a:p>
            <a:r>
              <a:rPr lang="en-US" dirty="0">
                <a:hlinkClick r:id="rId2"/>
              </a:rPr>
              <a:t>https://cdn.shopify.com/s/files/1/0750/0101/files/keepunumuk-activity-kit.pdf?v=1656603046</a:t>
            </a:r>
            <a:endParaRPr lang="en-US" dirty="0"/>
          </a:p>
          <a:p>
            <a:endParaRPr lang="en-US" dirty="0"/>
          </a:p>
        </p:txBody>
      </p:sp>
      <p:pic>
        <p:nvPicPr>
          <p:cNvPr id="5" name="Picture 4">
            <a:extLst>
              <a:ext uri="{FF2B5EF4-FFF2-40B4-BE49-F238E27FC236}">
                <a16:creationId xmlns:a16="http://schemas.microsoft.com/office/drawing/2014/main" id="{AF26521F-FA04-7C3B-CDD8-1F97B6EE0D14}"/>
              </a:ext>
            </a:extLst>
          </p:cNvPr>
          <p:cNvPicPr>
            <a:picLocks noChangeAspect="1"/>
          </p:cNvPicPr>
          <p:nvPr/>
        </p:nvPicPr>
        <p:blipFill>
          <a:blip r:embed="rId3"/>
          <a:stretch>
            <a:fillRect/>
          </a:stretch>
        </p:blipFill>
        <p:spPr>
          <a:xfrm>
            <a:off x="972059" y="1429959"/>
            <a:ext cx="3514096" cy="4191813"/>
          </a:xfrm>
          <a:prstGeom prst="rect">
            <a:avLst/>
          </a:prstGeom>
        </p:spPr>
      </p:pic>
      <p:pic>
        <p:nvPicPr>
          <p:cNvPr id="4" name="Picture 3">
            <a:extLst>
              <a:ext uri="{FF2B5EF4-FFF2-40B4-BE49-F238E27FC236}">
                <a16:creationId xmlns:a16="http://schemas.microsoft.com/office/drawing/2014/main" id="{2E1606B1-D2C6-8280-A7FB-6EC8CDD46838}"/>
              </a:ext>
            </a:extLst>
          </p:cNvPr>
          <p:cNvPicPr>
            <a:picLocks noChangeAspect="1"/>
          </p:cNvPicPr>
          <p:nvPr/>
        </p:nvPicPr>
        <p:blipFill>
          <a:blip r:embed="rId4"/>
          <a:stretch>
            <a:fillRect/>
          </a:stretch>
        </p:blipFill>
        <p:spPr>
          <a:xfrm>
            <a:off x="4831899" y="946575"/>
            <a:ext cx="4160801" cy="5082750"/>
          </a:xfrm>
          <a:prstGeom prst="rect">
            <a:avLst/>
          </a:prstGeom>
        </p:spPr>
      </p:pic>
      <p:sp>
        <p:nvSpPr>
          <p:cNvPr id="7" name="TextBox 6">
            <a:extLst>
              <a:ext uri="{FF2B5EF4-FFF2-40B4-BE49-F238E27FC236}">
                <a16:creationId xmlns:a16="http://schemas.microsoft.com/office/drawing/2014/main" id="{D746D016-CED7-B9E3-7045-080948D02F0B}"/>
              </a:ext>
            </a:extLst>
          </p:cNvPr>
          <p:cNvSpPr txBox="1"/>
          <p:nvPr/>
        </p:nvSpPr>
        <p:spPr>
          <a:xfrm>
            <a:off x="1585913" y="342900"/>
            <a:ext cx="6215062" cy="523220"/>
          </a:xfrm>
          <a:prstGeom prst="rect">
            <a:avLst/>
          </a:prstGeom>
          <a:noFill/>
        </p:spPr>
        <p:txBody>
          <a:bodyPr wrap="square" rtlCol="0">
            <a:spAutoFit/>
          </a:bodyPr>
          <a:lstStyle/>
          <a:p>
            <a:pPr algn="ctr"/>
            <a:r>
              <a:rPr lang="en-US" sz="2800" dirty="0"/>
              <a:t>10-page Publisher’s Activity Kit</a:t>
            </a:r>
          </a:p>
        </p:txBody>
      </p:sp>
      <p:pic>
        <p:nvPicPr>
          <p:cNvPr id="9" name="Picture 8">
            <a:extLst>
              <a:ext uri="{FF2B5EF4-FFF2-40B4-BE49-F238E27FC236}">
                <a16:creationId xmlns:a16="http://schemas.microsoft.com/office/drawing/2014/main" id="{A041B897-8242-6A72-72C5-441C58974B90}"/>
              </a:ext>
            </a:extLst>
          </p:cNvPr>
          <p:cNvPicPr>
            <a:picLocks noChangeAspect="1"/>
          </p:cNvPicPr>
          <p:nvPr/>
        </p:nvPicPr>
        <p:blipFill>
          <a:blip r:embed="rId5"/>
          <a:stretch>
            <a:fillRect/>
          </a:stretch>
        </p:blipFill>
        <p:spPr>
          <a:xfrm rot="743240">
            <a:off x="9518620" y="1656929"/>
            <a:ext cx="1616104" cy="2112167"/>
          </a:xfrm>
          <a:prstGeom prst="rect">
            <a:avLst/>
          </a:prstGeom>
        </p:spPr>
      </p:pic>
      <p:pic>
        <p:nvPicPr>
          <p:cNvPr id="11" name="Picture 10">
            <a:extLst>
              <a:ext uri="{FF2B5EF4-FFF2-40B4-BE49-F238E27FC236}">
                <a16:creationId xmlns:a16="http://schemas.microsoft.com/office/drawing/2014/main" id="{1AD03D7F-4A2A-9FF8-4554-49E875D5B832}"/>
              </a:ext>
            </a:extLst>
          </p:cNvPr>
          <p:cNvPicPr>
            <a:picLocks noChangeAspect="1"/>
          </p:cNvPicPr>
          <p:nvPr/>
        </p:nvPicPr>
        <p:blipFill>
          <a:blip r:embed="rId6"/>
          <a:stretch>
            <a:fillRect/>
          </a:stretch>
        </p:blipFill>
        <p:spPr>
          <a:xfrm>
            <a:off x="9928385" y="3418335"/>
            <a:ext cx="1465385" cy="1905000"/>
          </a:xfrm>
          <a:prstGeom prst="rect">
            <a:avLst/>
          </a:prstGeom>
        </p:spPr>
      </p:pic>
    </p:spTree>
    <p:extLst>
      <p:ext uri="{BB962C8B-B14F-4D97-AF65-F5344CB8AC3E}">
        <p14:creationId xmlns:p14="http://schemas.microsoft.com/office/powerpoint/2010/main" val="24272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7464614" y="1783959"/>
            <a:ext cx="4087306" cy="2889114"/>
          </a:xfrm>
          <a:prstGeom prst="rect">
            <a:avLst/>
          </a:prstGeom>
        </p:spPr>
        <p:txBody>
          <a:bodyPr vert="horz" lIns="91440" tIns="45720" rIns="91440" bIns="45720" rtlCol="0" anchor="b" anchorCtr="0" compatLnSpc="1">
            <a:normAutofit/>
          </a:bodyPr>
          <a:lstStyle/>
          <a:p>
            <a:pPr>
              <a:lnSpc>
                <a:spcPct val="90000"/>
              </a:lnSpc>
              <a:spcBef>
                <a:spcPct val="0"/>
              </a:spcBef>
              <a:spcAft>
                <a:spcPts val="600"/>
              </a:spcAft>
              <a:defRPr sz="1800" b="0" i="0" u="none" strike="noStrike" kern="0" cap="none" spc="0" baseline="0">
                <a:solidFill>
                  <a:srgbClr val="000000"/>
                </a:solidFill>
                <a:uFillTx/>
              </a:defRPr>
            </a:pPr>
            <a:r>
              <a:rPr lang="en-US" sz="5400" b="0" i="0" u="none" strike="noStrike" cap="none" spc="-300" baseline="0" dirty="0">
                <a:solidFill>
                  <a:schemeClr val="accent3">
                    <a:lumMod val="20000"/>
                    <a:lumOff val="80000"/>
                  </a:schemeClr>
                </a:solidFill>
                <a:uFillTx/>
                <a:latin typeface="+mj-lt"/>
                <a:ea typeface="+mj-ea"/>
                <a:cs typeface="+mj-cs"/>
              </a:rPr>
              <a:t>Advocacy</a:t>
            </a:r>
            <a:r>
              <a:rPr lang="en-US" sz="5400" spc="-300" dirty="0">
                <a:solidFill>
                  <a:schemeClr val="accent3">
                    <a:lumMod val="20000"/>
                    <a:lumOff val="80000"/>
                  </a:schemeClr>
                </a:solidFill>
                <a:latin typeface="+mj-lt"/>
                <a:ea typeface="+mj-ea"/>
                <a:cs typeface="+mj-cs"/>
              </a:rPr>
              <a:t> </a:t>
            </a:r>
            <a:endParaRPr lang="en-US" sz="5400" b="0" i="0" u="none" strike="noStrike" cap="none" spc="0" baseline="0" dirty="0">
              <a:solidFill>
                <a:schemeClr val="accent3">
                  <a:lumMod val="20000"/>
                  <a:lumOff val="80000"/>
                </a:schemeClr>
              </a:solidFill>
              <a:uFillTx/>
              <a:latin typeface="+mj-lt"/>
              <a:ea typeface="+mj-ea"/>
              <a:cs typeface="Calibri Light"/>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3" descr="Text&#10;&#10;Description automatically generated">
            <a:extLst>
              <a:ext uri="{FF2B5EF4-FFF2-40B4-BE49-F238E27FC236}">
                <a16:creationId xmlns:a16="http://schemas.microsoft.com/office/drawing/2014/main" id="{E8A2318E-DAAB-1135-A88F-5AC74D98B999}"/>
              </a:ext>
            </a:extLst>
          </p:cNvPr>
          <p:cNvPicPr>
            <a:picLocks noChangeAspect="1"/>
          </p:cNvPicPr>
          <p:nvPr/>
        </p:nvPicPr>
        <p:blipFill rotWithShape="1">
          <a:blip r:embed="rId2"/>
          <a:srcRect t="2708" b="21916"/>
          <a:stretch/>
        </p:blipFill>
        <p:spPr>
          <a:xfrm>
            <a:off x="157114"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03280" y="603504"/>
            <a:ext cx="548640" cy="548640"/>
          </a:xfrm>
          <a:prstGeom prst="ellipse">
            <a:avLst/>
          </a:prstGeom>
          <a:solidFill>
            <a:srgbClr val="7F7F7F"/>
          </a:solidFill>
        </p:spPr>
        <p:txBody>
          <a:bodyPr vert="horz" lIns="91440" tIns="45720" rIns="91440" bIns="45720" rtlCol="0" anchor="ctr" anchorCtr="0" compatLnSpc="1">
            <a:normAutofit/>
          </a:bodyPr>
          <a:lstStyle/>
          <a:p>
            <a:pPr algn="ctr">
              <a:spcAft>
                <a:spcPts val="600"/>
              </a:spcAft>
              <a:defRPr/>
            </a:pPr>
            <a:fld id="{88379318-37C5-3C40-B4B5-D89D1784DE03}" type="slidenum">
              <a:rPr lang="en-US" sz="1500">
                <a:solidFill>
                  <a:srgbClr val="FFFFFF"/>
                </a:solidFill>
                <a:latin typeface="Calibri" panose="020F0502020204030204"/>
              </a:rPr>
              <a:pPr algn="ctr">
                <a:spcAft>
                  <a:spcPts val="600"/>
                </a:spcAft>
                <a:defRPr/>
              </a:pPr>
              <a:t>20</a:t>
            </a:fld>
            <a:endParaRPr lang="en-US" sz="1500" dirty="0">
              <a:solidFill>
                <a:srgbClr val="FFFFFF"/>
              </a:solidFill>
              <a:latin typeface="Calibri" panose="020F0502020204030204"/>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135368624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US" sz="4000" b="0" i="0" u="none" strike="noStrike" kern="1200" cap="none" spc="-300" baseline="0" dirty="0">
                <a:solidFill>
                  <a:srgbClr val="414A58"/>
                </a:solidFill>
                <a:uFillTx/>
                <a:latin typeface="Inter" pitchFamily="2"/>
                <a:ea typeface="Inter Light" pitchFamily="2"/>
              </a:rPr>
              <a:t>Suggested Presentation Deck</a:t>
            </a: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21</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349C9AE7-29F6-99DB-2480-E7C25ED9A1D7}"/>
              </a:ext>
            </a:extLst>
          </p:cNvPr>
          <p:cNvSpPr txBox="1">
            <a:spLocks/>
          </p:cNvSpPr>
          <p:nvPr/>
        </p:nvSpPr>
        <p:spPr>
          <a:xfrm>
            <a:off x="1981200" y="1531487"/>
            <a:ext cx="8229600" cy="1143000"/>
          </a:xfrm>
          <a:prstGeom prst="rect">
            <a:avLst/>
          </a:prstGeom>
        </p:spPr>
        <p:txBody>
          <a:bodyPr rtlCol="0">
            <a:normAutofit/>
            <a:scene3d>
              <a:camera prst="orthographicFront"/>
              <a:lightRig rig="glow" dir="tl">
                <a:rot lat="0" lon="0" rev="5400000"/>
              </a:lightRig>
            </a:scene3d>
            <a:sp3d>
              <a:bevelT w="0" h="0"/>
              <a:contourClr>
                <a:schemeClr val="accent6">
                  <a:shade val="73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ndParaRPr>
          </a:p>
        </p:txBody>
      </p:sp>
      <p:sp>
        <p:nvSpPr>
          <p:cNvPr id="5" name="TextBox 2">
            <a:extLst>
              <a:ext uri="{FF2B5EF4-FFF2-40B4-BE49-F238E27FC236}">
                <a16:creationId xmlns:a16="http://schemas.microsoft.com/office/drawing/2014/main" id="{AF546B7B-5439-2D1A-A67D-E3A12C82BDAD}"/>
              </a:ext>
            </a:extLst>
          </p:cNvPr>
          <p:cNvSpPr txBox="1">
            <a:spLocks noChangeArrowheads="1"/>
          </p:cNvSpPr>
          <p:nvPr/>
        </p:nvSpPr>
        <p:spPr bwMode="auto">
          <a:xfrm>
            <a:off x="3025775" y="5595614"/>
            <a:ext cx="6140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Arial" panose="020B0604020202020204" pitchFamily="34" charset="0"/>
                <a:cs typeface="Arial" panose="020B0604020202020204" pitchFamily="34" charset="0"/>
                <a:hlinkClick r:id="rId2"/>
              </a:rPr>
              <a:t>https://www.councilforeconed.org/resources/local-affiliates/</a:t>
            </a:r>
            <a:endParaRPr lang="en-US" altLang="en-US" sz="1800" dirty="0">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1800" dirty="0">
              <a:latin typeface="Arial" panose="020B0604020202020204" pitchFamily="34" charset="0"/>
              <a:cs typeface="Arial" panose="020B0604020202020204" pitchFamily="34" charset="0"/>
            </a:endParaRPr>
          </a:p>
          <a:p>
            <a:pPr algn="ctr">
              <a:lnSpc>
                <a:spcPct val="100000"/>
              </a:lnSpc>
              <a:spcBef>
                <a:spcPct val="0"/>
              </a:spcBef>
              <a:buFontTx/>
              <a:buNone/>
            </a:pPr>
            <a:r>
              <a:rPr lang="en-US" altLang="en-US" sz="1800" dirty="0">
                <a:latin typeface="Arial" panose="020B0604020202020204" pitchFamily="34" charset="0"/>
                <a:cs typeface="Arial" panose="020B0604020202020204" pitchFamily="34" charset="0"/>
              </a:rPr>
              <a:t>Include your local affiliate page</a:t>
            </a:r>
            <a:endParaRPr lang="en-US" altLang="en-US" sz="1800" dirty="0"/>
          </a:p>
          <a:p>
            <a:pPr>
              <a:lnSpc>
                <a:spcPct val="100000"/>
              </a:lnSpc>
              <a:spcBef>
                <a:spcPct val="0"/>
              </a:spcBef>
              <a:buFontTx/>
              <a:buNone/>
            </a:pPr>
            <a:endParaRPr lang="en-US" altLang="en-US" sz="1800" dirty="0"/>
          </a:p>
        </p:txBody>
      </p:sp>
      <p:pic>
        <p:nvPicPr>
          <p:cNvPr id="7" name="Picture 4" descr="A picture containing bird&#10;&#10;Description generated with very high confidence">
            <a:extLst>
              <a:ext uri="{FF2B5EF4-FFF2-40B4-BE49-F238E27FC236}">
                <a16:creationId xmlns:a16="http://schemas.microsoft.com/office/drawing/2014/main" id="{F8B88045-53E7-7FD4-8561-45C09050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96852"/>
            <a:ext cx="60960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053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DA3EB623-6C13-B64A-349B-BA7FA90C2213}"/>
              </a:ext>
            </a:extLst>
          </p:cNvPr>
          <p:cNvPicPr>
            <a:picLocks noGrp="1" noChangeAspect="1"/>
          </p:cNvPicPr>
          <p:nvPr>
            <p:ph sz="quarter" idx="4294967295"/>
          </p:nvPr>
        </p:nvPicPr>
        <p:blipFill>
          <a:blip r:embed="rId2"/>
          <a:stretch>
            <a:fillRect/>
          </a:stretch>
        </p:blipFill>
        <p:spPr>
          <a:xfrm flipH="1">
            <a:off x="9525" y="0"/>
            <a:ext cx="4763758" cy="4754053"/>
          </a:xfrm>
        </p:spPr>
      </p:pic>
      <p:sp>
        <p:nvSpPr>
          <p:cNvPr id="4" name="Title 1">
            <a:extLst>
              <a:ext uri="{FF2B5EF4-FFF2-40B4-BE49-F238E27FC236}">
                <a16:creationId xmlns:a16="http://schemas.microsoft.com/office/drawing/2014/main" id="{688D72B4-224B-2F59-DC9A-3CEB4ED9F8CD}"/>
              </a:ext>
            </a:extLst>
          </p:cNvPr>
          <p:cNvSpPr>
            <a:spLocks noGrp="1"/>
          </p:cNvSpPr>
          <p:nvPr/>
        </p:nvSpPr>
        <p:spPr bwMode="auto">
          <a:xfrm>
            <a:off x="1805686" y="25429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lvl1pPr algn="ctr" rtl="0" fontAlgn="base">
              <a:lnSpc>
                <a:spcPts val="5700"/>
              </a:lnSpc>
              <a:spcBef>
                <a:spcPct val="0"/>
              </a:spcBef>
              <a:spcAft>
                <a:spcPct val="0"/>
              </a:spcAft>
              <a:defRPr sz="6600" b="1" i="0" kern="1200">
                <a:solidFill>
                  <a:srgbClr val="005CB8"/>
                </a:solidFill>
                <a:effectLst>
                  <a:outerShdw blurRad="50800" dist="50800" dir="5400000" algn="ctr" rotWithShape="0">
                    <a:srgbClr val="000000">
                      <a:alpha val="0"/>
                    </a:srgbClr>
                  </a:outerShdw>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5400" dirty="0">
                <a:solidFill>
                  <a:schemeClr val="accent1">
                    <a:lumMod val="50000"/>
                  </a:schemeClr>
                </a:solidFill>
                <a:latin typeface="Calibri"/>
                <a:ea typeface="ＭＳ Ｐゴシック"/>
                <a:cs typeface="Calibri"/>
              </a:rPr>
              <a:t>Thank You to Our Sponsors!</a:t>
            </a:r>
            <a:endParaRPr lang="en-US" sz="5400" dirty="0">
              <a:solidFill>
                <a:schemeClr val="accent1">
                  <a:lumMod val="50000"/>
                </a:schemeClr>
              </a:solidFill>
            </a:endParaRPr>
          </a:p>
        </p:txBody>
      </p:sp>
      <p:sp>
        <p:nvSpPr>
          <p:cNvPr id="8" name="Rectangle 7">
            <a:extLst>
              <a:ext uri="{FF2B5EF4-FFF2-40B4-BE49-F238E27FC236}">
                <a16:creationId xmlns:a16="http://schemas.microsoft.com/office/drawing/2014/main" id="{1EAA1B69-A7DD-C6D6-3DD4-99F0006B8480}"/>
              </a:ext>
            </a:extLst>
          </p:cNvPr>
          <p:cNvSpPr/>
          <p:nvPr/>
        </p:nvSpPr>
        <p:spPr>
          <a:xfrm>
            <a:off x="4450813" y="3244334"/>
            <a:ext cx="242374"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dirty="0">
                <a:solidFill>
                  <a:srgbClr val="000000"/>
                </a:solidFill>
                <a:latin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6B6AF61D-DF10-238A-ADB0-08B2321A6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16" y="1439041"/>
            <a:ext cx="1905000" cy="1874520"/>
          </a:xfrm>
          <a:prstGeom prst="rect">
            <a:avLst/>
          </a:prstGeom>
        </p:spPr>
      </p:pic>
      <p:sp>
        <p:nvSpPr>
          <p:cNvPr id="12" name="Google Shape;109;p25">
            <a:extLst>
              <a:ext uri="{FF2B5EF4-FFF2-40B4-BE49-F238E27FC236}">
                <a16:creationId xmlns:a16="http://schemas.microsoft.com/office/drawing/2014/main" id="{8DD379AD-A2B2-DCC2-BF36-013D456603F6}"/>
              </a:ext>
            </a:extLst>
          </p:cNvPr>
          <p:cNvSpPr txBox="1">
            <a:spLocks noGrp="1"/>
          </p:cNvSpPr>
          <p:nvPr/>
        </p:nvSpPr>
        <p:spPr>
          <a:xfrm>
            <a:off x="8766070" y="6536809"/>
            <a:ext cx="32634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1pPr>
            <a:lvl2pPr marL="0" marR="0" lvl="1"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2pPr>
            <a:lvl3pPr marL="0" marR="0" lvl="2"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3pPr>
            <a:lvl4pPr marL="0" marR="0" lvl="3"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4pPr>
            <a:lvl5pPr marL="0" marR="0" lvl="4"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5pPr>
            <a:lvl6pPr marL="0" marR="0" lvl="5"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6pPr>
            <a:lvl7pPr marL="0" marR="0" lvl="6"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7pPr>
            <a:lvl8pPr marL="0" marR="0" lvl="7"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8pPr>
            <a:lvl9pPr marL="0" marR="0" lvl="8"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9pPr>
          </a:lstStyle>
          <a:p>
            <a:pPr marL="0" marR="0" lvl="0" indent="0" algn="r" rtl="0">
              <a:spcBef>
                <a:spcPts val="0"/>
              </a:spcBef>
              <a:spcAft>
                <a:spcPts val="0"/>
              </a:spcAft>
              <a:buNone/>
            </a:pPr>
            <a:fld id="{00000000-1234-1234-1234-123412341234}" type="slidenum">
              <a:rPr lang="en-US" sz="1000" b="0" i="0" u="none" strike="noStrike" cap="none">
                <a:solidFill>
                  <a:srgbClr val="414A58"/>
                </a:solidFill>
                <a:latin typeface="Inter"/>
                <a:ea typeface="Inter"/>
                <a:cs typeface="Inter"/>
                <a:sym typeface="Inter"/>
              </a:rPr>
              <a:pPr marL="0" marR="0" lvl="0" indent="0" algn="r" rtl="0">
                <a:spcBef>
                  <a:spcPts val="0"/>
                </a:spcBef>
                <a:spcAft>
                  <a:spcPts val="0"/>
                </a:spcAft>
                <a:buNone/>
              </a:pPr>
              <a:t>22</a:t>
            </a:fld>
            <a:endParaRPr sz="1000" b="0" i="0" u="none" strike="noStrike" cap="none" dirty="0">
              <a:solidFill>
                <a:srgbClr val="414A58"/>
              </a:solidFill>
              <a:latin typeface="Inter"/>
              <a:ea typeface="Inter"/>
              <a:cs typeface="Inter"/>
              <a:sym typeface="Inter"/>
            </a:endParaRPr>
          </a:p>
        </p:txBody>
      </p:sp>
      <p:sp>
        <p:nvSpPr>
          <p:cNvPr id="14" name="Google Shape;111;p25">
            <a:extLst>
              <a:ext uri="{FF2B5EF4-FFF2-40B4-BE49-F238E27FC236}">
                <a16:creationId xmlns:a16="http://schemas.microsoft.com/office/drawing/2014/main" id="{2333ED09-92B6-92B5-0BF4-95797DB337CF}"/>
              </a:ext>
            </a:extLst>
          </p:cNvPr>
          <p:cNvSpPr txBox="1"/>
          <p:nvPr/>
        </p:nvSpPr>
        <p:spPr>
          <a:xfrm>
            <a:off x="533400" y="392637"/>
            <a:ext cx="10515600" cy="1325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200"/>
            </a:pPr>
            <a:endParaRPr dirty="0">
              <a:solidFill>
                <a:schemeClr val="dk1"/>
              </a:solidFill>
            </a:endParaRPr>
          </a:p>
        </p:txBody>
      </p:sp>
      <p:pic>
        <p:nvPicPr>
          <p:cNvPr id="15" name="Google Shape;112;p25" descr="Intuit®: Complete Financial Confidence">
            <a:extLst>
              <a:ext uri="{FF2B5EF4-FFF2-40B4-BE49-F238E27FC236}">
                <a16:creationId xmlns:a16="http://schemas.microsoft.com/office/drawing/2014/main" id="{6E0DF17D-63A3-B97C-ADE3-EF2830B11B38}"/>
              </a:ext>
            </a:extLst>
          </p:cNvPr>
          <p:cNvPicPr preferRelativeResize="0"/>
          <p:nvPr/>
        </p:nvPicPr>
        <p:blipFill>
          <a:blip r:embed="rId4">
            <a:alphaModFix/>
          </a:blip>
          <a:stretch>
            <a:fillRect/>
          </a:stretch>
        </p:blipFill>
        <p:spPr>
          <a:xfrm>
            <a:off x="3870648" y="3123292"/>
            <a:ext cx="4762500" cy="2190750"/>
          </a:xfrm>
          <a:prstGeom prst="rect">
            <a:avLst/>
          </a:prstGeom>
          <a:noFill/>
          <a:ln>
            <a:noFill/>
          </a:ln>
        </p:spPr>
      </p:pic>
      <p:pic>
        <p:nvPicPr>
          <p:cNvPr id="16" name="Google Shape;113;p25" descr="Stash Launches Stock-Back™-- First-Ever Rewards Program To Bridge Banking &amp;  Investing">
            <a:extLst>
              <a:ext uri="{FF2B5EF4-FFF2-40B4-BE49-F238E27FC236}">
                <a16:creationId xmlns:a16="http://schemas.microsoft.com/office/drawing/2014/main" id="{8FDEAC41-31B4-5574-8E73-7605712626BE}"/>
              </a:ext>
            </a:extLst>
          </p:cNvPr>
          <p:cNvPicPr preferRelativeResize="0"/>
          <p:nvPr/>
        </p:nvPicPr>
        <p:blipFill>
          <a:blip r:embed="rId5">
            <a:alphaModFix/>
          </a:blip>
          <a:stretch>
            <a:fillRect/>
          </a:stretch>
        </p:blipFill>
        <p:spPr>
          <a:xfrm>
            <a:off x="3341199" y="4918976"/>
            <a:ext cx="2952750" cy="1552575"/>
          </a:xfrm>
          <a:prstGeom prst="rect">
            <a:avLst/>
          </a:prstGeom>
          <a:noFill/>
          <a:ln>
            <a:noFill/>
          </a:ln>
        </p:spPr>
      </p:pic>
      <p:pic>
        <p:nvPicPr>
          <p:cNvPr id="17" name="Google Shape;114;p25" descr="Wells Fargo - Wikipedia">
            <a:extLst>
              <a:ext uri="{FF2B5EF4-FFF2-40B4-BE49-F238E27FC236}">
                <a16:creationId xmlns:a16="http://schemas.microsoft.com/office/drawing/2014/main" id="{A5EACC91-3015-BC4D-63C8-E5E00FDB8D33}"/>
              </a:ext>
            </a:extLst>
          </p:cNvPr>
          <p:cNvPicPr preferRelativeResize="0"/>
          <p:nvPr/>
        </p:nvPicPr>
        <p:blipFill>
          <a:blip r:embed="rId6">
            <a:alphaModFix/>
          </a:blip>
          <a:stretch>
            <a:fillRect/>
          </a:stretch>
        </p:blipFill>
        <p:spPr>
          <a:xfrm>
            <a:off x="1162593" y="4948342"/>
            <a:ext cx="1669724" cy="1799699"/>
          </a:xfrm>
          <a:prstGeom prst="rect">
            <a:avLst/>
          </a:prstGeom>
          <a:noFill/>
          <a:ln>
            <a:noFill/>
          </a:ln>
        </p:spPr>
      </p:pic>
      <p:pic>
        <p:nvPicPr>
          <p:cNvPr id="18" name="Google Shape;115;p25" descr="American Express - Wikipedia">
            <a:extLst>
              <a:ext uri="{FF2B5EF4-FFF2-40B4-BE49-F238E27FC236}">
                <a16:creationId xmlns:a16="http://schemas.microsoft.com/office/drawing/2014/main" id="{D0C43A9C-95E9-2519-9670-B6DAB3520AA5}"/>
              </a:ext>
            </a:extLst>
          </p:cNvPr>
          <p:cNvPicPr preferRelativeResize="0"/>
          <p:nvPr/>
        </p:nvPicPr>
        <p:blipFill>
          <a:blip r:embed="rId7">
            <a:alphaModFix/>
          </a:blip>
          <a:stretch>
            <a:fillRect/>
          </a:stretch>
        </p:blipFill>
        <p:spPr>
          <a:xfrm>
            <a:off x="3546429" y="1713668"/>
            <a:ext cx="1724025" cy="1714500"/>
          </a:xfrm>
          <a:prstGeom prst="rect">
            <a:avLst/>
          </a:prstGeom>
          <a:noFill/>
          <a:ln>
            <a:noFill/>
          </a:ln>
        </p:spPr>
      </p:pic>
      <p:pic>
        <p:nvPicPr>
          <p:cNvPr id="19" name="Google Shape;116;p25" descr="About the Peter G. Peterson Foundation">
            <a:extLst>
              <a:ext uri="{FF2B5EF4-FFF2-40B4-BE49-F238E27FC236}">
                <a16:creationId xmlns:a16="http://schemas.microsoft.com/office/drawing/2014/main" id="{FA010F64-76E0-4F55-8DC2-82D5B737F4C9}"/>
              </a:ext>
            </a:extLst>
          </p:cNvPr>
          <p:cNvPicPr preferRelativeResize="0"/>
          <p:nvPr/>
        </p:nvPicPr>
        <p:blipFill>
          <a:blip r:embed="rId8">
            <a:alphaModFix/>
          </a:blip>
          <a:stretch>
            <a:fillRect/>
          </a:stretch>
        </p:blipFill>
        <p:spPr>
          <a:xfrm>
            <a:off x="592489" y="3369634"/>
            <a:ext cx="2952750" cy="1552575"/>
          </a:xfrm>
          <a:prstGeom prst="rect">
            <a:avLst/>
          </a:prstGeom>
          <a:noFill/>
          <a:ln>
            <a:noFill/>
          </a:ln>
        </p:spPr>
      </p:pic>
      <p:pic>
        <p:nvPicPr>
          <p:cNvPr id="20" name="Google Shape;117;p25" descr="Federal Reserve - Wikipedia">
            <a:extLst>
              <a:ext uri="{FF2B5EF4-FFF2-40B4-BE49-F238E27FC236}">
                <a16:creationId xmlns:a16="http://schemas.microsoft.com/office/drawing/2014/main" id="{F115FA58-4E14-58E0-22B0-0829040AC25B}"/>
              </a:ext>
            </a:extLst>
          </p:cNvPr>
          <p:cNvPicPr preferRelativeResize="0"/>
          <p:nvPr/>
        </p:nvPicPr>
        <p:blipFill>
          <a:blip r:embed="rId9">
            <a:alphaModFix/>
          </a:blip>
          <a:stretch>
            <a:fillRect/>
          </a:stretch>
        </p:blipFill>
        <p:spPr>
          <a:xfrm>
            <a:off x="8502727" y="1437232"/>
            <a:ext cx="1714500" cy="1714500"/>
          </a:xfrm>
          <a:prstGeom prst="rect">
            <a:avLst/>
          </a:prstGeom>
          <a:noFill/>
          <a:ln>
            <a:noFill/>
          </a:ln>
        </p:spPr>
      </p:pic>
      <p:pic>
        <p:nvPicPr>
          <p:cNvPr id="21" name="Google Shape;118;p25" descr="Nearpod: You'll wonder how you taught without it">
            <a:extLst>
              <a:ext uri="{FF2B5EF4-FFF2-40B4-BE49-F238E27FC236}">
                <a16:creationId xmlns:a16="http://schemas.microsoft.com/office/drawing/2014/main" id="{AD49FB12-017B-96F3-DAF5-15ACB43E6B6F}"/>
              </a:ext>
            </a:extLst>
          </p:cNvPr>
          <p:cNvPicPr preferRelativeResize="0"/>
          <p:nvPr/>
        </p:nvPicPr>
        <p:blipFill>
          <a:blip r:embed="rId10">
            <a:alphaModFix/>
          </a:blip>
          <a:stretch>
            <a:fillRect/>
          </a:stretch>
        </p:blipFill>
        <p:spPr>
          <a:xfrm>
            <a:off x="8791306" y="3313273"/>
            <a:ext cx="2857500" cy="1600200"/>
          </a:xfrm>
          <a:prstGeom prst="rect">
            <a:avLst/>
          </a:prstGeom>
          <a:noFill/>
          <a:ln>
            <a:noFill/>
          </a:ln>
        </p:spPr>
      </p:pic>
      <p:pic>
        <p:nvPicPr>
          <p:cNvPr id="22" name="Google Shape;119;p25" descr="Press Room">
            <a:extLst>
              <a:ext uri="{FF2B5EF4-FFF2-40B4-BE49-F238E27FC236}">
                <a16:creationId xmlns:a16="http://schemas.microsoft.com/office/drawing/2014/main" id="{70FFE688-8B19-8025-D4F4-CBBD390056F1}"/>
              </a:ext>
            </a:extLst>
          </p:cNvPr>
          <p:cNvPicPr preferRelativeResize="0"/>
          <p:nvPr/>
        </p:nvPicPr>
        <p:blipFill>
          <a:blip r:embed="rId11">
            <a:alphaModFix/>
          </a:blip>
          <a:stretch>
            <a:fillRect/>
          </a:stretch>
        </p:blipFill>
        <p:spPr>
          <a:xfrm>
            <a:off x="5503578" y="1753103"/>
            <a:ext cx="2580301" cy="1407076"/>
          </a:xfrm>
          <a:prstGeom prst="rect">
            <a:avLst/>
          </a:prstGeom>
          <a:noFill/>
          <a:ln>
            <a:noFill/>
          </a:ln>
        </p:spPr>
      </p:pic>
      <p:pic>
        <p:nvPicPr>
          <p:cNvPr id="23" name="Google Shape;120;p25" descr="My SIFMA">
            <a:extLst>
              <a:ext uri="{FF2B5EF4-FFF2-40B4-BE49-F238E27FC236}">
                <a16:creationId xmlns:a16="http://schemas.microsoft.com/office/drawing/2014/main" id="{BC9A844C-B414-BF8C-9154-620BBD09F8C3}"/>
              </a:ext>
            </a:extLst>
          </p:cNvPr>
          <p:cNvPicPr preferRelativeResize="0"/>
          <p:nvPr/>
        </p:nvPicPr>
        <p:blipFill>
          <a:blip r:embed="rId12">
            <a:alphaModFix/>
          </a:blip>
          <a:stretch>
            <a:fillRect/>
          </a:stretch>
        </p:blipFill>
        <p:spPr>
          <a:xfrm>
            <a:off x="7194831" y="4982029"/>
            <a:ext cx="3619500" cy="1743075"/>
          </a:xfrm>
          <a:prstGeom prst="rect">
            <a:avLst/>
          </a:prstGeom>
          <a:noFill/>
          <a:ln>
            <a:noFill/>
          </a:ln>
        </p:spPr>
      </p:pic>
    </p:spTree>
    <p:extLst>
      <p:ext uri="{BB962C8B-B14F-4D97-AF65-F5344CB8AC3E}">
        <p14:creationId xmlns:p14="http://schemas.microsoft.com/office/powerpoint/2010/main" val="1892550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510960" y="3309003"/>
            <a:ext cx="10515600" cy="1325559"/>
          </a:xfrm>
          <a:prstGeom prst="rect">
            <a:avLst/>
          </a:prstGeom>
          <a:noFill/>
          <a:ln>
            <a:noFill/>
          </a:ln>
        </p:spPr>
        <p:txBody>
          <a:bodyPr vert="horz" wrap="square" lIns="91440" tIns="45720" rIns="91440" bIns="45720" anchor="t" anchorCtr="0" compatLnSpc="1">
            <a:noAutofit/>
          </a:bodyPr>
          <a:lstStyle/>
          <a:p>
            <a:pPr lvl="0">
              <a:spcBef>
                <a:spcPts val="0"/>
              </a:spcBef>
            </a:pPr>
            <a:r>
              <a:rPr lang="en-US" sz="3200" spc="-100" dirty="0">
                <a:solidFill>
                  <a:srgbClr val="FFFFFF"/>
                </a:solidFill>
                <a:latin typeface="Inter Light"/>
              </a:rPr>
              <a:t>Contact information</a:t>
            </a:r>
            <a:br>
              <a:rPr lang="en-US" sz="3200" spc="-100" dirty="0">
                <a:solidFill>
                  <a:srgbClr val="FFFFFF"/>
                </a:solidFill>
                <a:latin typeface="Inter Light"/>
              </a:rPr>
            </a:br>
            <a:r>
              <a:rPr lang="en-US" sz="3200" spc="-100" dirty="0">
                <a:solidFill>
                  <a:srgbClr val="FFFFFF"/>
                </a:solidFill>
                <a:latin typeface="Inter Light"/>
              </a:rPr>
              <a:t>Lynne F Stover </a:t>
            </a:r>
            <a:r>
              <a:rPr lang="en-US" sz="3200" spc="-100" dirty="0">
                <a:solidFill>
                  <a:srgbClr val="FFFFFF"/>
                </a:solidFill>
                <a:latin typeface="Inter Light"/>
                <a:hlinkClick r:id="rId2"/>
              </a:rPr>
              <a:t>stoverlf@jmu.edu</a:t>
            </a:r>
            <a:br>
              <a:rPr lang="en-US" sz="3200" spc="-100" dirty="0">
                <a:solidFill>
                  <a:srgbClr val="FFFFFF"/>
                </a:solidFill>
                <a:latin typeface="Inter Light"/>
              </a:rPr>
            </a:br>
            <a:r>
              <a:rPr lang="en-US" sz="3200" spc="-100" dirty="0">
                <a:solidFill>
                  <a:srgbClr val="FFFFFF"/>
                </a:solidFill>
                <a:latin typeface="Inter Light"/>
              </a:rPr>
              <a:t>Lauren H Shifflett </a:t>
            </a:r>
            <a:r>
              <a:rPr lang="en-US" sz="3200" spc="-100" dirty="0">
                <a:solidFill>
                  <a:srgbClr val="FFFFFF"/>
                </a:solidFill>
                <a:latin typeface="Inter Light"/>
                <a:hlinkClick r:id="rId3"/>
              </a:rPr>
              <a:t>shiffllh@jmu.edu</a:t>
            </a:r>
            <a:r>
              <a:rPr lang="en-US" sz="3200" spc="-100" dirty="0">
                <a:solidFill>
                  <a:srgbClr val="FFFFFF"/>
                </a:solidFill>
                <a:latin typeface="Inter Light"/>
              </a:rPr>
              <a:t> </a:t>
            </a: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510960" y="2388769"/>
            <a:ext cx="10515600" cy="914400"/>
          </a:xfrm>
          <a:prstGeom prst="rect">
            <a:avLst/>
          </a:prstGeom>
          <a:noFill/>
          <a:ln>
            <a:noFill/>
          </a:ln>
        </p:spPr>
        <p:txBody>
          <a:bodyPr vert="horz" wrap="square" lIns="91440" tIns="45720" rIns="91440" bIns="45720" anchor="t" anchorCtr="0" compatLnSpc="1">
            <a:noAutofit/>
          </a:bodyPr>
          <a:lstStyle/>
          <a:p>
            <a:pPr marL="0" lvl="0" indent="0">
              <a:buNone/>
            </a:pPr>
            <a:r>
              <a:rPr lang="en-US" sz="5400" spc="-150" dirty="0">
                <a:solidFill>
                  <a:srgbClr val="FFFFFF"/>
                </a:solidFill>
                <a:latin typeface="Inter" pitchFamily="2"/>
              </a:rPr>
              <a:t>Thank You</a:t>
            </a:r>
            <a:endParaRPr lang="en-US" sz="5400" spc="-150" dirty="0">
              <a:solidFill>
                <a:srgbClr val="FFFFFF"/>
              </a:solidFill>
              <a:latin typeface="Calibri"/>
            </a:endParaRPr>
          </a:p>
        </p:txBody>
      </p:sp>
    </p:spTree>
    <p:extLst>
      <p:ext uri="{BB962C8B-B14F-4D97-AF65-F5344CB8AC3E}">
        <p14:creationId xmlns:p14="http://schemas.microsoft.com/office/powerpoint/2010/main" val="91018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F5E805-81FF-4EB2-2A5D-84CFAFA968A9}"/>
              </a:ext>
            </a:extLst>
          </p:cNvPr>
          <p:cNvSpPr txBox="1"/>
          <p:nvPr/>
        </p:nvSpPr>
        <p:spPr>
          <a:xfrm>
            <a:off x="6728560" y="6038076"/>
            <a:ext cx="5310187" cy="461665"/>
          </a:xfrm>
          <a:prstGeom prst="rect">
            <a:avLst/>
          </a:prstGeom>
          <a:noFill/>
        </p:spPr>
        <p:txBody>
          <a:bodyPr wrap="square">
            <a:spAutoFit/>
          </a:bodyPr>
          <a:lstStyle/>
          <a:p>
            <a:r>
              <a:rPr lang="en-US" sz="2400" dirty="0">
                <a:hlinkClick r:id="rId2"/>
              </a:rPr>
              <a:t>https://keepunumuk.com/curriculum/</a:t>
            </a:r>
            <a:r>
              <a:rPr lang="en-US" sz="2400" dirty="0"/>
              <a:t> </a:t>
            </a:r>
          </a:p>
        </p:txBody>
      </p:sp>
      <p:pic>
        <p:nvPicPr>
          <p:cNvPr id="4" name="Picture 4" descr="Keepunumuk: Weeâchumun's Thanksgiving Story: Greendeer, Danielle, Perry,  Anthony, Bunten, Alexis, Meeches Sr., Garry: 9781623542900: Amazon.com:  Books">
            <a:extLst>
              <a:ext uri="{FF2B5EF4-FFF2-40B4-BE49-F238E27FC236}">
                <a16:creationId xmlns:a16="http://schemas.microsoft.com/office/drawing/2014/main" id="{D4B333D2-FDD2-51BE-4575-D52513B4B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832" y="1686348"/>
            <a:ext cx="5047642" cy="39015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A3252E5-5A02-348D-AF0D-AD237B1455BA}"/>
              </a:ext>
            </a:extLst>
          </p:cNvPr>
          <p:cNvPicPr>
            <a:picLocks noChangeAspect="1"/>
          </p:cNvPicPr>
          <p:nvPr/>
        </p:nvPicPr>
        <p:blipFill>
          <a:blip r:embed="rId4"/>
          <a:stretch>
            <a:fillRect/>
          </a:stretch>
        </p:blipFill>
        <p:spPr>
          <a:xfrm>
            <a:off x="966785" y="1686348"/>
            <a:ext cx="5129213" cy="1970180"/>
          </a:xfrm>
          <a:prstGeom prst="rect">
            <a:avLst/>
          </a:prstGeom>
          <a:ln w="12700">
            <a:solidFill>
              <a:schemeClr val="tx1"/>
            </a:solidFill>
          </a:ln>
        </p:spPr>
      </p:pic>
      <p:sp>
        <p:nvSpPr>
          <p:cNvPr id="2" name="TextBox 1">
            <a:extLst>
              <a:ext uri="{FF2B5EF4-FFF2-40B4-BE49-F238E27FC236}">
                <a16:creationId xmlns:a16="http://schemas.microsoft.com/office/drawing/2014/main" id="{5BCDDDF1-C148-0824-7683-DE54B1F9D227}"/>
              </a:ext>
            </a:extLst>
          </p:cNvPr>
          <p:cNvSpPr txBox="1"/>
          <p:nvPr/>
        </p:nvSpPr>
        <p:spPr>
          <a:xfrm>
            <a:off x="1172032" y="484613"/>
            <a:ext cx="4718721" cy="646331"/>
          </a:xfrm>
          <a:prstGeom prst="rect">
            <a:avLst/>
          </a:prstGeom>
          <a:noFill/>
        </p:spPr>
        <p:txBody>
          <a:bodyPr wrap="square" rtlCol="0">
            <a:spAutoFit/>
          </a:bodyPr>
          <a:lstStyle/>
          <a:p>
            <a:r>
              <a:rPr lang="en-US" sz="3600" dirty="0"/>
              <a:t>High School Curriculum</a:t>
            </a:r>
          </a:p>
        </p:txBody>
      </p:sp>
      <p:pic>
        <p:nvPicPr>
          <p:cNvPr id="7" name="Picture 6">
            <a:extLst>
              <a:ext uri="{FF2B5EF4-FFF2-40B4-BE49-F238E27FC236}">
                <a16:creationId xmlns:a16="http://schemas.microsoft.com/office/drawing/2014/main" id="{9E565199-5A9B-0808-DEE5-95E44198CD6F}"/>
              </a:ext>
            </a:extLst>
          </p:cNvPr>
          <p:cNvPicPr>
            <a:picLocks noChangeAspect="1"/>
          </p:cNvPicPr>
          <p:nvPr/>
        </p:nvPicPr>
        <p:blipFill>
          <a:blip r:embed="rId5"/>
          <a:stretch>
            <a:fillRect/>
          </a:stretch>
        </p:blipFill>
        <p:spPr>
          <a:xfrm>
            <a:off x="1079566" y="4144320"/>
            <a:ext cx="5129213" cy="1825228"/>
          </a:xfrm>
          <a:prstGeom prst="rect">
            <a:avLst/>
          </a:prstGeom>
          <a:ln w="12700">
            <a:solidFill>
              <a:schemeClr val="tx1"/>
            </a:solidFill>
          </a:ln>
        </p:spPr>
      </p:pic>
    </p:spTree>
    <p:extLst>
      <p:ext uri="{BB962C8B-B14F-4D97-AF65-F5344CB8AC3E}">
        <p14:creationId xmlns:p14="http://schemas.microsoft.com/office/powerpoint/2010/main" val="1434316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4D563-30B6-4552-5BFE-53FAD1BFC735}"/>
              </a:ext>
            </a:extLst>
          </p:cNvPr>
          <p:cNvPicPr>
            <a:picLocks noChangeAspect="1"/>
          </p:cNvPicPr>
          <p:nvPr/>
        </p:nvPicPr>
        <p:blipFill>
          <a:blip r:embed="rId2"/>
          <a:stretch>
            <a:fillRect/>
          </a:stretch>
        </p:blipFill>
        <p:spPr>
          <a:xfrm>
            <a:off x="463705" y="1097118"/>
            <a:ext cx="4332131" cy="4332131"/>
          </a:xfrm>
          <a:prstGeom prst="rect">
            <a:avLst/>
          </a:prstGeom>
          <a:ln w="12700">
            <a:solidFill>
              <a:schemeClr val="tx1"/>
            </a:solidFill>
          </a:ln>
        </p:spPr>
      </p:pic>
      <p:sp>
        <p:nvSpPr>
          <p:cNvPr id="5" name="TextBox 4">
            <a:extLst>
              <a:ext uri="{FF2B5EF4-FFF2-40B4-BE49-F238E27FC236}">
                <a16:creationId xmlns:a16="http://schemas.microsoft.com/office/drawing/2014/main" id="{33B29B81-4DF0-E412-6719-4C0F95295926}"/>
              </a:ext>
            </a:extLst>
          </p:cNvPr>
          <p:cNvSpPr txBox="1"/>
          <p:nvPr/>
        </p:nvSpPr>
        <p:spPr>
          <a:xfrm>
            <a:off x="3929062" y="329684"/>
            <a:ext cx="4333875" cy="646331"/>
          </a:xfrm>
          <a:prstGeom prst="rect">
            <a:avLst/>
          </a:prstGeom>
          <a:solidFill>
            <a:schemeClr val="accent1"/>
          </a:solidFill>
        </p:spPr>
        <p:txBody>
          <a:bodyPr wrap="square">
            <a:spAutoFit/>
          </a:bodyPr>
          <a:lstStyle/>
          <a:p>
            <a:pPr algn="ctr"/>
            <a:r>
              <a:rPr lang="en-US" sz="3600" b="0" i="0" u="none" strike="noStrike" baseline="0" dirty="0">
                <a:solidFill>
                  <a:srgbClr val="FFFFFF"/>
                </a:solidFill>
                <a:latin typeface="Oswald-Regular"/>
              </a:rPr>
              <a:t>Bowwow Powwow</a:t>
            </a:r>
            <a:endParaRPr lang="en-US" sz="3600" dirty="0"/>
          </a:p>
        </p:txBody>
      </p:sp>
      <p:sp>
        <p:nvSpPr>
          <p:cNvPr id="7" name="TextBox 6">
            <a:extLst>
              <a:ext uri="{FF2B5EF4-FFF2-40B4-BE49-F238E27FC236}">
                <a16:creationId xmlns:a16="http://schemas.microsoft.com/office/drawing/2014/main" id="{B330DBBA-6910-F634-2A82-7B8C74DD7EAD}"/>
              </a:ext>
            </a:extLst>
          </p:cNvPr>
          <p:cNvSpPr txBox="1"/>
          <p:nvPr/>
        </p:nvSpPr>
        <p:spPr>
          <a:xfrm>
            <a:off x="7188442" y="4716471"/>
            <a:ext cx="4539853" cy="1200329"/>
          </a:xfrm>
          <a:prstGeom prst="rect">
            <a:avLst/>
          </a:prstGeom>
          <a:noFill/>
          <a:ln w="12700">
            <a:solidFill>
              <a:schemeClr val="tx1"/>
            </a:solidFill>
          </a:ln>
        </p:spPr>
        <p:txBody>
          <a:bodyPr wrap="square">
            <a:spAutoFit/>
          </a:bodyPr>
          <a:lstStyle/>
          <a:p>
            <a:pPr algn="l"/>
            <a:r>
              <a:rPr lang="en-US" sz="1800" b="1" i="0" u="none" strike="noStrike" baseline="0" dirty="0">
                <a:latin typeface="Calibri-Bold"/>
              </a:rPr>
              <a:t>Publisher: </a:t>
            </a:r>
            <a:r>
              <a:rPr lang="en-US" sz="1800" b="0" i="0" u="none" strike="noStrike" baseline="0" dirty="0">
                <a:latin typeface="Calibri" panose="020F0502020204030204" pitchFamily="34" charset="0"/>
              </a:rPr>
              <a:t>Minnesota Historical Society Press</a:t>
            </a:r>
          </a:p>
          <a:p>
            <a:pPr algn="l"/>
            <a:r>
              <a:rPr lang="en-US" sz="1800" b="1" i="0" u="none" strike="noStrike" baseline="0" dirty="0">
                <a:latin typeface="Calibri-Bold"/>
              </a:rPr>
              <a:t>Copyright Date: </a:t>
            </a:r>
            <a:r>
              <a:rPr lang="en-US" sz="1800" b="0" i="0" u="none" strike="noStrike" baseline="0" dirty="0">
                <a:latin typeface="Calibri" panose="020F0502020204030204" pitchFamily="34" charset="0"/>
              </a:rPr>
              <a:t>2018</a:t>
            </a:r>
          </a:p>
          <a:p>
            <a:pPr algn="l"/>
            <a:r>
              <a:rPr lang="en-US" sz="1800" b="1" i="0" u="none" strike="noStrike" baseline="0" dirty="0">
                <a:latin typeface="Calibri-Bold"/>
              </a:rPr>
              <a:t>Reading Level: </a:t>
            </a:r>
            <a:r>
              <a:rPr lang="en-US" sz="1800" b="0" i="0" u="none" strike="noStrike" baseline="0" dirty="0">
                <a:latin typeface="Calibri" panose="020F0502020204030204" pitchFamily="34" charset="0"/>
              </a:rPr>
              <a:t>1.9</a:t>
            </a:r>
          </a:p>
          <a:p>
            <a:pPr algn="l"/>
            <a:r>
              <a:rPr lang="en-US" sz="1800" b="1" i="0" u="none" strike="noStrike" baseline="0" dirty="0">
                <a:latin typeface="Calibri-Bold"/>
              </a:rPr>
              <a:t>Interest Level: </a:t>
            </a:r>
            <a:r>
              <a:rPr lang="en-US" sz="1800" b="0" i="0" u="none" strike="noStrike" baseline="0" dirty="0">
                <a:latin typeface="Calibri" panose="020F0502020204030204" pitchFamily="34" charset="0"/>
              </a:rPr>
              <a:t>K-3</a:t>
            </a:r>
            <a:endParaRPr lang="en-US" dirty="0"/>
          </a:p>
        </p:txBody>
      </p:sp>
      <p:sp>
        <p:nvSpPr>
          <p:cNvPr id="9" name="TextBox 8">
            <a:extLst>
              <a:ext uri="{FF2B5EF4-FFF2-40B4-BE49-F238E27FC236}">
                <a16:creationId xmlns:a16="http://schemas.microsoft.com/office/drawing/2014/main" id="{F2A8D6AA-8959-E6C8-1771-A1BFF98A35B5}"/>
              </a:ext>
            </a:extLst>
          </p:cNvPr>
          <p:cNvSpPr txBox="1"/>
          <p:nvPr/>
        </p:nvSpPr>
        <p:spPr>
          <a:xfrm>
            <a:off x="4979194" y="1705451"/>
            <a:ext cx="6579394" cy="2862322"/>
          </a:xfrm>
          <a:prstGeom prst="rect">
            <a:avLst/>
          </a:prstGeom>
          <a:noFill/>
          <a:ln w="19050">
            <a:solidFill>
              <a:schemeClr val="tx1"/>
            </a:solidFill>
          </a:ln>
        </p:spPr>
        <p:txBody>
          <a:bodyPr wrap="square">
            <a:spAutoFit/>
          </a:bodyPr>
          <a:lstStyle/>
          <a:p>
            <a:pPr algn="l"/>
            <a:r>
              <a:rPr lang="en-US" sz="2000" b="1" i="0" u="none" strike="noStrike" baseline="0" dirty="0"/>
              <a:t>Book Synopsis: </a:t>
            </a:r>
            <a:r>
              <a:rPr lang="en-US" sz="2000" b="0" i="0" u="none" strike="noStrike" baseline="0" dirty="0"/>
              <a:t>In 'Bowwow Powwow,' join Windy Girl, Uncle, and Itchy Boy as they immerse themselves in the vibrant world of a Native American powwow. Through Uncle's captivating stories, Windy's imagination takes flight, transforming the human dancers into a lively gathering of dogs in this delightful tale. Experience the joy of community, tradition, and celebration in song and dance, as Windy discovers the magical wonder of the powwow, where cultures blend and hearts unite under the starlit sky.</a:t>
            </a:r>
            <a:endParaRPr lang="en-US" sz="2000" dirty="0"/>
          </a:p>
        </p:txBody>
      </p:sp>
      <p:sp>
        <p:nvSpPr>
          <p:cNvPr id="11" name="TextBox 10">
            <a:extLst>
              <a:ext uri="{FF2B5EF4-FFF2-40B4-BE49-F238E27FC236}">
                <a16:creationId xmlns:a16="http://schemas.microsoft.com/office/drawing/2014/main" id="{47808FAD-F9E1-1CAB-762C-94B2B20448A7}"/>
              </a:ext>
            </a:extLst>
          </p:cNvPr>
          <p:cNvSpPr txBox="1"/>
          <p:nvPr/>
        </p:nvSpPr>
        <p:spPr>
          <a:xfrm>
            <a:off x="89298" y="5593635"/>
            <a:ext cx="6929437" cy="646331"/>
          </a:xfrm>
          <a:prstGeom prst="rect">
            <a:avLst/>
          </a:prstGeom>
          <a:noFill/>
        </p:spPr>
        <p:txBody>
          <a:bodyPr wrap="square">
            <a:spAutoFit/>
          </a:bodyPr>
          <a:lstStyle/>
          <a:p>
            <a:pPr algn="l"/>
            <a:r>
              <a:rPr lang="en-US" sz="1800" b="0" i="0" u="none" strike="noStrike" baseline="0" dirty="0">
                <a:solidFill>
                  <a:srgbClr val="01B0D2"/>
                </a:solidFill>
                <a:hlinkClick r:id="rId3"/>
              </a:rPr>
              <a:t>https://www.youtube.com/watch?v=luXF84pESNE</a:t>
            </a:r>
            <a:r>
              <a:rPr lang="en-US" sz="1800" b="0" i="0" u="none" strike="noStrike" baseline="0" dirty="0">
                <a:solidFill>
                  <a:srgbClr val="01B0D2"/>
                </a:solidFill>
              </a:rPr>
              <a:t> </a:t>
            </a:r>
            <a:r>
              <a:rPr lang="en-US" sz="1800" b="0" i="0" u="none" strike="noStrike" baseline="0" dirty="0">
                <a:solidFill>
                  <a:srgbClr val="000000"/>
                </a:solidFill>
              </a:rPr>
              <a:t>-Ojjibwe Version</a:t>
            </a:r>
          </a:p>
          <a:p>
            <a:pPr algn="l"/>
            <a:r>
              <a:rPr lang="en-US" sz="1800" b="0" i="0" u="none" strike="noStrike" baseline="0" dirty="0">
                <a:solidFill>
                  <a:srgbClr val="01B0D2"/>
                </a:solidFill>
                <a:hlinkClick r:id="rId4"/>
              </a:rPr>
              <a:t>https://www.youtube.com/watch?v=lpBfWk46JA4</a:t>
            </a:r>
            <a:r>
              <a:rPr lang="en-US" sz="1800" b="0" i="0" u="none" strike="noStrike" baseline="0" dirty="0">
                <a:solidFill>
                  <a:srgbClr val="01B0D2"/>
                </a:solidFill>
              </a:rPr>
              <a:t> </a:t>
            </a:r>
            <a:r>
              <a:rPr lang="en-US" sz="1800" b="0" i="0" u="none" strike="noStrike" baseline="0" dirty="0">
                <a:solidFill>
                  <a:srgbClr val="000000"/>
                </a:solidFill>
              </a:rPr>
              <a:t>- English Version</a:t>
            </a:r>
            <a:endParaRPr lang="en-US" dirty="0"/>
          </a:p>
        </p:txBody>
      </p:sp>
    </p:spTree>
    <p:extLst>
      <p:ext uri="{BB962C8B-B14F-4D97-AF65-F5344CB8AC3E}">
        <p14:creationId xmlns:p14="http://schemas.microsoft.com/office/powerpoint/2010/main" val="139616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C04983-BE8F-3D5D-26B3-A6FA91DE1BC0}"/>
              </a:ext>
            </a:extLst>
          </p:cNvPr>
          <p:cNvSpPr txBox="1"/>
          <p:nvPr/>
        </p:nvSpPr>
        <p:spPr>
          <a:xfrm>
            <a:off x="900112" y="4182946"/>
            <a:ext cx="11029951" cy="1569660"/>
          </a:xfrm>
          <a:prstGeom prst="rect">
            <a:avLst/>
          </a:prstGeom>
          <a:noFill/>
          <a:ln w="28575">
            <a:solidFill>
              <a:schemeClr val="tx1"/>
            </a:solidFill>
          </a:ln>
        </p:spPr>
        <p:txBody>
          <a:bodyPr wrap="square">
            <a:spAutoFit/>
          </a:bodyPr>
          <a:lstStyle/>
          <a:p>
            <a:r>
              <a:rPr lang="en-US" sz="2400" dirty="0"/>
              <a:t>A Native American powwow is a cultural event that features group singing and dancing by men, women and children. They are a time of celebration where cultural traditions are passed down from generation to generation. There are many roles at a powwow event: singers, dancers, drummers, spectators, artisan vendors, and food vendors.</a:t>
            </a:r>
          </a:p>
        </p:txBody>
      </p:sp>
      <p:sp>
        <p:nvSpPr>
          <p:cNvPr id="5" name="TextBox 4">
            <a:extLst>
              <a:ext uri="{FF2B5EF4-FFF2-40B4-BE49-F238E27FC236}">
                <a16:creationId xmlns:a16="http://schemas.microsoft.com/office/drawing/2014/main" id="{21CE3810-5CB2-ED1D-7220-2020199EB8AA}"/>
              </a:ext>
            </a:extLst>
          </p:cNvPr>
          <p:cNvSpPr txBox="1"/>
          <p:nvPr/>
        </p:nvSpPr>
        <p:spPr>
          <a:xfrm>
            <a:off x="1618060" y="6120497"/>
            <a:ext cx="9240440" cy="369332"/>
          </a:xfrm>
          <a:prstGeom prst="rect">
            <a:avLst/>
          </a:prstGeom>
          <a:noFill/>
        </p:spPr>
        <p:txBody>
          <a:bodyPr wrap="square">
            <a:spAutoFit/>
          </a:bodyPr>
          <a:lstStyle/>
          <a:p>
            <a:r>
              <a:rPr lang="en-US" dirty="0">
                <a:hlinkClick r:id="rId2"/>
              </a:rPr>
              <a:t>https://www.grandronde.org/media/2844/kss2-a-day-at-powwow-lesson-plan.pdf</a:t>
            </a:r>
            <a:r>
              <a:rPr lang="en-US" dirty="0"/>
              <a:t> </a:t>
            </a:r>
          </a:p>
        </p:txBody>
      </p:sp>
      <p:pic>
        <p:nvPicPr>
          <p:cNvPr id="7" name="Picture 6">
            <a:extLst>
              <a:ext uri="{FF2B5EF4-FFF2-40B4-BE49-F238E27FC236}">
                <a16:creationId xmlns:a16="http://schemas.microsoft.com/office/drawing/2014/main" id="{8F3C9034-1509-C236-6CA2-C70B54A75408}"/>
              </a:ext>
            </a:extLst>
          </p:cNvPr>
          <p:cNvPicPr>
            <a:picLocks noChangeAspect="1"/>
          </p:cNvPicPr>
          <p:nvPr/>
        </p:nvPicPr>
        <p:blipFill>
          <a:blip r:embed="rId3"/>
          <a:stretch>
            <a:fillRect/>
          </a:stretch>
        </p:blipFill>
        <p:spPr>
          <a:xfrm>
            <a:off x="900112" y="153859"/>
            <a:ext cx="2868928" cy="3749545"/>
          </a:xfrm>
          <a:prstGeom prst="rect">
            <a:avLst/>
          </a:prstGeom>
        </p:spPr>
      </p:pic>
      <p:pic>
        <p:nvPicPr>
          <p:cNvPr id="1028" name="Picture 4" descr="Brenda Child's “Bowwow Powwow” is a sheer delight | The Circle News">
            <a:extLst>
              <a:ext uri="{FF2B5EF4-FFF2-40B4-BE49-F238E27FC236}">
                <a16:creationId xmlns:a16="http://schemas.microsoft.com/office/drawing/2014/main" id="{505A73D8-72AB-9FBC-9EB9-0E15AC3D5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006" y="153859"/>
            <a:ext cx="6836031" cy="341801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561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967DB-39A3-F94D-1BA9-8481F1CF1BBE}"/>
              </a:ext>
            </a:extLst>
          </p:cNvPr>
          <p:cNvPicPr>
            <a:picLocks noChangeAspect="1"/>
          </p:cNvPicPr>
          <p:nvPr/>
        </p:nvPicPr>
        <p:blipFill>
          <a:blip r:embed="rId2"/>
          <a:stretch>
            <a:fillRect/>
          </a:stretch>
        </p:blipFill>
        <p:spPr>
          <a:xfrm>
            <a:off x="342336" y="1400174"/>
            <a:ext cx="6112136" cy="4799529"/>
          </a:xfrm>
          <a:prstGeom prst="rect">
            <a:avLst/>
          </a:prstGeom>
          <a:ln w="12700">
            <a:solidFill>
              <a:schemeClr val="tx1"/>
            </a:solidFill>
          </a:ln>
        </p:spPr>
      </p:pic>
      <p:sp>
        <p:nvSpPr>
          <p:cNvPr id="4" name="TextBox 3">
            <a:extLst>
              <a:ext uri="{FF2B5EF4-FFF2-40B4-BE49-F238E27FC236}">
                <a16:creationId xmlns:a16="http://schemas.microsoft.com/office/drawing/2014/main" id="{01506482-580A-39FB-0B27-A83D1431B34D}"/>
              </a:ext>
            </a:extLst>
          </p:cNvPr>
          <p:cNvSpPr txBox="1"/>
          <p:nvPr/>
        </p:nvSpPr>
        <p:spPr>
          <a:xfrm>
            <a:off x="3929062" y="329684"/>
            <a:ext cx="4333875" cy="646331"/>
          </a:xfrm>
          <a:prstGeom prst="rect">
            <a:avLst/>
          </a:prstGeom>
          <a:solidFill>
            <a:schemeClr val="accent1"/>
          </a:solidFill>
        </p:spPr>
        <p:txBody>
          <a:bodyPr wrap="square">
            <a:spAutoFit/>
          </a:bodyPr>
          <a:lstStyle/>
          <a:p>
            <a:pPr algn="ctr"/>
            <a:r>
              <a:rPr lang="en-US" sz="3600" b="0" i="0" u="none" strike="noStrike" baseline="0" dirty="0">
                <a:solidFill>
                  <a:srgbClr val="FFFFFF"/>
                </a:solidFill>
                <a:latin typeface="Oswald-Regular"/>
              </a:rPr>
              <a:t>Bowwow Powwow</a:t>
            </a:r>
            <a:endParaRPr lang="en-US" sz="3600" dirty="0"/>
          </a:p>
        </p:txBody>
      </p:sp>
      <p:sp>
        <p:nvSpPr>
          <p:cNvPr id="8" name="TextBox 7">
            <a:extLst>
              <a:ext uri="{FF2B5EF4-FFF2-40B4-BE49-F238E27FC236}">
                <a16:creationId xmlns:a16="http://schemas.microsoft.com/office/drawing/2014/main" id="{32AA3B09-EF23-FEB4-6AF5-F4EEE17F80E2}"/>
              </a:ext>
            </a:extLst>
          </p:cNvPr>
          <p:cNvSpPr txBox="1"/>
          <p:nvPr/>
        </p:nvSpPr>
        <p:spPr>
          <a:xfrm>
            <a:off x="6597357" y="2551837"/>
            <a:ext cx="5110727" cy="1754326"/>
          </a:xfrm>
          <a:prstGeom prst="rect">
            <a:avLst/>
          </a:prstGeom>
          <a:noFill/>
        </p:spPr>
        <p:txBody>
          <a:bodyPr wrap="square">
            <a:spAutoFit/>
          </a:bodyPr>
          <a:lstStyle/>
          <a:p>
            <a:pPr algn="l"/>
            <a:r>
              <a:rPr lang="en-US" sz="3600" b="1" i="0" u="none" strike="noStrike" baseline="0" dirty="0"/>
              <a:t>What does this </a:t>
            </a:r>
            <a:r>
              <a:rPr lang="en-US" sz="3600" b="1" dirty="0"/>
              <a:t>illustration</a:t>
            </a:r>
            <a:r>
              <a:rPr lang="en-US" sz="3600" b="1" i="0" u="none" strike="noStrike" baseline="0" dirty="0"/>
              <a:t> mean to you?</a:t>
            </a:r>
          </a:p>
          <a:p>
            <a:pPr algn="l"/>
            <a:r>
              <a:rPr lang="en-US" sz="3600" b="1" i="0" u="none" strike="noStrike" baseline="0" dirty="0"/>
              <a:t> What do you notice?</a:t>
            </a:r>
            <a:endParaRPr lang="en-US" sz="3600" dirty="0"/>
          </a:p>
        </p:txBody>
      </p:sp>
    </p:spTree>
    <p:extLst>
      <p:ext uri="{BB962C8B-B14F-4D97-AF65-F5344CB8AC3E}">
        <p14:creationId xmlns:p14="http://schemas.microsoft.com/office/powerpoint/2010/main" val="138255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0C284D-5F12-DB8F-7815-4B63F187D3C8}"/>
              </a:ext>
            </a:extLst>
          </p:cNvPr>
          <p:cNvSpPr txBox="1"/>
          <p:nvPr/>
        </p:nvSpPr>
        <p:spPr>
          <a:xfrm>
            <a:off x="3071813" y="441841"/>
            <a:ext cx="5586413" cy="1569660"/>
          </a:xfrm>
          <a:prstGeom prst="rect">
            <a:avLst/>
          </a:prstGeom>
          <a:noFill/>
        </p:spPr>
        <p:txBody>
          <a:bodyPr wrap="square" rtlCol="0">
            <a:spAutoFit/>
          </a:bodyPr>
          <a:lstStyle/>
          <a:p>
            <a:pPr algn="ctr"/>
            <a:r>
              <a:rPr lang="en-US" sz="4800" b="1" dirty="0">
                <a:solidFill>
                  <a:srgbClr val="FF0000"/>
                </a:solidFill>
              </a:rPr>
              <a:t>PART IV</a:t>
            </a:r>
          </a:p>
          <a:p>
            <a:pPr algn="ctr"/>
            <a:r>
              <a:rPr lang="en-US" sz="4800" b="1" dirty="0">
                <a:solidFill>
                  <a:srgbClr val="FF0000"/>
                </a:solidFill>
              </a:rPr>
              <a:t>Extension Activities</a:t>
            </a:r>
          </a:p>
        </p:txBody>
      </p:sp>
      <p:pic>
        <p:nvPicPr>
          <p:cNvPr id="3074" name="Picture 2" descr="Colonial America Colonies - BHOUS_117 - Classroom Clipart">
            <a:extLst>
              <a:ext uri="{FF2B5EF4-FFF2-40B4-BE49-F238E27FC236}">
                <a16:creationId xmlns:a16="http://schemas.microsoft.com/office/drawing/2014/main" id="{E886C6E3-488B-02CC-C9EA-390985BB0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638" y="1939409"/>
            <a:ext cx="3286125"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51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5DC1FD-03A4-60B3-3FF5-459E760B6E4D}"/>
              </a:ext>
            </a:extLst>
          </p:cNvPr>
          <p:cNvPicPr>
            <a:picLocks noChangeAspect="1"/>
          </p:cNvPicPr>
          <p:nvPr/>
        </p:nvPicPr>
        <p:blipFill>
          <a:blip r:embed="rId2"/>
          <a:stretch>
            <a:fillRect/>
          </a:stretch>
        </p:blipFill>
        <p:spPr>
          <a:xfrm>
            <a:off x="1065132" y="1776344"/>
            <a:ext cx="3310829" cy="3305311"/>
          </a:xfrm>
          <a:prstGeom prst="rect">
            <a:avLst/>
          </a:prstGeom>
          <a:ln w="76200">
            <a:solidFill>
              <a:schemeClr val="accent2">
                <a:lumMod val="50000"/>
              </a:schemeClr>
            </a:solidFill>
          </a:ln>
        </p:spPr>
      </p:pic>
      <p:sp>
        <p:nvSpPr>
          <p:cNvPr id="9" name="Scroll: Vertical 8">
            <a:extLst>
              <a:ext uri="{FF2B5EF4-FFF2-40B4-BE49-F238E27FC236}">
                <a16:creationId xmlns:a16="http://schemas.microsoft.com/office/drawing/2014/main" id="{D1972DBF-E5B2-9B9C-A1A2-F165143E2690}"/>
              </a:ext>
            </a:extLst>
          </p:cNvPr>
          <p:cNvSpPr/>
          <p:nvPr/>
        </p:nvSpPr>
        <p:spPr>
          <a:xfrm>
            <a:off x="4056365" y="128663"/>
            <a:ext cx="7732450" cy="6724835"/>
          </a:xfrm>
          <a:prstGeom prst="verticalScroll">
            <a:avLst/>
          </a:prstGeom>
          <a:solidFill>
            <a:srgbClr val="FFE48F"/>
          </a:solidFill>
          <a:ln w="38100">
            <a:solidFill>
              <a:schemeClr val="accent4">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C464F8F-BDBE-CBD7-6984-CD0F0F6AEACB}"/>
              </a:ext>
            </a:extLst>
          </p:cNvPr>
          <p:cNvPicPr>
            <a:picLocks noChangeAspect="1"/>
          </p:cNvPicPr>
          <p:nvPr/>
        </p:nvPicPr>
        <p:blipFill>
          <a:blip r:embed="rId3"/>
          <a:stretch>
            <a:fillRect/>
          </a:stretch>
        </p:blipFill>
        <p:spPr>
          <a:xfrm>
            <a:off x="5473083" y="3652769"/>
            <a:ext cx="4899014" cy="2163073"/>
          </a:xfrm>
          <a:prstGeom prst="rect">
            <a:avLst/>
          </a:prstGeom>
        </p:spPr>
      </p:pic>
      <p:pic>
        <p:nvPicPr>
          <p:cNvPr id="7" name="Picture 6">
            <a:extLst>
              <a:ext uri="{FF2B5EF4-FFF2-40B4-BE49-F238E27FC236}">
                <a16:creationId xmlns:a16="http://schemas.microsoft.com/office/drawing/2014/main" id="{615E9FE4-5314-EE2C-7DE8-961C41418D69}"/>
              </a:ext>
            </a:extLst>
          </p:cNvPr>
          <p:cNvPicPr>
            <a:picLocks noChangeAspect="1"/>
          </p:cNvPicPr>
          <p:nvPr/>
        </p:nvPicPr>
        <p:blipFill>
          <a:blip r:embed="rId4"/>
          <a:stretch>
            <a:fillRect/>
          </a:stretch>
        </p:blipFill>
        <p:spPr>
          <a:xfrm>
            <a:off x="5473083" y="1174930"/>
            <a:ext cx="4804684" cy="1961913"/>
          </a:xfrm>
          <a:prstGeom prst="rect">
            <a:avLst/>
          </a:prstGeom>
        </p:spPr>
      </p:pic>
      <p:sp>
        <p:nvSpPr>
          <p:cNvPr id="8" name="TextBox 7">
            <a:extLst>
              <a:ext uri="{FF2B5EF4-FFF2-40B4-BE49-F238E27FC236}">
                <a16:creationId xmlns:a16="http://schemas.microsoft.com/office/drawing/2014/main" id="{BBBA9E35-D2C3-FD4E-EBF4-6EA08E974C4C}"/>
              </a:ext>
            </a:extLst>
          </p:cNvPr>
          <p:cNvSpPr txBox="1"/>
          <p:nvPr/>
        </p:nvSpPr>
        <p:spPr>
          <a:xfrm>
            <a:off x="568171" y="444672"/>
            <a:ext cx="4057095" cy="1015663"/>
          </a:xfrm>
          <a:prstGeom prst="rect">
            <a:avLst/>
          </a:prstGeom>
          <a:noFill/>
        </p:spPr>
        <p:txBody>
          <a:bodyPr wrap="square" rtlCol="0">
            <a:spAutoFit/>
          </a:bodyPr>
          <a:lstStyle/>
          <a:p>
            <a:pPr algn="ctr"/>
            <a:r>
              <a:rPr lang="en-US" sz="6000" b="1" dirty="0">
                <a:solidFill>
                  <a:srgbClr val="584300"/>
                </a:solidFill>
                <a:effectLst>
                  <a:outerShdw blurRad="38100" dist="38100" dir="2700000" algn="tl">
                    <a:srgbClr val="000000">
                      <a:alpha val="43137"/>
                    </a:srgbClr>
                  </a:outerShdw>
                </a:effectLst>
              </a:rPr>
              <a:t>TRADE</a:t>
            </a:r>
          </a:p>
        </p:txBody>
      </p:sp>
    </p:spTree>
    <p:extLst>
      <p:ext uri="{BB962C8B-B14F-4D97-AF65-F5344CB8AC3E}">
        <p14:creationId xmlns:p14="http://schemas.microsoft.com/office/powerpoint/2010/main" val="1047958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62D54-CE1F-ED8C-5DBC-2A5EB8F389F7}"/>
              </a:ext>
            </a:extLst>
          </p:cNvPr>
          <p:cNvPicPr>
            <a:picLocks noChangeAspect="1"/>
          </p:cNvPicPr>
          <p:nvPr/>
        </p:nvPicPr>
        <p:blipFill>
          <a:blip r:embed="rId2"/>
          <a:stretch>
            <a:fillRect/>
          </a:stretch>
        </p:blipFill>
        <p:spPr>
          <a:xfrm>
            <a:off x="0" y="16773"/>
            <a:ext cx="12192000" cy="6824453"/>
          </a:xfrm>
          <a:prstGeom prst="rect">
            <a:avLst/>
          </a:prstGeom>
        </p:spPr>
      </p:pic>
      <p:pic>
        <p:nvPicPr>
          <p:cNvPr id="5" name="Picture 4">
            <a:extLst>
              <a:ext uri="{FF2B5EF4-FFF2-40B4-BE49-F238E27FC236}">
                <a16:creationId xmlns:a16="http://schemas.microsoft.com/office/drawing/2014/main" id="{C2C75F6E-8FB1-4237-64C9-05D3B8A91CFD}"/>
              </a:ext>
            </a:extLst>
          </p:cNvPr>
          <p:cNvPicPr>
            <a:picLocks noChangeAspect="1"/>
          </p:cNvPicPr>
          <p:nvPr/>
        </p:nvPicPr>
        <p:blipFill>
          <a:blip r:embed="rId3"/>
          <a:stretch>
            <a:fillRect/>
          </a:stretch>
        </p:blipFill>
        <p:spPr>
          <a:xfrm>
            <a:off x="257175" y="1857418"/>
            <a:ext cx="2450562" cy="1814468"/>
          </a:xfrm>
          <a:prstGeom prst="rect">
            <a:avLst/>
          </a:prstGeom>
        </p:spPr>
      </p:pic>
    </p:spTree>
    <p:extLst>
      <p:ext uri="{BB962C8B-B14F-4D97-AF65-F5344CB8AC3E}">
        <p14:creationId xmlns:p14="http://schemas.microsoft.com/office/powerpoint/2010/main" val="108505656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bfa4db11-c700-41fb-b639-f7e6b4e680b5" xsi:nil="true"/>
    <SharedWithUsers xmlns="9cd82c5b-74c9-4827-94f1-5bf219ae6b20">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6606E3-A6E5-448F-98E7-3B9CC76D3B5A}">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4150342-3047-40C4-B26F-DE36EC0C7967}">
  <ds:schemaRefs>
    <ds:schemaRef ds:uri="9cd82c5b-74c9-4827-94f1-5bf219ae6b20"/>
    <ds:schemaRef ds:uri="bfa4db11-c700-41fb-b639-f7e6b4e680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6DA77D-5CCD-40DF-A14E-D57FA6B297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Office%20Theme</Template>
  <TotalTime>3022</TotalTime>
  <Words>638</Words>
  <Application>Microsoft Office PowerPoint</Application>
  <PresentationFormat>Widescreen</PresentationFormat>
  <Paragraphs>72</Paragraphs>
  <Slides>23</Slides>
  <Notes>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23</vt:i4>
      </vt:variant>
    </vt:vector>
  </HeadingPairs>
  <TitlesOfParts>
    <vt:vector size="41" baseType="lpstr">
      <vt:lpstr>Arial</vt:lpstr>
      <vt:lpstr>Calibri</vt:lpstr>
      <vt:lpstr>Calibri Light</vt:lpstr>
      <vt:lpstr>Calibri-Bold</vt:lpstr>
      <vt:lpstr>Cooper Black</vt:lpstr>
      <vt:lpstr>Courier New</vt:lpstr>
      <vt:lpstr>Ink Free</vt:lpstr>
      <vt:lpstr>Inter</vt:lpstr>
      <vt:lpstr>Inter Light</vt:lpstr>
      <vt:lpstr>Inter SemiBold</vt:lpstr>
      <vt:lpstr>Lato</vt:lpstr>
      <vt:lpstr>Oswald-Regular</vt:lpstr>
      <vt:lpstr>PT Sans</vt:lpstr>
      <vt:lpstr>SourceCodePro-Regular</vt:lpstr>
      <vt:lpstr>Times New Roman</vt:lpstr>
      <vt:lpstr>var(--ff-secondary)</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 Lynne F Stover stoverlf@jmu.edu Lauren H Shifflett shiffllh@jmu.edu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Microsoft Office User</dc:creator>
  <cp:lastModifiedBy>Stover, Lynne - stoverlf</cp:lastModifiedBy>
  <cp:revision>69</cp:revision>
  <dcterms:created xsi:type="dcterms:W3CDTF">2022-05-10T21:20:13Z</dcterms:created>
  <dcterms:modified xsi:type="dcterms:W3CDTF">2023-11-13T21:24:19Z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