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48"/>
  </p:notesMasterIdLst>
  <p:handoutMasterIdLst>
    <p:handoutMasterId r:id="rId49"/>
  </p:handoutMasterIdLst>
  <p:sldIdLst>
    <p:sldId id="512" r:id="rId7"/>
    <p:sldId id="703" r:id="rId8"/>
    <p:sldId id="258" r:id="rId9"/>
    <p:sldId id="663" r:id="rId10"/>
    <p:sldId id="641" r:id="rId11"/>
    <p:sldId id="731" r:id="rId12"/>
    <p:sldId id="678" r:id="rId13"/>
    <p:sldId id="486" r:id="rId14"/>
    <p:sldId id="752" r:id="rId15"/>
    <p:sldId id="747" r:id="rId16"/>
    <p:sldId id="745" r:id="rId17"/>
    <p:sldId id="754" r:id="rId18"/>
    <p:sldId id="755" r:id="rId19"/>
    <p:sldId id="756" r:id="rId20"/>
    <p:sldId id="757" r:id="rId21"/>
    <p:sldId id="758" r:id="rId22"/>
    <p:sldId id="796" r:id="rId23"/>
    <p:sldId id="753" r:id="rId24"/>
    <p:sldId id="795" r:id="rId25"/>
    <p:sldId id="750" r:id="rId26"/>
    <p:sldId id="751" r:id="rId27"/>
    <p:sldId id="759" r:id="rId28"/>
    <p:sldId id="311" r:id="rId29"/>
    <p:sldId id="762" r:id="rId30"/>
    <p:sldId id="746" r:id="rId31"/>
    <p:sldId id="760" r:id="rId32"/>
    <p:sldId id="763" r:id="rId33"/>
    <p:sldId id="797" r:id="rId34"/>
    <p:sldId id="794" r:id="rId35"/>
    <p:sldId id="765" r:id="rId36"/>
    <p:sldId id="766" r:id="rId37"/>
    <p:sldId id="718" r:id="rId38"/>
    <p:sldId id="739" r:id="rId39"/>
    <p:sldId id="705" r:id="rId40"/>
    <p:sldId id="725" r:id="rId41"/>
    <p:sldId id="729" r:id="rId42"/>
    <p:sldId id="726" r:id="rId43"/>
    <p:sldId id="722" r:id="rId44"/>
    <p:sldId id="728" r:id="rId45"/>
    <p:sldId id="793" r:id="rId46"/>
    <p:sldId id="706" r:id="rId47"/>
  </p:sldIdLst>
  <p:sldSz cx="12192000" cy="6858000"/>
  <p:notesSz cx="6950075" cy="9167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54" autoAdjust="0"/>
    <p:restoredTop sz="94542" autoAdjust="0"/>
  </p:normalViewPr>
  <p:slideViewPr>
    <p:cSldViewPr snapToGrid="0">
      <p:cViewPr>
        <p:scale>
          <a:sx n="90" d="100"/>
          <a:sy n="90" d="100"/>
        </p:scale>
        <p:origin x="912"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p>
            <a:pPr algn="r" defTabSz="920984">
              <a:defRPr sz="1800" b="0" i="0" u="none" strike="noStrike" kern="0" cap="none" spc="0" baseline="0">
                <a:solidFill>
                  <a:srgbClr val="000000"/>
                </a:solidFill>
                <a:uFillTx/>
              </a:defRPr>
            </a:pPr>
            <a:fld id="{840C38B3-81AF-5B46-8263-7874B85BD1CF}" type="datetime1">
              <a:rPr lang="en-US" sz="1200">
                <a:solidFill>
                  <a:srgbClr val="000000"/>
                </a:solidFill>
                <a:latin typeface="Calibri"/>
              </a:rPr>
              <a:pPr algn="r" defTabSz="920984">
                <a:defRPr sz="1800" b="0" i="0" u="none" strike="noStrike" kern="0" cap="none" spc="0" baseline="0">
                  <a:solidFill>
                    <a:srgbClr val="000000"/>
                  </a:solidFill>
                  <a:uFillTx/>
                </a:defRPr>
              </a:pPr>
              <a:t>2/1/2024</a:t>
            </a:fld>
            <a:endParaRPr lang="en-US" sz="1200" dirty="0">
              <a:solidFill>
                <a:srgbClr val="000000"/>
              </a:solidFill>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707827"/>
            <a:ext cx="3011699" cy="459986"/>
          </a:xfrm>
          <a:prstGeom prst="rect">
            <a:avLst/>
          </a:prstGeom>
          <a:noFill/>
          <a:ln>
            <a:noFill/>
          </a:ln>
        </p:spPr>
        <p:txBody>
          <a:bodyPr vert="horz" wrap="square" lIns="92098" tIns="46049" rIns="92098" bIns="46049" anchor="b" anchorCtr="0" compatLnSpc="1">
            <a:noAutofit/>
          </a:bodyPr>
          <a:lstStyle/>
          <a:p>
            <a:pPr defTabSz="920984">
              <a:defRPr sz="1800" b="0" i="0" u="none" strike="noStrike" kern="0" cap="none" spc="0" baseline="0">
                <a:solidFill>
                  <a:srgbClr val="000000"/>
                </a:solidFill>
                <a:uFillTx/>
              </a:defRPr>
            </a:pPr>
            <a:endParaRPr lang="en-US" sz="1200" dirty="0">
              <a:solidFill>
                <a:srgbClr val="000000"/>
              </a:solidFill>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p>
            <a:pPr algn="r" defTabSz="920984">
              <a:defRPr sz="1800" b="0" i="0" u="none" strike="noStrike" kern="0" cap="none" spc="0" baseline="0">
                <a:solidFill>
                  <a:srgbClr val="000000"/>
                </a:solidFill>
                <a:uFillTx/>
              </a:defRPr>
            </a:pPr>
            <a:fld id="{7B9E692A-5FB9-7541-8B6E-C1190A6A4ABA}" type="slidenum">
              <a:pPr algn="r" defTabSz="920984">
                <a:defRPr sz="1800" b="0" i="0" u="none" strike="noStrike" kern="0" cap="none" spc="0" baseline="0">
                  <a:solidFill>
                    <a:srgbClr val="000000"/>
                  </a:solidFill>
                  <a:uFillTx/>
                </a:defRPr>
              </a:pPr>
              <a:t>‹#›</a:t>
            </a:fld>
            <a:endParaRPr lang="en-US" sz="1200" dirty="0">
              <a:solidFill>
                <a:srgbClr val="000000"/>
              </a:solidFill>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3011699" cy="459986"/>
          </a:xfrm>
          <a:prstGeom prst="rect">
            <a:avLst/>
          </a:prstGeom>
          <a:noFill/>
          <a:ln>
            <a:noFill/>
          </a:ln>
        </p:spPr>
        <p:txBody>
          <a:bodyPr vert="horz" wrap="square" lIns="92098" tIns="46049" rIns="92098" bIns="46049" anchor="t"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936763" y="0"/>
            <a:ext cx="3011699" cy="459986"/>
          </a:xfrm>
          <a:prstGeom prst="rect">
            <a:avLst/>
          </a:prstGeom>
          <a:noFill/>
          <a:ln>
            <a:noFill/>
          </a:ln>
        </p:spPr>
        <p:txBody>
          <a:bodyPr vert="horz" wrap="square" lIns="92098" tIns="46049" rIns="92098" bIns="46049" anchor="t"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2/1/2024</a:t>
            </a:fld>
            <a:endParaRPr lang="en-US" dirty="0"/>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725488" y="1146175"/>
            <a:ext cx="5499100" cy="3094038"/>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95008" y="4412009"/>
            <a:ext cx="5560060" cy="3609826"/>
          </a:xfrm>
          <a:prstGeom prst="rect">
            <a:avLst/>
          </a:prstGeom>
          <a:noFill/>
          <a:ln>
            <a:noFill/>
          </a:ln>
        </p:spPr>
        <p:txBody>
          <a:bodyPr vert="horz" wrap="square" lIns="92098" tIns="46049" rIns="92098" bIns="46049"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l"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dirty="0"/>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936763" y="8707827"/>
            <a:ext cx="3011699" cy="459986"/>
          </a:xfrm>
          <a:prstGeom prst="rect">
            <a:avLst/>
          </a:prstGeom>
          <a:noFill/>
          <a:ln>
            <a:noFill/>
          </a:ln>
        </p:spPr>
        <p:txBody>
          <a:bodyPr vert="horz" wrap="square" lIns="92098" tIns="46049" rIns="92098" bIns="46049" anchor="b" anchorCtr="0" compatLnSpc="1">
            <a:noAutofit/>
          </a:bodyPr>
          <a:lstStyle>
            <a:lvl1pPr marL="0" marR="0" lvl="0" indent="0" algn="r" defTabSz="920984"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dirty="0"/>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5"/>
          </p:nvPr>
        </p:nvSpPr>
        <p:spPr/>
        <p:txBody>
          <a:bodyPr/>
          <a:lstStyle/>
          <a:p>
            <a:fld id="{50FED648-7D05-42EB-B34A-E3087FC6CC0F}" type="slidenum">
              <a:rPr lang="en-US" smtClean="0"/>
              <a:t>1</a:t>
            </a:fld>
            <a:endParaRPr lang="en-US" dirty="0"/>
          </a:p>
        </p:txBody>
      </p:sp>
    </p:spTree>
    <p:extLst>
      <p:ext uri="{BB962C8B-B14F-4D97-AF65-F5344CB8AC3E}">
        <p14:creationId xmlns:p14="http://schemas.microsoft.com/office/powerpoint/2010/main" val="2415034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lstStyle/>
          <a:p>
            <a:r>
              <a:rPr lang="en-US" dirty="0"/>
              <a:t>Lauren</a:t>
            </a:r>
          </a:p>
        </p:txBody>
      </p:sp>
      <p:sp>
        <p:nvSpPr>
          <p:cNvPr id="4" name="Slide Number Placeholder 3"/>
          <p:cNvSpPr>
            <a:spLocks noGrp="1"/>
          </p:cNvSpPr>
          <p:nvPr>
            <p:ph type="sldNum" sz="quarter" idx="10"/>
          </p:nvPr>
        </p:nvSpPr>
        <p:spPr/>
        <p:txBody>
          <a:bodyPr/>
          <a:lstStyle/>
          <a:p>
            <a:fld id="{C366D973-A7C7-4618-8397-A662CECF11D2}" type="slidenum">
              <a:rPr lang="en-US" smtClean="0"/>
              <a:t>5</a:t>
            </a:fld>
            <a:endParaRPr lang="en-US" dirty="0"/>
          </a:p>
        </p:txBody>
      </p:sp>
    </p:spTree>
    <p:extLst>
      <p:ext uri="{BB962C8B-B14F-4D97-AF65-F5344CB8AC3E}">
        <p14:creationId xmlns:p14="http://schemas.microsoft.com/office/powerpoint/2010/main" val="375776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lynne</a:t>
            </a:r>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6</a:t>
            </a:fld>
            <a:endParaRPr lang="en-US" dirty="0"/>
          </a:p>
        </p:txBody>
      </p:sp>
    </p:spTree>
    <p:extLst>
      <p:ext uri="{BB962C8B-B14F-4D97-AF65-F5344CB8AC3E}">
        <p14:creationId xmlns:p14="http://schemas.microsoft.com/office/powerpoint/2010/main" val="2975795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5488" y="1146175"/>
            <a:ext cx="5499100" cy="3094038"/>
          </a:xfrm>
        </p:spPr>
      </p:sp>
      <p:sp>
        <p:nvSpPr>
          <p:cNvPr id="3" name="Notes Placeholder 2"/>
          <p:cNvSpPr>
            <a:spLocks noGrp="1"/>
          </p:cNvSpPr>
          <p:nvPr>
            <p:ph type="body" idx="1"/>
          </p:nvPr>
        </p:nvSpPr>
        <p:spPr/>
        <p:txBody>
          <a:bodyPr/>
          <a:lstStyle/>
          <a:p>
            <a:r>
              <a:rPr lang="en-US" dirty="0"/>
              <a:t>Lynne</a:t>
            </a:r>
          </a:p>
        </p:txBody>
      </p:sp>
      <p:sp>
        <p:nvSpPr>
          <p:cNvPr id="4" name="Slide Number Placeholder 3"/>
          <p:cNvSpPr>
            <a:spLocks noGrp="1"/>
          </p:cNvSpPr>
          <p:nvPr>
            <p:ph type="sldNum" sz="quarter" idx="5"/>
          </p:nvPr>
        </p:nvSpPr>
        <p:spPr/>
        <p:txBody>
          <a:bodyPr/>
          <a:lstStyle/>
          <a:p>
            <a:fld id="{50FED648-7D05-42EB-B34A-E3087FC6CC0F}" type="slidenum">
              <a:rPr lang="en-US" smtClean="0"/>
              <a:t>8</a:t>
            </a:fld>
            <a:endParaRPr lang="en-US" dirty="0"/>
          </a:p>
        </p:txBody>
      </p:sp>
    </p:spTree>
    <p:extLst>
      <p:ext uri="{BB962C8B-B14F-4D97-AF65-F5344CB8AC3E}">
        <p14:creationId xmlns:p14="http://schemas.microsoft.com/office/powerpoint/2010/main" val="3058456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9ACD9D3-C2EB-654E-B421-57F976836AAF}" type="slidenum">
              <a:rPr lang="en-US" smtClean="0"/>
              <a:t>26</a:t>
            </a:fld>
            <a:endParaRPr lang="en-US" dirty="0"/>
          </a:p>
        </p:txBody>
      </p:sp>
    </p:spTree>
    <p:extLst>
      <p:ext uri="{BB962C8B-B14F-4D97-AF65-F5344CB8AC3E}">
        <p14:creationId xmlns:p14="http://schemas.microsoft.com/office/powerpoint/2010/main" val="3143216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dirty="0"/>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dirty="0"/>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dirty="0"/>
          </a:p>
        </p:txBody>
      </p:sp>
    </p:spTree>
    <p:extLst>
      <p:ext uri="{BB962C8B-B14F-4D97-AF65-F5344CB8AC3E}">
        <p14:creationId xmlns:p14="http://schemas.microsoft.com/office/powerpoint/2010/main" val="304655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dirty="0"/>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dirty="0"/>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dirty="0"/>
          </a:p>
        </p:txBody>
      </p:sp>
    </p:spTree>
    <p:extLst>
      <p:ext uri="{BB962C8B-B14F-4D97-AF65-F5344CB8AC3E}">
        <p14:creationId xmlns:p14="http://schemas.microsoft.com/office/powerpoint/2010/main" val="3686081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dirty="0"/>
          </a:p>
        </p:txBody>
      </p:sp>
    </p:spTree>
    <p:extLst>
      <p:ext uri="{BB962C8B-B14F-4D97-AF65-F5344CB8AC3E}">
        <p14:creationId xmlns:p14="http://schemas.microsoft.com/office/powerpoint/2010/main" val="21141889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3194194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A3A7E75-BB0A-425D-9559-47CB6DC7AA5F}" type="datetimeFigureOut">
              <a:rPr lang="en-US" smtClean="0"/>
              <a:t>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701F6C-F1E8-4148-8BA9-8C1E0191B81A}" type="slidenum">
              <a:rPr lang="en-US" smtClean="0"/>
              <a:t>‹#›</a:t>
            </a:fld>
            <a:endParaRPr lang="en-US" dirty="0"/>
          </a:p>
        </p:txBody>
      </p:sp>
    </p:spTree>
    <p:extLst>
      <p:ext uri="{BB962C8B-B14F-4D97-AF65-F5344CB8AC3E}">
        <p14:creationId xmlns:p14="http://schemas.microsoft.com/office/powerpoint/2010/main" val="513818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7" y="-636104"/>
            <a:ext cx="15259261" cy="7533863"/>
          </a:xfrm>
          <a:prstGeom prst="rect">
            <a:avLst/>
          </a:prstGeom>
          <a:ln w="12700">
            <a:miter lim="400000"/>
          </a:ln>
        </p:spPr>
      </p:pic>
      <p:sp>
        <p:nvSpPr>
          <p:cNvPr id="40" name="Body Level One…"/>
          <p:cNvSpPr txBox="1">
            <a:spLocks noGrp="1"/>
          </p:cNvSpPr>
          <p:nvPr>
            <p:ph type="body" sz="quarter" idx="1"/>
          </p:nvPr>
        </p:nvSpPr>
        <p:spPr>
          <a:xfrm>
            <a:off x="812801" y="4146549"/>
            <a:ext cx="10515601" cy="914401"/>
          </a:xfrm>
          <a:prstGeom prst="rect">
            <a:avLst/>
          </a:prstGeom>
        </p:spPr>
        <p:txBody>
          <a:bodyPr>
            <a:normAutofit/>
          </a:bodyPr>
          <a:lstStyle>
            <a:lvl1pPr marL="0" indent="0">
              <a:buSzTx/>
              <a:buFontTx/>
              <a:buNone/>
              <a:defRPr sz="5400" spc="-151"/>
            </a:lvl1pPr>
            <a:lvl2pPr marL="971502" indent="-514326">
              <a:buFontTx/>
              <a:defRPr sz="5400" spc="-151"/>
            </a:lvl2pPr>
            <a:lvl3pPr marL="1531542" indent="-617187">
              <a:buFontTx/>
              <a:defRPr sz="5400" spc="-151"/>
            </a:lvl3pPr>
            <a:lvl4pPr marL="2057298" indent="-685766">
              <a:buFontTx/>
              <a:defRPr sz="5400" spc="-151"/>
            </a:lvl4pPr>
            <a:lvl5pPr marL="2514474" indent="-685766">
              <a:buFontTx/>
              <a:defRPr sz="5400" spc="-15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1093677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dirty="0"/>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523583-B4EC-4968-A78A-2794AE237C80}" type="datetimeFigureOut">
              <a:rPr lang="en-US" smtClean="0"/>
              <a:t>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26E99DE-0E43-4E9A-9ECC-A9A41512810B}" type="slidenum">
              <a:rPr lang="en-US" smtClean="0"/>
              <a:t>‹#›</a:t>
            </a:fld>
            <a:endParaRPr lang="en-US" dirty="0"/>
          </a:p>
        </p:txBody>
      </p:sp>
    </p:spTree>
    <p:extLst>
      <p:ext uri="{BB962C8B-B14F-4D97-AF65-F5344CB8AC3E}">
        <p14:creationId xmlns:p14="http://schemas.microsoft.com/office/powerpoint/2010/main" val="876895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3.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5"/>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6"/>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dirty="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dirty="0"/>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hiffllh@jmu.edu" TargetMode="Externa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mailto:stoverlf@jmu.ed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www.investopedia.com/articles/stocks/10/5-steps-of-a-bubble.asp" TargetMode="External"/><Relationship Id="rId2" Type="http://schemas.openxmlformats.org/officeDocument/2006/relationships/hyperlink" Target="https://www.investopedia.com/terms/c/credit-cycle.asp" TargetMode="Externa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ocialstudies.org/sites/default/files/view-issue/mll37.pdf" TargetMode="Externa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www.stlouisfed.org/education/classroom-inflation-auction" TargetMode="External"/><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youtube.com/watch?v=csPWzRmOKOk" TargetMode="Externa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hyperlink" Target="mailto:shiffllh@jmu.edu" TargetMode="Externa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hyperlink" Target="mailto:stoverlf@jmu.edu" TargetMode="External"/><Relationship Id="rId2" Type="http://schemas.openxmlformats.org/officeDocument/2006/relationships/hyperlink" Target="mailto:shiffllh@jmu.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s://www.councilforeconed.org/wp-content/uploads/2012/03/voluntary-national-content-standards-2010.pdf" TargetMode="External"/><Relationship Id="rId4" Type="http://schemas.openxmlformats.org/officeDocument/2006/relationships/image" Target="../media/image15.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1.jpe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C882-411D-4A8A-8634-0792F560E26C}"/>
              </a:ext>
            </a:extLst>
          </p:cNvPr>
          <p:cNvSpPr>
            <a:spLocks noGrp="1"/>
          </p:cNvSpPr>
          <p:nvPr>
            <p:ph type="title"/>
          </p:nvPr>
        </p:nvSpPr>
        <p:spPr>
          <a:xfrm>
            <a:off x="2438400" y="229479"/>
            <a:ext cx="8243455" cy="1699377"/>
          </a:xfrm>
        </p:spPr>
        <p:txBody>
          <a:bodyPr>
            <a:normAutofit fontScale="90000"/>
          </a:bodyPr>
          <a:lstStyle/>
          <a:p>
            <a:pPr algn="ctr"/>
            <a:br>
              <a:rPr lang="en-US" sz="1600" b="0" i="0" cap="all" dirty="0">
                <a:solidFill>
                  <a:srgbClr val="1E3A8A"/>
                </a:solidFill>
                <a:effectLst/>
                <a:latin typeface="Lato" panose="020F0502020204030203" pitchFamily="34" charset="0"/>
              </a:rPr>
            </a:br>
            <a:r>
              <a:rPr lang="en-US" sz="66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t>Money Tales Series</a:t>
            </a: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t> Sheila Bair’s New Books</a:t>
            </a:r>
            <a:br>
              <a:rPr lang="en-US" sz="4000" dirty="0">
                <a:solidFill>
                  <a:srgbClr val="7030A0"/>
                </a:solidFill>
                <a:effectLst>
                  <a:outerShdw blurRad="38100" dist="38100" dir="2700000" algn="tl">
                    <a:srgbClr val="000000">
                      <a:alpha val="43137"/>
                    </a:srgbClr>
                  </a:outerShdw>
                </a:effectLst>
                <a:latin typeface="+mn-lt"/>
              </a:rPr>
            </a:br>
            <a:br>
              <a:rPr lang="en-US"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br>
              <a:rPr lang="en-US" sz="1600" b="0" i="0" cap="all" dirty="0">
                <a:solidFill>
                  <a:srgbClr val="1E3A8A"/>
                </a:solidFill>
                <a:effectLst/>
                <a:latin typeface="Lato" panose="020F0502020204030203" pitchFamily="34" charset="0"/>
              </a:rPr>
            </a:b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br>
              <a:rPr lang="en-US" sz="4000" dirty="0">
                <a:ln w="15875">
                  <a:solidFill>
                    <a:srgbClr val="FFFFFF"/>
                  </a:solidFill>
                </a:ln>
                <a:solidFill>
                  <a:srgbClr val="450084"/>
                </a:solidFill>
                <a:effectLst>
                  <a:outerShdw blurRad="38100" dist="38100" dir="2700000" algn="tl">
                    <a:srgbClr val="000000">
                      <a:alpha val="43137"/>
                    </a:srgbClr>
                  </a:outerShdw>
                </a:effectLst>
                <a:latin typeface="Berlin Sans FB Demi" panose="020E0802020502020306" pitchFamily="34" charset="0"/>
              </a:rPr>
            </a:br>
            <a:endParaRPr lang="en-US" sz="4000" dirty="0">
              <a:solidFill>
                <a:srgbClr val="7030A0"/>
              </a:solidFill>
              <a:effectLst>
                <a:outerShdw blurRad="38100" dist="38100" dir="2700000" algn="tl">
                  <a:srgbClr val="000000">
                    <a:alpha val="43137"/>
                  </a:srgbClr>
                </a:outerShdw>
              </a:effectLst>
              <a:latin typeface="+mn-lt"/>
            </a:endParaRPr>
          </a:p>
        </p:txBody>
      </p:sp>
      <p:sp>
        <p:nvSpPr>
          <p:cNvPr id="4" name="TextBox 3">
            <a:extLst>
              <a:ext uri="{FF2B5EF4-FFF2-40B4-BE49-F238E27FC236}">
                <a16:creationId xmlns:a16="http://schemas.microsoft.com/office/drawing/2014/main" id="{F4C5825D-DB30-4122-AEE2-6EE1165F7EE4}"/>
              </a:ext>
            </a:extLst>
          </p:cNvPr>
          <p:cNvSpPr txBox="1"/>
          <p:nvPr/>
        </p:nvSpPr>
        <p:spPr>
          <a:xfrm>
            <a:off x="2868953" y="5413061"/>
            <a:ext cx="5602276" cy="584775"/>
          </a:xfrm>
          <a:prstGeom prst="rect">
            <a:avLst/>
          </a:prstGeom>
          <a:noFill/>
        </p:spPr>
        <p:txBody>
          <a:bodyPr wrap="square" rtlCol="0">
            <a:spAutoFit/>
          </a:bodyPr>
          <a:lstStyle/>
          <a:p>
            <a:pPr algn="ctr"/>
            <a:r>
              <a:rPr lang="en-US" sz="1600" dirty="0">
                <a:solidFill>
                  <a:schemeClr val="tx1"/>
                </a:solidFill>
                <a:latin typeface="+mn-lt"/>
              </a:rPr>
              <a:t>Lauren H Shifflett   </a:t>
            </a:r>
            <a:r>
              <a:rPr lang="en-US" sz="1600" dirty="0">
                <a:latin typeface="+mn-lt"/>
                <a:hlinkClick r:id="rId3"/>
              </a:rPr>
              <a:t>shiffllh@jmu.edu</a:t>
            </a:r>
            <a:r>
              <a:rPr lang="en-US" sz="1600" dirty="0">
                <a:latin typeface="+mn-lt"/>
              </a:rPr>
              <a:t> </a:t>
            </a:r>
            <a:br>
              <a:rPr lang="en-US" sz="1600" dirty="0">
                <a:latin typeface="+mn-lt"/>
              </a:rPr>
            </a:br>
            <a:r>
              <a:rPr lang="en-US" sz="1600" dirty="0">
                <a:solidFill>
                  <a:schemeClr val="tx1"/>
                </a:solidFill>
                <a:latin typeface="+mn-lt"/>
              </a:rPr>
              <a:t>Lynne  F Stover   </a:t>
            </a:r>
            <a:r>
              <a:rPr lang="en-US" sz="1600" dirty="0">
                <a:hlinkClick r:id="rId4"/>
              </a:rPr>
              <a:t>stoverlf@jmu.edu</a:t>
            </a:r>
            <a:r>
              <a:rPr lang="en-US" sz="1600" dirty="0"/>
              <a:t> </a:t>
            </a:r>
          </a:p>
        </p:txBody>
      </p:sp>
      <p:pic>
        <p:nvPicPr>
          <p:cNvPr id="3" name="Picture 2">
            <a:extLst>
              <a:ext uri="{FF2B5EF4-FFF2-40B4-BE49-F238E27FC236}">
                <a16:creationId xmlns:a16="http://schemas.microsoft.com/office/drawing/2014/main" id="{F8314051-943A-6363-9516-B6C3822FC3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4323" y="1848840"/>
            <a:ext cx="3316838" cy="4094222"/>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EF5839F5-05AC-D12D-58BF-F26087EBC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935" y="2048088"/>
            <a:ext cx="3316838" cy="4094222"/>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C273902-B4CB-3D68-001F-2822F4AF01EE}"/>
              </a:ext>
            </a:extLst>
          </p:cNvPr>
          <p:cNvPicPr>
            <a:picLocks noChangeAspect="1"/>
          </p:cNvPicPr>
          <p:nvPr/>
        </p:nvPicPr>
        <p:blipFill>
          <a:blip r:embed="rId7"/>
          <a:stretch>
            <a:fillRect/>
          </a:stretch>
        </p:blipFill>
        <p:spPr>
          <a:xfrm>
            <a:off x="3875964" y="2187936"/>
            <a:ext cx="3271809" cy="1907263"/>
          </a:xfrm>
          <a:prstGeom prst="rect">
            <a:avLst/>
          </a:prstGeom>
        </p:spPr>
      </p:pic>
      <p:sp>
        <p:nvSpPr>
          <p:cNvPr id="10" name="TextBox 9">
            <a:extLst>
              <a:ext uri="{FF2B5EF4-FFF2-40B4-BE49-F238E27FC236}">
                <a16:creationId xmlns:a16="http://schemas.microsoft.com/office/drawing/2014/main" id="{FFC0B82B-9DBF-8144-B380-EF1F75B0126A}"/>
              </a:ext>
            </a:extLst>
          </p:cNvPr>
          <p:cNvSpPr txBox="1"/>
          <p:nvPr/>
        </p:nvSpPr>
        <p:spPr>
          <a:xfrm>
            <a:off x="4379866" y="4832164"/>
            <a:ext cx="2580450" cy="461665"/>
          </a:xfrm>
          <a:prstGeom prst="rect">
            <a:avLst/>
          </a:prstGeom>
          <a:noFill/>
        </p:spPr>
        <p:txBody>
          <a:bodyPr wrap="square" rtlCol="0">
            <a:spAutoFit/>
          </a:bodyPr>
          <a:lstStyle/>
          <a:p>
            <a:pPr algn="ctr"/>
            <a:r>
              <a:rPr lang="en-US" sz="2400" dirty="0"/>
              <a:t>February 8, 2024</a:t>
            </a:r>
          </a:p>
        </p:txBody>
      </p:sp>
    </p:spTree>
    <p:extLst>
      <p:ext uri="{BB962C8B-B14F-4D97-AF65-F5344CB8AC3E}">
        <p14:creationId xmlns:p14="http://schemas.microsoft.com/office/powerpoint/2010/main" val="2453084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FF7F732-79EC-B78B-85C7-D97108D02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1357225"/>
            <a:ext cx="3833535" cy="473202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767362A4-0363-05EE-3785-DEEF04189938}"/>
              </a:ext>
            </a:extLst>
          </p:cNvPr>
          <p:cNvSpPr>
            <a:spLocks noChangeArrowheads="1"/>
          </p:cNvSpPr>
          <p:nvPr/>
        </p:nvSpPr>
        <p:spPr bwMode="auto">
          <a:xfrm>
            <a:off x="1492898" y="540245"/>
            <a:ext cx="8093062"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u="none" strike="noStrike" cap="none" normalizeH="0" baseline="0" dirty="0">
                <a:ln>
                  <a:noFill/>
                </a:ln>
                <a:solidFill>
                  <a:schemeClr val="accent5">
                    <a:lumMod val="50000"/>
                  </a:schemeClr>
                </a:solidFill>
                <a:effectLst/>
                <a:latin typeface="+mn-lt"/>
              </a:rPr>
              <a:t>Daisy Bubble</a:t>
            </a:r>
            <a:r>
              <a:rPr kumimoji="0" lang="en-US" altLang="en-US" sz="3600" b="1" u="none" strike="noStrike" cap="none" normalizeH="0" baseline="0" dirty="0">
                <a:ln>
                  <a:noFill/>
                </a:ln>
                <a:solidFill>
                  <a:schemeClr val="accent5">
                    <a:lumMod val="50000"/>
                  </a:schemeClr>
                </a:solidFill>
                <a:latin typeface="+mn-lt"/>
              </a:rPr>
              <a:t>: </a:t>
            </a:r>
            <a:r>
              <a:rPr kumimoji="0" lang="en-US" altLang="en-US" sz="3600" b="1" u="none" strike="noStrike" cap="none" normalizeH="0" baseline="0" dirty="0">
                <a:ln>
                  <a:noFill/>
                </a:ln>
                <a:solidFill>
                  <a:schemeClr val="accent5">
                    <a:lumMod val="50000"/>
                  </a:schemeClr>
                </a:solidFill>
                <a:effectLst/>
                <a:latin typeface="+mn-lt"/>
              </a:rPr>
              <a:t>A Price Crash on Galapagos</a:t>
            </a:r>
          </a:p>
        </p:txBody>
      </p:sp>
      <p:sp>
        <p:nvSpPr>
          <p:cNvPr id="5" name="TextBox 4">
            <a:extLst>
              <a:ext uri="{FF2B5EF4-FFF2-40B4-BE49-F238E27FC236}">
                <a16:creationId xmlns:a16="http://schemas.microsoft.com/office/drawing/2014/main" id="{08F0085E-0BAB-BD5A-65DC-A3DE299D9DB6}"/>
              </a:ext>
            </a:extLst>
          </p:cNvPr>
          <p:cNvSpPr txBox="1"/>
          <p:nvPr/>
        </p:nvSpPr>
        <p:spPr>
          <a:xfrm>
            <a:off x="4815840" y="1507004"/>
            <a:ext cx="6873240" cy="3416320"/>
          </a:xfrm>
          <a:prstGeom prst="rect">
            <a:avLst/>
          </a:prstGeom>
          <a:noFill/>
          <a:ln w="28575">
            <a:solidFill>
              <a:schemeClr val="tx1"/>
            </a:solidFill>
          </a:ln>
        </p:spPr>
        <p:txBody>
          <a:bodyPr wrap="square" rtlCol="0">
            <a:spAutoFit/>
          </a:bodyPr>
          <a:lstStyle/>
          <a:p>
            <a:r>
              <a:rPr kumimoji="0" lang="en-US" altLang="en-US" sz="2400" b="0" i="0" u="none" strike="noStrike" cap="none" normalizeH="0" baseline="0" dirty="0">
                <a:ln>
                  <a:noFill/>
                </a:ln>
                <a:effectLst/>
                <a:latin typeface="tenso"/>
              </a:rPr>
              <a:t> </a:t>
            </a:r>
            <a:r>
              <a:rPr kumimoji="0" lang="en-US" altLang="en-US" sz="2400" b="1" i="0" u="none" strike="noStrike" cap="none" normalizeH="0" baseline="0" dirty="0">
                <a:ln>
                  <a:noFill/>
                </a:ln>
                <a:effectLst/>
              </a:rPr>
              <a:t>Story Synopsis</a:t>
            </a:r>
            <a:r>
              <a:rPr kumimoji="0" lang="en-US" altLang="en-US" sz="2400" b="0" i="0" u="none" strike="noStrike" cap="none" normalizeH="0" baseline="0" dirty="0">
                <a:ln>
                  <a:noFill/>
                </a:ln>
                <a:effectLst/>
              </a:rPr>
              <a:t>: </a:t>
            </a:r>
            <a:r>
              <a:rPr lang="en-US" sz="2400" b="0" i="0" dirty="0">
                <a:effectLst/>
              </a:rPr>
              <a:t>After Arlene the giant tortoise walks down the aisle wearing a crown of daisies, everyone wants some of the beautiful flowers for themselves. Florists sell out quickly, but Seal has a daisy stash that allows him to drive up the price. Soon his customers start buying flowers from each other at even higher markups, hoping to sell them later for a profit. By the time word spreads that more daisies are on the way, this bubble is ready to burst.</a:t>
            </a:r>
            <a:endParaRPr lang="en-US" sz="2400" dirty="0"/>
          </a:p>
        </p:txBody>
      </p:sp>
      <p:sp>
        <p:nvSpPr>
          <p:cNvPr id="6" name="TextBox 5">
            <a:extLst>
              <a:ext uri="{FF2B5EF4-FFF2-40B4-BE49-F238E27FC236}">
                <a16:creationId xmlns:a16="http://schemas.microsoft.com/office/drawing/2014/main" id="{3CDE1D48-9C86-3A80-C6FC-91574BA0783C}"/>
              </a:ext>
            </a:extLst>
          </p:cNvPr>
          <p:cNvSpPr txBox="1"/>
          <p:nvPr/>
        </p:nvSpPr>
        <p:spPr>
          <a:xfrm>
            <a:off x="6370320" y="5199521"/>
            <a:ext cx="3383280" cy="1200329"/>
          </a:xfrm>
          <a:prstGeom prst="rect">
            <a:avLst/>
          </a:prstGeom>
          <a:noFill/>
          <a:ln w="19050">
            <a:solidFill>
              <a:schemeClr val="tx1"/>
            </a:solidFill>
          </a:ln>
        </p:spPr>
        <p:txBody>
          <a:bodyPr wrap="square" rtlCol="0">
            <a:spAutoFit/>
          </a:bodyPr>
          <a:lstStyle/>
          <a:p>
            <a:pPr marL="285750" indent="-285750" algn="l">
              <a:buFont typeface="Arial" panose="020B0604020202020204" pitchFamily="34" charset="0"/>
              <a:buChar char="•"/>
            </a:pPr>
            <a:r>
              <a:rPr lang="en-US" b="1" i="0" dirty="0">
                <a:effectLst/>
                <a:latin typeface="Lato" panose="020F0502020204030203" pitchFamily="34" charset="0"/>
              </a:rPr>
              <a:t>Publisher:</a:t>
            </a:r>
            <a:r>
              <a:rPr lang="en-US" b="0" i="0" dirty="0">
                <a:effectLst/>
                <a:latin typeface="Lato" panose="020F0502020204030203" pitchFamily="34" charset="0"/>
              </a:rPr>
              <a:t> Albert Whitman</a:t>
            </a:r>
          </a:p>
          <a:p>
            <a:pPr marL="285750" indent="-285750" algn="l">
              <a:buFont typeface="Arial" panose="020B0604020202020204" pitchFamily="34" charset="0"/>
              <a:buChar char="•"/>
            </a:pPr>
            <a:r>
              <a:rPr lang="en-US" b="1" i="0" dirty="0">
                <a:effectLst/>
                <a:latin typeface="Lato" panose="020F0502020204030203" pitchFamily="34" charset="0"/>
              </a:rPr>
              <a:t>Copyright Date:</a:t>
            </a:r>
            <a:r>
              <a:rPr lang="en-US" b="0" i="0" dirty="0">
                <a:effectLst/>
                <a:latin typeface="Lato" panose="020F0502020204030203" pitchFamily="34" charset="0"/>
              </a:rPr>
              <a:t> 2023</a:t>
            </a:r>
          </a:p>
          <a:p>
            <a:pPr marL="285750" indent="-285750" algn="l">
              <a:buFont typeface="Arial" panose="020B0604020202020204" pitchFamily="34" charset="0"/>
              <a:buChar char="•"/>
            </a:pPr>
            <a:r>
              <a:rPr lang="en-US" b="1" i="0" dirty="0">
                <a:effectLst/>
                <a:latin typeface="Lato" panose="020F0502020204030203" pitchFamily="34" charset="0"/>
              </a:rPr>
              <a:t>Reading Level:</a:t>
            </a:r>
            <a:r>
              <a:rPr lang="en-US" b="0" i="0" dirty="0">
                <a:effectLst/>
                <a:latin typeface="Lato" panose="020F0502020204030203" pitchFamily="34" charset="0"/>
              </a:rPr>
              <a:t> 3.0</a:t>
            </a:r>
          </a:p>
          <a:p>
            <a:pPr marL="285750" indent="-285750" algn="l">
              <a:buFont typeface="Arial" panose="020B0604020202020204" pitchFamily="34" charset="0"/>
              <a:buChar char="•"/>
            </a:pPr>
            <a:r>
              <a:rPr lang="en-US" b="1" i="0" dirty="0">
                <a:effectLst/>
                <a:latin typeface="Lato" panose="020F0502020204030203" pitchFamily="34" charset="0"/>
              </a:rPr>
              <a:t>Interest Level:</a:t>
            </a:r>
            <a:r>
              <a:rPr lang="en-US" b="0" i="0" dirty="0">
                <a:effectLst/>
                <a:latin typeface="Lato" panose="020F0502020204030203" pitchFamily="34" charset="0"/>
              </a:rPr>
              <a:t> 2-5</a:t>
            </a:r>
          </a:p>
        </p:txBody>
      </p:sp>
    </p:spTree>
    <p:extLst>
      <p:ext uri="{BB962C8B-B14F-4D97-AF65-F5344CB8AC3E}">
        <p14:creationId xmlns:p14="http://schemas.microsoft.com/office/powerpoint/2010/main" val="243622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C9DFE1-C0C1-F985-C8D6-DCACA1FA2ABC}"/>
              </a:ext>
            </a:extLst>
          </p:cNvPr>
          <p:cNvSpPr txBox="1"/>
          <p:nvPr/>
        </p:nvSpPr>
        <p:spPr>
          <a:xfrm>
            <a:off x="685800" y="1613119"/>
            <a:ext cx="8458200" cy="3939540"/>
          </a:xfrm>
          <a:prstGeom prst="rect">
            <a:avLst/>
          </a:prstGeom>
          <a:noFill/>
        </p:spPr>
        <p:txBody>
          <a:bodyPr wrap="square">
            <a:spAutoFit/>
          </a:bodyPr>
          <a:lstStyle/>
          <a:p>
            <a:pPr marL="0" marR="0"/>
            <a:r>
              <a:rPr lang="en-US" sz="2400" b="1" spc="5" dirty="0">
                <a:solidFill>
                  <a:srgbClr val="111111"/>
                </a:solidFill>
                <a:effectLst/>
                <a:latin typeface="Arial" panose="020B0604020202020204" pitchFamily="34" charset="0"/>
                <a:ea typeface="Times New Roman" panose="02020603050405020304" pitchFamily="18" charset="0"/>
              </a:rPr>
              <a:t>5 Stages of a Bubble</a:t>
            </a:r>
            <a:endParaRPr lang="en-US" sz="2400" b="1" dirty="0">
              <a:effectLst/>
              <a:latin typeface="Times New Roman" panose="02020603050405020304" pitchFamily="18" charset="0"/>
              <a:ea typeface="Times New Roman" panose="02020603050405020304" pitchFamily="18" charset="0"/>
            </a:endParaRPr>
          </a:p>
          <a:p>
            <a:pPr marL="0" marR="0" algn="l">
              <a:spcBef>
                <a:spcPts val="0"/>
              </a:spcBef>
            </a:pPr>
            <a:r>
              <a:rPr lang="en-US" sz="1800" spc="5" dirty="0">
                <a:solidFill>
                  <a:srgbClr val="111111"/>
                </a:solidFill>
                <a:effectLst/>
                <a:latin typeface="Arial" panose="020B0604020202020204" pitchFamily="34" charset="0"/>
                <a:ea typeface="Times New Roman" panose="02020603050405020304" pitchFamily="18" charset="0"/>
              </a:rPr>
              <a:t>Economist Hyman P. Minsky was one of the first to explain the development of financial instability and the relationship it has with the economy. In his pioneering book </a:t>
            </a:r>
            <a:r>
              <a:rPr lang="en-US" sz="1800" i="1" spc="5" dirty="0">
                <a:solidFill>
                  <a:srgbClr val="111111"/>
                </a:solidFill>
                <a:effectLst/>
                <a:latin typeface="Arial" panose="020B0604020202020204" pitchFamily="34" charset="0"/>
                <a:ea typeface="Times New Roman" panose="02020603050405020304" pitchFamily="18" charset="0"/>
              </a:rPr>
              <a:t>Stabilizing an Unstable Economy</a:t>
            </a:r>
            <a:r>
              <a:rPr lang="en-US" sz="1800" spc="5" dirty="0">
                <a:solidFill>
                  <a:srgbClr val="111111"/>
                </a:solidFill>
                <a:effectLst/>
                <a:latin typeface="Arial" panose="020B0604020202020204" pitchFamily="34" charset="0"/>
                <a:ea typeface="Times New Roman" panose="02020603050405020304" pitchFamily="18" charset="0"/>
              </a:rPr>
              <a:t> (1986), he identified five stages in a typical </a:t>
            </a:r>
            <a:r>
              <a:rPr lang="en-US" sz="1800" u="sng" spc="5" dirty="0">
                <a:solidFill>
                  <a:srgbClr val="2C40D0"/>
                </a:solidFill>
                <a:effectLst/>
                <a:latin typeface="Arial" panose="020B0604020202020204" pitchFamily="34" charset="0"/>
                <a:ea typeface="Times New Roman" panose="02020603050405020304" pitchFamily="18" charset="0"/>
                <a:hlinkClick r:id="rId2"/>
              </a:rPr>
              <a:t>credit cycle</a:t>
            </a:r>
            <a:r>
              <a:rPr lang="en-US" sz="1800" spc="5" dirty="0">
                <a:solidFill>
                  <a:srgbClr val="111111"/>
                </a:solidFill>
                <a:effectLst/>
                <a:latin typeface="Arial" panose="020B0604020202020204" pitchFamily="34" charset="0"/>
                <a:ea typeface="Times New Roman" panose="02020603050405020304" pitchFamily="18" charset="0"/>
              </a:rPr>
              <a:t>, one of several recurrent economic cycles.</a:t>
            </a:r>
            <a:r>
              <a:rPr lang="en-US" sz="1600" dirty="0">
                <a:effectLst/>
                <a:latin typeface="Times New Roman" panose="02020603050405020304" pitchFamily="18" charset="0"/>
                <a:ea typeface="Times New Roman" panose="02020603050405020304" pitchFamily="18" charset="0"/>
              </a:rPr>
              <a:t> </a:t>
            </a:r>
            <a:r>
              <a:rPr lang="en-US" sz="1800" spc="5" dirty="0">
                <a:solidFill>
                  <a:srgbClr val="111111"/>
                </a:solidFill>
                <a:effectLst/>
                <a:latin typeface="Arial" panose="020B0604020202020204" pitchFamily="34" charset="0"/>
                <a:ea typeface="Times New Roman" panose="02020603050405020304" pitchFamily="18" charset="0"/>
              </a:rPr>
              <a:t>These stages also outline the basic pattern of a bubble.</a:t>
            </a:r>
          </a:p>
          <a:p>
            <a:pPr marL="0" marR="0" algn="l">
              <a:spcBef>
                <a:spcPts val="0"/>
              </a:spcBef>
            </a:pPr>
            <a:endParaRPr lang="en-US" sz="1600" dirty="0">
              <a:effectLst/>
              <a:latin typeface="Times New Roman" panose="02020603050405020304" pitchFamily="18" charset="0"/>
              <a:ea typeface="Times New Roman" panose="02020603050405020304" pitchFamily="18" charset="0"/>
            </a:endParaRPr>
          </a:p>
          <a:p>
            <a:pPr marL="0" marR="0" algn="l">
              <a:spcBef>
                <a:spcPts val="0"/>
              </a:spcBef>
            </a:pPr>
            <a:r>
              <a:rPr lang="en-US" sz="2400" b="0" spc="5" dirty="0">
                <a:solidFill>
                  <a:srgbClr val="111111"/>
                </a:solidFill>
                <a:effectLst/>
                <a:latin typeface="Arial" panose="020B0604020202020204" pitchFamily="34" charset="0"/>
                <a:ea typeface="Times New Roman" panose="02020603050405020304" pitchFamily="18" charset="0"/>
              </a:rPr>
              <a:t>1. Displacement</a:t>
            </a:r>
            <a:endParaRPr lang="en-US" sz="2400" b="1" dirty="0">
              <a:effectLst/>
              <a:latin typeface="Times New Roman" panose="02020603050405020304" pitchFamily="18" charset="0"/>
              <a:ea typeface="Times New Roman" panose="02020603050405020304" pitchFamily="18" charset="0"/>
            </a:endParaRPr>
          </a:p>
          <a:p>
            <a:pPr marL="0" marR="0" algn="l">
              <a:spcBef>
                <a:spcPts val="0"/>
              </a:spcBef>
            </a:pPr>
            <a:r>
              <a:rPr lang="en-US" sz="2400" b="0" spc="5" dirty="0">
                <a:solidFill>
                  <a:srgbClr val="111111"/>
                </a:solidFill>
                <a:effectLst/>
                <a:latin typeface="Arial" panose="020B0604020202020204" pitchFamily="34" charset="0"/>
                <a:ea typeface="Times New Roman" panose="02020603050405020304" pitchFamily="18" charset="0"/>
              </a:rPr>
              <a:t>2. Boom</a:t>
            </a:r>
            <a:endParaRPr lang="en-US" sz="2400" b="1" dirty="0">
              <a:effectLst/>
              <a:latin typeface="Times New Roman" panose="02020603050405020304" pitchFamily="18" charset="0"/>
              <a:ea typeface="Times New Roman" panose="02020603050405020304" pitchFamily="18" charset="0"/>
            </a:endParaRPr>
          </a:p>
          <a:p>
            <a:pPr marL="0" marR="0" algn="l">
              <a:spcBef>
                <a:spcPts val="0"/>
              </a:spcBef>
            </a:pPr>
            <a:r>
              <a:rPr lang="en-US" sz="2400" b="0" spc="5" dirty="0">
                <a:solidFill>
                  <a:srgbClr val="111111"/>
                </a:solidFill>
                <a:effectLst/>
                <a:latin typeface="Arial" panose="020B0604020202020204" pitchFamily="34" charset="0"/>
                <a:ea typeface="Times New Roman" panose="02020603050405020304" pitchFamily="18" charset="0"/>
              </a:rPr>
              <a:t>3. Euphoria</a:t>
            </a:r>
            <a:endParaRPr lang="en-US" sz="2400" b="1" dirty="0">
              <a:effectLst/>
              <a:latin typeface="Times New Roman" panose="02020603050405020304" pitchFamily="18" charset="0"/>
              <a:ea typeface="Times New Roman" panose="02020603050405020304" pitchFamily="18" charset="0"/>
            </a:endParaRPr>
          </a:p>
          <a:p>
            <a:pPr marL="0" marR="0" algn="l">
              <a:spcBef>
                <a:spcPts val="0"/>
              </a:spcBef>
            </a:pPr>
            <a:r>
              <a:rPr lang="en-US" sz="2400" b="0" spc="5" dirty="0">
                <a:solidFill>
                  <a:srgbClr val="111111"/>
                </a:solidFill>
                <a:effectLst/>
                <a:latin typeface="Arial" panose="020B0604020202020204" pitchFamily="34" charset="0"/>
                <a:ea typeface="Times New Roman" panose="02020603050405020304" pitchFamily="18" charset="0"/>
              </a:rPr>
              <a:t>4. Profit-Taking</a:t>
            </a:r>
            <a:endParaRPr lang="en-US" sz="2400" b="1" dirty="0">
              <a:effectLst/>
              <a:latin typeface="Times New Roman" panose="02020603050405020304" pitchFamily="18" charset="0"/>
              <a:ea typeface="Times New Roman" panose="02020603050405020304" pitchFamily="18" charset="0"/>
            </a:endParaRPr>
          </a:p>
          <a:p>
            <a:pPr marL="0" marR="0" algn="l">
              <a:spcBef>
                <a:spcPts val="0"/>
              </a:spcBef>
            </a:pPr>
            <a:r>
              <a:rPr lang="en-US" sz="2400" b="0" spc="5" dirty="0">
                <a:solidFill>
                  <a:srgbClr val="111111"/>
                </a:solidFill>
                <a:effectLst/>
                <a:latin typeface="Arial" panose="020B0604020202020204" pitchFamily="34" charset="0"/>
                <a:ea typeface="Times New Roman" panose="02020603050405020304" pitchFamily="18" charset="0"/>
              </a:rPr>
              <a:t>5. Panic</a:t>
            </a:r>
            <a:endParaRPr lang="en-US" sz="24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6D62E5EF-7930-7499-AD50-9C1D44617080}"/>
              </a:ext>
            </a:extLst>
          </p:cNvPr>
          <p:cNvSpPr txBox="1"/>
          <p:nvPr/>
        </p:nvSpPr>
        <p:spPr>
          <a:xfrm>
            <a:off x="2049780" y="682675"/>
            <a:ext cx="8122920" cy="369332"/>
          </a:xfrm>
          <a:prstGeom prst="rect">
            <a:avLst/>
          </a:prstGeom>
          <a:noFill/>
        </p:spPr>
        <p:txBody>
          <a:bodyPr wrap="square">
            <a:spAutoFit/>
          </a:bodyPr>
          <a:lstStyle/>
          <a:p>
            <a:r>
              <a:rPr lang="en-US" dirty="0">
                <a:hlinkClick r:id="rId3"/>
              </a:rPr>
              <a:t>https://www.investopedia.com/articles/stocks/10/5-steps-of-a-bubble.asp</a:t>
            </a:r>
            <a:r>
              <a:rPr lang="en-US" dirty="0"/>
              <a:t> </a:t>
            </a:r>
          </a:p>
        </p:txBody>
      </p:sp>
      <p:pic>
        <p:nvPicPr>
          <p:cNvPr id="9" name="Picture 8">
            <a:extLst>
              <a:ext uri="{FF2B5EF4-FFF2-40B4-BE49-F238E27FC236}">
                <a16:creationId xmlns:a16="http://schemas.microsoft.com/office/drawing/2014/main" id="{EEB86489-DC8B-91F0-FF4D-7BEBF8D968B8}"/>
              </a:ext>
            </a:extLst>
          </p:cNvPr>
          <p:cNvPicPr>
            <a:picLocks noChangeAspect="1"/>
          </p:cNvPicPr>
          <p:nvPr/>
        </p:nvPicPr>
        <p:blipFill>
          <a:blip r:embed="rId4"/>
          <a:stretch>
            <a:fillRect/>
          </a:stretch>
        </p:blipFill>
        <p:spPr>
          <a:xfrm>
            <a:off x="5974080" y="3446345"/>
            <a:ext cx="5252464" cy="2980121"/>
          </a:xfrm>
          <a:prstGeom prst="rect">
            <a:avLst/>
          </a:prstGeom>
        </p:spPr>
      </p:pic>
      <p:pic>
        <p:nvPicPr>
          <p:cNvPr id="2" name="Picture 4">
            <a:extLst>
              <a:ext uri="{FF2B5EF4-FFF2-40B4-BE49-F238E27FC236}">
                <a16:creationId xmlns:a16="http://schemas.microsoft.com/office/drawing/2014/main" id="{A7FFAC08-121E-A3D4-3ADC-D39D34B32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547" y="254576"/>
            <a:ext cx="2034074" cy="25108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318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28B4D8-B6E7-24B6-5E74-4FB4C90182BA}"/>
              </a:ext>
            </a:extLst>
          </p:cNvPr>
          <p:cNvSpPr txBox="1"/>
          <p:nvPr/>
        </p:nvSpPr>
        <p:spPr>
          <a:xfrm>
            <a:off x="765111" y="2151727"/>
            <a:ext cx="10954138" cy="4524315"/>
          </a:xfrm>
          <a:prstGeom prst="rect">
            <a:avLst/>
          </a:prstGeom>
          <a:noFill/>
        </p:spPr>
        <p:txBody>
          <a:bodyPr wrap="square">
            <a:spAutoFit/>
          </a:bodyPr>
          <a:lstStyle/>
          <a:p>
            <a:pPr marL="342900" marR="0" lvl="0" indent="-342900">
              <a:buFont typeface="+mj-lt"/>
              <a:buAutoNum type="arabicPeriod"/>
            </a:pPr>
            <a:r>
              <a:rPr lang="en-US" sz="3200" b="1" spc="5" dirty="0">
                <a:solidFill>
                  <a:srgbClr val="111111"/>
                </a:solidFill>
                <a:effectLst/>
                <a:ea typeface="Times New Roman" panose="02020603050405020304" pitchFamily="18" charset="0"/>
              </a:rPr>
              <a:t>Displacement-</a:t>
            </a:r>
            <a:r>
              <a:rPr lang="en-US" sz="3200" b="0" spc="5" dirty="0">
                <a:solidFill>
                  <a:srgbClr val="111111"/>
                </a:solidFill>
                <a:effectLst/>
                <a:ea typeface="Times New Roman" panose="02020603050405020304" pitchFamily="18" charset="0"/>
              </a:rPr>
              <a:t> </a:t>
            </a:r>
            <a:r>
              <a:rPr lang="en-US" sz="3200" spc="5" dirty="0">
                <a:solidFill>
                  <a:srgbClr val="111111"/>
                </a:solidFill>
                <a:effectLst/>
                <a:ea typeface="Times New Roman" panose="02020603050405020304" pitchFamily="18" charset="0"/>
              </a:rPr>
              <a:t>A displacement occurs when investors get enamored by something new. </a:t>
            </a:r>
            <a:endParaRPr lang="en-US" sz="3200" dirty="0">
              <a:effectLst/>
              <a:ea typeface="Times New Roman" panose="02020603050405020304" pitchFamily="18" charset="0"/>
            </a:endParaRPr>
          </a:p>
          <a:p>
            <a:pPr marL="457200" marR="0"/>
            <a:endParaRPr lang="en-US" sz="3200" b="1" spc="5" dirty="0">
              <a:solidFill>
                <a:srgbClr val="111111"/>
              </a:solidFill>
              <a:effectLst/>
              <a:ea typeface="Times New Roman" panose="02020603050405020304" pitchFamily="18" charset="0"/>
            </a:endParaRPr>
          </a:p>
          <a:p>
            <a:pPr marL="457200" marR="0"/>
            <a:endParaRPr lang="en-US" sz="3200" b="1" spc="5" dirty="0">
              <a:solidFill>
                <a:srgbClr val="111111"/>
              </a:solidFill>
              <a:ea typeface="Times New Roman" panose="02020603050405020304" pitchFamily="18" charset="0"/>
            </a:endParaRPr>
          </a:p>
          <a:p>
            <a:pPr marL="457200" marR="0"/>
            <a:endParaRPr lang="en-US" sz="3200" b="1" spc="5" dirty="0">
              <a:solidFill>
                <a:srgbClr val="111111"/>
              </a:solidFill>
              <a:effectLst/>
              <a:ea typeface="Times New Roman" panose="02020603050405020304" pitchFamily="18" charset="0"/>
            </a:endParaRPr>
          </a:p>
          <a:p>
            <a:pPr marL="457200" marR="0"/>
            <a:endParaRPr lang="en-US" sz="3200" spc="5" dirty="0">
              <a:solidFill>
                <a:srgbClr val="111111"/>
              </a:solidFill>
              <a:effectLst/>
              <a:ea typeface="Times New Roman" panose="02020603050405020304" pitchFamily="18" charset="0"/>
            </a:endParaRPr>
          </a:p>
          <a:p>
            <a:pPr marL="457200" marR="0"/>
            <a:endParaRPr lang="en-US" sz="3200" spc="5" dirty="0">
              <a:solidFill>
                <a:srgbClr val="111111"/>
              </a:solidFill>
              <a:ea typeface="Times New Roman" panose="02020603050405020304" pitchFamily="18" charset="0"/>
            </a:endParaRPr>
          </a:p>
          <a:p>
            <a:pPr marL="457200" marR="0"/>
            <a:r>
              <a:rPr lang="en-US" sz="3200" spc="5" dirty="0">
                <a:solidFill>
                  <a:srgbClr val="111111"/>
                </a:solidFill>
                <a:effectLst/>
                <a:ea typeface="Times New Roman" panose="02020603050405020304" pitchFamily="18" charset="0"/>
              </a:rPr>
              <a:t>The animals on Galapagos fell in love with the daisies Arlene wore at her wedding </a:t>
            </a:r>
            <a:endParaRPr lang="en-US" sz="3200" dirty="0">
              <a:effectLst/>
              <a:ea typeface="Times New Roman" panose="02020603050405020304" pitchFamily="18" charset="0"/>
            </a:endParaRPr>
          </a:p>
        </p:txBody>
      </p:sp>
      <p:sp>
        <p:nvSpPr>
          <p:cNvPr id="4" name="TextBox 3">
            <a:extLst>
              <a:ext uri="{FF2B5EF4-FFF2-40B4-BE49-F238E27FC236}">
                <a16:creationId xmlns:a16="http://schemas.microsoft.com/office/drawing/2014/main" id="{33A84EC5-CF98-AE72-80B7-877AC4805DE1}"/>
              </a:ext>
            </a:extLst>
          </p:cNvPr>
          <p:cNvSpPr txBox="1"/>
          <p:nvPr/>
        </p:nvSpPr>
        <p:spPr>
          <a:xfrm>
            <a:off x="905070" y="0"/>
            <a:ext cx="9918440" cy="1661993"/>
          </a:xfrm>
          <a:prstGeom prst="rect">
            <a:avLst/>
          </a:prstGeom>
          <a:noFill/>
        </p:spPr>
        <p:txBody>
          <a:bodyPr wrap="square" rtlCol="0">
            <a:spAutoFit/>
          </a:bodyPr>
          <a:lstStyle/>
          <a:p>
            <a:pPr algn="ctr"/>
            <a:r>
              <a:rPr lang="en-US" sz="2800" b="1" spc="5" dirty="0">
                <a:solidFill>
                  <a:srgbClr val="111111"/>
                </a:solidFill>
                <a:ea typeface="Times New Roman" panose="02020603050405020304" pitchFamily="18" charset="0"/>
              </a:rPr>
              <a:t>The Five </a:t>
            </a:r>
            <a:r>
              <a:rPr lang="en-US" sz="2800" b="1" spc="5" dirty="0">
                <a:solidFill>
                  <a:srgbClr val="111111"/>
                </a:solidFill>
                <a:effectLst/>
                <a:ea typeface="Times New Roman" panose="02020603050405020304" pitchFamily="18" charset="0"/>
              </a:rPr>
              <a:t>Stages of a Bubble </a:t>
            </a:r>
          </a:p>
          <a:p>
            <a:pPr algn="ctr"/>
            <a:r>
              <a:rPr lang="en-US" sz="2800" b="1" spc="5" dirty="0">
                <a:solidFill>
                  <a:srgbClr val="111111"/>
                </a:solidFill>
                <a:ea typeface="Times New Roman" panose="02020603050405020304" pitchFamily="18" charset="0"/>
              </a:rPr>
              <a:t>as featured in </a:t>
            </a:r>
          </a:p>
          <a:p>
            <a:pPr algn="ctr"/>
            <a:r>
              <a:rPr kumimoji="0" lang="en-US" altLang="en-US" sz="2800" b="1" i="1" u="none" strike="noStrike" cap="none" normalizeH="0" baseline="0" dirty="0">
                <a:ln>
                  <a:noFill/>
                </a:ln>
                <a:effectLst/>
              </a:rPr>
              <a:t>Daisy Bubble</a:t>
            </a:r>
            <a:r>
              <a:rPr kumimoji="0" lang="en-US" altLang="en-US" sz="2800" b="1" i="1" u="none" strike="noStrike" cap="none" normalizeH="0" baseline="0" dirty="0">
                <a:ln>
                  <a:noFill/>
                </a:ln>
              </a:rPr>
              <a:t>: </a:t>
            </a:r>
            <a:r>
              <a:rPr kumimoji="0" lang="en-US" altLang="en-US" sz="2800" b="1" i="1" u="none" strike="noStrike" cap="none" normalizeH="0" baseline="0" dirty="0">
                <a:ln>
                  <a:noFill/>
                </a:ln>
                <a:effectLst/>
              </a:rPr>
              <a:t>A Price Crash on Galapagos</a:t>
            </a:r>
            <a:endParaRPr lang="en-US" sz="3600" b="1" dirty="0">
              <a:effectLst/>
              <a:ea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DA6F4AA8-8327-58B2-248C-015B1E0D768C}"/>
              </a:ext>
            </a:extLst>
          </p:cNvPr>
          <p:cNvPicPr>
            <a:picLocks noChangeAspect="1"/>
          </p:cNvPicPr>
          <p:nvPr/>
        </p:nvPicPr>
        <p:blipFill>
          <a:blip r:embed="rId2"/>
          <a:stretch>
            <a:fillRect/>
          </a:stretch>
        </p:blipFill>
        <p:spPr>
          <a:xfrm>
            <a:off x="3495529" y="3445386"/>
            <a:ext cx="4121701" cy="1936996"/>
          </a:xfrm>
          <a:prstGeom prst="rect">
            <a:avLst/>
          </a:prstGeom>
          <a:ln w="12700">
            <a:solidFill>
              <a:schemeClr val="tx1"/>
            </a:solidFill>
          </a:ln>
        </p:spPr>
      </p:pic>
    </p:spTree>
    <p:extLst>
      <p:ext uri="{BB962C8B-B14F-4D97-AF65-F5344CB8AC3E}">
        <p14:creationId xmlns:p14="http://schemas.microsoft.com/office/powerpoint/2010/main" val="246170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2EFDD1-66BE-30D7-0E1E-E071D19C410D}"/>
              </a:ext>
            </a:extLst>
          </p:cNvPr>
          <p:cNvSpPr txBox="1"/>
          <p:nvPr/>
        </p:nvSpPr>
        <p:spPr>
          <a:xfrm>
            <a:off x="2031742" y="0"/>
            <a:ext cx="7550798" cy="1384995"/>
          </a:xfrm>
          <a:prstGeom prst="rect">
            <a:avLst/>
          </a:prstGeom>
          <a:noFill/>
        </p:spPr>
        <p:txBody>
          <a:bodyPr wrap="square">
            <a:spAutoFit/>
          </a:bodyPr>
          <a:lstStyle/>
          <a:p>
            <a:pPr algn="ctr"/>
            <a:r>
              <a:rPr lang="en-US" sz="2800" b="1" spc="5" dirty="0">
                <a:solidFill>
                  <a:srgbClr val="111111"/>
                </a:solidFill>
                <a:ea typeface="Times New Roman" panose="02020603050405020304" pitchFamily="18" charset="0"/>
              </a:rPr>
              <a:t>The Five </a:t>
            </a:r>
            <a:r>
              <a:rPr lang="en-US" sz="2800" b="1" spc="5" dirty="0">
                <a:solidFill>
                  <a:srgbClr val="111111"/>
                </a:solidFill>
                <a:effectLst/>
                <a:ea typeface="Times New Roman" panose="02020603050405020304" pitchFamily="18" charset="0"/>
              </a:rPr>
              <a:t>Stages of a Bubble </a:t>
            </a:r>
          </a:p>
          <a:p>
            <a:pPr algn="ctr"/>
            <a:r>
              <a:rPr lang="en-US" sz="2800" b="1" spc="5" dirty="0">
                <a:solidFill>
                  <a:srgbClr val="111111"/>
                </a:solidFill>
                <a:ea typeface="Times New Roman" panose="02020603050405020304" pitchFamily="18" charset="0"/>
              </a:rPr>
              <a:t>as featured in </a:t>
            </a:r>
          </a:p>
          <a:p>
            <a:pPr algn="ctr"/>
            <a:r>
              <a:rPr kumimoji="0" lang="en-US" altLang="en-US" sz="2800" b="1" i="1" u="none" strike="noStrike" cap="none" normalizeH="0" baseline="0" dirty="0">
                <a:ln>
                  <a:noFill/>
                </a:ln>
                <a:effectLst/>
              </a:rPr>
              <a:t>Daisy Bubble</a:t>
            </a:r>
            <a:r>
              <a:rPr kumimoji="0" lang="en-US" altLang="en-US" sz="2800" b="1" i="1" u="none" strike="noStrike" cap="none" normalizeH="0" baseline="0" dirty="0">
                <a:ln>
                  <a:noFill/>
                </a:ln>
              </a:rPr>
              <a:t>: </a:t>
            </a:r>
            <a:r>
              <a:rPr kumimoji="0" lang="en-US" altLang="en-US" sz="2800" b="1" i="1" u="none" strike="noStrike" cap="none" normalizeH="0" baseline="0" dirty="0">
                <a:ln>
                  <a:noFill/>
                </a:ln>
                <a:effectLst/>
              </a:rPr>
              <a:t>A Price Crash on Galapagos</a:t>
            </a:r>
            <a:endParaRPr lang="en-US" sz="2800" b="1" dirty="0">
              <a:effectLst/>
              <a:ea typeface="Times New Roman" panose="02020603050405020304" pitchFamily="18" charset="0"/>
            </a:endParaRPr>
          </a:p>
        </p:txBody>
      </p:sp>
      <p:sp>
        <p:nvSpPr>
          <p:cNvPr id="4" name="TextBox 3">
            <a:extLst>
              <a:ext uri="{FF2B5EF4-FFF2-40B4-BE49-F238E27FC236}">
                <a16:creationId xmlns:a16="http://schemas.microsoft.com/office/drawing/2014/main" id="{02BECDD1-3215-6C44-3AEA-41CDB64243CC}"/>
              </a:ext>
            </a:extLst>
          </p:cNvPr>
          <p:cNvSpPr txBox="1"/>
          <p:nvPr/>
        </p:nvSpPr>
        <p:spPr>
          <a:xfrm>
            <a:off x="634483" y="1525384"/>
            <a:ext cx="11084766" cy="3323987"/>
          </a:xfrm>
          <a:prstGeom prst="rect">
            <a:avLst/>
          </a:prstGeom>
          <a:noFill/>
        </p:spPr>
        <p:txBody>
          <a:bodyPr wrap="square" rtlCol="0">
            <a:spAutoFit/>
          </a:bodyPr>
          <a:lstStyle/>
          <a:p>
            <a:pPr marR="0" lvl="0"/>
            <a:r>
              <a:rPr lang="en-US" sz="3200" b="1" spc="5" dirty="0">
                <a:solidFill>
                  <a:srgbClr val="111111"/>
                </a:solidFill>
                <a:effectLst/>
                <a:ea typeface="Times New Roman" panose="02020603050405020304" pitchFamily="18" charset="0"/>
              </a:rPr>
              <a:t>2. Boom - </a:t>
            </a:r>
            <a:r>
              <a:rPr lang="en-US" sz="3200" spc="5" dirty="0">
                <a:solidFill>
                  <a:srgbClr val="111111"/>
                </a:solidFill>
                <a:effectLst/>
                <a:ea typeface="Times New Roman" panose="02020603050405020304" pitchFamily="18" charset="0"/>
              </a:rPr>
              <a:t>Prices rise slowly at first, following a displacement, but then gain momentum</a:t>
            </a:r>
            <a:r>
              <a:rPr lang="en-US" sz="3200" spc="5" dirty="0">
                <a:solidFill>
                  <a:srgbClr val="000000"/>
                </a:solidFill>
                <a:effectLst/>
                <a:ea typeface="Times New Roman" panose="02020603050405020304" pitchFamily="18" charset="0"/>
              </a:rPr>
              <a:t> </a:t>
            </a:r>
            <a:r>
              <a:rPr lang="en-US" sz="3200" spc="5" dirty="0">
                <a:solidFill>
                  <a:srgbClr val="111111"/>
                </a:solidFill>
                <a:effectLst/>
                <a:ea typeface="Times New Roman" panose="02020603050405020304" pitchFamily="18" charset="0"/>
              </a:rPr>
              <a:t>as more and more participants enter the market.</a:t>
            </a:r>
            <a:endParaRPr lang="en-US" sz="3200" dirty="0">
              <a:ea typeface="Times New Roman" panose="02020603050405020304" pitchFamily="18" charset="0"/>
            </a:endParaRPr>
          </a:p>
          <a:p>
            <a:pPr marR="0" lvl="0"/>
            <a:endParaRPr lang="en-US" sz="3200" spc="5" dirty="0">
              <a:solidFill>
                <a:srgbClr val="111111"/>
              </a:solidFill>
              <a:effectLst/>
              <a:ea typeface="Times New Roman" panose="02020603050405020304" pitchFamily="18" charset="0"/>
            </a:endParaRPr>
          </a:p>
          <a:p>
            <a:pPr marR="0" lvl="0"/>
            <a:r>
              <a:rPr lang="en-US" sz="3200" spc="5" dirty="0">
                <a:solidFill>
                  <a:srgbClr val="111111"/>
                </a:solidFill>
                <a:effectLst/>
                <a:ea typeface="Times New Roman" panose="02020603050405020304" pitchFamily="18" charset="0"/>
              </a:rPr>
              <a:t>The week after the wedding, Pelican Della sold all of the daisies at her florist shop. </a:t>
            </a:r>
            <a:endParaRPr lang="en-US" sz="3200" dirty="0">
              <a:effectLst/>
              <a:ea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AE738CEC-BB3A-62C8-BA10-8EED53CEDD58}"/>
              </a:ext>
            </a:extLst>
          </p:cNvPr>
          <p:cNvPicPr>
            <a:picLocks noChangeAspect="1"/>
          </p:cNvPicPr>
          <p:nvPr/>
        </p:nvPicPr>
        <p:blipFill>
          <a:blip r:embed="rId2"/>
          <a:stretch>
            <a:fillRect/>
          </a:stretch>
        </p:blipFill>
        <p:spPr>
          <a:xfrm>
            <a:off x="5807141" y="4105640"/>
            <a:ext cx="2619288" cy="2453951"/>
          </a:xfrm>
          <a:prstGeom prst="rect">
            <a:avLst/>
          </a:prstGeom>
          <a:ln w="28575">
            <a:solidFill>
              <a:schemeClr val="tx1"/>
            </a:solidFill>
          </a:ln>
        </p:spPr>
      </p:pic>
    </p:spTree>
    <p:extLst>
      <p:ext uri="{BB962C8B-B14F-4D97-AF65-F5344CB8AC3E}">
        <p14:creationId xmlns:p14="http://schemas.microsoft.com/office/powerpoint/2010/main" val="2262673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F415F6-8FD0-38AF-7291-C62D2072300A}"/>
              </a:ext>
            </a:extLst>
          </p:cNvPr>
          <p:cNvSpPr txBox="1"/>
          <p:nvPr/>
        </p:nvSpPr>
        <p:spPr>
          <a:xfrm>
            <a:off x="1875454" y="0"/>
            <a:ext cx="7737409" cy="1384995"/>
          </a:xfrm>
          <a:prstGeom prst="rect">
            <a:avLst/>
          </a:prstGeom>
          <a:noFill/>
        </p:spPr>
        <p:txBody>
          <a:bodyPr wrap="square">
            <a:spAutoFit/>
          </a:bodyPr>
          <a:lstStyle/>
          <a:p>
            <a:pPr algn="ctr"/>
            <a:r>
              <a:rPr lang="en-US" sz="2800" b="1" spc="5" dirty="0">
                <a:solidFill>
                  <a:srgbClr val="111111"/>
                </a:solidFill>
                <a:ea typeface="Times New Roman" panose="02020603050405020304" pitchFamily="18" charset="0"/>
              </a:rPr>
              <a:t>The Five </a:t>
            </a:r>
            <a:r>
              <a:rPr lang="en-US" sz="2800" b="1" spc="5" dirty="0">
                <a:solidFill>
                  <a:srgbClr val="111111"/>
                </a:solidFill>
                <a:effectLst/>
                <a:ea typeface="Times New Roman" panose="02020603050405020304" pitchFamily="18" charset="0"/>
              </a:rPr>
              <a:t>Stages of a Bubble </a:t>
            </a:r>
          </a:p>
          <a:p>
            <a:pPr algn="ctr"/>
            <a:r>
              <a:rPr lang="en-US" sz="2800" b="1" spc="5" dirty="0">
                <a:solidFill>
                  <a:srgbClr val="111111"/>
                </a:solidFill>
                <a:ea typeface="Times New Roman" panose="02020603050405020304" pitchFamily="18" charset="0"/>
              </a:rPr>
              <a:t>as featured in </a:t>
            </a:r>
          </a:p>
          <a:p>
            <a:pPr algn="ctr"/>
            <a:r>
              <a:rPr kumimoji="0" lang="en-US" altLang="en-US" sz="2800" b="1" i="1" u="none" strike="noStrike" cap="none" normalizeH="0" baseline="0" dirty="0">
                <a:ln>
                  <a:noFill/>
                </a:ln>
                <a:effectLst/>
              </a:rPr>
              <a:t>Daisy Bubble</a:t>
            </a:r>
            <a:r>
              <a:rPr kumimoji="0" lang="en-US" altLang="en-US" sz="2800" b="1" i="1" u="none" strike="noStrike" cap="none" normalizeH="0" baseline="0" dirty="0">
                <a:ln>
                  <a:noFill/>
                </a:ln>
              </a:rPr>
              <a:t>: </a:t>
            </a:r>
            <a:r>
              <a:rPr kumimoji="0" lang="en-US" altLang="en-US" sz="2800" b="1" i="1" u="none" strike="noStrike" cap="none" normalizeH="0" baseline="0" dirty="0">
                <a:ln>
                  <a:noFill/>
                </a:ln>
                <a:effectLst/>
              </a:rPr>
              <a:t>A Price Crash on Galapagos</a:t>
            </a:r>
            <a:endParaRPr lang="en-US" sz="2800" b="1" dirty="0">
              <a:effectLst/>
              <a:ea typeface="Times New Roman" panose="02020603050405020304" pitchFamily="18" charset="0"/>
            </a:endParaRPr>
          </a:p>
        </p:txBody>
      </p:sp>
      <p:sp>
        <p:nvSpPr>
          <p:cNvPr id="5" name="TextBox 4">
            <a:extLst>
              <a:ext uri="{FF2B5EF4-FFF2-40B4-BE49-F238E27FC236}">
                <a16:creationId xmlns:a16="http://schemas.microsoft.com/office/drawing/2014/main" id="{03D38DD1-540A-878A-F41E-C7EAF52CE429}"/>
              </a:ext>
            </a:extLst>
          </p:cNvPr>
          <p:cNvSpPr txBox="1"/>
          <p:nvPr/>
        </p:nvSpPr>
        <p:spPr>
          <a:xfrm>
            <a:off x="737119" y="1548795"/>
            <a:ext cx="10170366" cy="5324535"/>
          </a:xfrm>
          <a:prstGeom prst="rect">
            <a:avLst/>
          </a:prstGeom>
          <a:noFill/>
        </p:spPr>
        <p:txBody>
          <a:bodyPr wrap="square">
            <a:spAutoFit/>
          </a:bodyPr>
          <a:lstStyle/>
          <a:p>
            <a:pPr marL="0" marR="0"/>
            <a:r>
              <a:rPr lang="en-US" sz="3200" b="1" spc="5" dirty="0">
                <a:solidFill>
                  <a:srgbClr val="111111"/>
                </a:solidFill>
                <a:effectLst/>
                <a:ea typeface="Times New Roman" panose="02020603050405020304" pitchFamily="18" charset="0"/>
              </a:rPr>
              <a:t>3. Euphoria - </a:t>
            </a:r>
            <a:r>
              <a:rPr lang="en-US" sz="3200" spc="5" dirty="0">
                <a:solidFill>
                  <a:srgbClr val="111111"/>
                </a:solidFill>
                <a:effectLst/>
                <a:ea typeface="Times New Roman" panose="02020603050405020304" pitchFamily="18" charset="0"/>
              </a:rPr>
              <a:t>During this phase, caution is thrown to the wind, as the prices for daisies skyrocketed. </a:t>
            </a:r>
          </a:p>
          <a:p>
            <a:pPr marL="0" marR="0"/>
            <a:endParaRPr lang="en-US" sz="3200" spc="5" dirty="0">
              <a:solidFill>
                <a:srgbClr val="111111"/>
              </a:solidFill>
              <a:ea typeface="Times New Roman" panose="02020603050405020304" pitchFamily="18" charset="0"/>
            </a:endParaRPr>
          </a:p>
          <a:p>
            <a:pPr marL="0" marR="0"/>
            <a:endParaRPr lang="en-US" sz="3200" spc="5" dirty="0">
              <a:solidFill>
                <a:srgbClr val="111111"/>
              </a:solidFill>
              <a:effectLst/>
              <a:ea typeface="Times New Roman" panose="02020603050405020304" pitchFamily="18" charset="0"/>
            </a:endParaRPr>
          </a:p>
          <a:p>
            <a:pPr marL="0" marR="0"/>
            <a:endParaRPr lang="en-US" sz="3200" spc="5" dirty="0">
              <a:solidFill>
                <a:srgbClr val="111111"/>
              </a:solidFill>
              <a:ea typeface="Times New Roman" panose="02020603050405020304" pitchFamily="18" charset="0"/>
            </a:endParaRPr>
          </a:p>
          <a:p>
            <a:pPr marL="0" marR="0"/>
            <a:endParaRPr lang="en-US" sz="3200" spc="5" dirty="0">
              <a:solidFill>
                <a:srgbClr val="111111"/>
              </a:solidFill>
              <a:effectLst/>
              <a:ea typeface="Times New Roman" panose="02020603050405020304" pitchFamily="18" charset="0"/>
            </a:endParaRPr>
          </a:p>
          <a:p>
            <a:pPr marL="0" marR="0"/>
            <a:endParaRPr lang="en-US" sz="3200" spc="5" dirty="0">
              <a:solidFill>
                <a:srgbClr val="111111"/>
              </a:solidFill>
              <a:effectLst/>
              <a:ea typeface="Times New Roman" panose="02020603050405020304" pitchFamily="18" charset="0"/>
            </a:endParaRPr>
          </a:p>
          <a:p>
            <a:r>
              <a:rPr lang="en-US" sz="2800" spc="5" dirty="0">
                <a:solidFill>
                  <a:srgbClr val="111111"/>
                </a:solidFill>
                <a:ea typeface="Times New Roman" panose="02020603050405020304" pitchFamily="18" charset="0"/>
              </a:rPr>
              <a:t>Seal was auctioning off his daisies at escalating prices. The first week they sold for ten sardines a flower, the second week twenty sardines, the third week they were up to one hundred sardines a flower. </a:t>
            </a:r>
            <a:endParaRPr lang="en-US" sz="2800" dirty="0">
              <a:ea typeface="Times New Roman" panose="02020603050405020304" pitchFamily="18" charset="0"/>
            </a:endParaRPr>
          </a:p>
          <a:p>
            <a:pPr marL="0" marR="0"/>
            <a:endParaRPr lang="en-US" sz="3200" spc="5" dirty="0">
              <a:solidFill>
                <a:srgbClr val="111111"/>
              </a:solidFill>
              <a:ea typeface="Times New Roman" panose="02020603050405020304" pitchFamily="18" charset="0"/>
            </a:endParaRPr>
          </a:p>
        </p:txBody>
      </p:sp>
      <p:pic>
        <p:nvPicPr>
          <p:cNvPr id="7" name="Picture 6">
            <a:extLst>
              <a:ext uri="{FF2B5EF4-FFF2-40B4-BE49-F238E27FC236}">
                <a16:creationId xmlns:a16="http://schemas.microsoft.com/office/drawing/2014/main" id="{9CE9C644-8A7A-24F2-45BB-C704084E52BC}"/>
              </a:ext>
            </a:extLst>
          </p:cNvPr>
          <p:cNvPicPr>
            <a:picLocks noChangeAspect="1"/>
          </p:cNvPicPr>
          <p:nvPr/>
        </p:nvPicPr>
        <p:blipFill>
          <a:blip r:embed="rId2"/>
          <a:stretch>
            <a:fillRect/>
          </a:stretch>
        </p:blipFill>
        <p:spPr>
          <a:xfrm>
            <a:off x="2463282" y="2621902"/>
            <a:ext cx="5517481" cy="2118049"/>
          </a:xfrm>
          <a:prstGeom prst="rect">
            <a:avLst/>
          </a:prstGeom>
          <a:ln w="28575">
            <a:solidFill>
              <a:schemeClr val="tx1"/>
            </a:solidFill>
          </a:ln>
        </p:spPr>
      </p:pic>
    </p:spTree>
    <p:extLst>
      <p:ext uri="{BB962C8B-B14F-4D97-AF65-F5344CB8AC3E}">
        <p14:creationId xmlns:p14="http://schemas.microsoft.com/office/powerpoint/2010/main" val="2320275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4D259-3295-EBC2-FF5C-A38E2A5BD1E5}"/>
              </a:ext>
            </a:extLst>
          </p:cNvPr>
          <p:cNvSpPr txBox="1"/>
          <p:nvPr/>
        </p:nvSpPr>
        <p:spPr>
          <a:xfrm>
            <a:off x="330461" y="1662738"/>
            <a:ext cx="7850154" cy="4247317"/>
          </a:xfrm>
          <a:prstGeom prst="rect">
            <a:avLst/>
          </a:prstGeom>
          <a:noFill/>
        </p:spPr>
        <p:txBody>
          <a:bodyPr wrap="square" rtlCol="0">
            <a:spAutoFit/>
          </a:bodyPr>
          <a:lstStyle/>
          <a:p>
            <a:pPr marL="0" marR="0"/>
            <a:r>
              <a:rPr lang="en-US" sz="2800" b="1" spc="5" dirty="0">
                <a:solidFill>
                  <a:srgbClr val="111111"/>
                </a:solidFill>
                <a:effectLst/>
                <a:latin typeface="Arial" panose="020B0604020202020204" pitchFamily="34" charset="0"/>
                <a:ea typeface="Times New Roman" panose="02020603050405020304" pitchFamily="18" charset="0"/>
              </a:rPr>
              <a:t>4. Profit-Taking </a:t>
            </a:r>
            <a:r>
              <a:rPr lang="en-US" sz="2800" b="0" i="0" dirty="0">
                <a:solidFill>
                  <a:srgbClr val="111111"/>
                </a:solidFill>
                <a:effectLst/>
                <a:latin typeface="SourceSansPro"/>
              </a:rPr>
              <a:t>In this phase, some investors heed warning signs that the bubble is about at its bursting point. They start selling to make a profit. </a:t>
            </a:r>
          </a:p>
          <a:p>
            <a:pPr marL="0" marR="0"/>
            <a:endParaRPr lang="en-US" sz="2800" spc="5" dirty="0">
              <a:solidFill>
                <a:srgbClr val="111111"/>
              </a:solidFill>
              <a:latin typeface="SourceSansPro"/>
              <a:ea typeface="Times New Roman" panose="02020603050405020304" pitchFamily="18" charset="0"/>
            </a:endParaRPr>
          </a:p>
          <a:p>
            <a:pPr marL="0" marR="0"/>
            <a:endParaRPr lang="en-US" sz="2800" spc="5" dirty="0">
              <a:solidFill>
                <a:srgbClr val="111111"/>
              </a:solidFill>
              <a:effectLst/>
              <a:latin typeface="SourceSansPro"/>
              <a:ea typeface="Times New Roman" panose="02020603050405020304" pitchFamily="18" charset="0"/>
            </a:endParaRPr>
          </a:p>
          <a:p>
            <a:pPr marL="0" marR="0"/>
            <a:r>
              <a:rPr lang="en-US" sz="2800" spc="5" dirty="0">
                <a:solidFill>
                  <a:srgbClr val="111111"/>
                </a:solidFill>
                <a:effectLst/>
                <a:latin typeface="Arial" panose="020B0604020202020204" pitchFamily="34" charset="0"/>
                <a:ea typeface="Times New Roman" panose="02020603050405020304" pitchFamily="18" charset="0"/>
              </a:rPr>
              <a:t>Bess warned </a:t>
            </a:r>
            <a:r>
              <a:rPr lang="en-US" sz="2800" spc="5" dirty="0">
                <a:solidFill>
                  <a:srgbClr val="111111"/>
                </a:solidFill>
                <a:latin typeface="Arial" panose="020B0604020202020204" pitchFamily="34" charset="0"/>
                <a:ea typeface="Times New Roman" panose="02020603050405020304" pitchFamily="18" charset="0"/>
              </a:rPr>
              <a:t>everyone the price would drop, but the</a:t>
            </a:r>
            <a:r>
              <a:rPr lang="en-US" sz="2800" spc="5" dirty="0">
                <a:solidFill>
                  <a:srgbClr val="111111"/>
                </a:solidFill>
                <a:effectLst/>
                <a:latin typeface="Arial" panose="020B0604020202020204" pitchFamily="34" charset="0"/>
                <a:ea typeface="Times New Roman" panose="02020603050405020304" pitchFamily="18" charset="0"/>
              </a:rPr>
              <a:t> animals on the island kept selling the daisies to each other. Prices rose with each transaction, up to ten thousand sardines!</a:t>
            </a:r>
            <a:endParaRPr lang="en-US" sz="2800" dirty="0">
              <a:effectLst/>
              <a:latin typeface="Times New Roman" panose="02020603050405020304" pitchFamily="18" charset="0"/>
              <a:ea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34BE9A2F-44E4-8015-2B00-EE8FADA0C2FC}"/>
              </a:ext>
            </a:extLst>
          </p:cNvPr>
          <p:cNvSpPr txBox="1"/>
          <p:nvPr/>
        </p:nvSpPr>
        <p:spPr>
          <a:xfrm>
            <a:off x="1147665" y="0"/>
            <a:ext cx="8686800" cy="1384995"/>
          </a:xfrm>
          <a:prstGeom prst="rect">
            <a:avLst/>
          </a:prstGeom>
          <a:noFill/>
        </p:spPr>
        <p:txBody>
          <a:bodyPr wrap="square">
            <a:spAutoFit/>
          </a:bodyPr>
          <a:lstStyle/>
          <a:p>
            <a:pPr algn="ctr"/>
            <a:r>
              <a:rPr lang="en-US" sz="2800" b="1" spc="5" dirty="0">
                <a:solidFill>
                  <a:srgbClr val="111111"/>
                </a:solidFill>
                <a:ea typeface="Times New Roman" panose="02020603050405020304" pitchFamily="18" charset="0"/>
              </a:rPr>
              <a:t>The Five </a:t>
            </a:r>
            <a:r>
              <a:rPr lang="en-US" sz="2800" b="1" spc="5" dirty="0">
                <a:solidFill>
                  <a:srgbClr val="111111"/>
                </a:solidFill>
                <a:effectLst/>
                <a:ea typeface="Times New Roman" panose="02020603050405020304" pitchFamily="18" charset="0"/>
              </a:rPr>
              <a:t>Stages of a Bubble </a:t>
            </a:r>
          </a:p>
          <a:p>
            <a:pPr algn="ctr"/>
            <a:r>
              <a:rPr lang="en-US" sz="2800" b="1" spc="5" dirty="0">
                <a:solidFill>
                  <a:srgbClr val="111111"/>
                </a:solidFill>
                <a:ea typeface="Times New Roman" panose="02020603050405020304" pitchFamily="18" charset="0"/>
              </a:rPr>
              <a:t>as featured in </a:t>
            </a:r>
          </a:p>
          <a:p>
            <a:pPr algn="ctr"/>
            <a:r>
              <a:rPr kumimoji="0" lang="en-US" altLang="en-US" sz="2800" b="1" i="1" u="none" strike="noStrike" cap="none" normalizeH="0" baseline="0" dirty="0">
                <a:ln>
                  <a:noFill/>
                </a:ln>
                <a:effectLst/>
              </a:rPr>
              <a:t>Daisy Bubble</a:t>
            </a:r>
            <a:r>
              <a:rPr kumimoji="0" lang="en-US" altLang="en-US" sz="2800" b="1" i="1" u="none" strike="noStrike" cap="none" normalizeH="0" baseline="0" dirty="0">
                <a:ln>
                  <a:noFill/>
                </a:ln>
              </a:rPr>
              <a:t>: </a:t>
            </a:r>
            <a:r>
              <a:rPr kumimoji="0" lang="en-US" altLang="en-US" sz="2800" b="1" i="1" u="none" strike="noStrike" cap="none" normalizeH="0" baseline="0" dirty="0">
                <a:ln>
                  <a:noFill/>
                </a:ln>
                <a:effectLst/>
              </a:rPr>
              <a:t>A Price Crash on Galapagos</a:t>
            </a:r>
            <a:endParaRPr lang="en-US" sz="2800" b="1" dirty="0">
              <a:effectLst/>
              <a:ea typeface="Times New Roman" panose="02020603050405020304" pitchFamily="18" charset="0"/>
            </a:endParaRPr>
          </a:p>
        </p:txBody>
      </p:sp>
      <p:pic>
        <p:nvPicPr>
          <p:cNvPr id="6" name="Picture 5">
            <a:extLst>
              <a:ext uri="{FF2B5EF4-FFF2-40B4-BE49-F238E27FC236}">
                <a16:creationId xmlns:a16="http://schemas.microsoft.com/office/drawing/2014/main" id="{A215AF47-42A9-4635-D624-2F66C5A0F93C}"/>
              </a:ext>
            </a:extLst>
          </p:cNvPr>
          <p:cNvPicPr>
            <a:picLocks noChangeAspect="1"/>
          </p:cNvPicPr>
          <p:nvPr/>
        </p:nvPicPr>
        <p:blipFill>
          <a:blip r:embed="rId2"/>
          <a:stretch>
            <a:fillRect/>
          </a:stretch>
        </p:blipFill>
        <p:spPr>
          <a:xfrm>
            <a:off x="8292510" y="1662738"/>
            <a:ext cx="3400191" cy="4327515"/>
          </a:xfrm>
          <a:prstGeom prst="rect">
            <a:avLst/>
          </a:prstGeom>
          <a:ln w="12700">
            <a:solidFill>
              <a:schemeClr val="tx1"/>
            </a:solidFill>
          </a:ln>
        </p:spPr>
      </p:pic>
    </p:spTree>
    <p:extLst>
      <p:ext uri="{BB962C8B-B14F-4D97-AF65-F5344CB8AC3E}">
        <p14:creationId xmlns:p14="http://schemas.microsoft.com/office/powerpoint/2010/main" val="3689263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E2C89A-D0C0-894A-F2F5-0D086A64DA7E}"/>
              </a:ext>
            </a:extLst>
          </p:cNvPr>
          <p:cNvPicPr>
            <a:picLocks noChangeAspect="1"/>
          </p:cNvPicPr>
          <p:nvPr/>
        </p:nvPicPr>
        <p:blipFill>
          <a:blip r:embed="rId2"/>
          <a:stretch>
            <a:fillRect/>
          </a:stretch>
        </p:blipFill>
        <p:spPr>
          <a:xfrm>
            <a:off x="401838" y="1762862"/>
            <a:ext cx="3684927" cy="4254761"/>
          </a:xfrm>
          <a:prstGeom prst="rect">
            <a:avLst/>
          </a:prstGeom>
          <a:ln w="12700">
            <a:solidFill>
              <a:schemeClr val="tx1"/>
            </a:solidFill>
          </a:ln>
        </p:spPr>
      </p:pic>
      <p:sp>
        <p:nvSpPr>
          <p:cNvPr id="5" name="TextBox 4">
            <a:extLst>
              <a:ext uri="{FF2B5EF4-FFF2-40B4-BE49-F238E27FC236}">
                <a16:creationId xmlns:a16="http://schemas.microsoft.com/office/drawing/2014/main" id="{691988B7-B373-315E-ACCE-06B03EE31185}"/>
              </a:ext>
            </a:extLst>
          </p:cNvPr>
          <p:cNvSpPr txBox="1"/>
          <p:nvPr/>
        </p:nvSpPr>
        <p:spPr>
          <a:xfrm>
            <a:off x="1548882" y="-111766"/>
            <a:ext cx="8073311" cy="1446550"/>
          </a:xfrm>
          <a:prstGeom prst="rect">
            <a:avLst/>
          </a:prstGeom>
          <a:noFill/>
        </p:spPr>
        <p:txBody>
          <a:bodyPr wrap="square">
            <a:spAutoFit/>
          </a:bodyPr>
          <a:lstStyle/>
          <a:p>
            <a:pPr algn="ctr"/>
            <a:r>
              <a:rPr lang="en-US" sz="3200" b="1" spc="5" dirty="0">
                <a:solidFill>
                  <a:srgbClr val="111111"/>
                </a:solidFill>
                <a:ea typeface="Times New Roman" panose="02020603050405020304" pitchFamily="18" charset="0"/>
              </a:rPr>
              <a:t>The Five </a:t>
            </a:r>
            <a:r>
              <a:rPr lang="en-US" sz="3200" b="1" spc="5" dirty="0">
                <a:solidFill>
                  <a:srgbClr val="111111"/>
                </a:solidFill>
                <a:effectLst/>
                <a:ea typeface="Times New Roman" panose="02020603050405020304" pitchFamily="18" charset="0"/>
              </a:rPr>
              <a:t>Stages of a Bubble </a:t>
            </a:r>
          </a:p>
          <a:p>
            <a:pPr algn="ctr"/>
            <a:r>
              <a:rPr lang="en-US" sz="2400" b="1" spc="5" dirty="0">
                <a:solidFill>
                  <a:srgbClr val="111111"/>
                </a:solidFill>
                <a:ea typeface="Times New Roman" panose="02020603050405020304" pitchFamily="18" charset="0"/>
              </a:rPr>
              <a:t>as featured in </a:t>
            </a:r>
          </a:p>
          <a:p>
            <a:pPr algn="ctr"/>
            <a:r>
              <a:rPr kumimoji="0" lang="en-US" altLang="en-US" sz="3200" b="1" i="1" u="none" strike="noStrike" cap="none" normalizeH="0" baseline="0" dirty="0">
                <a:ln>
                  <a:noFill/>
                </a:ln>
                <a:effectLst/>
              </a:rPr>
              <a:t>Daisy Bubble</a:t>
            </a:r>
            <a:r>
              <a:rPr kumimoji="0" lang="en-US" altLang="en-US" sz="3200" b="1" i="1" u="none" strike="noStrike" cap="none" normalizeH="0" baseline="0" dirty="0">
                <a:ln>
                  <a:noFill/>
                </a:ln>
              </a:rPr>
              <a:t>: </a:t>
            </a:r>
            <a:r>
              <a:rPr kumimoji="0" lang="en-US" altLang="en-US" sz="3200" b="1" i="1" u="none" strike="noStrike" cap="none" normalizeH="0" baseline="0" dirty="0">
                <a:ln>
                  <a:noFill/>
                </a:ln>
                <a:effectLst/>
              </a:rPr>
              <a:t>A Price Crash on Galapagos</a:t>
            </a:r>
            <a:endParaRPr lang="en-US" sz="3200" b="1" dirty="0">
              <a:effectLst/>
              <a:ea typeface="Times New Roman" panose="02020603050405020304" pitchFamily="18" charset="0"/>
            </a:endParaRPr>
          </a:p>
        </p:txBody>
      </p:sp>
      <p:sp>
        <p:nvSpPr>
          <p:cNvPr id="6" name="TextBox 5">
            <a:extLst>
              <a:ext uri="{FF2B5EF4-FFF2-40B4-BE49-F238E27FC236}">
                <a16:creationId xmlns:a16="http://schemas.microsoft.com/office/drawing/2014/main" id="{5554ACC1-2B88-3A5D-3F83-2E1C1BF61764}"/>
              </a:ext>
            </a:extLst>
          </p:cNvPr>
          <p:cNvSpPr txBox="1"/>
          <p:nvPr/>
        </p:nvSpPr>
        <p:spPr>
          <a:xfrm>
            <a:off x="4428723" y="1611505"/>
            <a:ext cx="7249886" cy="4801314"/>
          </a:xfrm>
          <a:prstGeom prst="rect">
            <a:avLst/>
          </a:prstGeom>
          <a:noFill/>
        </p:spPr>
        <p:txBody>
          <a:bodyPr wrap="square" rtlCol="0">
            <a:spAutoFit/>
          </a:bodyPr>
          <a:lstStyle/>
          <a:p>
            <a:pPr marL="0" marR="0"/>
            <a:r>
              <a:rPr lang="en-US" sz="3200" b="1" spc="5" dirty="0">
                <a:solidFill>
                  <a:srgbClr val="111111"/>
                </a:solidFill>
                <a:effectLst/>
                <a:ea typeface="Times New Roman" panose="02020603050405020304" pitchFamily="18" charset="0"/>
              </a:rPr>
              <a:t>5. Panic </a:t>
            </a:r>
            <a:r>
              <a:rPr lang="en-US" sz="3200" spc="5" dirty="0">
                <a:solidFill>
                  <a:srgbClr val="111111"/>
                </a:solidFill>
                <a:effectLst/>
                <a:ea typeface="Times New Roman" panose="02020603050405020304" pitchFamily="18" charset="0"/>
              </a:rPr>
              <a:t>In the panic stage, asset prices reverse course and descend as rapidly as they had ascended.</a:t>
            </a:r>
            <a:endParaRPr lang="en-US" sz="3200" dirty="0">
              <a:effectLst/>
              <a:ea typeface="Times New Roman" panose="02020603050405020304" pitchFamily="18" charset="0"/>
            </a:endParaRPr>
          </a:p>
          <a:p>
            <a:pPr marL="0" marR="0"/>
            <a:endParaRPr lang="en-US" sz="3200" spc="5" dirty="0">
              <a:solidFill>
                <a:srgbClr val="111111"/>
              </a:solidFill>
              <a:effectLst/>
              <a:ea typeface="Times New Roman" panose="02020603050405020304" pitchFamily="18" charset="0"/>
            </a:endParaRPr>
          </a:p>
          <a:p>
            <a:pPr marL="0" marR="0"/>
            <a:r>
              <a:rPr lang="en-US" sz="3200" spc="5" dirty="0">
                <a:solidFill>
                  <a:srgbClr val="111111"/>
                </a:solidFill>
                <a:effectLst/>
                <a:ea typeface="Times New Roman" panose="02020603050405020304" pitchFamily="18" charset="0"/>
              </a:rPr>
              <a:t>When it was learned that the farmers on Floreana had grown more daisies and would be sending them to the shops on Galapagos, prices dropped to a fraction of the cost. </a:t>
            </a:r>
            <a:endParaRPr lang="en-US" sz="3200" dirty="0">
              <a:effectLst/>
              <a:ea typeface="Times New Roman" panose="02020603050405020304" pitchFamily="18" charset="0"/>
            </a:endParaRPr>
          </a:p>
          <a:p>
            <a:endParaRPr lang="en-US" dirty="0"/>
          </a:p>
        </p:txBody>
      </p:sp>
    </p:spTree>
    <p:extLst>
      <p:ext uri="{BB962C8B-B14F-4D97-AF65-F5344CB8AC3E}">
        <p14:creationId xmlns:p14="http://schemas.microsoft.com/office/powerpoint/2010/main" val="334487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9D6AEA-A61A-4768-A51C-CD045D361F0F}"/>
              </a:ext>
            </a:extLst>
          </p:cNvPr>
          <p:cNvPicPr>
            <a:picLocks noChangeAspect="1"/>
          </p:cNvPicPr>
          <p:nvPr/>
        </p:nvPicPr>
        <p:blipFill>
          <a:blip r:embed="rId2"/>
          <a:stretch>
            <a:fillRect/>
          </a:stretch>
        </p:blipFill>
        <p:spPr>
          <a:xfrm>
            <a:off x="870267" y="885970"/>
            <a:ext cx="4312712" cy="5794744"/>
          </a:xfrm>
          <a:prstGeom prst="rect">
            <a:avLst/>
          </a:prstGeom>
          <a:ln w="19050">
            <a:solidFill>
              <a:schemeClr val="tx1"/>
            </a:solidFill>
          </a:ln>
        </p:spPr>
      </p:pic>
      <p:pic>
        <p:nvPicPr>
          <p:cNvPr id="5" name="Picture 4">
            <a:extLst>
              <a:ext uri="{FF2B5EF4-FFF2-40B4-BE49-F238E27FC236}">
                <a16:creationId xmlns:a16="http://schemas.microsoft.com/office/drawing/2014/main" id="{484C03FA-0A21-4895-BECD-2CA134C7F905}"/>
              </a:ext>
            </a:extLst>
          </p:cNvPr>
          <p:cNvPicPr>
            <a:picLocks noChangeAspect="1"/>
          </p:cNvPicPr>
          <p:nvPr/>
        </p:nvPicPr>
        <p:blipFill>
          <a:blip r:embed="rId3"/>
          <a:stretch>
            <a:fillRect/>
          </a:stretch>
        </p:blipFill>
        <p:spPr>
          <a:xfrm>
            <a:off x="5892155" y="1387547"/>
            <a:ext cx="2757488" cy="3390901"/>
          </a:xfrm>
          <a:prstGeom prst="rect">
            <a:avLst/>
          </a:prstGeom>
          <a:ln w="19050">
            <a:solidFill>
              <a:schemeClr val="tx1"/>
            </a:solidFill>
          </a:ln>
        </p:spPr>
      </p:pic>
      <p:pic>
        <p:nvPicPr>
          <p:cNvPr id="7" name="Picture 6">
            <a:extLst>
              <a:ext uri="{FF2B5EF4-FFF2-40B4-BE49-F238E27FC236}">
                <a16:creationId xmlns:a16="http://schemas.microsoft.com/office/drawing/2014/main" id="{BA4B7A0A-8C35-459F-83C4-BE97068B3FAF}"/>
              </a:ext>
            </a:extLst>
          </p:cNvPr>
          <p:cNvPicPr>
            <a:picLocks noChangeAspect="1"/>
          </p:cNvPicPr>
          <p:nvPr/>
        </p:nvPicPr>
        <p:blipFill>
          <a:blip r:embed="rId4"/>
          <a:stretch>
            <a:fillRect/>
          </a:stretch>
        </p:blipFill>
        <p:spPr>
          <a:xfrm>
            <a:off x="8006269" y="4196333"/>
            <a:ext cx="2705100" cy="2271713"/>
          </a:xfrm>
          <a:prstGeom prst="rect">
            <a:avLst/>
          </a:prstGeom>
          <a:ln w="19050">
            <a:solidFill>
              <a:schemeClr val="tx1"/>
            </a:solidFill>
          </a:ln>
        </p:spPr>
      </p:pic>
      <p:sp>
        <p:nvSpPr>
          <p:cNvPr id="9" name="TextBox 8">
            <a:extLst>
              <a:ext uri="{FF2B5EF4-FFF2-40B4-BE49-F238E27FC236}">
                <a16:creationId xmlns:a16="http://schemas.microsoft.com/office/drawing/2014/main" id="{68091159-7C22-407E-B94E-E76797DC31A2}"/>
              </a:ext>
            </a:extLst>
          </p:cNvPr>
          <p:cNvSpPr txBox="1"/>
          <p:nvPr/>
        </p:nvSpPr>
        <p:spPr>
          <a:xfrm>
            <a:off x="2814970" y="187474"/>
            <a:ext cx="6097772" cy="646331"/>
          </a:xfrm>
          <a:prstGeom prst="rect">
            <a:avLst/>
          </a:prstGeom>
          <a:noFill/>
        </p:spPr>
        <p:txBody>
          <a:bodyPr wrap="square">
            <a:spAutoFit/>
          </a:bodyPr>
          <a:lstStyle/>
          <a:p>
            <a:pPr algn="ctr"/>
            <a:r>
              <a:rPr lang="en-US" sz="3600" b="1" dirty="0">
                <a:solidFill>
                  <a:srgbClr val="FFC000"/>
                </a:solidFill>
                <a:effectLst>
                  <a:outerShdw blurRad="38100" dist="38100" dir="2700000" algn="tl">
                    <a:srgbClr val="000000">
                      <a:alpha val="43137"/>
                    </a:srgbClr>
                  </a:outerShdw>
                </a:effectLst>
              </a:rPr>
              <a:t>A Bucket of Daisies Challenge</a:t>
            </a:r>
          </a:p>
        </p:txBody>
      </p:sp>
      <p:pic>
        <p:nvPicPr>
          <p:cNvPr id="12" name="Picture 11">
            <a:extLst>
              <a:ext uri="{FF2B5EF4-FFF2-40B4-BE49-F238E27FC236}">
                <a16:creationId xmlns:a16="http://schemas.microsoft.com/office/drawing/2014/main" id="{55482726-AA22-443E-B1F5-BEE528A473AE}"/>
              </a:ext>
            </a:extLst>
          </p:cNvPr>
          <p:cNvPicPr>
            <a:picLocks noChangeAspect="1"/>
          </p:cNvPicPr>
          <p:nvPr/>
        </p:nvPicPr>
        <p:blipFill>
          <a:blip r:embed="rId5"/>
          <a:stretch>
            <a:fillRect/>
          </a:stretch>
        </p:blipFill>
        <p:spPr>
          <a:xfrm>
            <a:off x="9782064" y="2783718"/>
            <a:ext cx="1429083" cy="1124953"/>
          </a:xfrm>
          <a:prstGeom prst="rect">
            <a:avLst/>
          </a:prstGeom>
        </p:spPr>
      </p:pic>
      <p:pic>
        <p:nvPicPr>
          <p:cNvPr id="13" name="Picture 12">
            <a:extLst>
              <a:ext uri="{FF2B5EF4-FFF2-40B4-BE49-F238E27FC236}">
                <a16:creationId xmlns:a16="http://schemas.microsoft.com/office/drawing/2014/main" id="{A8BB0875-D052-4704-86A8-0F6AB30D94E1}"/>
              </a:ext>
            </a:extLst>
          </p:cNvPr>
          <p:cNvPicPr>
            <a:picLocks noChangeAspect="1"/>
          </p:cNvPicPr>
          <p:nvPr/>
        </p:nvPicPr>
        <p:blipFill>
          <a:blip r:embed="rId6"/>
          <a:stretch>
            <a:fillRect/>
          </a:stretch>
        </p:blipFill>
        <p:spPr>
          <a:xfrm rot="19468297">
            <a:off x="9345342" y="1618140"/>
            <a:ext cx="598599" cy="526285"/>
          </a:xfrm>
          <a:prstGeom prst="rect">
            <a:avLst/>
          </a:prstGeom>
        </p:spPr>
      </p:pic>
      <p:pic>
        <p:nvPicPr>
          <p:cNvPr id="16" name="Picture 15">
            <a:extLst>
              <a:ext uri="{FF2B5EF4-FFF2-40B4-BE49-F238E27FC236}">
                <a16:creationId xmlns:a16="http://schemas.microsoft.com/office/drawing/2014/main" id="{FE391594-E1BF-4951-8BDD-E6C4683AFCE9}"/>
              </a:ext>
            </a:extLst>
          </p:cNvPr>
          <p:cNvPicPr>
            <a:picLocks noChangeAspect="1"/>
          </p:cNvPicPr>
          <p:nvPr/>
        </p:nvPicPr>
        <p:blipFill>
          <a:blip r:embed="rId6"/>
          <a:stretch>
            <a:fillRect/>
          </a:stretch>
        </p:blipFill>
        <p:spPr>
          <a:xfrm rot="813752">
            <a:off x="10821514" y="1561245"/>
            <a:ext cx="538025" cy="473029"/>
          </a:xfrm>
          <a:prstGeom prst="rect">
            <a:avLst/>
          </a:prstGeom>
        </p:spPr>
      </p:pic>
      <p:pic>
        <p:nvPicPr>
          <p:cNvPr id="17" name="Picture 16">
            <a:extLst>
              <a:ext uri="{FF2B5EF4-FFF2-40B4-BE49-F238E27FC236}">
                <a16:creationId xmlns:a16="http://schemas.microsoft.com/office/drawing/2014/main" id="{B75143D9-417A-43F1-91A3-002F1A47C2C5}"/>
              </a:ext>
            </a:extLst>
          </p:cNvPr>
          <p:cNvPicPr>
            <a:picLocks noChangeAspect="1"/>
          </p:cNvPicPr>
          <p:nvPr/>
        </p:nvPicPr>
        <p:blipFill>
          <a:blip r:embed="rId6"/>
          <a:stretch>
            <a:fillRect/>
          </a:stretch>
        </p:blipFill>
        <p:spPr>
          <a:xfrm rot="21193002">
            <a:off x="9845757" y="1998936"/>
            <a:ext cx="598599" cy="526285"/>
          </a:xfrm>
          <a:prstGeom prst="rect">
            <a:avLst/>
          </a:prstGeom>
        </p:spPr>
      </p:pic>
      <p:pic>
        <p:nvPicPr>
          <p:cNvPr id="18" name="Picture 17">
            <a:extLst>
              <a:ext uri="{FF2B5EF4-FFF2-40B4-BE49-F238E27FC236}">
                <a16:creationId xmlns:a16="http://schemas.microsoft.com/office/drawing/2014/main" id="{53900F17-2D5E-4C81-A98A-FC3F112AF7E4}"/>
              </a:ext>
            </a:extLst>
          </p:cNvPr>
          <p:cNvPicPr>
            <a:picLocks noChangeAspect="1"/>
          </p:cNvPicPr>
          <p:nvPr/>
        </p:nvPicPr>
        <p:blipFill>
          <a:blip r:embed="rId6"/>
          <a:stretch>
            <a:fillRect/>
          </a:stretch>
        </p:blipFill>
        <p:spPr>
          <a:xfrm>
            <a:off x="10076951" y="1466685"/>
            <a:ext cx="598599" cy="526285"/>
          </a:xfrm>
          <a:prstGeom prst="rect">
            <a:avLst/>
          </a:prstGeom>
        </p:spPr>
      </p:pic>
      <p:pic>
        <p:nvPicPr>
          <p:cNvPr id="19" name="Picture 18">
            <a:extLst>
              <a:ext uri="{FF2B5EF4-FFF2-40B4-BE49-F238E27FC236}">
                <a16:creationId xmlns:a16="http://schemas.microsoft.com/office/drawing/2014/main" id="{DE8537C5-F6C0-4463-A4D5-F38F414DF619}"/>
              </a:ext>
            </a:extLst>
          </p:cNvPr>
          <p:cNvPicPr>
            <a:picLocks noChangeAspect="1"/>
          </p:cNvPicPr>
          <p:nvPr/>
        </p:nvPicPr>
        <p:blipFill>
          <a:blip r:embed="rId6"/>
          <a:stretch>
            <a:fillRect/>
          </a:stretch>
        </p:blipFill>
        <p:spPr>
          <a:xfrm rot="20656508">
            <a:off x="10294124" y="2449694"/>
            <a:ext cx="598599" cy="526285"/>
          </a:xfrm>
          <a:prstGeom prst="rect">
            <a:avLst/>
          </a:prstGeom>
        </p:spPr>
      </p:pic>
      <p:pic>
        <p:nvPicPr>
          <p:cNvPr id="20" name="Picture 19">
            <a:extLst>
              <a:ext uri="{FF2B5EF4-FFF2-40B4-BE49-F238E27FC236}">
                <a16:creationId xmlns:a16="http://schemas.microsoft.com/office/drawing/2014/main" id="{3841EFF4-CCEB-4983-8454-6150DC14502D}"/>
              </a:ext>
            </a:extLst>
          </p:cNvPr>
          <p:cNvPicPr>
            <a:picLocks noChangeAspect="1"/>
          </p:cNvPicPr>
          <p:nvPr/>
        </p:nvPicPr>
        <p:blipFill>
          <a:blip r:embed="rId6"/>
          <a:stretch>
            <a:fillRect/>
          </a:stretch>
        </p:blipFill>
        <p:spPr>
          <a:xfrm rot="662311">
            <a:off x="10746080" y="2033681"/>
            <a:ext cx="598599" cy="526285"/>
          </a:xfrm>
          <a:prstGeom prst="rect">
            <a:avLst/>
          </a:prstGeom>
        </p:spPr>
      </p:pic>
    </p:spTree>
    <p:extLst>
      <p:ext uri="{BB962C8B-B14F-4D97-AF65-F5344CB8AC3E}">
        <p14:creationId xmlns:p14="http://schemas.microsoft.com/office/powerpoint/2010/main" val="235738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18C659-375E-402E-A163-022D85769667}"/>
              </a:ext>
            </a:extLst>
          </p:cNvPr>
          <p:cNvSpPr txBox="1"/>
          <p:nvPr/>
        </p:nvSpPr>
        <p:spPr>
          <a:xfrm>
            <a:off x="1903229" y="205273"/>
            <a:ext cx="7623544" cy="769441"/>
          </a:xfrm>
          <a:prstGeom prst="rect">
            <a:avLst/>
          </a:prstGeom>
          <a:noFill/>
        </p:spPr>
        <p:txBody>
          <a:bodyPr wrap="square" rtlCol="0">
            <a:spAutoFit/>
          </a:bodyPr>
          <a:lstStyle/>
          <a:p>
            <a:pPr algn="ctr"/>
            <a:r>
              <a:rPr lang="en-US" sz="4400" b="1" dirty="0">
                <a:solidFill>
                  <a:srgbClr val="FFC000"/>
                </a:solidFill>
                <a:effectLst>
                  <a:outerShdw blurRad="38100" dist="38100" dir="2700000" algn="tl">
                    <a:srgbClr val="000000">
                      <a:alpha val="43137"/>
                    </a:srgbClr>
                  </a:outerShdw>
                </a:effectLst>
              </a:rPr>
              <a:t>A Bucket of Daisies Challenge</a:t>
            </a:r>
          </a:p>
        </p:txBody>
      </p:sp>
      <p:sp>
        <p:nvSpPr>
          <p:cNvPr id="3" name="TextBox 2">
            <a:extLst>
              <a:ext uri="{FF2B5EF4-FFF2-40B4-BE49-F238E27FC236}">
                <a16:creationId xmlns:a16="http://schemas.microsoft.com/office/drawing/2014/main" id="{7DDC3B1F-7182-63C2-CEBA-533E35566322}"/>
              </a:ext>
            </a:extLst>
          </p:cNvPr>
          <p:cNvSpPr txBox="1"/>
          <p:nvPr/>
        </p:nvSpPr>
        <p:spPr>
          <a:xfrm>
            <a:off x="5607699" y="2049995"/>
            <a:ext cx="4385387" cy="923330"/>
          </a:xfrm>
          <a:prstGeom prst="rect">
            <a:avLst/>
          </a:prstGeom>
          <a:noFill/>
        </p:spPr>
        <p:txBody>
          <a:bodyPr wrap="square" rtlCol="0">
            <a:spAutoFit/>
          </a:bodyPr>
          <a:lstStyle/>
          <a:p>
            <a:endParaRPr lang="en-US" dirty="0"/>
          </a:p>
          <a:p>
            <a:endParaRPr lang="en-US" dirty="0"/>
          </a:p>
          <a:p>
            <a:endParaRPr lang="en-US" dirty="0"/>
          </a:p>
        </p:txBody>
      </p:sp>
      <p:pic>
        <p:nvPicPr>
          <p:cNvPr id="7" name="Picture 6">
            <a:extLst>
              <a:ext uri="{FF2B5EF4-FFF2-40B4-BE49-F238E27FC236}">
                <a16:creationId xmlns:a16="http://schemas.microsoft.com/office/drawing/2014/main" id="{0E29DAF9-142A-4B90-A7A9-CDF9F2F97C13}"/>
              </a:ext>
            </a:extLst>
          </p:cNvPr>
          <p:cNvPicPr>
            <a:picLocks noChangeAspect="1"/>
          </p:cNvPicPr>
          <p:nvPr/>
        </p:nvPicPr>
        <p:blipFill>
          <a:blip r:embed="rId2"/>
          <a:stretch>
            <a:fillRect/>
          </a:stretch>
        </p:blipFill>
        <p:spPr>
          <a:xfrm>
            <a:off x="527079" y="2229042"/>
            <a:ext cx="1628691" cy="2117298"/>
          </a:xfrm>
          <a:prstGeom prst="rect">
            <a:avLst/>
          </a:prstGeom>
          <a:ln w="12700">
            <a:solidFill>
              <a:schemeClr val="tx1"/>
            </a:solidFill>
          </a:ln>
        </p:spPr>
      </p:pic>
      <p:pic>
        <p:nvPicPr>
          <p:cNvPr id="9" name="Picture 8">
            <a:extLst>
              <a:ext uri="{FF2B5EF4-FFF2-40B4-BE49-F238E27FC236}">
                <a16:creationId xmlns:a16="http://schemas.microsoft.com/office/drawing/2014/main" id="{79DC064E-3C5A-456D-A914-56A0CABBABBB}"/>
              </a:ext>
            </a:extLst>
          </p:cNvPr>
          <p:cNvPicPr>
            <a:picLocks noChangeAspect="1"/>
          </p:cNvPicPr>
          <p:nvPr/>
        </p:nvPicPr>
        <p:blipFill>
          <a:blip r:embed="rId3"/>
          <a:stretch>
            <a:fillRect/>
          </a:stretch>
        </p:blipFill>
        <p:spPr>
          <a:xfrm>
            <a:off x="527079" y="740534"/>
            <a:ext cx="760749" cy="668846"/>
          </a:xfrm>
          <a:prstGeom prst="rect">
            <a:avLst/>
          </a:prstGeom>
        </p:spPr>
      </p:pic>
      <p:pic>
        <p:nvPicPr>
          <p:cNvPr id="11" name="Picture 10">
            <a:extLst>
              <a:ext uri="{FF2B5EF4-FFF2-40B4-BE49-F238E27FC236}">
                <a16:creationId xmlns:a16="http://schemas.microsoft.com/office/drawing/2014/main" id="{5518BFC1-267D-4787-A9B5-B0DE118DA207}"/>
              </a:ext>
            </a:extLst>
          </p:cNvPr>
          <p:cNvPicPr>
            <a:picLocks noChangeAspect="1"/>
          </p:cNvPicPr>
          <p:nvPr/>
        </p:nvPicPr>
        <p:blipFill>
          <a:blip r:embed="rId3"/>
          <a:stretch>
            <a:fillRect/>
          </a:stretch>
        </p:blipFill>
        <p:spPr>
          <a:xfrm>
            <a:off x="1215155" y="1204978"/>
            <a:ext cx="760748" cy="668846"/>
          </a:xfrm>
          <a:prstGeom prst="rect">
            <a:avLst/>
          </a:prstGeom>
        </p:spPr>
      </p:pic>
      <p:pic>
        <p:nvPicPr>
          <p:cNvPr id="13" name="Picture 12">
            <a:extLst>
              <a:ext uri="{FF2B5EF4-FFF2-40B4-BE49-F238E27FC236}">
                <a16:creationId xmlns:a16="http://schemas.microsoft.com/office/drawing/2014/main" id="{09C54A0F-90EB-411E-A7C1-511DE53EC9DD}"/>
              </a:ext>
            </a:extLst>
          </p:cNvPr>
          <p:cNvPicPr>
            <a:picLocks noChangeAspect="1"/>
          </p:cNvPicPr>
          <p:nvPr/>
        </p:nvPicPr>
        <p:blipFill>
          <a:blip r:embed="rId3"/>
          <a:stretch>
            <a:fillRect/>
          </a:stretch>
        </p:blipFill>
        <p:spPr>
          <a:xfrm rot="19461992">
            <a:off x="696519" y="1747587"/>
            <a:ext cx="702155" cy="617331"/>
          </a:xfrm>
          <a:prstGeom prst="rect">
            <a:avLst/>
          </a:prstGeom>
        </p:spPr>
      </p:pic>
      <p:pic>
        <p:nvPicPr>
          <p:cNvPr id="15" name="Picture 14">
            <a:extLst>
              <a:ext uri="{FF2B5EF4-FFF2-40B4-BE49-F238E27FC236}">
                <a16:creationId xmlns:a16="http://schemas.microsoft.com/office/drawing/2014/main" id="{0106A091-C42E-4162-B6F6-17D7F4C6655E}"/>
              </a:ext>
            </a:extLst>
          </p:cNvPr>
          <p:cNvPicPr>
            <a:picLocks noChangeAspect="1"/>
          </p:cNvPicPr>
          <p:nvPr/>
        </p:nvPicPr>
        <p:blipFill>
          <a:blip r:embed="rId4"/>
          <a:stretch>
            <a:fillRect/>
          </a:stretch>
        </p:blipFill>
        <p:spPr>
          <a:xfrm>
            <a:off x="4021986" y="961832"/>
            <a:ext cx="4718246" cy="5678013"/>
          </a:xfrm>
          <a:prstGeom prst="rect">
            <a:avLst/>
          </a:prstGeom>
        </p:spPr>
      </p:pic>
      <p:pic>
        <p:nvPicPr>
          <p:cNvPr id="17" name="Picture 16">
            <a:extLst>
              <a:ext uri="{FF2B5EF4-FFF2-40B4-BE49-F238E27FC236}">
                <a16:creationId xmlns:a16="http://schemas.microsoft.com/office/drawing/2014/main" id="{ED8DAAFC-C7CC-4756-9466-B6CB0AFC419C}"/>
              </a:ext>
            </a:extLst>
          </p:cNvPr>
          <p:cNvPicPr>
            <a:picLocks noChangeAspect="1"/>
          </p:cNvPicPr>
          <p:nvPr/>
        </p:nvPicPr>
        <p:blipFill>
          <a:blip r:embed="rId5"/>
          <a:stretch>
            <a:fillRect/>
          </a:stretch>
        </p:blipFill>
        <p:spPr>
          <a:xfrm rot="528356">
            <a:off x="9169588" y="2666550"/>
            <a:ext cx="2711825" cy="3468213"/>
          </a:xfrm>
          <a:prstGeom prst="rect">
            <a:avLst/>
          </a:prstGeom>
        </p:spPr>
      </p:pic>
      <p:pic>
        <p:nvPicPr>
          <p:cNvPr id="19" name="Picture 18">
            <a:extLst>
              <a:ext uri="{FF2B5EF4-FFF2-40B4-BE49-F238E27FC236}">
                <a16:creationId xmlns:a16="http://schemas.microsoft.com/office/drawing/2014/main" id="{AC63DFF6-5059-45AB-A979-18E5C262724F}"/>
              </a:ext>
            </a:extLst>
          </p:cNvPr>
          <p:cNvPicPr>
            <a:picLocks noChangeAspect="1"/>
          </p:cNvPicPr>
          <p:nvPr/>
        </p:nvPicPr>
        <p:blipFill>
          <a:blip r:embed="rId6"/>
          <a:stretch>
            <a:fillRect/>
          </a:stretch>
        </p:blipFill>
        <p:spPr>
          <a:xfrm rot="20379339">
            <a:off x="2097960" y="3744679"/>
            <a:ext cx="1729293" cy="2256970"/>
          </a:xfrm>
          <a:prstGeom prst="rect">
            <a:avLst/>
          </a:prstGeom>
          <a:ln w="12700">
            <a:solidFill>
              <a:schemeClr val="tx1"/>
            </a:solidFill>
          </a:ln>
        </p:spPr>
      </p:pic>
    </p:spTree>
    <p:extLst>
      <p:ext uri="{BB962C8B-B14F-4D97-AF65-F5344CB8AC3E}">
        <p14:creationId xmlns:p14="http://schemas.microsoft.com/office/powerpoint/2010/main" val="309479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002662-4672-4B3E-AC30-9BBECFC60998}"/>
              </a:ext>
            </a:extLst>
          </p:cNvPr>
          <p:cNvSpPr txBox="1"/>
          <p:nvPr/>
        </p:nvSpPr>
        <p:spPr>
          <a:xfrm>
            <a:off x="2254102" y="299116"/>
            <a:ext cx="7487979" cy="769441"/>
          </a:xfrm>
          <a:prstGeom prst="rect">
            <a:avLst/>
          </a:prstGeom>
          <a:noFill/>
        </p:spPr>
        <p:txBody>
          <a:bodyPr wrap="square">
            <a:spAutoFit/>
          </a:bodyPr>
          <a:lstStyle/>
          <a:p>
            <a:pPr algn="ctr"/>
            <a:r>
              <a:rPr lang="en-US" sz="4400" b="1" dirty="0">
                <a:solidFill>
                  <a:srgbClr val="FFC000"/>
                </a:solidFill>
                <a:effectLst>
                  <a:outerShdw blurRad="38100" dist="38100" dir="2700000" algn="tl">
                    <a:srgbClr val="000000">
                      <a:alpha val="43137"/>
                    </a:srgbClr>
                  </a:outerShdw>
                </a:effectLst>
              </a:rPr>
              <a:t>A Bucket of Daisies Challenge</a:t>
            </a:r>
          </a:p>
        </p:txBody>
      </p:sp>
      <p:pic>
        <p:nvPicPr>
          <p:cNvPr id="5" name="Picture 4">
            <a:extLst>
              <a:ext uri="{FF2B5EF4-FFF2-40B4-BE49-F238E27FC236}">
                <a16:creationId xmlns:a16="http://schemas.microsoft.com/office/drawing/2014/main" id="{56E652A7-2042-491B-BD51-596F063C0EB0}"/>
              </a:ext>
            </a:extLst>
          </p:cNvPr>
          <p:cNvPicPr>
            <a:picLocks noChangeAspect="1"/>
          </p:cNvPicPr>
          <p:nvPr/>
        </p:nvPicPr>
        <p:blipFill>
          <a:blip r:embed="rId2"/>
          <a:stretch>
            <a:fillRect/>
          </a:stretch>
        </p:blipFill>
        <p:spPr>
          <a:xfrm>
            <a:off x="2217031" y="1149782"/>
            <a:ext cx="3848400" cy="4942673"/>
          </a:xfrm>
          <a:prstGeom prst="rect">
            <a:avLst/>
          </a:prstGeom>
        </p:spPr>
      </p:pic>
      <p:pic>
        <p:nvPicPr>
          <p:cNvPr id="7" name="Picture 6">
            <a:extLst>
              <a:ext uri="{FF2B5EF4-FFF2-40B4-BE49-F238E27FC236}">
                <a16:creationId xmlns:a16="http://schemas.microsoft.com/office/drawing/2014/main" id="{918F9147-D70E-4FCA-A816-D6F3DB03F401}"/>
              </a:ext>
            </a:extLst>
          </p:cNvPr>
          <p:cNvPicPr>
            <a:picLocks noChangeAspect="1"/>
          </p:cNvPicPr>
          <p:nvPr/>
        </p:nvPicPr>
        <p:blipFill>
          <a:blip r:embed="rId3"/>
          <a:stretch>
            <a:fillRect/>
          </a:stretch>
        </p:blipFill>
        <p:spPr>
          <a:xfrm>
            <a:off x="586594" y="3598850"/>
            <a:ext cx="1965220" cy="2493605"/>
          </a:xfrm>
          <a:prstGeom prst="rect">
            <a:avLst/>
          </a:prstGeom>
        </p:spPr>
      </p:pic>
      <p:pic>
        <p:nvPicPr>
          <p:cNvPr id="9" name="Picture 8">
            <a:extLst>
              <a:ext uri="{FF2B5EF4-FFF2-40B4-BE49-F238E27FC236}">
                <a16:creationId xmlns:a16="http://schemas.microsoft.com/office/drawing/2014/main" id="{2D39519A-BF07-4636-9658-C5ECD16223A6}"/>
              </a:ext>
            </a:extLst>
          </p:cNvPr>
          <p:cNvPicPr>
            <a:picLocks noChangeAspect="1"/>
          </p:cNvPicPr>
          <p:nvPr/>
        </p:nvPicPr>
        <p:blipFill>
          <a:blip r:embed="rId4"/>
          <a:stretch>
            <a:fillRect/>
          </a:stretch>
        </p:blipFill>
        <p:spPr>
          <a:xfrm>
            <a:off x="6672241" y="1068557"/>
            <a:ext cx="3503118" cy="4486644"/>
          </a:xfrm>
          <a:prstGeom prst="rect">
            <a:avLst/>
          </a:prstGeom>
        </p:spPr>
      </p:pic>
      <p:pic>
        <p:nvPicPr>
          <p:cNvPr id="11" name="Picture 10">
            <a:extLst>
              <a:ext uri="{FF2B5EF4-FFF2-40B4-BE49-F238E27FC236}">
                <a16:creationId xmlns:a16="http://schemas.microsoft.com/office/drawing/2014/main" id="{17D8E468-DE3B-4B8A-8E32-D5A42697877C}"/>
              </a:ext>
            </a:extLst>
          </p:cNvPr>
          <p:cNvPicPr>
            <a:picLocks noChangeAspect="1"/>
          </p:cNvPicPr>
          <p:nvPr/>
        </p:nvPicPr>
        <p:blipFill>
          <a:blip r:embed="rId5"/>
          <a:stretch>
            <a:fillRect/>
          </a:stretch>
        </p:blipFill>
        <p:spPr>
          <a:xfrm>
            <a:off x="9880285" y="4093535"/>
            <a:ext cx="1803767" cy="2317898"/>
          </a:xfrm>
          <a:prstGeom prst="rect">
            <a:avLst/>
          </a:prstGeom>
        </p:spPr>
      </p:pic>
    </p:spTree>
    <p:extLst>
      <p:ext uri="{BB962C8B-B14F-4D97-AF65-F5344CB8AC3E}">
        <p14:creationId xmlns:p14="http://schemas.microsoft.com/office/powerpoint/2010/main" val="323979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dirty="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ea typeface="ＭＳ Ｐゴシック"/>
                <a:cs typeface="Arial"/>
              </a:rPr>
              <a:t>You can now access CEE’s professional development webinars directly on EconEdLink.org! To receive these new professional development benefits, </a:t>
            </a:r>
            <a:r>
              <a:rPr lang="en-US" sz="2000" b="1" dirty="0">
                <a:ea typeface="ＭＳ Ｐゴシック"/>
                <a:cs typeface="Arial"/>
              </a:rPr>
              <a:t>become an EconEdLink </a:t>
            </a:r>
            <a:r>
              <a:rPr lang="en-US" sz="2000" b="1" dirty="0">
                <a:ea typeface="ＭＳ Ｐゴシック"/>
                <a:cs typeface="Arial"/>
                <a:hlinkClick r:id="rId2"/>
              </a:rPr>
              <a:t>member</a:t>
            </a:r>
            <a:r>
              <a:rPr lang="en-US" sz="2000" dirty="0">
                <a:ea typeface="ＭＳ Ｐゴシック"/>
                <a:cs typeface="Arial"/>
              </a:rPr>
              <a:t>. As a member, you will now be able to: </a:t>
            </a:r>
            <a:endParaRPr lang="en-US" sz="2000" dirty="0"/>
          </a:p>
          <a:p>
            <a:pPr>
              <a:defRPr/>
            </a:pPr>
            <a:endParaRPr lang="en-US" sz="2000" dirty="0"/>
          </a:p>
          <a:p>
            <a:pPr marL="285750" indent="-285750">
              <a:buFont typeface="Arial"/>
              <a:buChar char="•"/>
              <a:defRPr/>
            </a:pPr>
            <a:r>
              <a:rPr lang="en-US" sz="2000" dirty="0">
                <a:ea typeface="ＭＳ Ｐゴシック"/>
                <a:cs typeface="Arial"/>
              </a:rPr>
              <a:t>Automatically receive a professional development certificate via e-mail within 24 hours after viewing any webinar for a minimum of 45 minutes</a:t>
            </a:r>
            <a:endParaRPr lang="en-US" sz="2000" dirty="0"/>
          </a:p>
          <a:p>
            <a:pPr marL="285750" indent="-285750">
              <a:buFont typeface="Arial"/>
              <a:buChar char="•"/>
              <a:defRPr/>
            </a:pPr>
            <a:r>
              <a:rPr lang="en-US" sz="2000" dirty="0">
                <a:ea typeface="ＭＳ Ｐゴシック"/>
                <a:cs typeface="Arial"/>
              </a:rPr>
              <a:t>Register for upcoming webinars with a simple one-click process </a:t>
            </a:r>
            <a:endParaRPr lang="en-US" sz="2000" dirty="0"/>
          </a:p>
          <a:p>
            <a:pPr marL="285750" indent="-285750">
              <a:buFont typeface="Arial"/>
              <a:buChar char="•"/>
              <a:defRPr/>
            </a:pPr>
            <a:r>
              <a:rPr lang="en-US" sz="2000" dirty="0">
                <a:ea typeface="ＭＳ Ｐゴシック"/>
                <a:cs typeface="Arial"/>
              </a:rPr>
              <a:t>Easily download presentations, lesson plan materials and activities for each webinar </a:t>
            </a:r>
            <a:endParaRPr lang="en-US" sz="2000" dirty="0"/>
          </a:p>
          <a:p>
            <a:pPr marL="285750" indent="-285750">
              <a:buFont typeface="Arial"/>
              <a:buChar char="•"/>
              <a:defRPr/>
            </a:pPr>
            <a:r>
              <a:rPr lang="en-US" sz="2000" dirty="0">
                <a:ea typeface="ＭＳ Ｐゴシック"/>
                <a:cs typeface="Arial"/>
              </a:rPr>
              <a:t>Search and view all webinars at your convenience </a:t>
            </a:r>
            <a:endParaRPr lang="en-US" sz="2000" dirty="0"/>
          </a:p>
          <a:p>
            <a:pPr marL="285750" indent="-285750">
              <a:buFont typeface="Arial"/>
              <a:buChar char="•"/>
              <a:defRPr/>
            </a:pPr>
            <a:r>
              <a:rPr lang="en-US" sz="2000" dirty="0">
                <a:ea typeface="ＭＳ Ｐゴシック"/>
                <a:cs typeface="Arial"/>
              </a:rPr>
              <a:t>Save webinars to your EconEdLink dashboard for easy access to the event</a:t>
            </a:r>
            <a:endParaRPr lang="en-US" sz="2000" dirty="0"/>
          </a:p>
          <a:p>
            <a:pPr>
              <a:defRPr/>
            </a:pPr>
            <a:endParaRPr lang="en-US" sz="2000" dirty="0">
              <a:ea typeface="ＭＳ Ｐゴシック"/>
              <a:cs typeface="Arial"/>
            </a:endParaRPr>
          </a:p>
          <a:p>
            <a:pPr marL="0" indent="0" algn="ctr">
              <a:buFont typeface="Arial" panose="020B0604020202020204" pitchFamily="34" charset="0"/>
              <a:buNone/>
              <a:defRPr/>
            </a:pPr>
            <a:r>
              <a:rPr lang="en-US" sz="2000" dirty="0">
                <a:ea typeface="ＭＳ Ｐゴシック"/>
                <a:cs typeface="Arial"/>
              </a:rPr>
              <a:t>Access our new </a:t>
            </a:r>
            <a:r>
              <a:rPr lang="en-US" sz="2000" b="1" dirty="0">
                <a:ea typeface="ＭＳ Ｐゴシック"/>
                <a:cs typeface="Arial"/>
              </a:rPr>
              <a:t>Professional Development</a:t>
            </a:r>
            <a:r>
              <a:rPr lang="en-US" sz="2000" dirty="0">
                <a:ea typeface="ＭＳ Ｐゴシック"/>
                <a:cs typeface="Arial"/>
              </a:rPr>
              <a:t> page </a:t>
            </a:r>
            <a:r>
              <a:rPr lang="en-US" sz="2000" dirty="0">
                <a:ea typeface="ＭＳ Ｐゴシック"/>
                <a:cs typeface="Arial"/>
                <a:hlinkClick r:id="rId3"/>
              </a:rPr>
              <a:t>here</a:t>
            </a:r>
            <a:endParaRPr lang="en-US" sz="2000" dirty="0">
              <a:ea typeface="ＭＳ Ｐゴシック"/>
              <a:cs typeface="Arial"/>
            </a:endParaRPr>
          </a:p>
          <a:p>
            <a:pPr>
              <a:defRPr/>
            </a:pPr>
            <a:endParaRPr lang="en-US" dirty="0"/>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dirty="0"/>
              <a:t>EconEdLink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CF655A-F7F9-E4AE-CC3B-A71BD5D45D87}"/>
              </a:ext>
            </a:extLst>
          </p:cNvPr>
          <p:cNvPicPr>
            <a:picLocks noChangeAspect="1"/>
          </p:cNvPicPr>
          <p:nvPr/>
        </p:nvPicPr>
        <p:blipFill>
          <a:blip r:embed="rId2"/>
          <a:stretch>
            <a:fillRect/>
          </a:stretch>
        </p:blipFill>
        <p:spPr>
          <a:xfrm>
            <a:off x="1195758" y="1607519"/>
            <a:ext cx="4900242" cy="2985746"/>
          </a:xfrm>
          <a:prstGeom prst="rect">
            <a:avLst/>
          </a:prstGeom>
          <a:ln w="12700">
            <a:solidFill>
              <a:schemeClr val="tx1"/>
            </a:solidFill>
          </a:ln>
        </p:spPr>
      </p:pic>
      <p:sp>
        <p:nvSpPr>
          <p:cNvPr id="4" name="TextBox 3">
            <a:extLst>
              <a:ext uri="{FF2B5EF4-FFF2-40B4-BE49-F238E27FC236}">
                <a16:creationId xmlns:a16="http://schemas.microsoft.com/office/drawing/2014/main" id="{D670065B-5199-EC24-49CE-CFC537D94CAE}"/>
              </a:ext>
            </a:extLst>
          </p:cNvPr>
          <p:cNvSpPr txBox="1"/>
          <p:nvPr/>
        </p:nvSpPr>
        <p:spPr>
          <a:xfrm>
            <a:off x="1524000" y="641866"/>
            <a:ext cx="2819400" cy="584775"/>
          </a:xfrm>
          <a:prstGeom prst="rect">
            <a:avLst/>
          </a:prstGeom>
          <a:noFill/>
        </p:spPr>
        <p:txBody>
          <a:bodyPr wrap="square" rtlCol="0">
            <a:spAutoFit/>
          </a:bodyPr>
          <a:lstStyle/>
          <a:p>
            <a:pPr algn="ctr"/>
            <a:r>
              <a:rPr lang="en-US" sz="3200" b="1" dirty="0"/>
              <a:t>Author’s Notes</a:t>
            </a:r>
          </a:p>
        </p:txBody>
      </p:sp>
      <p:pic>
        <p:nvPicPr>
          <p:cNvPr id="1026" name="Picture 2" descr="The Great Tulip Trade">
            <a:extLst>
              <a:ext uri="{FF2B5EF4-FFF2-40B4-BE49-F238E27FC236}">
                <a16:creationId xmlns:a16="http://schemas.microsoft.com/office/drawing/2014/main" id="{D7B9F3AD-6C36-8962-B770-8464B462C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776" y="641866"/>
            <a:ext cx="3446104" cy="5184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CCBACA9-8AB2-1BE4-0F4B-6D3DDE5F595F}"/>
              </a:ext>
            </a:extLst>
          </p:cNvPr>
          <p:cNvSpPr txBox="1"/>
          <p:nvPr/>
        </p:nvSpPr>
        <p:spPr>
          <a:xfrm>
            <a:off x="546776" y="5015805"/>
            <a:ext cx="6096000" cy="1200329"/>
          </a:xfrm>
          <a:prstGeom prst="rect">
            <a:avLst/>
          </a:prstGeom>
          <a:noFill/>
        </p:spPr>
        <p:txBody>
          <a:bodyPr wrap="square">
            <a:spAutoFit/>
          </a:bodyPr>
          <a:lstStyle/>
          <a:p>
            <a:r>
              <a:rPr lang="en-US" b="0" i="0" dirty="0">
                <a:solidFill>
                  <a:srgbClr val="0F1111"/>
                </a:solidFill>
                <a:effectLst/>
                <a:latin typeface="Amazon Ember"/>
              </a:rPr>
              <a:t>Anna’s father gives her the most wonderful present for her birthday—eight beautiful tulips! But tulips in Holland in the 1600s are more precious than gold or jewels, and everyone who walks by the house wants to trade her for one!</a:t>
            </a:r>
            <a:endParaRPr lang="en-US" dirty="0"/>
          </a:p>
        </p:txBody>
      </p:sp>
    </p:spTree>
    <p:extLst>
      <p:ext uri="{BB962C8B-B14F-4D97-AF65-F5344CB8AC3E}">
        <p14:creationId xmlns:p14="http://schemas.microsoft.com/office/powerpoint/2010/main" val="21937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7211B-3B7D-3A61-0DBD-F19CD527F3ED}"/>
              </a:ext>
            </a:extLst>
          </p:cNvPr>
          <p:cNvSpPr txBox="1"/>
          <p:nvPr/>
        </p:nvSpPr>
        <p:spPr>
          <a:xfrm>
            <a:off x="1143000" y="652195"/>
            <a:ext cx="7940040" cy="646331"/>
          </a:xfrm>
          <a:prstGeom prst="rect">
            <a:avLst/>
          </a:prstGeom>
          <a:noFill/>
        </p:spPr>
        <p:txBody>
          <a:bodyPr wrap="square">
            <a:spAutoFit/>
          </a:bodyPr>
          <a:lstStyle/>
          <a:p>
            <a:r>
              <a:rPr lang="en-US" dirty="0">
                <a:hlinkClick r:id="rId2"/>
              </a:rPr>
              <a:t>https://www.socialstudies.org/sites/default/files/view-issue/mll37.pdf</a:t>
            </a:r>
            <a:endParaRPr lang="en-US" dirty="0"/>
          </a:p>
          <a:p>
            <a:endParaRPr lang="en-US" dirty="0"/>
          </a:p>
        </p:txBody>
      </p:sp>
      <p:pic>
        <p:nvPicPr>
          <p:cNvPr id="5" name="Picture 4">
            <a:extLst>
              <a:ext uri="{FF2B5EF4-FFF2-40B4-BE49-F238E27FC236}">
                <a16:creationId xmlns:a16="http://schemas.microsoft.com/office/drawing/2014/main" id="{DAE13774-6537-1437-A449-D00A5E66E5C0}"/>
              </a:ext>
            </a:extLst>
          </p:cNvPr>
          <p:cNvPicPr>
            <a:picLocks noChangeAspect="1"/>
          </p:cNvPicPr>
          <p:nvPr/>
        </p:nvPicPr>
        <p:blipFill>
          <a:blip r:embed="rId3"/>
          <a:stretch>
            <a:fillRect/>
          </a:stretch>
        </p:blipFill>
        <p:spPr>
          <a:xfrm>
            <a:off x="936308" y="1447800"/>
            <a:ext cx="3730794" cy="4961572"/>
          </a:xfrm>
          <a:prstGeom prst="rect">
            <a:avLst/>
          </a:prstGeom>
          <a:ln w="38100">
            <a:solidFill>
              <a:schemeClr val="tx1"/>
            </a:solidFill>
          </a:ln>
        </p:spPr>
      </p:pic>
      <p:pic>
        <p:nvPicPr>
          <p:cNvPr id="7" name="Picture 6">
            <a:extLst>
              <a:ext uri="{FF2B5EF4-FFF2-40B4-BE49-F238E27FC236}">
                <a16:creationId xmlns:a16="http://schemas.microsoft.com/office/drawing/2014/main" id="{C70223E9-BF5E-06E1-442A-9B23C4B6221F}"/>
              </a:ext>
            </a:extLst>
          </p:cNvPr>
          <p:cNvPicPr>
            <a:picLocks noChangeAspect="1"/>
          </p:cNvPicPr>
          <p:nvPr/>
        </p:nvPicPr>
        <p:blipFill>
          <a:blip r:embed="rId4"/>
          <a:stretch>
            <a:fillRect/>
          </a:stretch>
        </p:blipFill>
        <p:spPr>
          <a:xfrm>
            <a:off x="5113020" y="1298526"/>
            <a:ext cx="3050504" cy="3990975"/>
          </a:xfrm>
          <a:prstGeom prst="rect">
            <a:avLst/>
          </a:prstGeom>
        </p:spPr>
      </p:pic>
      <p:pic>
        <p:nvPicPr>
          <p:cNvPr id="9" name="Picture 8">
            <a:extLst>
              <a:ext uri="{FF2B5EF4-FFF2-40B4-BE49-F238E27FC236}">
                <a16:creationId xmlns:a16="http://schemas.microsoft.com/office/drawing/2014/main" id="{3A4EDE5A-9B0B-3195-1506-4F53DADDECC2}"/>
              </a:ext>
            </a:extLst>
          </p:cNvPr>
          <p:cNvPicPr>
            <a:picLocks noChangeAspect="1"/>
          </p:cNvPicPr>
          <p:nvPr/>
        </p:nvPicPr>
        <p:blipFill>
          <a:blip r:embed="rId5"/>
          <a:stretch>
            <a:fillRect/>
          </a:stretch>
        </p:blipFill>
        <p:spPr>
          <a:xfrm>
            <a:off x="8326755" y="2429024"/>
            <a:ext cx="2672529" cy="3520440"/>
          </a:xfrm>
          <a:prstGeom prst="rect">
            <a:avLst/>
          </a:prstGeom>
        </p:spPr>
      </p:pic>
    </p:spTree>
    <p:extLst>
      <p:ext uri="{BB962C8B-B14F-4D97-AF65-F5344CB8AC3E}">
        <p14:creationId xmlns:p14="http://schemas.microsoft.com/office/powerpoint/2010/main" val="1359217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99002A-8AA5-4F03-CA8C-4CBE713AE003}"/>
              </a:ext>
            </a:extLst>
          </p:cNvPr>
          <p:cNvPicPr>
            <a:picLocks noChangeAspect="1"/>
          </p:cNvPicPr>
          <p:nvPr/>
        </p:nvPicPr>
        <p:blipFill>
          <a:blip r:embed="rId2"/>
          <a:stretch>
            <a:fillRect/>
          </a:stretch>
        </p:blipFill>
        <p:spPr>
          <a:xfrm>
            <a:off x="1063691" y="764166"/>
            <a:ext cx="4736908" cy="5514714"/>
          </a:xfrm>
          <a:prstGeom prst="rect">
            <a:avLst/>
          </a:prstGeom>
          <a:ln w="19050">
            <a:solidFill>
              <a:schemeClr val="tx1"/>
            </a:solidFill>
          </a:ln>
        </p:spPr>
      </p:pic>
      <p:pic>
        <p:nvPicPr>
          <p:cNvPr id="5" name="Picture 4">
            <a:extLst>
              <a:ext uri="{FF2B5EF4-FFF2-40B4-BE49-F238E27FC236}">
                <a16:creationId xmlns:a16="http://schemas.microsoft.com/office/drawing/2014/main" id="{3335BD0E-7134-C7F5-4D91-DA68DA952176}"/>
              </a:ext>
            </a:extLst>
          </p:cNvPr>
          <p:cNvPicPr>
            <a:picLocks noChangeAspect="1"/>
          </p:cNvPicPr>
          <p:nvPr/>
        </p:nvPicPr>
        <p:blipFill>
          <a:blip r:embed="rId3"/>
          <a:stretch>
            <a:fillRect/>
          </a:stretch>
        </p:blipFill>
        <p:spPr>
          <a:xfrm>
            <a:off x="6717696" y="1544320"/>
            <a:ext cx="3433176" cy="4734560"/>
          </a:xfrm>
          <a:prstGeom prst="rect">
            <a:avLst/>
          </a:prstGeom>
          <a:ln w="19050">
            <a:solidFill>
              <a:schemeClr val="tx1"/>
            </a:solidFill>
          </a:ln>
        </p:spPr>
      </p:pic>
      <p:sp>
        <p:nvSpPr>
          <p:cNvPr id="7" name="TextBox 6">
            <a:extLst>
              <a:ext uri="{FF2B5EF4-FFF2-40B4-BE49-F238E27FC236}">
                <a16:creationId xmlns:a16="http://schemas.microsoft.com/office/drawing/2014/main" id="{3D551062-F622-E071-B04F-9218FA5D4180}"/>
              </a:ext>
            </a:extLst>
          </p:cNvPr>
          <p:cNvSpPr txBox="1"/>
          <p:nvPr/>
        </p:nvSpPr>
        <p:spPr>
          <a:xfrm>
            <a:off x="3850640" y="20320"/>
            <a:ext cx="6096000" cy="646331"/>
          </a:xfrm>
          <a:prstGeom prst="rect">
            <a:avLst/>
          </a:prstGeom>
          <a:noFill/>
        </p:spPr>
        <p:txBody>
          <a:bodyPr wrap="square">
            <a:spAutoFit/>
          </a:bodyPr>
          <a:lstStyle/>
          <a:p>
            <a:r>
              <a:rPr lang="en-US" sz="3600" b="1" dirty="0">
                <a:solidFill>
                  <a:srgbClr val="FF0000"/>
                </a:solidFill>
              </a:rPr>
              <a:t>Economic Round Table </a:t>
            </a:r>
            <a:endParaRPr lang="en-US" sz="3600" dirty="0"/>
          </a:p>
        </p:txBody>
      </p:sp>
    </p:spTree>
    <p:extLst>
      <p:ext uri="{BB962C8B-B14F-4D97-AF65-F5344CB8AC3E}">
        <p14:creationId xmlns:p14="http://schemas.microsoft.com/office/powerpoint/2010/main" val="146438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3684" y="4580194"/>
            <a:ext cx="7315200" cy="1600200"/>
          </a:xfrm>
        </p:spPr>
        <p:txBody>
          <a:bodyPr>
            <a:normAutofit/>
          </a:bodyPr>
          <a:lstStyle/>
          <a:p>
            <a:pPr algn="ctr"/>
            <a:r>
              <a:rPr lang="en-US" b="1" dirty="0"/>
              <a:t> </a:t>
            </a:r>
            <a:br>
              <a:rPr lang="en-US" b="1" dirty="0"/>
            </a:br>
            <a:r>
              <a:rPr lang="en-US" b="1" dirty="0">
                <a:solidFill>
                  <a:srgbClr val="FF0000"/>
                </a:solidFill>
              </a:rPr>
              <a:t>Economic Round Table Cards</a:t>
            </a:r>
          </a:p>
        </p:txBody>
      </p:sp>
      <p:sp>
        <p:nvSpPr>
          <p:cNvPr id="3" name="Content Placeholder 2"/>
          <p:cNvSpPr>
            <a:spLocks noGrp="1"/>
          </p:cNvSpPr>
          <p:nvPr>
            <p:ph sz="half" idx="1"/>
          </p:nvPr>
        </p:nvSpPr>
        <p:spPr/>
        <p:txBody>
          <a:bodyPr>
            <a:normAutofit/>
          </a:bodyPr>
          <a:lstStyle/>
          <a:p>
            <a:pPr marL="0" indent="0">
              <a:buNone/>
            </a:pPr>
            <a:endParaRPr lang="en-US" sz="1400" dirty="0"/>
          </a:p>
          <a:p>
            <a:pPr marL="0" indent="0">
              <a:buNone/>
            </a:pPr>
            <a:endParaRPr lang="en-US" sz="1600" dirty="0">
              <a:latin typeface="Calibri" pitchFamily="34" charset="0"/>
              <a:cs typeface="Calibri" pitchFamily="34" charset="0"/>
            </a:endParaRPr>
          </a:p>
          <a:p>
            <a:pPr marL="0" indent="0">
              <a:buNone/>
            </a:pPr>
            <a:r>
              <a:rPr lang="en-US" sz="2300" dirty="0">
                <a:latin typeface="Calibri" pitchFamily="34" charset="0"/>
                <a:cs typeface="Calibri" pitchFamily="34" charset="0"/>
              </a:rPr>
              <a:t>   </a:t>
            </a:r>
            <a:endParaRPr lang="en-US" dirty="0"/>
          </a:p>
          <a:p>
            <a:endParaRPr lang="en-US" dirty="0"/>
          </a:p>
        </p:txBody>
      </p:sp>
      <p:sp>
        <p:nvSpPr>
          <p:cNvPr id="5" name="Content Placeholder 4"/>
          <p:cNvSpPr>
            <a:spLocks noGrp="1"/>
          </p:cNvSpPr>
          <p:nvPr>
            <p:ph sz="half" idx="2"/>
          </p:nvPr>
        </p:nvSpPr>
        <p:spPr>
          <a:xfrm>
            <a:off x="6553200" y="2057400"/>
            <a:ext cx="3124200" cy="1676400"/>
          </a:xfrm>
        </p:spPr>
        <p:txBody>
          <a:bodyPr>
            <a:normAutofit/>
          </a:bodyPr>
          <a:lstStyle/>
          <a:p>
            <a:endParaRPr lang="en-US" sz="1400" dirty="0"/>
          </a:p>
          <a:p>
            <a:pPr marL="0" indent="0">
              <a:buNone/>
            </a:pPr>
            <a:endParaRPr lang="en-US" dirty="0"/>
          </a:p>
          <a:p>
            <a:endParaRPr lang="en-US" sz="1600" dirty="0">
              <a:latin typeface="Calibri" pitchFamily="34" charset="0"/>
              <a:cs typeface="Calibri" pitchFamily="34" charset="0"/>
            </a:endParaRPr>
          </a:p>
          <a:p>
            <a:pPr marL="0" indent="0">
              <a:buNone/>
            </a:pPr>
            <a:r>
              <a:rPr lang="en-US" sz="2300" dirty="0">
                <a:latin typeface="Calibri" pitchFamily="34" charset="0"/>
                <a:cs typeface="Calibri" pitchFamily="34" charset="0"/>
              </a:rPr>
              <a:t> </a:t>
            </a:r>
            <a:endParaRPr lang="en-US" dirty="0"/>
          </a:p>
        </p:txBody>
      </p:sp>
      <p:sp>
        <p:nvSpPr>
          <p:cNvPr id="2" name="TextBox 1"/>
          <p:cNvSpPr txBox="1"/>
          <p:nvPr/>
        </p:nvSpPr>
        <p:spPr>
          <a:xfrm>
            <a:off x="2133600" y="609601"/>
            <a:ext cx="2667000" cy="461665"/>
          </a:xfrm>
          <a:prstGeom prst="rect">
            <a:avLst/>
          </a:prstGeom>
          <a:noFill/>
        </p:spPr>
        <p:txBody>
          <a:bodyPr wrap="square" rtlCol="0">
            <a:spAutoFit/>
          </a:bodyPr>
          <a:lstStyle/>
          <a:p>
            <a:pPr algn="ctr"/>
            <a:r>
              <a:rPr lang="en-US" sz="2400" b="1" dirty="0">
                <a:latin typeface="Calibri" pitchFamily="34" charset="0"/>
                <a:cs typeface="Calibri" pitchFamily="34" charset="0"/>
              </a:rPr>
              <a:t>Front of Card</a:t>
            </a:r>
          </a:p>
        </p:txBody>
      </p:sp>
      <p:sp>
        <p:nvSpPr>
          <p:cNvPr id="9" name="TextBox 8"/>
          <p:cNvSpPr txBox="1"/>
          <p:nvPr/>
        </p:nvSpPr>
        <p:spPr>
          <a:xfrm>
            <a:off x="7747001" y="1508695"/>
            <a:ext cx="2318331" cy="461665"/>
          </a:xfrm>
          <a:prstGeom prst="rect">
            <a:avLst/>
          </a:prstGeom>
          <a:noFill/>
        </p:spPr>
        <p:txBody>
          <a:bodyPr wrap="square" rtlCol="0">
            <a:spAutoFit/>
          </a:bodyPr>
          <a:lstStyle/>
          <a:p>
            <a:pPr algn="ctr"/>
            <a:r>
              <a:rPr lang="en-US" sz="2400" b="1" dirty="0">
                <a:latin typeface="Calibri" pitchFamily="34" charset="0"/>
                <a:cs typeface="Calibri" pitchFamily="34" charset="0"/>
              </a:rPr>
              <a:t>Back of Card</a:t>
            </a:r>
          </a:p>
        </p:txBody>
      </p:sp>
      <p:sp>
        <p:nvSpPr>
          <p:cNvPr id="10" name="TextBox 9"/>
          <p:cNvSpPr txBox="1"/>
          <p:nvPr/>
        </p:nvSpPr>
        <p:spPr>
          <a:xfrm>
            <a:off x="3503657" y="213700"/>
            <a:ext cx="4610100" cy="400110"/>
          </a:xfrm>
          <a:prstGeom prst="rect">
            <a:avLst/>
          </a:prstGeom>
          <a:noFill/>
        </p:spPr>
        <p:txBody>
          <a:bodyPr wrap="square" rtlCol="0">
            <a:spAutoFit/>
          </a:bodyPr>
          <a:lstStyle/>
          <a:p>
            <a:pPr algn="ctr"/>
            <a:endParaRPr lang="en-US" sz="2000" dirty="0">
              <a:solidFill>
                <a:schemeClr val="bg1"/>
              </a:solidFill>
              <a:latin typeface="+mj-lt"/>
              <a:cs typeface="Calibri" pitchFamily="34" charset="0"/>
            </a:endParaRPr>
          </a:p>
        </p:txBody>
      </p:sp>
      <p:pic>
        <p:nvPicPr>
          <p:cNvPr id="7" name="Picture 6">
            <a:extLst>
              <a:ext uri="{FF2B5EF4-FFF2-40B4-BE49-F238E27FC236}">
                <a16:creationId xmlns:a16="http://schemas.microsoft.com/office/drawing/2014/main" id="{C1DAF56C-BFF9-44EF-906C-23533DFA41F1}"/>
              </a:ext>
            </a:extLst>
          </p:cNvPr>
          <p:cNvPicPr>
            <a:picLocks noChangeAspect="1"/>
          </p:cNvPicPr>
          <p:nvPr/>
        </p:nvPicPr>
        <p:blipFill>
          <a:blip r:embed="rId2"/>
          <a:stretch>
            <a:fillRect/>
          </a:stretch>
        </p:blipFill>
        <p:spPr>
          <a:xfrm>
            <a:off x="1190624" y="1970359"/>
            <a:ext cx="3953855" cy="1166245"/>
          </a:xfrm>
          <a:prstGeom prst="rect">
            <a:avLst/>
          </a:prstGeom>
        </p:spPr>
      </p:pic>
      <p:sp>
        <p:nvSpPr>
          <p:cNvPr id="17" name="TextBox 16">
            <a:extLst>
              <a:ext uri="{FF2B5EF4-FFF2-40B4-BE49-F238E27FC236}">
                <a16:creationId xmlns:a16="http://schemas.microsoft.com/office/drawing/2014/main" id="{A154764E-3F73-470D-B615-31757CB36B6D}"/>
              </a:ext>
            </a:extLst>
          </p:cNvPr>
          <p:cNvSpPr txBox="1"/>
          <p:nvPr/>
        </p:nvSpPr>
        <p:spPr>
          <a:xfrm>
            <a:off x="883918" y="1549128"/>
            <a:ext cx="5110482" cy="2184672"/>
          </a:xfrm>
          <a:prstGeom prst="rect">
            <a:avLst/>
          </a:prstGeom>
          <a:noFill/>
          <a:ln w="38100">
            <a:solidFill>
              <a:schemeClr val="tx1"/>
            </a:solidFill>
          </a:ln>
        </p:spPr>
        <p:txBody>
          <a:bodyPr wrap="square" rtlCol="0">
            <a:spAutoFit/>
          </a:bodyPr>
          <a:lstStyle/>
          <a:p>
            <a:endParaRPr lang="en-US" dirty="0"/>
          </a:p>
        </p:txBody>
      </p:sp>
      <p:pic>
        <p:nvPicPr>
          <p:cNvPr id="11" name="Picture 10">
            <a:extLst>
              <a:ext uri="{FF2B5EF4-FFF2-40B4-BE49-F238E27FC236}">
                <a16:creationId xmlns:a16="http://schemas.microsoft.com/office/drawing/2014/main" id="{8513425C-CE0F-4AAD-9839-9E89A39BDE57}"/>
              </a:ext>
            </a:extLst>
          </p:cNvPr>
          <p:cNvPicPr>
            <a:picLocks noChangeAspect="1"/>
          </p:cNvPicPr>
          <p:nvPr/>
        </p:nvPicPr>
        <p:blipFill>
          <a:blip r:embed="rId3"/>
          <a:stretch>
            <a:fillRect/>
          </a:stretch>
        </p:blipFill>
        <p:spPr>
          <a:xfrm>
            <a:off x="6895987" y="2447208"/>
            <a:ext cx="4412095" cy="1442086"/>
          </a:xfrm>
          <a:prstGeom prst="rect">
            <a:avLst/>
          </a:prstGeom>
        </p:spPr>
      </p:pic>
      <p:sp>
        <p:nvSpPr>
          <p:cNvPr id="20" name="TextBox 19">
            <a:extLst>
              <a:ext uri="{FF2B5EF4-FFF2-40B4-BE49-F238E27FC236}">
                <a16:creationId xmlns:a16="http://schemas.microsoft.com/office/drawing/2014/main" id="{56046062-FD97-48C9-BF12-C6B826460384}"/>
              </a:ext>
            </a:extLst>
          </p:cNvPr>
          <p:cNvSpPr txBox="1"/>
          <p:nvPr/>
        </p:nvSpPr>
        <p:spPr>
          <a:xfrm>
            <a:off x="6454966" y="2090004"/>
            <a:ext cx="5110482" cy="2184672"/>
          </a:xfrm>
          <a:prstGeom prst="rect">
            <a:avLst/>
          </a:prstGeom>
          <a:noFill/>
          <a:ln w="38100">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26401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ACED9B-891E-36F6-BA1F-1B8B0AE31252}"/>
              </a:ext>
            </a:extLst>
          </p:cNvPr>
          <p:cNvPicPr>
            <a:picLocks noChangeAspect="1"/>
          </p:cNvPicPr>
          <p:nvPr/>
        </p:nvPicPr>
        <p:blipFill>
          <a:blip r:embed="rId2"/>
          <a:stretch>
            <a:fillRect/>
          </a:stretch>
        </p:blipFill>
        <p:spPr>
          <a:xfrm>
            <a:off x="9615225" y="2392678"/>
            <a:ext cx="2362674" cy="2981857"/>
          </a:xfrm>
          <a:prstGeom prst="rect">
            <a:avLst/>
          </a:prstGeom>
          <a:ln w="19050">
            <a:solidFill>
              <a:schemeClr val="tx1"/>
            </a:solidFill>
          </a:ln>
        </p:spPr>
      </p:pic>
      <p:pic>
        <p:nvPicPr>
          <p:cNvPr id="5" name="Picture 7" descr="C:\Users\JMU Econed\AppData\Local\Microsoft\Windows\Temporary Internet Files\Content.IE5\WNZJDG6C\MC900129382[1].wmf">
            <a:extLst>
              <a:ext uri="{FF2B5EF4-FFF2-40B4-BE49-F238E27FC236}">
                <a16:creationId xmlns:a16="http://schemas.microsoft.com/office/drawing/2014/main" id="{65D1FEF8-38CB-681B-4052-9E54DA3D25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21122">
            <a:off x="1299910" y="5497805"/>
            <a:ext cx="1195833" cy="12002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6CF60C-20C1-72AE-DC15-F26501B84D06}"/>
              </a:ext>
            </a:extLst>
          </p:cNvPr>
          <p:cNvPicPr>
            <a:picLocks noChangeAspect="1"/>
          </p:cNvPicPr>
          <p:nvPr/>
        </p:nvPicPr>
        <p:blipFill>
          <a:blip r:embed="rId4"/>
          <a:stretch>
            <a:fillRect/>
          </a:stretch>
        </p:blipFill>
        <p:spPr>
          <a:xfrm>
            <a:off x="4091203" y="163837"/>
            <a:ext cx="5306989" cy="6530325"/>
          </a:xfrm>
          <a:prstGeom prst="rect">
            <a:avLst/>
          </a:prstGeom>
          <a:ln w="19050">
            <a:solidFill>
              <a:schemeClr val="tx1"/>
            </a:solidFill>
          </a:ln>
        </p:spPr>
      </p:pic>
      <p:pic>
        <p:nvPicPr>
          <p:cNvPr id="6" name="Picture 5">
            <a:extLst>
              <a:ext uri="{FF2B5EF4-FFF2-40B4-BE49-F238E27FC236}">
                <a16:creationId xmlns:a16="http://schemas.microsoft.com/office/drawing/2014/main" id="{139C6517-DA04-41B5-8A05-EAEA202159E0}"/>
              </a:ext>
            </a:extLst>
          </p:cNvPr>
          <p:cNvPicPr>
            <a:picLocks noChangeAspect="1"/>
          </p:cNvPicPr>
          <p:nvPr/>
        </p:nvPicPr>
        <p:blipFill>
          <a:blip r:embed="rId5"/>
          <a:stretch>
            <a:fillRect/>
          </a:stretch>
        </p:blipFill>
        <p:spPr>
          <a:xfrm rot="21181392">
            <a:off x="496804" y="727257"/>
            <a:ext cx="3196968" cy="3935597"/>
          </a:xfrm>
          <a:prstGeom prst="rect">
            <a:avLst/>
          </a:prstGeom>
          <a:ln w="28575">
            <a:solidFill>
              <a:schemeClr val="tx1"/>
            </a:solidFill>
          </a:ln>
        </p:spPr>
      </p:pic>
    </p:spTree>
    <p:extLst>
      <p:ext uri="{BB962C8B-B14F-4D97-AF65-F5344CB8AC3E}">
        <p14:creationId xmlns:p14="http://schemas.microsoft.com/office/powerpoint/2010/main" val="2352289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EB082B-BA5B-AD1C-BACC-29727F904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70" y="1290113"/>
            <a:ext cx="3890435" cy="480225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ACA64E-3636-1192-766F-95509968BEAA}"/>
              </a:ext>
            </a:extLst>
          </p:cNvPr>
          <p:cNvSpPr txBox="1"/>
          <p:nvPr/>
        </p:nvSpPr>
        <p:spPr>
          <a:xfrm>
            <a:off x="5244737" y="1582782"/>
            <a:ext cx="6096000" cy="2554545"/>
          </a:xfrm>
          <a:prstGeom prst="rect">
            <a:avLst/>
          </a:prstGeom>
          <a:noFill/>
          <a:ln w="6350">
            <a:solidFill>
              <a:schemeClr val="tx1"/>
            </a:solidFill>
          </a:ln>
        </p:spPr>
        <p:txBody>
          <a:bodyPr wrap="square">
            <a:spAutoFit/>
          </a:bodyPr>
          <a:lstStyle/>
          <a:p>
            <a:r>
              <a:rPr lang="en-US" sz="2000" b="1" dirty="0">
                <a:solidFill>
                  <a:srgbClr val="000000"/>
                </a:solidFill>
                <a:effectLst/>
                <a:latin typeface="Calibri" panose="020F0502020204030204" pitchFamily="34" charset="0"/>
                <a:ea typeface="Times New Roman" panose="02020603050405020304" pitchFamily="18" charset="0"/>
              </a:rPr>
              <a:t>Story Synopsis</a:t>
            </a:r>
            <a:r>
              <a:rPr lang="en-US" sz="2000" b="0" dirty="0">
                <a:solidFill>
                  <a:srgbClr val="000000"/>
                </a:solidFill>
                <a:effectLst/>
                <a:latin typeface="Calibri" panose="020F0502020204030204" pitchFamily="34" charset="0"/>
                <a:ea typeface="Times New Roman" panose="02020603050405020304" pitchFamily="18" charset="0"/>
              </a:rPr>
              <a:t>: Princess Persephone wants to take a wonderful vacation with her friends. This vacation will cost lots of money so she orders the Money Wizards to print more cash for the people of Ganymede.  As her advisors predicted, things do not go well. Soon Ganymede is dealing with shortages of goods and services and rapid inflation. Can King Harris fix this monetary crisis? </a:t>
            </a:r>
            <a:endParaRPr lang="en-US" sz="2000" dirty="0"/>
          </a:p>
        </p:txBody>
      </p:sp>
      <p:sp>
        <p:nvSpPr>
          <p:cNvPr id="5" name="TextBox 4">
            <a:extLst>
              <a:ext uri="{FF2B5EF4-FFF2-40B4-BE49-F238E27FC236}">
                <a16:creationId xmlns:a16="http://schemas.microsoft.com/office/drawing/2014/main" id="{28E4F379-8402-D14A-1E10-97198509F427}"/>
              </a:ext>
            </a:extLst>
          </p:cNvPr>
          <p:cNvSpPr txBox="1"/>
          <p:nvPr/>
        </p:nvSpPr>
        <p:spPr>
          <a:xfrm>
            <a:off x="851263" y="0"/>
            <a:ext cx="9144000" cy="1908215"/>
          </a:xfrm>
          <a:prstGeom prst="rect">
            <a:avLst/>
          </a:prstGeom>
          <a:noFill/>
        </p:spPr>
        <p:txBody>
          <a:bodyPr wrap="square">
            <a:spAutoFit/>
          </a:bodyPr>
          <a:lstStyle/>
          <a:p>
            <a:pPr algn="ctr" fontAlgn="base"/>
            <a:r>
              <a:rPr lang="en-US" sz="3200" b="0" dirty="0">
                <a:solidFill>
                  <a:srgbClr val="002060"/>
                </a:solidFill>
                <a:effectLst/>
                <a:latin typeface="Monotype Corsiva" panose="03010101010201010101" pitchFamily="66" charset="0"/>
              </a:rPr>
              <a:t>Princess Persephone and the Money Wizards:</a:t>
            </a:r>
            <a:r>
              <a:rPr lang="en-US" sz="3200" dirty="0">
                <a:solidFill>
                  <a:srgbClr val="002060"/>
                </a:solidFill>
                <a:latin typeface="Monotype Corsiva" panose="03010101010201010101" pitchFamily="66" charset="0"/>
              </a:rPr>
              <a:t> </a:t>
            </a:r>
          </a:p>
          <a:p>
            <a:pPr algn="ctr" fontAlgn="base"/>
            <a:r>
              <a:rPr lang="en-US" sz="3200" b="0" dirty="0">
                <a:solidFill>
                  <a:srgbClr val="002060"/>
                </a:solidFill>
                <a:effectLst/>
                <a:latin typeface="Monotype Corsiva" panose="03010101010201010101" pitchFamily="66" charset="0"/>
              </a:rPr>
              <a:t>Inflation Comes to Ganymede </a:t>
            </a:r>
          </a:p>
          <a:p>
            <a:pPr algn="ctr" fontAlgn="base"/>
            <a:r>
              <a:rPr lang="en-US" b="0" dirty="0">
                <a:solidFill>
                  <a:srgbClr val="000000"/>
                </a:solidFill>
                <a:effectLst/>
                <a:latin typeface="tenso"/>
              </a:rPr>
              <a:t>by Shelia Bair</a:t>
            </a:r>
          </a:p>
          <a:p>
            <a:pPr algn="l" fontAlgn="base"/>
            <a:endParaRPr lang="en-US" b="0" i="1" dirty="0">
              <a:solidFill>
                <a:srgbClr val="000000"/>
              </a:solidFill>
              <a:effectLst/>
              <a:latin typeface="tenso"/>
            </a:endParaRPr>
          </a:p>
          <a:p>
            <a:pPr algn="l" fontAlgn="base"/>
            <a:endParaRPr lang="en-US" b="0" i="1" dirty="0">
              <a:solidFill>
                <a:srgbClr val="000000"/>
              </a:solidFill>
              <a:effectLst/>
              <a:latin typeface="tenso"/>
            </a:endParaRPr>
          </a:p>
        </p:txBody>
      </p:sp>
      <p:sp>
        <p:nvSpPr>
          <p:cNvPr id="6" name="TextBox 5">
            <a:extLst>
              <a:ext uri="{FF2B5EF4-FFF2-40B4-BE49-F238E27FC236}">
                <a16:creationId xmlns:a16="http://schemas.microsoft.com/office/drawing/2014/main" id="{6680BCA0-D6F8-A22B-68F5-C08AEE1730B6}"/>
              </a:ext>
            </a:extLst>
          </p:cNvPr>
          <p:cNvSpPr txBox="1"/>
          <p:nvPr/>
        </p:nvSpPr>
        <p:spPr>
          <a:xfrm>
            <a:off x="6202681" y="4892040"/>
            <a:ext cx="3398520" cy="1200329"/>
          </a:xfrm>
          <a:prstGeom prst="rect">
            <a:avLst/>
          </a:prstGeom>
          <a:noFill/>
          <a:ln w="12700">
            <a:solidFill>
              <a:schemeClr val="tx1"/>
            </a:solidFill>
          </a:ln>
        </p:spPr>
        <p:txBody>
          <a:bodyPr wrap="square" rtlCol="0">
            <a:spAutoFit/>
          </a:bodyPr>
          <a:lstStyle/>
          <a:p>
            <a:pPr marL="285750" indent="-285750" algn="l">
              <a:buFont typeface="Arial" panose="020B0604020202020204" pitchFamily="34" charset="0"/>
              <a:buChar char="•"/>
            </a:pPr>
            <a:r>
              <a:rPr lang="en-US" b="1" i="0" dirty="0">
                <a:solidFill>
                  <a:srgbClr val="333333"/>
                </a:solidFill>
                <a:effectLst/>
                <a:latin typeface="Lato" panose="020F0502020204030203" pitchFamily="34" charset="0"/>
              </a:rPr>
              <a:t>Publisher:</a:t>
            </a:r>
            <a:r>
              <a:rPr lang="en-US" b="0" i="0" dirty="0">
                <a:solidFill>
                  <a:srgbClr val="333333"/>
                </a:solidFill>
                <a:effectLst/>
                <a:latin typeface="Lato" panose="020F0502020204030203" pitchFamily="34" charset="0"/>
              </a:rPr>
              <a:t> Albert Whitman</a:t>
            </a:r>
          </a:p>
          <a:p>
            <a:pPr marL="285750" indent="-285750" algn="l">
              <a:buFont typeface="Arial" panose="020B0604020202020204" pitchFamily="34" charset="0"/>
              <a:buChar char="•"/>
            </a:pPr>
            <a:r>
              <a:rPr lang="en-US" b="1" i="0" dirty="0">
                <a:solidFill>
                  <a:srgbClr val="333333"/>
                </a:solidFill>
                <a:effectLst/>
                <a:latin typeface="Lato" panose="020F0502020204030203" pitchFamily="34" charset="0"/>
              </a:rPr>
              <a:t>Copyright Date:</a:t>
            </a:r>
            <a:r>
              <a:rPr lang="en-US" b="0" i="0" dirty="0">
                <a:solidFill>
                  <a:srgbClr val="333333"/>
                </a:solidFill>
                <a:effectLst/>
                <a:latin typeface="Lato" panose="020F0502020204030203" pitchFamily="34" charset="0"/>
              </a:rPr>
              <a:t> 2023</a:t>
            </a:r>
          </a:p>
          <a:p>
            <a:pPr marL="285750" indent="-285750" algn="l">
              <a:buFont typeface="Arial" panose="020B0604020202020204" pitchFamily="34" charset="0"/>
              <a:buChar char="•"/>
            </a:pPr>
            <a:r>
              <a:rPr lang="en-US" b="1" i="0" dirty="0">
                <a:solidFill>
                  <a:srgbClr val="333333"/>
                </a:solidFill>
                <a:effectLst/>
                <a:latin typeface="Lato" panose="020F0502020204030203" pitchFamily="34" charset="0"/>
              </a:rPr>
              <a:t>Reading Level:</a:t>
            </a:r>
            <a:r>
              <a:rPr lang="en-US" b="0" i="0" dirty="0">
                <a:solidFill>
                  <a:srgbClr val="333333"/>
                </a:solidFill>
                <a:effectLst/>
                <a:latin typeface="Lato" panose="020F0502020204030203" pitchFamily="34" charset="0"/>
              </a:rPr>
              <a:t> 3.0</a:t>
            </a:r>
          </a:p>
          <a:p>
            <a:pPr marL="285750" indent="-285750" algn="l">
              <a:buFont typeface="Arial" panose="020B0604020202020204" pitchFamily="34" charset="0"/>
              <a:buChar char="•"/>
            </a:pPr>
            <a:r>
              <a:rPr lang="en-US" b="1" i="0" dirty="0">
                <a:solidFill>
                  <a:srgbClr val="333333"/>
                </a:solidFill>
                <a:effectLst/>
                <a:latin typeface="Lato" panose="020F0502020204030203" pitchFamily="34" charset="0"/>
              </a:rPr>
              <a:t>Interest Level:</a:t>
            </a:r>
            <a:r>
              <a:rPr lang="en-US" b="0" i="0" dirty="0">
                <a:solidFill>
                  <a:srgbClr val="333333"/>
                </a:solidFill>
                <a:effectLst/>
                <a:latin typeface="Lato" panose="020F0502020204030203" pitchFamily="34" charset="0"/>
              </a:rPr>
              <a:t> 2-5</a:t>
            </a:r>
          </a:p>
        </p:txBody>
      </p:sp>
    </p:spTree>
    <p:extLst>
      <p:ext uri="{BB962C8B-B14F-4D97-AF65-F5344CB8AC3E}">
        <p14:creationId xmlns:p14="http://schemas.microsoft.com/office/powerpoint/2010/main" val="325909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D8E9A-00D5-E2B8-0C61-2F5647938871}"/>
              </a:ext>
            </a:extLst>
          </p:cNvPr>
          <p:cNvPicPr>
            <a:picLocks noChangeAspect="1"/>
          </p:cNvPicPr>
          <p:nvPr/>
        </p:nvPicPr>
        <p:blipFill>
          <a:blip r:embed="rId3"/>
          <a:stretch>
            <a:fillRect/>
          </a:stretch>
        </p:blipFill>
        <p:spPr>
          <a:xfrm>
            <a:off x="182100" y="717010"/>
            <a:ext cx="4707987" cy="5861487"/>
          </a:xfrm>
          <a:prstGeom prst="rect">
            <a:avLst/>
          </a:prstGeom>
          <a:ln w="12700">
            <a:solidFill>
              <a:schemeClr val="tx1"/>
            </a:solidFill>
          </a:ln>
        </p:spPr>
      </p:pic>
      <p:pic>
        <p:nvPicPr>
          <p:cNvPr id="6" name="Picture 5">
            <a:extLst>
              <a:ext uri="{FF2B5EF4-FFF2-40B4-BE49-F238E27FC236}">
                <a16:creationId xmlns:a16="http://schemas.microsoft.com/office/drawing/2014/main" id="{1117381E-A423-59C4-0FCE-321EFCAFED9D}"/>
              </a:ext>
            </a:extLst>
          </p:cNvPr>
          <p:cNvPicPr>
            <a:picLocks noChangeAspect="1"/>
          </p:cNvPicPr>
          <p:nvPr/>
        </p:nvPicPr>
        <p:blipFill>
          <a:blip r:embed="rId4"/>
          <a:stretch>
            <a:fillRect/>
          </a:stretch>
        </p:blipFill>
        <p:spPr>
          <a:xfrm>
            <a:off x="5252720" y="717010"/>
            <a:ext cx="3836942" cy="5073902"/>
          </a:xfrm>
          <a:prstGeom prst="rect">
            <a:avLst/>
          </a:prstGeom>
          <a:ln w="12700">
            <a:solidFill>
              <a:schemeClr val="tx1"/>
            </a:solidFill>
          </a:ln>
        </p:spPr>
      </p:pic>
      <p:pic>
        <p:nvPicPr>
          <p:cNvPr id="9" name="Picture 8">
            <a:extLst>
              <a:ext uri="{FF2B5EF4-FFF2-40B4-BE49-F238E27FC236}">
                <a16:creationId xmlns:a16="http://schemas.microsoft.com/office/drawing/2014/main" id="{63680D6B-E4C9-135E-63E5-F854A81AC2BB}"/>
              </a:ext>
            </a:extLst>
          </p:cNvPr>
          <p:cNvPicPr>
            <a:picLocks noChangeAspect="1"/>
          </p:cNvPicPr>
          <p:nvPr/>
        </p:nvPicPr>
        <p:blipFill>
          <a:blip r:embed="rId5"/>
          <a:stretch>
            <a:fillRect/>
          </a:stretch>
        </p:blipFill>
        <p:spPr>
          <a:xfrm>
            <a:off x="9687436" y="1620329"/>
            <a:ext cx="1683301" cy="1932893"/>
          </a:xfrm>
          <a:prstGeom prst="rect">
            <a:avLst/>
          </a:prstGeom>
          <a:ln w="19050">
            <a:solidFill>
              <a:schemeClr val="tx1"/>
            </a:solidFill>
          </a:ln>
        </p:spPr>
      </p:pic>
      <p:sp>
        <p:nvSpPr>
          <p:cNvPr id="11" name="TextBox 10">
            <a:extLst>
              <a:ext uri="{FF2B5EF4-FFF2-40B4-BE49-F238E27FC236}">
                <a16:creationId xmlns:a16="http://schemas.microsoft.com/office/drawing/2014/main" id="{7B958B02-7D16-06C0-99E9-4FAEACF7E83E}"/>
              </a:ext>
            </a:extLst>
          </p:cNvPr>
          <p:cNvSpPr txBox="1"/>
          <p:nvPr/>
        </p:nvSpPr>
        <p:spPr>
          <a:xfrm>
            <a:off x="2885440" y="17892"/>
            <a:ext cx="6096000" cy="523220"/>
          </a:xfrm>
          <a:prstGeom prst="rect">
            <a:avLst/>
          </a:prstGeom>
          <a:noFill/>
        </p:spPr>
        <p:txBody>
          <a:bodyPr wrap="square">
            <a:spAutoFit/>
          </a:bodyPr>
          <a:lstStyle/>
          <a:p>
            <a:pPr algn="ctr"/>
            <a:r>
              <a:rPr lang="en-US" sz="2800" b="1" dirty="0">
                <a:solidFill>
                  <a:srgbClr val="FF0000"/>
                </a:solidFill>
              </a:rPr>
              <a:t>Economic Round Table </a:t>
            </a:r>
            <a:endParaRPr lang="en-US" sz="2800" dirty="0"/>
          </a:p>
        </p:txBody>
      </p:sp>
      <p:pic>
        <p:nvPicPr>
          <p:cNvPr id="12" name="Picture 11">
            <a:extLst>
              <a:ext uri="{FF2B5EF4-FFF2-40B4-BE49-F238E27FC236}">
                <a16:creationId xmlns:a16="http://schemas.microsoft.com/office/drawing/2014/main" id="{89B920AC-02DF-4E29-917C-99F84AA44410}"/>
              </a:ext>
            </a:extLst>
          </p:cNvPr>
          <p:cNvPicPr>
            <a:picLocks noChangeAspect="1"/>
          </p:cNvPicPr>
          <p:nvPr/>
        </p:nvPicPr>
        <p:blipFill>
          <a:blip r:embed="rId6"/>
          <a:stretch>
            <a:fillRect/>
          </a:stretch>
        </p:blipFill>
        <p:spPr>
          <a:xfrm>
            <a:off x="8843687" y="4518423"/>
            <a:ext cx="3166213" cy="1932893"/>
          </a:xfrm>
          <a:prstGeom prst="rect">
            <a:avLst/>
          </a:prstGeom>
        </p:spPr>
      </p:pic>
    </p:spTree>
    <p:extLst>
      <p:ext uri="{BB962C8B-B14F-4D97-AF65-F5344CB8AC3E}">
        <p14:creationId xmlns:p14="http://schemas.microsoft.com/office/powerpoint/2010/main" val="2840724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0488B2-AED1-36F4-32FB-7C0C4B2E1FB1}"/>
              </a:ext>
            </a:extLst>
          </p:cNvPr>
          <p:cNvPicPr>
            <a:picLocks noChangeAspect="1"/>
          </p:cNvPicPr>
          <p:nvPr/>
        </p:nvPicPr>
        <p:blipFill>
          <a:blip r:embed="rId2"/>
          <a:stretch>
            <a:fillRect/>
          </a:stretch>
        </p:blipFill>
        <p:spPr>
          <a:xfrm>
            <a:off x="6528883" y="106325"/>
            <a:ext cx="5142357" cy="6390790"/>
          </a:xfrm>
          <a:prstGeom prst="rect">
            <a:avLst/>
          </a:prstGeom>
          <a:ln w="12700">
            <a:solidFill>
              <a:schemeClr val="tx1"/>
            </a:solidFill>
          </a:ln>
        </p:spPr>
      </p:pic>
      <p:pic>
        <p:nvPicPr>
          <p:cNvPr id="7" name="Picture 6">
            <a:extLst>
              <a:ext uri="{FF2B5EF4-FFF2-40B4-BE49-F238E27FC236}">
                <a16:creationId xmlns:a16="http://schemas.microsoft.com/office/drawing/2014/main" id="{1E977F0B-3ACA-A840-FCCC-EAC748DF897A}"/>
              </a:ext>
            </a:extLst>
          </p:cNvPr>
          <p:cNvPicPr>
            <a:picLocks noChangeAspect="1"/>
          </p:cNvPicPr>
          <p:nvPr/>
        </p:nvPicPr>
        <p:blipFill>
          <a:blip r:embed="rId3"/>
          <a:stretch>
            <a:fillRect/>
          </a:stretch>
        </p:blipFill>
        <p:spPr>
          <a:xfrm>
            <a:off x="1473427" y="4862881"/>
            <a:ext cx="3491978" cy="1804356"/>
          </a:xfrm>
          <a:prstGeom prst="rect">
            <a:avLst/>
          </a:prstGeom>
          <a:ln w="19050">
            <a:solidFill>
              <a:schemeClr val="tx1"/>
            </a:solidFill>
          </a:ln>
        </p:spPr>
      </p:pic>
      <p:pic>
        <p:nvPicPr>
          <p:cNvPr id="4" name="Picture 3">
            <a:extLst>
              <a:ext uri="{FF2B5EF4-FFF2-40B4-BE49-F238E27FC236}">
                <a16:creationId xmlns:a16="http://schemas.microsoft.com/office/drawing/2014/main" id="{F662BA39-12D2-4FF1-9F0D-AA2D27BC87A8}"/>
              </a:ext>
            </a:extLst>
          </p:cNvPr>
          <p:cNvPicPr>
            <a:picLocks noChangeAspect="1"/>
          </p:cNvPicPr>
          <p:nvPr/>
        </p:nvPicPr>
        <p:blipFill>
          <a:blip r:embed="rId4"/>
          <a:stretch>
            <a:fillRect/>
          </a:stretch>
        </p:blipFill>
        <p:spPr>
          <a:xfrm>
            <a:off x="1601228" y="866304"/>
            <a:ext cx="3236376" cy="3838354"/>
          </a:xfrm>
          <a:prstGeom prst="rect">
            <a:avLst/>
          </a:prstGeom>
          <a:ln w="12700">
            <a:solidFill>
              <a:schemeClr val="tx1"/>
            </a:solidFill>
          </a:ln>
        </p:spPr>
      </p:pic>
      <p:sp>
        <p:nvSpPr>
          <p:cNvPr id="8" name="TextBox 7">
            <a:extLst>
              <a:ext uri="{FF2B5EF4-FFF2-40B4-BE49-F238E27FC236}">
                <a16:creationId xmlns:a16="http://schemas.microsoft.com/office/drawing/2014/main" id="{D554290D-69C2-4974-918E-DFEA95F33F50}"/>
              </a:ext>
            </a:extLst>
          </p:cNvPr>
          <p:cNvSpPr txBox="1"/>
          <p:nvPr/>
        </p:nvSpPr>
        <p:spPr>
          <a:xfrm>
            <a:off x="170530" y="184861"/>
            <a:ext cx="6097772" cy="523220"/>
          </a:xfrm>
          <a:prstGeom prst="rect">
            <a:avLst/>
          </a:prstGeom>
          <a:noFill/>
        </p:spPr>
        <p:txBody>
          <a:bodyPr wrap="square">
            <a:spAutoFit/>
          </a:bodyPr>
          <a:lstStyle/>
          <a:p>
            <a:pPr algn="ctr"/>
            <a:r>
              <a:rPr lang="en-US" sz="2800" b="1" dirty="0">
                <a:solidFill>
                  <a:srgbClr val="FF0000"/>
                </a:solidFill>
              </a:rPr>
              <a:t>Economic Round Table </a:t>
            </a:r>
            <a:endParaRPr lang="en-US" sz="2800" dirty="0"/>
          </a:p>
        </p:txBody>
      </p:sp>
    </p:spTree>
    <p:extLst>
      <p:ext uri="{BB962C8B-B14F-4D97-AF65-F5344CB8AC3E}">
        <p14:creationId xmlns:p14="http://schemas.microsoft.com/office/powerpoint/2010/main" val="3628508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69C02-9617-4845-9BE7-1E7158BF33C5}"/>
              </a:ext>
            </a:extLst>
          </p:cNvPr>
          <p:cNvPicPr>
            <a:picLocks noChangeAspect="1"/>
          </p:cNvPicPr>
          <p:nvPr/>
        </p:nvPicPr>
        <p:blipFill>
          <a:blip r:embed="rId2"/>
          <a:stretch>
            <a:fillRect/>
          </a:stretch>
        </p:blipFill>
        <p:spPr>
          <a:xfrm>
            <a:off x="242830" y="770852"/>
            <a:ext cx="2617035" cy="3312050"/>
          </a:xfrm>
          <a:prstGeom prst="rect">
            <a:avLst/>
          </a:prstGeom>
          <a:ln w="12700">
            <a:solidFill>
              <a:schemeClr val="tx1"/>
            </a:solidFill>
          </a:ln>
        </p:spPr>
      </p:pic>
      <p:sp>
        <p:nvSpPr>
          <p:cNvPr id="4" name="TextBox 3">
            <a:extLst>
              <a:ext uri="{FF2B5EF4-FFF2-40B4-BE49-F238E27FC236}">
                <a16:creationId xmlns:a16="http://schemas.microsoft.com/office/drawing/2014/main" id="{6790132E-21E3-4BC1-90AF-CAB552756364}"/>
              </a:ext>
            </a:extLst>
          </p:cNvPr>
          <p:cNvSpPr txBox="1"/>
          <p:nvPr/>
        </p:nvSpPr>
        <p:spPr>
          <a:xfrm>
            <a:off x="1270678" y="186077"/>
            <a:ext cx="8718697" cy="584775"/>
          </a:xfrm>
          <a:prstGeom prst="rect">
            <a:avLst/>
          </a:prstGeom>
          <a:noFill/>
        </p:spPr>
        <p:txBody>
          <a:bodyPr wrap="square" rtlCol="0">
            <a:spAutoFit/>
          </a:bodyPr>
          <a:lstStyle/>
          <a:p>
            <a:r>
              <a:rPr lang="en-US" sz="3200" b="1" dirty="0">
                <a:solidFill>
                  <a:schemeClr val="accent6">
                    <a:lumMod val="50000"/>
                  </a:schemeClr>
                </a:solidFill>
                <a:effectLst>
                  <a:outerShdw blurRad="38100" dist="38100" dir="2700000" algn="tl">
                    <a:srgbClr val="000000">
                      <a:alpha val="43137"/>
                    </a:srgbClr>
                  </a:outerShdw>
                </a:effectLst>
              </a:rPr>
              <a:t>A Classroom Auction: Learning About Inflation</a:t>
            </a:r>
          </a:p>
        </p:txBody>
      </p:sp>
      <p:pic>
        <p:nvPicPr>
          <p:cNvPr id="6" name="Picture 5">
            <a:extLst>
              <a:ext uri="{FF2B5EF4-FFF2-40B4-BE49-F238E27FC236}">
                <a16:creationId xmlns:a16="http://schemas.microsoft.com/office/drawing/2014/main" id="{C2A1EDC2-7ABD-42D4-BF2C-938E5B25E205}"/>
              </a:ext>
            </a:extLst>
          </p:cNvPr>
          <p:cNvPicPr>
            <a:picLocks noChangeAspect="1"/>
          </p:cNvPicPr>
          <p:nvPr/>
        </p:nvPicPr>
        <p:blipFill>
          <a:blip r:embed="rId3"/>
          <a:stretch>
            <a:fillRect/>
          </a:stretch>
        </p:blipFill>
        <p:spPr>
          <a:xfrm>
            <a:off x="2637071" y="2004075"/>
            <a:ext cx="2200367" cy="2663602"/>
          </a:xfrm>
          <a:prstGeom prst="rect">
            <a:avLst/>
          </a:prstGeom>
          <a:ln w="12700">
            <a:solidFill>
              <a:schemeClr val="tx1"/>
            </a:solidFill>
          </a:ln>
        </p:spPr>
      </p:pic>
      <p:pic>
        <p:nvPicPr>
          <p:cNvPr id="8" name="Picture 7">
            <a:extLst>
              <a:ext uri="{FF2B5EF4-FFF2-40B4-BE49-F238E27FC236}">
                <a16:creationId xmlns:a16="http://schemas.microsoft.com/office/drawing/2014/main" id="{6561D0C2-0B74-470F-87A8-E6D58C9170E0}"/>
              </a:ext>
            </a:extLst>
          </p:cNvPr>
          <p:cNvPicPr>
            <a:picLocks noChangeAspect="1"/>
          </p:cNvPicPr>
          <p:nvPr/>
        </p:nvPicPr>
        <p:blipFill>
          <a:blip r:embed="rId4"/>
          <a:stretch>
            <a:fillRect/>
          </a:stretch>
        </p:blipFill>
        <p:spPr>
          <a:xfrm>
            <a:off x="1111765" y="4212174"/>
            <a:ext cx="1929147" cy="2459750"/>
          </a:xfrm>
          <a:prstGeom prst="rect">
            <a:avLst/>
          </a:prstGeom>
          <a:ln w="12700">
            <a:solidFill>
              <a:schemeClr val="tx1"/>
            </a:solidFill>
          </a:ln>
        </p:spPr>
      </p:pic>
      <p:pic>
        <p:nvPicPr>
          <p:cNvPr id="10" name="Picture 9">
            <a:extLst>
              <a:ext uri="{FF2B5EF4-FFF2-40B4-BE49-F238E27FC236}">
                <a16:creationId xmlns:a16="http://schemas.microsoft.com/office/drawing/2014/main" id="{061A68CD-4F07-41F4-BAD0-5790D48E7986}"/>
              </a:ext>
            </a:extLst>
          </p:cNvPr>
          <p:cNvPicPr>
            <a:picLocks noChangeAspect="1"/>
          </p:cNvPicPr>
          <p:nvPr/>
        </p:nvPicPr>
        <p:blipFill>
          <a:blip r:embed="rId5"/>
          <a:stretch>
            <a:fillRect/>
          </a:stretch>
        </p:blipFill>
        <p:spPr>
          <a:xfrm>
            <a:off x="5435153" y="770852"/>
            <a:ext cx="4984754" cy="5817784"/>
          </a:xfrm>
          <a:prstGeom prst="rect">
            <a:avLst/>
          </a:prstGeom>
          <a:ln w="28575">
            <a:solidFill>
              <a:schemeClr val="tx1"/>
            </a:solidFill>
          </a:ln>
        </p:spPr>
      </p:pic>
    </p:spTree>
    <p:extLst>
      <p:ext uri="{BB962C8B-B14F-4D97-AF65-F5344CB8AC3E}">
        <p14:creationId xmlns:p14="http://schemas.microsoft.com/office/powerpoint/2010/main" val="2097909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177A9-5922-B714-6574-B1A98D65932B}"/>
              </a:ext>
            </a:extLst>
          </p:cNvPr>
          <p:cNvPicPr>
            <a:picLocks noChangeAspect="1"/>
          </p:cNvPicPr>
          <p:nvPr/>
        </p:nvPicPr>
        <p:blipFill>
          <a:blip r:embed="rId2"/>
          <a:stretch>
            <a:fillRect/>
          </a:stretch>
        </p:blipFill>
        <p:spPr>
          <a:xfrm>
            <a:off x="573763" y="1005329"/>
            <a:ext cx="2192481" cy="2822116"/>
          </a:xfrm>
          <a:prstGeom prst="rect">
            <a:avLst/>
          </a:prstGeom>
        </p:spPr>
      </p:pic>
      <p:pic>
        <p:nvPicPr>
          <p:cNvPr id="3" name="Picture 2">
            <a:extLst>
              <a:ext uri="{FF2B5EF4-FFF2-40B4-BE49-F238E27FC236}">
                <a16:creationId xmlns:a16="http://schemas.microsoft.com/office/drawing/2014/main" id="{594E4195-E5D7-4B30-B3B8-12F6FAA8A021}"/>
              </a:ext>
            </a:extLst>
          </p:cNvPr>
          <p:cNvPicPr>
            <a:picLocks noChangeAspect="1"/>
          </p:cNvPicPr>
          <p:nvPr/>
        </p:nvPicPr>
        <p:blipFill>
          <a:blip r:embed="rId3"/>
          <a:stretch>
            <a:fillRect/>
          </a:stretch>
        </p:blipFill>
        <p:spPr>
          <a:xfrm>
            <a:off x="6971746" y="212758"/>
            <a:ext cx="4755966" cy="6240539"/>
          </a:xfrm>
          <a:prstGeom prst="rect">
            <a:avLst/>
          </a:prstGeom>
          <a:ln w="19050">
            <a:solidFill>
              <a:schemeClr val="tx1"/>
            </a:solidFill>
          </a:ln>
        </p:spPr>
      </p:pic>
      <p:sp>
        <p:nvSpPr>
          <p:cNvPr id="6" name="TextBox 5">
            <a:extLst>
              <a:ext uri="{FF2B5EF4-FFF2-40B4-BE49-F238E27FC236}">
                <a16:creationId xmlns:a16="http://schemas.microsoft.com/office/drawing/2014/main" id="{C9E03758-5286-43B3-9E5F-52C98D4ACF4D}"/>
              </a:ext>
            </a:extLst>
          </p:cNvPr>
          <p:cNvSpPr txBox="1"/>
          <p:nvPr/>
        </p:nvSpPr>
        <p:spPr>
          <a:xfrm>
            <a:off x="677826" y="543664"/>
            <a:ext cx="6097772" cy="461665"/>
          </a:xfrm>
          <a:prstGeom prst="rect">
            <a:avLst/>
          </a:prstGeom>
          <a:noFill/>
        </p:spPr>
        <p:txBody>
          <a:bodyPr wrap="square">
            <a:spAutoFit/>
          </a:bodyPr>
          <a:lstStyle/>
          <a:p>
            <a:r>
              <a:rPr lang="en-US" sz="2400" b="1" dirty="0">
                <a:solidFill>
                  <a:schemeClr val="accent6">
                    <a:lumMod val="50000"/>
                  </a:schemeClr>
                </a:solidFill>
                <a:effectLst>
                  <a:outerShdw blurRad="38100" dist="38100" dir="2700000" algn="tl">
                    <a:srgbClr val="000000">
                      <a:alpha val="43137"/>
                    </a:srgbClr>
                  </a:outerShdw>
                </a:effectLst>
              </a:rPr>
              <a:t>A Classroom Auction: Learning About Inflation</a:t>
            </a:r>
          </a:p>
        </p:txBody>
      </p:sp>
      <p:pic>
        <p:nvPicPr>
          <p:cNvPr id="10" name="Picture 9">
            <a:extLst>
              <a:ext uri="{FF2B5EF4-FFF2-40B4-BE49-F238E27FC236}">
                <a16:creationId xmlns:a16="http://schemas.microsoft.com/office/drawing/2014/main" id="{13CD82FE-DFBF-4762-BC6E-5F8E7713D196}"/>
              </a:ext>
            </a:extLst>
          </p:cNvPr>
          <p:cNvPicPr>
            <a:picLocks noChangeAspect="1"/>
          </p:cNvPicPr>
          <p:nvPr/>
        </p:nvPicPr>
        <p:blipFill>
          <a:blip r:embed="rId4"/>
          <a:stretch>
            <a:fillRect/>
          </a:stretch>
        </p:blipFill>
        <p:spPr>
          <a:xfrm>
            <a:off x="944083" y="3290221"/>
            <a:ext cx="5753100" cy="3267075"/>
          </a:xfrm>
          <a:prstGeom prst="rect">
            <a:avLst/>
          </a:prstGeom>
          <a:ln w="19050">
            <a:solidFill>
              <a:schemeClr val="tx1"/>
            </a:solidFill>
          </a:ln>
        </p:spPr>
      </p:pic>
    </p:spTree>
    <p:extLst>
      <p:ext uri="{BB962C8B-B14F-4D97-AF65-F5344CB8AC3E}">
        <p14:creationId xmlns:p14="http://schemas.microsoft.com/office/powerpoint/2010/main" val="1970119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3</a:t>
            </a:fld>
            <a:endParaRPr dirty="0"/>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rPr dirty="0"/>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To earn professional development credit for CEE webinars found on EconEdLink, you must:</a:t>
            </a:r>
            <a:endParaRPr sz="2800" dirty="0"/>
          </a:p>
          <a:p>
            <a:endParaRPr sz="2800" dirty="0"/>
          </a:p>
          <a:p>
            <a:pPr marL="285750" indent="-285750">
              <a:buSzPct val="100000"/>
              <a:buFont typeface="Arial"/>
              <a:buChar char="•"/>
            </a:pPr>
            <a:r>
              <a:rPr dirty="0"/>
              <a:t>Watch a minimum of 45-minutes and you will automatically receive a professional development </a:t>
            </a:r>
            <a:r>
              <a:rPr b="1" dirty="0">
                <a:solidFill>
                  <a:srgbClr val="7A9900"/>
                </a:solidFill>
              </a:rPr>
              <a:t>certificate </a:t>
            </a:r>
            <a:r>
              <a:rPr dirty="0"/>
              <a:t>via e-mail within 24 hours. </a:t>
            </a:r>
            <a:endParaRPr sz="2800" dirty="0"/>
          </a:p>
          <a:p>
            <a:pPr marL="285750" indent="-285750">
              <a:buSzPct val="100000"/>
              <a:buFont typeface="Arial"/>
              <a:buChar char="•"/>
            </a:pPr>
            <a:r>
              <a:rPr dirty="0"/>
              <a:t>Attendees can learn how much credit they will earn per workshop. </a:t>
            </a:r>
            <a:endParaRPr sz="2800" dirty="0"/>
          </a:p>
          <a:p>
            <a:endParaRPr sz="2800" dirty="0"/>
          </a:p>
          <a:p>
            <a:pPr>
              <a:defRPr b="1" u="sng"/>
            </a:pPr>
            <a:r>
              <a:rPr dirty="0"/>
              <a:t>Accessing resources: </a:t>
            </a:r>
          </a:p>
          <a:p>
            <a:endParaRPr dirty="0"/>
          </a:p>
          <a:p>
            <a:pPr marL="285750" indent="-285750">
              <a:buSzPct val="100000"/>
              <a:buFont typeface="Helvetica"/>
              <a:buChar char="•"/>
            </a:pPr>
            <a:r>
              <a:rPr dirty="0"/>
              <a:t>You can now easily download presentations, lesson plan materials, and activities for each webinar from </a:t>
            </a:r>
            <a:r>
              <a:rPr sz="1600" b="1" i="1" u="sng" dirty="0">
                <a:solidFill>
                  <a:srgbClr val="0563C1"/>
                </a:solidFill>
                <a:uFill>
                  <a:solidFill>
                    <a:srgbClr val="0563C1"/>
                  </a:solidFill>
                </a:uFill>
                <a:hlinkClick r:id="rId2"/>
              </a:rPr>
              <a:t>EconEdLink.org/professional-development/</a:t>
            </a:r>
            <a:endParaRPr sz="1600" b="1" i="1" dirty="0">
              <a:solidFill>
                <a:srgbClr val="005CB8"/>
              </a:solidFill>
            </a:endParaRPr>
          </a:p>
          <a:p>
            <a:pPr marL="285750" indent="-285750">
              <a:buSzPct val="100000"/>
              <a:buFont typeface="Helvetica"/>
              <a:buChar char="•"/>
              <a:defRPr sz="1600" b="1" i="1" u="sng">
                <a:solidFill>
                  <a:srgbClr val="005CB8"/>
                </a:solidFill>
              </a:defRPr>
            </a:pPr>
            <a:endParaRPr sz="1600" b="1" i="1" dirty="0">
              <a:solidFill>
                <a:srgbClr val="005CB8"/>
              </a:solidFill>
            </a:endParaRPr>
          </a:p>
          <a:p>
            <a:pPr>
              <a:defRPr sz="1600" b="1" u="sng"/>
            </a:pPr>
            <a:r>
              <a:rPr dirty="0"/>
              <a:t>Local resources:</a:t>
            </a:r>
            <a:r>
              <a:rPr b="0" u="none" dirty="0"/>
              <a:t> </a:t>
            </a:r>
          </a:p>
          <a:p>
            <a:pPr>
              <a:defRPr sz="1600"/>
            </a:pPr>
            <a:endParaRPr b="0" u="none" dirty="0"/>
          </a:p>
          <a:p>
            <a:pPr marL="285750" indent="-285750">
              <a:buSzPct val="100000"/>
              <a:buFont typeface="Helvetica"/>
              <a:buChar char="•"/>
              <a:defRPr sz="1600"/>
            </a:pPr>
            <a:r>
              <a:rPr dirty="0"/>
              <a:t>Insert your local professional development opportunities (if applicable)</a:t>
            </a:r>
            <a:endParaRPr sz="1400" b="1" i="1" dirty="0">
              <a:solidFill>
                <a:srgbClr val="005CB8"/>
              </a:solidFill>
            </a:endParaRPr>
          </a:p>
          <a:p>
            <a:pPr>
              <a:defRPr sz="1600" b="1" i="1">
                <a:solidFill>
                  <a:srgbClr val="005CB8"/>
                </a:solidFill>
              </a:defRPr>
            </a:pPr>
            <a:endParaRPr sz="1400" b="1" i="1" dirty="0">
              <a:solidFill>
                <a:srgbClr val="005CB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5EC43-7224-C46E-A986-B6EA1792A10B}"/>
              </a:ext>
            </a:extLst>
          </p:cNvPr>
          <p:cNvPicPr>
            <a:picLocks noChangeAspect="1"/>
          </p:cNvPicPr>
          <p:nvPr/>
        </p:nvPicPr>
        <p:blipFill>
          <a:blip r:embed="rId2"/>
          <a:stretch>
            <a:fillRect/>
          </a:stretch>
        </p:blipFill>
        <p:spPr>
          <a:xfrm>
            <a:off x="894080" y="169479"/>
            <a:ext cx="10881360" cy="6070097"/>
          </a:xfrm>
          <a:prstGeom prst="rect">
            <a:avLst/>
          </a:prstGeom>
          <a:ln w="38100">
            <a:solidFill>
              <a:schemeClr val="tx1"/>
            </a:solidFill>
          </a:ln>
        </p:spPr>
      </p:pic>
      <p:sp>
        <p:nvSpPr>
          <p:cNvPr id="5" name="TextBox 4">
            <a:extLst>
              <a:ext uri="{FF2B5EF4-FFF2-40B4-BE49-F238E27FC236}">
                <a16:creationId xmlns:a16="http://schemas.microsoft.com/office/drawing/2014/main" id="{DD05F739-3E3F-202C-A837-A34DA605B45A}"/>
              </a:ext>
            </a:extLst>
          </p:cNvPr>
          <p:cNvSpPr txBox="1"/>
          <p:nvPr/>
        </p:nvSpPr>
        <p:spPr>
          <a:xfrm>
            <a:off x="2077720" y="6319189"/>
            <a:ext cx="8554720" cy="369332"/>
          </a:xfrm>
          <a:prstGeom prst="rect">
            <a:avLst/>
          </a:prstGeom>
          <a:noFill/>
        </p:spPr>
        <p:txBody>
          <a:bodyPr wrap="square">
            <a:spAutoFit/>
          </a:bodyPr>
          <a:lstStyle/>
          <a:p>
            <a:r>
              <a:rPr lang="en-US" dirty="0">
                <a:hlinkClick r:id="rId3"/>
              </a:rPr>
              <a:t>Teaching About Money, Spending, and Inflation | St. Louis Fed (stlouisfed.org)</a:t>
            </a:r>
            <a:endParaRPr lang="en-US" dirty="0"/>
          </a:p>
        </p:txBody>
      </p:sp>
    </p:spTree>
    <p:extLst>
      <p:ext uri="{BB962C8B-B14F-4D97-AF65-F5344CB8AC3E}">
        <p14:creationId xmlns:p14="http://schemas.microsoft.com/office/powerpoint/2010/main" val="3819446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AD8CD1-7E2C-CB94-1A3C-AA92B676E134}"/>
              </a:ext>
            </a:extLst>
          </p:cNvPr>
          <p:cNvSpPr txBox="1"/>
          <p:nvPr/>
        </p:nvSpPr>
        <p:spPr>
          <a:xfrm>
            <a:off x="2184400" y="5991407"/>
            <a:ext cx="7680960" cy="461665"/>
          </a:xfrm>
          <a:prstGeom prst="rect">
            <a:avLst/>
          </a:prstGeom>
          <a:noFill/>
        </p:spPr>
        <p:txBody>
          <a:bodyPr wrap="square">
            <a:spAutoFit/>
          </a:bodyPr>
          <a:lstStyle/>
          <a:p>
            <a:r>
              <a:rPr lang="en-US" sz="2400" dirty="0">
                <a:hlinkClick r:id="rId2"/>
              </a:rPr>
              <a:t>https://www.youtube.com/watch?v=csPWzRmOKOk</a:t>
            </a:r>
            <a:r>
              <a:rPr lang="en-US" sz="2400" dirty="0"/>
              <a:t> </a:t>
            </a:r>
          </a:p>
        </p:txBody>
      </p:sp>
      <p:pic>
        <p:nvPicPr>
          <p:cNvPr id="5" name="Picture 4">
            <a:extLst>
              <a:ext uri="{FF2B5EF4-FFF2-40B4-BE49-F238E27FC236}">
                <a16:creationId xmlns:a16="http://schemas.microsoft.com/office/drawing/2014/main" id="{7CF57D2E-176A-DE59-9BCD-EFE7320D7B23}"/>
              </a:ext>
            </a:extLst>
          </p:cNvPr>
          <p:cNvPicPr>
            <a:picLocks noChangeAspect="1"/>
          </p:cNvPicPr>
          <p:nvPr/>
        </p:nvPicPr>
        <p:blipFill>
          <a:blip r:embed="rId3"/>
          <a:stretch>
            <a:fillRect/>
          </a:stretch>
        </p:blipFill>
        <p:spPr>
          <a:xfrm>
            <a:off x="2805944" y="1381414"/>
            <a:ext cx="5542043" cy="2990692"/>
          </a:xfrm>
          <a:prstGeom prst="rect">
            <a:avLst/>
          </a:prstGeom>
          <a:ln w="28575">
            <a:solidFill>
              <a:schemeClr val="tx1"/>
            </a:solidFill>
          </a:ln>
        </p:spPr>
      </p:pic>
      <p:sp>
        <p:nvSpPr>
          <p:cNvPr id="7" name="TextBox 6">
            <a:extLst>
              <a:ext uri="{FF2B5EF4-FFF2-40B4-BE49-F238E27FC236}">
                <a16:creationId xmlns:a16="http://schemas.microsoft.com/office/drawing/2014/main" id="{D5CCBEAF-40E6-E52F-BC0E-C28CC112D1E5}"/>
              </a:ext>
            </a:extLst>
          </p:cNvPr>
          <p:cNvSpPr txBox="1"/>
          <p:nvPr/>
        </p:nvSpPr>
        <p:spPr>
          <a:xfrm>
            <a:off x="1932622" y="4581592"/>
            <a:ext cx="7288689" cy="1200329"/>
          </a:xfrm>
          <a:prstGeom prst="rect">
            <a:avLst/>
          </a:prstGeom>
          <a:noFill/>
        </p:spPr>
        <p:txBody>
          <a:bodyPr wrap="square">
            <a:spAutoFit/>
          </a:bodyPr>
          <a:lstStyle/>
          <a:p>
            <a:pPr algn="ctr"/>
            <a:r>
              <a:rPr lang="en-US" sz="2400" b="1" i="0" u="none" strike="noStrike" dirty="0">
                <a:solidFill>
                  <a:srgbClr val="017B8E"/>
                </a:solidFill>
                <a:effectLst/>
                <a:hlinkClick r:id="rId2"/>
              </a:rPr>
              <a:t>Your Central Bank</a:t>
            </a:r>
            <a:br>
              <a:rPr lang="en-US" sz="2400" dirty="0"/>
            </a:br>
            <a:r>
              <a:rPr lang="en-US" sz="2400" b="0" i="0" dirty="0">
                <a:solidFill>
                  <a:srgbClr val="333333"/>
                </a:solidFill>
                <a:effectLst/>
              </a:rPr>
              <a:t>In this 4-minute video, Jay the Eagle shows us what the Federal Reserve System does for the economy.</a:t>
            </a:r>
            <a:endParaRPr lang="en-US" sz="2400" dirty="0"/>
          </a:p>
        </p:txBody>
      </p:sp>
      <p:pic>
        <p:nvPicPr>
          <p:cNvPr id="9" name="Picture 8">
            <a:extLst>
              <a:ext uri="{FF2B5EF4-FFF2-40B4-BE49-F238E27FC236}">
                <a16:creationId xmlns:a16="http://schemas.microsoft.com/office/drawing/2014/main" id="{42555BF1-047F-3324-BCFD-37AB8137BE79}"/>
              </a:ext>
            </a:extLst>
          </p:cNvPr>
          <p:cNvPicPr>
            <a:picLocks noChangeAspect="1"/>
          </p:cNvPicPr>
          <p:nvPr/>
        </p:nvPicPr>
        <p:blipFill>
          <a:blip r:embed="rId4"/>
          <a:stretch>
            <a:fillRect/>
          </a:stretch>
        </p:blipFill>
        <p:spPr>
          <a:xfrm>
            <a:off x="987425" y="98071"/>
            <a:ext cx="5728335" cy="978008"/>
          </a:xfrm>
          <a:prstGeom prst="rect">
            <a:avLst/>
          </a:prstGeom>
        </p:spPr>
      </p:pic>
    </p:spTree>
    <p:extLst>
      <p:ext uri="{BB962C8B-B14F-4D97-AF65-F5344CB8AC3E}">
        <p14:creationId xmlns:p14="http://schemas.microsoft.com/office/powerpoint/2010/main" val="2825053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r>
              <a:rPr lang="en-US" altLang="en-US" sz="2000" b="1" dirty="0"/>
              <a:t>Assessment Questions</a:t>
            </a:r>
          </a:p>
          <a:p>
            <a:pPr algn="ctr"/>
            <a:r>
              <a:rPr lang="en-US" altLang="en-US" sz="2800" b="1" dirty="0"/>
              <a:t>Thinking about Money Tales Common Themes</a:t>
            </a: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32</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79EAE73F-264C-250D-AB9E-D7FCC0E0BBAF}"/>
              </a:ext>
            </a:extLst>
          </p:cNvPr>
          <p:cNvSpPr txBox="1">
            <a:spLocks noChangeArrowheads="1"/>
          </p:cNvSpPr>
          <p:nvPr/>
        </p:nvSpPr>
        <p:spPr>
          <a:xfrm>
            <a:off x="749194" y="150463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b="1" u="sng" dirty="0"/>
          </a:p>
        </p:txBody>
      </p:sp>
      <p:sp>
        <p:nvSpPr>
          <p:cNvPr id="5" name="Content Placeholder 2">
            <a:extLst>
              <a:ext uri="{FF2B5EF4-FFF2-40B4-BE49-F238E27FC236}">
                <a16:creationId xmlns:a16="http://schemas.microsoft.com/office/drawing/2014/main" id="{F9C7754E-5651-B851-31DF-BFA70419FB23}"/>
              </a:ext>
            </a:extLst>
          </p:cNvPr>
          <p:cNvSpPr txBox="1">
            <a:spLocks/>
          </p:cNvSpPr>
          <p:nvPr/>
        </p:nvSpPr>
        <p:spPr>
          <a:xfrm>
            <a:off x="317241" y="1504636"/>
            <a:ext cx="11411339" cy="4631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3200" dirty="0">
                <a:solidFill>
                  <a:srgbClr val="333333"/>
                </a:solidFill>
              </a:rPr>
              <a:t>These books all serve as</a:t>
            </a:r>
            <a:r>
              <a:rPr lang="en-US" sz="3200" b="0" i="0" dirty="0">
                <a:solidFill>
                  <a:srgbClr val="333333"/>
                </a:solidFill>
                <a:effectLst/>
              </a:rPr>
              <a:t> cautionary tales; stories that are told to alert the listeners of a specific danger.  </a:t>
            </a:r>
          </a:p>
          <a:p>
            <a:pPr marL="0" indent="0" algn="l">
              <a:buNone/>
            </a:pPr>
            <a:endParaRPr lang="en-US" dirty="0">
              <a:solidFill>
                <a:srgbClr val="333333"/>
              </a:solidFill>
            </a:endParaRPr>
          </a:p>
          <a:p>
            <a:pPr marL="0" indent="0" algn="l">
              <a:buNone/>
            </a:pPr>
            <a:r>
              <a:rPr lang="en-US" b="0" i="0" dirty="0">
                <a:solidFill>
                  <a:srgbClr val="333333"/>
                </a:solidFill>
                <a:effectLst/>
              </a:rPr>
              <a:t>They teach a lesson, often to children.</a:t>
            </a:r>
          </a:p>
          <a:p>
            <a:pPr marL="0" indent="0" algn="l">
              <a:buNone/>
            </a:pPr>
            <a:r>
              <a:rPr lang="en-US" b="0" i="0" dirty="0">
                <a:solidFill>
                  <a:srgbClr val="333333"/>
                </a:solidFill>
                <a:effectLst/>
              </a:rPr>
              <a:t>They follow a specific pattern:</a:t>
            </a:r>
          </a:p>
          <a:p>
            <a:pPr lvl="1">
              <a:buFont typeface="+mj-lt"/>
              <a:buAutoNum type="arabicPeriod"/>
            </a:pPr>
            <a:r>
              <a:rPr lang="en-US" sz="2800" dirty="0">
                <a:solidFill>
                  <a:srgbClr val="333333"/>
                </a:solidFill>
              </a:rPr>
              <a:t> A situation or individual is said </a:t>
            </a:r>
            <a:r>
              <a:rPr lang="en-US" sz="2800" b="0" i="0" dirty="0">
                <a:solidFill>
                  <a:srgbClr val="333333"/>
                </a:solidFill>
                <a:effectLst/>
              </a:rPr>
              <a:t>be menacing, or dishonest.</a:t>
            </a:r>
          </a:p>
          <a:p>
            <a:pPr lvl="1">
              <a:buFont typeface="+mj-lt"/>
              <a:buAutoNum type="arabicPeriod"/>
            </a:pPr>
            <a:r>
              <a:rPr lang="en-US" sz="2800" b="0" i="0" dirty="0">
                <a:solidFill>
                  <a:srgbClr val="333333"/>
                </a:solidFill>
                <a:effectLst/>
              </a:rPr>
              <a:t>The main character  disregards the warning.</a:t>
            </a:r>
          </a:p>
          <a:p>
            <a:pPr lvl="1">
              <a:buFont typeface="+mj-lt"/>
              <a:buAutoNum type="arabicPeriod"/>
            </a:pPr>
            <a:r>
              <a:rPr lang="en-US" sz="2800" b="0" i="0" dirty="0">
                <a:solidFill>
                  <a:srgbClr val="333333"/>
                </a:solidFill>
                <a:effectLst/>
              </a:rPr>
              <a:t>The character who ignored the warning suffers negative consequences.</a:t>
            </a:r>
          </a:p>
          <a:p>
            <a:pPr marL="457200" lvl="1" indent="0">
              <a:buNone/>
            </a:pPr>
            <a:endParaRPr lang="en-US" sz="2800" dirty="0">
              <a:solidFill>
                <a:srgbClr val="333333"/>
              </a:solidFill>
            </a:endParaRPr>
          </a:p>
          <a:p>
            <a:pPr marL="457200" lvl="1" indent="0">
              <a:buNone/>
            </a:pPr>
            <a:r>
              <a:rPr lang="en-US" sz="2800" dirty="0">
                <a:solidFill>
                  <a:srgbClr val="333333"/>
                </a:solidFill>
              </a:rPr>
              <a:t>Do you think young children will benefit by interacting with these stories? </a:t>
            </a:r>
            <a:endParaRPr lang="en-US" sz="2800" b="0" i="0" dirty="0">
              <a:solidFill>
                <a:srgbClr val="333333"/>
              </a:solidFill>
              <a:effectLst/>
            </a:endParaRPr>
          </a:p>
        </p:txBody>
      </p:sp>
      <p:pic>
        <p:nvPicPr>
          <p:cNvPr id="9" name="Picture 8">
            <a:extLst>
              <a:ext uri="{FF2B5EF4-FFF2-40B4-BE49-F238E27FC236}">
                <a16:creationId xmlns:a16="http://schemas.microsoft.com/office/drawing/2014/main" id="{0639AC77-22B0-AB85-D238-27CE154FFAF8}"/>
              </a:ext>
            </a:extLst>
          </p:cNvPr>
          <p:cNvPicPr>
            <a:picLocks noChangeAspect="1"/>
          </p:cNvPicPr>
          <p:nvPr/>
        </p:nvPicPr>
        <p:blipFill>
          <a:blip r:embed="rId2"/>
          <a:stretch>
            <a:fillRect/>
          </a:stretch>
        </p:blipFill>
        <p:spPr>
          <a:xfrm>
            <a:off x="6975542" y="2026266"/>
            <a:ext cx="4521145" cy="1800420"/>
          </a:xfrm>
          <a:prstGeom prst="rect">
            <a:avLst/>
          </a:prstGeom>
        </p:spPr>
      </p:pic>
    </p:spTree>
    <p:extLst>
      <p:ext uri="{BB962C8B-B14F-4D97-AF65-F5344CB8AC3E}">
        <p14:creationId xmlns:p14="http://schemas.microsoft.com/office/powerpoint/2010/main" val="39315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E9E122-620D-41AA-9869-B01BBC8D9D28}"/>
              </a:ext>
            </a:extLst>
          </p:cNvPr>
          <p:cNvPicPr>
            <a:picLocks noChangeAspect="1"/>
          </p:cNvPicPr>
          <p:nvPr/>
        </p:nvPicPr>
        <p:blipFill>
          <a:blip r:embed="rId2"/>
          <a:stretch>
            <a:fillRect/>
          </a:stretch>
        </p:blipFill>
        <p:spPr>
          <a:xfrm>
            <a:off x="370808" y="140204"/>
            <a:ext cx="6626340" cy="4392269"/>
          </a:xfrm>
          <a:prstGeom prst="rect">
            <a:avLst/>
          </a:prstGeom>
        </p:spPr>
      </p:pic>
      <p:pic>
        <p:nvPicPr>
          <p:cNvPr id="5" name="Picture 4">
            <a:extLst>
              <a:ext uri="{FF2B5EF4-FFF2-40B4-BE49-F238E27FC236}">
                <a16:creationId xmlns:a16="http://schemas.microsoft.com/office/drawing/2014/main" id="{ADA08D56-D9BC-4AA9-9B57-17713E25E0EB}"/>
              </a:ext>
            </a:extLst>
          </p:cNvPr>
          <p:cNvPicPr>
            <a:picLocks noChangeAspect="1"/>
          </p:cNvPicPr>
          <p:nvPr/>
        </p:nvPicPr>
        <p:blipFill>
          <a:blip r:embed="rId3"/>
          <a:stretch>
            <a:fillRect/>
          </a:stretch>
        </p:blipFill>
        <p:spPr>
          <a:xfrm>
            <a:off x="6183514" y="3254465"/>
            <a:ext cx="6008486" cy="3603535"/>
          </a:xfrm>
          <a:prstGeom prst="rect">
            <a:avLst/>
          </a:prstGeom>
        </p:spPr>
      </p:pic>
      <p:sp>
        <p:nvSpPr>
          <p:cNvPr id="6" name="TextBox 5">
            <a:extLst>
              <a:ext uri="{FF2B5EF4-FFF2-40B4-BE49-F238E27FC236}">
                <a16:creationId xmlns:a16="http://schemas.microsoft.com/office/drawing/2014/main" id="{AA28D5C4-A215-4237-80E4-5865A9BF77DF}"/>
              </a:ext>
            </a:extLst>
          </p:cNvPr>
          <p:cNvSpPr txBox="1"/>
          <p:nvPr/>
        </p:nvSpPr>
        <p:spPr>
          <a:xfrm>
            <a:off x="7772008" y="1448020"/>
            <a:ext cx="3411060" cy="1200329"/>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rPr>
              <a:t>Book Series Favorites</a:t>
            </a:r>
          </a:p>
        </p:txBody>
      </p:sp>
    </p:spTree>
    <p:extLst>
      <p:ext uri="{BB962C8B-B14F-4D97-AF65-F5344CB8AC3E}">
        <p14:creationId xmlns:p14="http://schemas.microsoft.com/office/powerpoint/2010/main" val="2552575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838199" y="291090"/>
            <a:ext cx="10515599" cy="932688"/>
          </a:xfrm>
          <a:prstGeom prst="rect">
            <a:avLst/>
          </a:prstGeom>
        </p:spPr>
        <p:txBody>
          <a:bodyPr vert="horz" lIns="91440" tIns="45720" rIns="91440" bIns="45720" rtlCol="0" anchor="b"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5400" b="0" i="0" u="none" strike="noStrike" kern="1200" cap="none" spc="-300" baseline="0" dirty="0">
                <a:solidFill>
                  <a:schemeClr val="tx1"/>
                </a:solidFill>
                <a:uFillTx/>
                <a:latin typeface="+mj-lt"/>
                <a:ea typeface="+mj-ea"/>
                <a:cs typeface="+mj-cs"/>
              </a:rPr>
              <a:t>Invest In Girls</a:t>
            </a:r>
            <a:endParaRPr lang="en-US" sz="5400" b="0" i="0" u="none" strike="noStrike" kern="1200" cap="none" spc="0" baseline="0" dirty="0">
              <a:solidFill>
                <a:schemeClr val="tx1"/>
              </a:solidFill>
              <a:uFillTx/>
              <a:latin typeface="+mj-lt"/>
              <a:ea typeface="+mj-ea"/>
              <a:cs typeface="+mj-cs"/>
            </a:endParaRPr>
          </a:p>
        </p:txBody>
      </p:sp>
      <p:pic>
        <p:nvPicPr>
          <p:cNvPr id="2" name="Picture 3" descr="Graphical user interface, text, application&#10;&#10;Description automatically generated">
            <a:extLst>
              <a:ext uri="{FF2B5EF4-FFF2-40B4-BE49-F238E27FC236}">
                <a16:creationId xmlns:a16="http://schemas.microsoft.com/office/drawing/2014/main" id="{5B064884-C6ED-4B6B-395C-652B687BD786}"/>
              </a:ext>
            </a:extLst>
          </p:cNvPr>
          <p:cNvPicPr>
            <a:picLocks noChangeAspect="1"/>
          </p:cNvPicPr>
          <p:nvPr/>
        </p:nvPicPr>
        <p:blipFill>
          <a:blip r:embed="rId2"/>
          <a:stretch>
            <a:fillRect/>
          </a:stretch>
        </p:blipFill>
        <p:spPr>
          <a:xfrm>
            <a:off x="1779454" y="1486729"/>
            <a:ext cx="8633091" cy="4864952"/>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tint val="75000"/>
                  </a:schemeClr>
                </a:solidFill>
              </a:rPr>
              <a:pPr lvl="0" algn="r">
                <a:spcAft>
                  <a:spcPts val="600"/>
                </a:spcAft>
              </a:pPr>
              <a:t>34</a:t>
            </a:fld>
            <a:endParaRPr lang="en-US" sz="1200" dirty="0">
              <a:solidFill>
                <a:schemeClr val="tx1">
                  <a:tint val="75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1028700" y="1967266"/>
            <a:ext cx="2628900" cy="2547257"/>
          </a:xfrm>
          <a:prstGeom prst="rect">
            <a:avLst/>
          </a:prstGeom>
          <a:noFill/>
        </p:spPr>
        <p:txBody>
          <a:bodyPr vert="horz" lIns="91440" tIns="45720" rIns="91440" bIns="45720" rtlCol="0" anchor="ctr" anchorCtr="0" compatLnSpc="1">
            <a:normAutofit/>
          </a:bodyPr>
          <a:lstStyle/>
          <a:p>
            <a:pPr algn="ctr">
              <a:lnSpc>
                <a:spcPct val="90000"/>
              </a:lnSpc>
              <a:spcBef>
                <a:spcPct val="0"/>
              </a:spcBef>
              <a:spcAft>
                <a:spcPts val="600"/>
              </a:spcAft>
              <a:defRPr sz="1800" b="0" i="0" u="none" strike="noStrike" kern="0" cap="none" spc="0" baseline="0">
                <a:solidFill>
                  <a:srgbClr val="000000"/>
                </a:solidFill>
                <a:uFillTx/>
              </a:defRPr>
            </a:pPr>
            <a:r>
              <a:rPr lang="en-US" sz="3600" b="0" i="0" u="none" strike="noStrike" kern="1200" cap="none" spc="-300" baseline="0" dirty="0">
                <a:solidFill>
                  <a:srgbClr val="FFFFFF"/>
                </a:solidFill>
                <a:uFillTx/>
                <a:latin typeface="+mj-lt"/>
                <a:ea typeface="+mj-ea"/>
                <a:cs typeface="+mj-cs"/>
              </a:rPr>
              <a:t>NEC</a:t>
            </a:r>
            <a:r>
              <a:rPr lang="en-US" sz="3600" spc="-300" dirty="0">
                <a:solidFill>
                  <a:srgbClr val="FFFFFF"/>
                </a:solidFill>
                <a:latin typeface="+mj-lt"/>
                <a:ea typeface="+mj-ea"/>
                <a:cs typeface="+mj-cs"/>
              </a:rPr>
              <a:t> </a:t>
            </a:r>
            <a:endParaRPr lang="en-US" sz="3600" b="0" i="0" u="none" strike="noStrike" kern="1200" cap="none" spc="0" baseline="0" dirty="0">
              <a:solidFill>
                <a:srgbClr val="FFFFFF"/>
              </a:solidFill>
              <a:uFillTx/>
              <a:latin typeface="+mj-lt"/>
              <a:ea typeface="+mj-ea"/>
              <a:cs typeface="+mj-cs"/>
            </a:endParaRPr>
          </a:p>
        </p:txBody>
      </p:sp>
      <p:pic>
        <p:nvPicPr>
          <p:cNvPr id="2" name="Picture 3" descr="A picture containing graphical user interface&#10;&#10;Description automatically generated">
            <a:extLst>
              <a:ext uri="{FF2B5EF4-FFF2-40B4-BE49-F238E27FC236}">
                <a16:creationId xmlns:a16="http://schemas.microsoft.com/office/drawing/2014/main" id="{2012A8F8-EDBA-BFB5-CD17-485553463012}"/>
              </a:ext>
            </a:extLst>
          </p:cNvPr>
          <p:cNvPicPr>
            <a:picLocks noChangeAspect="1"/>
          </p:cNvPicPr>
          <p:nvPr/>
        </p:nvPicPr>
        <p:blipFill>
          <a:blip r:embed="rId2"/>
          <a:stretch>
            <a:fillRect/>
          </a:stretch>
        </p:blipFill>
        <p:spPr>
          <a:xfrm>
            <a:off x="4217040" y="570"/>
            <a:ext cx="5269523" cy="7023466"/>
          </a:xfrm>
          <a:prstGeom prst="rect">
            <a:avLst/>
          </a:pr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34184" y="6356350"/>
            <a:ext cx="514349"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chemeClr val="tx1">
                    <a:alpha val="80000"/>
                  </a:schemeClr>
                </a:solidFill>
              </a:rPr>
              <a:pPr lvl="0" algn="r">
                <a:spcAft>
                  <a:spcPts val="600"/>
                </a:spcAft>
              </a:pPr>
              <a:t>35</a:t>
            </a:fld>
            <a:endParaRPr lang="en-US" sz="1200" dirty="0">
              <a:solidFill>
                <a:schemeClr val="tx1">
                  <a:alpha val="80000"/>
                </a:schemeClr>
              </a:solidFill>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Freeform: Shape 8">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2" descr="Diagram&#10;&#10;Description automatically generated">
            <a:extLst>
              <a:ext uri="{FF2B5EF4-FFF2-40B4-BE49-F238E27FC236}">
                <a16:creationId xmlns:a16="http://schemas.microsoft.com/office/drawing/2014/main" id="{28CB2D7A-BC9A-BC45-814C-5432CB7CA3FD}"/>
              </a:ext>
            </a:extLst>
          </p:cNvPr>
          <p:cNvPicPr>
            <a:picLocks noChangeAspect="1"/>
          </p:cNvPicPr>
          <p:nvPr/>
        </p:nvPicPr>
        <p:blipFill>
          <a:blip r:embed="rId2"/>
          <a:stretch>
            <a:fillRect/>
          </a:stretch>
        </p:blipFill>
        <p:spPr>
          <a:xfrm>
            <a:off x="1561393" y="-110677"/>
            <a:ext cx="5306339" cy="7075121"/>
          </a:xfrm>
          <a:prstGeom prst="rect">
            <a:avLst/>
          </a:prstGeom>
        </p:spPr>
      </p:pic>
      <p:grpSp>
        <p:nvGrpSpPr>
          <p:cNvPr id="11" name="Group 10">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2"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1CC265B6-70F1-DC71-4F5F-2B5EDCD78733}"/>
              </a:ext>
            </a:extLst>
          </p:cNvPr>
          <p:cNvSpPr txBox="1"/>
          <p:nvPr/>
        </p:nvSpPr>
        <p:spPr>
          <a:xfrm>
            <a:off x="9489649" y="2600226"/>
            <a:ext cx="228629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cs typeface="Calibri"/>
              </a:rPr>
              <a:t>NPFC</a:t>
            </a:r>
            <a:endParaRPr lang="en-US" dirty="0"/>
          </a:p>
        </p:txBody>
      </p:sp>
    </p:spTree>
    <p:extLst>
      <p:ext uri="{BB962C8B-B14F-4D97-AF65-F5344CB8AC3E}">
        <p14:creationId xmlns:p14="http://schemas.microsoft.com/office/powerpoint/2010/main" val="3158252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464614" y="1783959"/>
            <a:ext cx="4087306" cy="2889114"/>
          </a:xfrm>
          <a:prstGeom prst="rect">
            <a:avLst/>
          </a:prstGeom>
        </p:spPr>
        <p:txBody>
          <a:bodyPr vert="horz" lIns="91440" tIns="45720" rIns="91440" bIns="45720" rtlCol="0" anchor="b" anchorCtr="0" compatLnSpc="1">
            <a:normAutofit/>
          </a:bodyPr>
          <a:lstStyle/>
          <a:p>
            <a:pPr>
              <a:lnSpc>
                <a:spcPct val="90000"/>
              </a:lnSpc>
              <a:spcBef>
                <a:spcPct val="0"/>
              </a:spcBef>
              <a:spcAft>
                <a:spcPts val="600"/>
              </a:spcAft>
              <a:defRPr sz="1800" b="0" i="0" u="none" strike="noStrike" kern="0" cap="none" spc="0" baseline="0">
                <a:solidFill>
                  <a:srgbClr val="000000"/>
                </a:solidFill>
                <a:uFillTx/>
              </a:defRPr>
            </a:pPr>
            <a:r>
              <a:rPr lang="en-US" sz="5400" b="0" i="0" u="none" strike="noStrike" cap="none" spc="-300" baseline="0" dirty="0">
                <a:solidFill>
                  <a:schemeClr val="accent3">
                    <a:lumMod val="20000"/>
                    <a:lumOff val="80000"/>
                  </a:schemeClr>
                </a:solidFill>
                <a:uFillTx/>
                <a:latin typeface="+mj-lt"/>
                <a:ea typeface="+mj-ea"/>
                <a:cs typeface="+mj-cs"/>
              </a:rPr>
              <a:t>Advocacy</a:t>
            </a:r>
            <a:r>
              <a:rPr lang="en-US" sz="5400" spc="-300" dirty="0">
                <a:solidFill>
                  <a:schemeClr val="accent3">
                    <a:lumMod val="20000"/>
                    <a:lumOff val="80000"/>
                  </a:schemeClr>
                </a:solidFill>
                <a:latin typeface="+mj-lt"/>
                <a:ea typeface="+mj-ea"/>
                <a:cs typeface="+mj-cs"/>
              </a:rPr>
              <a:t> </a:t>
            </a:r>
            <a:endParaRPr lang="en-US" sz="5400" b="0" i="0" u="none" strike="noStrike" cap="none" spc="0" baseline="0" dirty="0">
              <a:solidFill>
                <a:schemeClr val="accent3">
                  <a:lumMod val="20000"/>
                  <a:lumOff val="80000"/>
                </a:schemeClr>
              </a:solidFill>
              <a:uFillTx/>
              <a:latin typeface="+mj-lt"/>
              <a:ea typeface="+mj-ea"/>
              <a:cs typeface="Calibri Light"/>
            </a:endParaRP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3" descr="Text&#10;&#10;Description automatically generated">
            <a:extLst>
              <a:ext uri="{FF2B5EF4-FFF2-40B4-BE49-F238E27FC236}">
                <a16:creationId xmlns:a16="http://schemas.microsoft.com/office/drawing/2014/main" id="{E8A2318E-DAAB-1135-A88F-5AC74D98B999}"/>
              </a:ext>
            </a:extLst>
          </p:cNvPr>
          <p:cNvPicPr>
            <a:picLocks noChangeAspect="1"/>
          </p:cNvPicPr>
          <p:nvPr/>
        </p:nvPicPr>
        <p:blipFill rotWithShape="1">
          <a:blip r:embed="rId2"/>
          <a:srcRect t="2708" b="21916"/>
          <a:stretch/>
        </p:blipFill>
        <p:spPr>
          <a:xfrm>
            <a:off x="157114"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1003280" y="603504"/>
            <a:ext cx="548640" cy="548640"/>
          </a:xfrm>
          <a:prstGeom prst="ellipse">
            <a:avLst/>
          </a:prstGeom>
          <a:solidFill>
            <a:srgbClr val="7F7F7F"/>
          </a:solidFill>
        </p:spPr>
        <p:txBody>
          <a:bodyPr vert="horz" lIns="91440" tIns="45720" rIns="91440" bIns="45720" rtlCol="0" anchor="ctr" anchorCtr="0" compatLnSpc="1">
            <a:normAutofit/>
          </a:bodyPr>
          <a:lstStyle/>
          <a:p>
            <a:pPr algn="ctr">
              <a:spcAft>
                <a:spcPts val="600"/>
              </a:spcAft>
              <a:defRPr/>
            </a:pPr>
            <a:fld id="{88379318-37C5-3C40-B4B5-D89D1784DE03}" type="slidenum">
              <a:rPr lang="en-US" sz="1500">
                <a:solidFill>
                  <a:srgbClr val="FFFFFF"/>
                </a:solidFill>
                <a:latin typeface="Calibri" panose="020F0502020204030204"/>
              </a:rPr>
              <a:pPr algn="ctr">
                <a:spcAft>
                  <a:spcPts val="600"/>
                </a:spcAft>
                <a:defRPr/>
              </a:pPr>
              <a:t>37</a:t>
            </a:fld>
            <a:endParaRPr lang="en-US" sz="1500" dirty="0">
              <a:solidFill>
                <a:srgbClr val="FFFFFF"/>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135368624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Suggested Presentation Deck</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38</a:t>
            </a:fld>
            <a:endParaRPr lang="en-US" sz="1000" dirty="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dirty="0">
                <a:latin typeface="Calibri"/>
                <a:ea typeface="ＭＳ Ｐゴシック"/>
                <a:cs typeface="Calibri"/>
              </a:rPr>
              <a:t>CEE Affiliates</a:t>
            </a:r>
            <a:endParaRPr lang="en-US" sz="5500" b="1" dirty="0">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dirty="0">
                <a:latin typeface="Arial" panose="020B0604020202020204" pitchFamily="34" charset="0"/>
                <a:cs typeface="Arial" panose="020B0604020202020204" pitchFamily="34" charset="0"/>
                <a:hlinkClick r:id="rId2"/>
              </a:rPr>
              <a:t>https://www.councilforeconed.org/resources/local-affiliates/</a:t>
            </a:r>
            <a:endParaRPr lang="en-US" altLang="en-US" sz="1800" dirty="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dirty="0">
                <a:latin typeface="Arial" panose="020B0604020202020204" pitchFamily="34" charset="0"/>
                <a:cs typeface="Arial" panose="020B0604020202020204" pitchFamily="34" charset="0"/>
              </a:rPr>
              <a:t>Include your local affiliate page</a:t>
            </a:r>
            <a:endParaRPr lang="en-US" altLang="en-US" sz="1800" dirty="0"/>
          </a:p>
          <a:p>
            <a:pPr>
              <a:lnSpc>
                <a:spcPct val="100000"/>
              </a:lnSpc>
              <a:spcBef>
                <a:spcPct val="0"/>
              </a:spcBef>
              <a:buFontTx/>
              <a:buNone/>
            </a:pPr>
            <a:endParaRPr lang="en-US" altLang="en-US" sz="1800" dirty="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a:extLst>
              <a:ext uri="{FF2B5EF4-FFF2-40B4-BE49-F238E27FC236}">
                <a16:creationId xmlns:a16="http://schemas.microsoft.com/office/drawing/2014/main" id="{DA3EB623-6C13-B64A-349B-BA7FA90C2213}"/>
              </a:ext>
            </a:extLst>
          </p:cNvPr>
          <p:cNvPicPr>
            <a:picLocks noGrp="1" noChangeAspect="1"/>
          </p:cNvPicPr>
          <p:nvPr>
            <p:ph sz="quarter" idx="4294967295"/>
          </p:nvPr>
        </p:nvPicPr>
        <p:blipFill>
          <a:blip r:embed="rId2"/>
          <a:stretch>
            <a:fillRect/>
          </a:stretch>
        </p:blipFill>
        <p:spPr>
          <a:xfrm flipH="1">
            <a:off x="9525" y="0"/>
            <a:ext cx="4763758" cy="4754053"/>
          </a:xfrm>
        </p:spPr>
      </p:pic>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dirty="0">
              <a:solidFill>
                <a:schemeClr val="accent1">
                  <a:lumMod val="50000"/>
                </a:schemeClr>
              </a:solidFill>
            </a:endParaRPr>
          </a:p>
        </p:txBody>
      </p:sp>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616" y="1439041"/>
            <a:ext cx="1905000" cy="1874520"/>
          </a:xfrm>
          <a:prstGeom prst="rect">
            <a:avLst/>
          </a:prstGeom>
        </p:spPr>
      </p:pic>
      <p:sp>
        <p:nvSpPr>
          <p:cNvPr id="12" name="Google Shape;109;p25">
            <a:extLst>
              <a:ext uri="{FF2B5EF4-FFF2-40B4-BE49-F238E27FC236}">
                <a16:creationId xmlns:a16="http://schemas.microsoft.com/office/drawing/2014/main" id="{8DD379AD-A2B2-DCC2-BF36-013D456603F6}"/>
              </a:ext>
            </a:extLst>
          </p:cNvPr>
          <p:cNvSpPr txBox="1">
            <a:spLocks noGrp="1"/>
          </p:cNvSpPr>
          <p:nvPr/>
        </p:nvSpPr>
        <p:spPr>
          <a:xfrm>
            <a:off x="8766070" y="6536809"/>
            <a:ext cx="32634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1pPr>
            <a:lvl2pPr marL="0" marR="0" lvl="1"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2pPr>
            <a:lvl3pPr marL="0" marR="0" lvl="2"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3pPr>
            <a:lvl4pPr marL="0" marR="0" lvl="3"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4pPr>
            <a:lvl5pPr marL="0" marR="0" lvl="4"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5pPr>
            <a:lvl6pPr marL="0" marR="0" lvl="5"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6pPr>
            <a:lvl7pPr marL="0" marR="0" lvl="6"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7pPr>
            <a:lvl8pPr marL="0" marR="0" lvl="7"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8pPr>
            <a:lvl9pPr marL="0" marR="0" lvl="8" indent="0" algn="r" rtl="0">
              <a:lnSpc>
                <a:spcPct val="100000"/>
              </a:lnSpc>
              <a:spcBef>
                <a:spcPts val="0"/>
              </a:spcBef>
              <a:spcAft>
                <a:spcPts val="0"/>
              </a:spcAft>
              <a:buClr>
                <a:srgbClr val="414A58"/>
              </a:buClr>
              <a:buSzPts val="1000"/>
              <a:buFont typeface="Inter"/>
              <a:buNone/>
              <a:defRPr sz="1000" b="0" i="0" u="none" strike="noStrike" cap="none">
                <a:solidFill>
                  <a:srgbClr val="414A58"/>
                </a:solidFill>
                <a:latin typeface="Inter"/>
                <a:ea typeface="Inter"/>
                <a:cs typeface="Inter"/>
                <a:sym typeface="Inter"/>
              </a:defRPr>
            </a:lvl9pPr>
          </a:lstStyle>
          <a:p>
            <a:pPr marL="0" marR="0" lvl="0" indent="0" algn="r" rtl="0">
              <a:spcBef>
                <a:spcPts val="0"/>
              </a:spcBef>
              <a:spcAft>
                <a:spcPts val="0"/>
              </a:spcAft>
              <a:buNone/>
            </a:pPr>
            <a:fld id="{00000000-1234-1234-1234-123412341234}" type="slidenum">
              <a:rPr lang="en-US" sz="1000" b="0" i="0" u="none" strike="noStrike" cap="none">
                <a:solidFill>
                  <a:srgbClr val="414A58"/>
                </a:solidFill>
                <a:latin typeface="Inter"/>
                <a:ea typeface="Inter"/>
                <a:cs typeface="Inter"/>
                <a:sym typeface="Inter"/>
              </a:rPr>
              <a:pPr marL="0" marR="0" lvl="0" indent="0" algn="r" rtl="0">
                <a:spcBef>
                  <a:spcPts val="0"/>
                </a:spcBef>
                <a:spcAft>
                  <a:spcPts val="0"/>
                </a:spcAft>
                <a:buNone/>
              </a:pPr>
              <a:t>39</a:t>
            </a:fld>
            <a:endParaRPr sz="1000" b="0" i="0" u="none" strike="noStrike" cap="none" dirty="0">
              <a:solidFill>
                <a:srgbClr val="414A58"/>
              </a:solidFill>
              <a:latin typeface="Inter"/>
              <a:ea typeface="Inter"/>
              <a:cs typeface="Inter"/>
              <a:sym typeface="Inter"/>
            </a:endParaRPr>
          </a:p>
        </p:txBody>
      </p:sp>
      <p:sp>
        <p:nvSpPr>
          <p:cNvPr id="14" name="Google Shape;111;p25">
            <a:extLst>
              <a:ext uri="{FF2B5EF4-FFF2-40B4-BE49-F238E27FC236}">
                <a16:creationId xmlns:a16="http://schemas.microsoft.com/office/drawing/2014/main" id="{2333ED09-92B6-92B5-0BF4-95797DB337CF}"/>
              </a:ext>
            </a:extLst>
          </p:cNvPr>
          <p:cNvSpPr txBox="1"/>
          <p:nvPr/>
        </p:nvSpPr>
        <p:spPr>
          <a:xfrm>
            <a:off x="533400" y="392637"/>
            <a:ext cx="10515600" cy="1325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3200"/>
            </a:pPr>
            <a:endParaRPr dirty="0">
              <a:solidFill>
                <a:schemeClr val="dk1"/>
              </a:solidFill>
            </a:endParaRPr>
          </a:p>
        </p:txBody>
      </p:sp>
      <p:pic>
        <p:nvPicPr>
          <p:cNvPr id="15" name="Google Shape;112;p25" descr="Intuit®: Complete Financial Confidence">
            <a:extLst>
              <a:ext uri="{FF2B5EF4-FFF2-40B4-BE49-F238E27FC236}">
                <a16:creationId xmlns:a16="http://schemas.microsoft.com/office/drawing/2014/main" id="{6E0DF17D-63A3-B97C-ADE3-EF2830B11B38}"/>
              </a:ext>
            </a:extLst>
          </p:cNvPr>
          <p:cNvPicPr preferRelativeResize="0"/>
          <p:nvPr/>
        </p:nvPicPr>
        <p:blipFill>
          <a:blip r:embed="rId4">
            <a:alphaModFix/>
          </a:blip>
          <a:stretch>
            <a:fillRect/>
          </a:stretch>
        </p:blipFill>
        <p:spPr>
          <a:xfrm>
            <a:off x="3870648" y="3123292"/>
            <a:ext cx="4762500" cy="2190750"/>
          </a:xfrm>
          <a:prstGeom prst="rect">
            <a:avLst/>
          </a:prstGeom>
          <a:noFill/>
          <a:ln>
            <a:noFill/>
          </a:ln>
        </p:spPr>
      </p:pic>
      <p:pic>
        <p:nvPicPr>
          <p:cNvPr id="16" name="Google Shape;113;p25" descr="Stash Launches Stock-Back™-- First-Ever Rewards Program To Bridge Banking &amp;  Investing">
            <a:extLst>
              <a:ext uri="{FF2B5EF4-FFF2-40B4-BE49-F238E27FC236}">
                <a16:creationId xmlns:a16="http://schemas.microsoft.com/office/drawing/2014/main" id="{8FDEAC41-31B4-5574-8E73-7605712626BE}"/>
              </a:ext>
            </a:extLst>
          </p:cNvPr>
          <p:cNvPicPr preferRelativeResize="0"/>
          <p:nvPr/>
        </p:nvPicPr>
        <p:blipFill>
          <a:blip r:embed="rId5">
            <a:alphaModFix/>
          </a:blip>
          <a:stretch>
            <a:fillRect/>
          </a:stretch>
        </p:blipFill>
        <p:spPr>
          <a:xfrm>
            <a:off x="3341199" y="4918976"/>
            <a:ext cx="2952750" cy="1552575"/>
          </a:xfrm>
          <a:prstGeom prst="rect">
            <a:avLst/>
          </a:prstGeom>
          <a:noFill/>
          <a:ln>
            <a:noFill/>
          </a:ln>
        </p:spPr>
      </p:pic>
      <p:pic>
        <p:nvPicPr>
          <p:cNvPr id="17" name="Google Shape;114;p25" descr="Wells Fargo - Wikipedia">
            <a:extLst>
              <a:ext uri="{FF2B5EF4-FFF2-40B4-BE49-F238E27FC236}">
                <a16:creationId xmlns:a16="http://schemas.microsoft.com/office/drawing/2014/main" id="{A5EACC91-3015-BC4D-63C8-E5E00FDB8D33}"/>
              </a:ext>
            </a:extLst>
          </p:cNvPr>
          <p:cNvPicPr preferRelativeResize="0"/>
          <p:nvPr/>
        </p:nvPicPr>
        <p:blipFill>
          <a:blip r:embed="rId6">
            <a:alphaModFix/>
          </a:blip>
          <a:stretch>
            <a:fillRect/>
          </a:stretch>
        </p:blipFill>
        <p:spPr>
          <a:xfrm>
            <a:off x="1162593" y="4948342"/>
            <a:ext cx="1669724" cy="1799699"/>
          </a:xfrm>
          <a:prstGeom prst="rect">
            <a:avLst/>
          </a:prstGeom>
          <a:noFill/>
          <a:ln>
            <a:noFill/>
          </a:ln>
        </p:spPr>
      </p:pic>
      <p:pic>
        <p:nvPicPr>
          <p:cNvPr id="18" name="Google Shape;115;p25" descr="American Express - Wikipedia">
            <a:extLst>
              <a:ext uri="{FF2B5EF4-FFF2-40B4-BE49-F238E27FC236}">
                <a16:creationId xmlns:a16="http://schemas.microsoft.com/office/drawing/2014/main" id="{D0C43A9C-95E9-2519-9670-B6DAB3520AA5}"/>
              </a:ext>
            </a:extLst>
          </p:cNvPr>
          <p:cNvPicPr preferRelativeResize="0"/>
          <p:nvPr/>
        </p:nvPicPr>
        <p:blipFill>
          <a:blip r:embed="rId7">
            <a:alphaModFix/>
          </a:blip>
          <a:stretch>
            <a:fillRect/>
          </a:stretch>
        </p:blipFill>
        <p:spPr>
          <a:xfrm>
            <a:off x="3546429" y="1713668"/>
            <a:ext cx="1724025" cy="1714500"/>
          </a:xfrm>
          <a:prstGeom prst="rect">
            <a:avLst/>
          </a:prstGeom>
          <a:noFill/>
          <a:ln>
            <a:noFill/>
          </a:ln>
        </p:spPr>
      </p:pic>
      <p:pic>
        <p:nvPicPr>
          <p:cNvPr id="19" name="Google Shape;116;p25" descr="About the Peter G. Peterson Foundation">
            <a:extLst>
              <a:ext uri="{FF2B5EF4-FFF2-40B4-BE49-F238E27FC236}">
                <a16:creationId xmlns:a16="http://schemas.microsoft.com/office/drawing/2014/main" id="{FA010F64-76E0-4F55-8DC2-82D5B737F4C9}"/>
              </a:ext>
            </a:extLst>
          </p:cNvPr>
          <p:cNvPicPr preferRelativeResize="0"/>
          <p:nvPr/>
        </p:nvPicPr>
        <p:blipFill>
          <a:blip r:embed="rId8">
            <a:alphaModFix/>
          </a:blip>
          <a:stretch>
            <a:fillRect/>
          </a:stretch>
        </p:blipFill>
        <p:spPr>
          <a:xfrm>
            <a:off x="592489" y="3369634"/>
            <a:ext cx="2952750" cy="1552575"/>
          </a:xfrm>
          <a:prstGeom prst="rect">
            <a:avLst/>
          </a:prstGeom>
          <a:noFill/>
          <a:ln>
            <a:noFill/>
          </a:ln>
        </p:spPr>
      </p:pic>
      <p:pic>
        <p:nvPicPr>
          <p:cNvPr id="20" name="Google Shape;117;p25" descr="Federal Reserve - Wikipedia">
            <a:extLst>
              <a:ext uri="{FF2B5EF4-FFF2-40B4-BE49-F238E27FC236}">
                <a16:creationId xmlns:a16="http://schemas.microsoft.com/office/drawing/2014/main" id="{F115FA58-4E14-58E0-22B0-0829040AC25B}"/>
              </a:ext>
            </a:extLst>
          </p:cNvPr>
          <p:cNvPicPr preferRelativeResize="0"/>
          <p:nvPr/>
        </p:nvPicPr>
        <p:blipFill>
          <a:blip r:embed="rId9">
            <a:alphaModFix/>
          </a:blip>
          <a:stretch>
            <a:fillRect/>
          </a:stretch>
        </p:blipFill>
        <p:spPr>
          <a:xfrm>
            <a:off x="8502727" y="1437232"/>
            <a:ext cx="1714500" cy="1714500"/>
          </a:xfrm>
          <a:prstGeom prst="rect">
            <a:avLst/>
          </a:prstGeom>
          <a:noFill/>
          <a:ln>
            <a:noFill/>
          </a:ln>
        </p:spPr>
      </p:pic>
      <p:pic>
        <p:nvPicPr>
          <p:cNvPr id="21" name="Google Shape;118;p25" descr="Nearpod: You'll wonder how you taught without it">
            <a:extLst>
              <a:ext uri="{FF2B5EF4-FFF2-40B4-BE49-F238E27FC236}">
                <a16:creationId xmlns:a16="http://schemas.microsoft.com/office/drawing/2014/main" id="{AD49FB12-017B-96F3-DAF5-15ACB43E6B6F}"/>
              </a:ext>
            </a:extLst>
          </p:cNvPr>
          <p:cNvPicPr preferRelativeResize="0"/>
          <p:nvPr/>
        </p:nvPicPr>
        <p:blipFill>
          <a:blip r:embed="rId10">
            <a:alphaModFix/>
          </a:blip>
          <a:stretch>
            <a:fillRect/>
          </a:stretch>
        </p:blipFill>
        <p:spPr>
          <a:xfrm>
            <a:off x="8791306" y="3313273"/>
            <a:ext cx="2857500" cy="1600200"/>
          </a:xfrm>
          <a:prstGeom prst="rect">
            <a:avLst/>
          </a:prstGeom>
          <a:noFill/>
          <a:ln>
            <a:noFill/>
          </a:ln>
        </p:spPr>
      </p:pic>
      <p:pic>
        <p:nvPicPr>
          <p:cNvPr id="22" name="Google Shape;119;p25" descr="Press Room">
            <a:extLst>
              <a:ext uri="{FF2B5EF4-FFF2-40B4-BE49-F238E27FC236}">
                <a16:creationId xmlns:a16="http://schemas.microsoft.com/office/drawing/2014/main" id="{70FFE688-8B19-8025-D4F4-CBBD390056F1}"/>
              </a:ext>
            </a:extLst>
          </p:cNvPr>
          <p:cNvPicPr preferRelativeResize="0"/>
          <p:nvPr/>
        </p:nvPicPr>
        <p:blipFill>
          <a:blip r:embed="rId11">
            <a:alphaModFix/>
          </a:blip>
          <a:stretch>
            <a:fillRect/>
          </a:stretch>
        </p:blipFill>
        <p:spPr>
          <a:xfrm>
            <a:off x="5503578" y="1753103"/>
            <a:ext cx="2580301" cy="1407076"/>
          </a:xfrm>
          <a:prstGeom prst="rect">
            <a:avLst/>
          </a:prstGeom>
          <a:noFill/>
          <a:ln>
            <a:noFill/>
          </a:ln>
        </p:spPr>
      </p:pic>
      <p:pic>
        <p:nvPicPr>
          <p:cNvPr id="23" name="Google Shape;120;p25" descr="My SIFMA">
            <a:extLst>
              <a:ext uri="{FF2B5EF4-FFF2-40B4-BE49-F238E27FC236}">
                <a16:creationId xmlns:a16="http://schemas.microsoft.com/office/drawing/2014/main" id="{BC9A844C-B414-BF8C-9154-620BBD09F8C3}"/>
              </a:ext>
            </a:extLst>
          </p:cNvPr>
          <p:cNvPicPr preferRelativeResize="0"/>
          <p:nvPr/>
        </p:nvPicPr>
        <p:blipFill>
          <a:blip r:embed="rId12">
            <a:alphaModFix/>
          </a:blip>
          <a:stretch>
            <a:fillRect/>
          </a:stretch>
        </p:blipFill>
        <p:spPr>
          <a:xfrm>
            <a:off x="7194831" y="4982029"/>
            <a:ext cx="3619500" cy="1743075"/>
          </a:xfrm>
          <a:prstGeom prst="rect">
            <a:avLst/>
          </a:prstGeom>
          <a:noFill/>
          <a:ln>
            <a:noFill/>
          </a:ln>
        </p:spPr>
      </p:pic>
    </p:spTree>
    <p:extLst>
      <p:ext uri="{BB962C8B-B14F-4D97-AF65-F5344CB8AC3E}">
        <p14:creationId xmlns:p14="http://schemas.microsoft.com/office/powerpoint/2010/main" val="1892550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CAC6A3-3974-407B-A36D-15D673C7CC5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210" y="3952580"/>
            <a:ext cx="1684969" cy="1922073"/>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45E5347-4942-4EA3-AC09-78ACF74E612C}"/>
              </a:ext>
            </a:extLst>
          </p:cNvPr>
          <p:cNvSpPr/>
          <p:nvPr/>
        </p:nvSpPr>
        <p:spPr>
          <a:xfrm>
            <a:off x="3460810" y="4107083"/>
            <a:ext cx="7503113" cy="2031325"/>
          </a:xfrm>
          <a:prstGeom prst="rect">
            <a:avLst/>
          </a:prstGeom>
        </p:spPr>
        <p:txBody>
          <a:bodyPr wrap="square">
            <a:spAutoFit/>
          </a:bodyPr>
          <a:lstStyle/>
          <a:p>
            <a:r>
              <a:rPr lang="en-US" b="1" dirty="0">
                <a:latin typeface="Calibri" panose="020F0502020204030204" pitchFamily="34" charset="0"/>
                <a:ea typeface="Calibri" panose="020F0502020204030204" pitchFamily="34" charset="0"/>
              </a:rPr>
              <a:t>Lynne Farrell Stover </a:t>
            </a:r>
            <a:r>
              <a:rPr lang="en-US" dirty="0">
                <a:latin typeface="Calibri" panose="020F0502020204030204" pitchFamily="34" charset="0"/>
                <a:ea typeface="Calibri" panose="020F0502020204030204" pitchFamily="34" charset="0"/>
              </a:rPr>
              <a:t>is currently a Teacher Consultant at the James Madison University Center for Economic Education.  Prior to this, she spent thirty-three years in public education where she enjoyed various teaching assignments including classroom teacher, gifted education specialist, and librarian. She is the author of over fifty educational articles and eight teacher resource books. She is the recipient of the 2022 NAEE Platinum Curriculum Award for her lessons developed for Virginia’s Reading Makes Cents Program. </a:t>
            </a:r>
          </a:p>
        </p:txBody>
      </p:sp>
      <p:sp>
        <p:nvSpPr>
          <p:cNvPr id="6" name="Rectangle 5">
            <a:extLst>
              <a:ext uri="{FF2B5EF4-FFF2-40B4-BE49-F238E27FC236}">
                <a16:creationId xmlns:a16="http://schemas.microsoft.com/office/drawing/2014/main" id="{5F779C3B-1DC2-4DF7-AD2A-82A232D3DE8D}"/>
              </a:ext>
            </a:extLst>
          </p:cNvPr>
          <p:cNvSpPr/>
          <p:nvPr/>
        </p:nvSpPr>
        <p:spPr>
          <a:xfrm>
            <a:off x="684922" y="6138408"/>
            <a:ext cx="1933543" cy="369332"/>
          </a:xfrm>
          <a:prstGeom prst="rect">
            <a:avLst/>
          </a:prstGeom>
        </p:spPr>
        <p:txBody>
          <a:bodyPr wrap="none">
            <a:spAutoFit/>
          </a:bodyPr>
          <a:lstStyle/>
          <a:p>
            <a:pPr algn="ctr"/>
            <a:r>
              <a:rPr lang="en-US" dirty="0">
                <a:solidFill>
                  <a:srgbClr val="450084"/>
                </a:solidFill>
                <a:hlinkClick r:id="rId3">
                  <a:extLst>
                    <a:ext uri="{A12FA001-AC4F-418D-AE19-62706E023703}">
                      <ahyp:hlinkClr xmlns:ahyp="http://schemas.microsoft.com/office/drawing/2018/hyperlinkcolor" val="tx"/>
                    </a:ext>
                  </a:extLst>
                </a:hlinkClick>
              </a:rPr>
              <a:t>stoverlf@jmu.edu</a:t>
            </a:r>
            <a:r>
              <a:rPr lang="en-US" dirty="0">
                <a:solidFill>
                  <a:srgbClr val="450084"/>
                </a:solidFill>
              </a:rPr>
              <a:t> </a:t>
            </a:r>
          </a:p>
        </p:txBody>
      </p:sp>
      <p:pic>
        <p:nvPicPr>
          <p:cNvPr id="7" name="Picture 6">
            <a:extLst>
              <a:ext uri="{FF2B5EF4-FFF2-40B4-BE49-F238E27FC236}">
                <a16:creationId xmlns:a16="http://schemas.microsoft.com/office/drawing/2014/main" id="{61896F59-6E9A-4795-B6CD-D4B110EB8172}"/>
              </a:ext>
            </a:extLst>
          </p:cNvPr>
          <p:cNvPicPr>
            <a:picLocks noChangeAspect="1"/>
          </p:cNvPicPr>
          <p:nvPr/>
        </p:nvPicPr>
        <p:blipFill>
          <a:blip r:embed="rId4"/>
          <a:stretch>
            <a:fillRect/>
          </a:stretch>
        </p:blipFill>
        <p:spPr>
          <a:xfrm>
            <a:off x="809210" y="1382842"/>
            <a:ext cx="1525618" cy="1701295"/>
          </a:xfrm>
          <a:prstGeom prst="rect">
            <a:avLst/>
          </a:prstGeom>
          <a:ln w="19050">
            <a:solidFill>
              <a:schemeClr val="tx1"/>
            </a:solidFill>
          </a:ln>
        </p:spPr>
      </p:pic>
      <p:sp>
        <p:nvSpPr>
          <p:cNvPr id="8" name="Rectangle 7">
            <a:extLst>
              <a:ext uri="{FF2B5EF4-FFF2-40B4-BE49-F238E27FC236}">
                <a16:creationId xmlns:a16="http://schemas.microsoft.com/office/drawing/2014/main" id="{B957DD7C-0501-42DD-95C1-3EF0C20DE0B8}"/>
              </a:ext>
            </a:extLst>
          </p:cNvPr>
          <p:cNvSpPr/>
          <p:nvPr/>
        </p:nvSpPr>
        <p:spPr>
          <a:xfrm>
            <a:off x="3460810" y="1420046"/>
            <a:ext cx="7356630" cy="2031325"/>
          </a:xfrm>
          <a:prstGeom prst="rect">
            <a:avLst/>
          </a:prstGeom>
        </p:spPr>
        <p:txBody>
          <a:bodyPr wrap="square">
            <a:spAutoFit/>
          </a:bodyPr>
          <a:lstStyle/>
          <a:p>
            <a:r>
              <a:rPr lang="en-US" b="1" dirty="0"/>
              <a:t>Lauren Hensley Shifflett </a:t>
            </a:r>
            <a:r>
              <a:rPr lang="en-US" dirty="0"/>
              <a:t>is the new Associate Director at the James Madison University Center for Economic Education. Prior to joining the Center, she spent twelve years in early elementary education where she enjoyed prospering young minds as a classroom teacher. Lauren became nationally known as an elementary economic educator when she received the John Morton Award of the national Council for Economic Education in 2021. Her love for economics guides her lessons to prepare students for life.</a:t>
            </a:r>
          </a:p>
        </p:txBody>
      </p:sp>
      <p:sp>
        <p:nvSpPr>
          <p:cNvPr id="9" name="Rectangle 8">
            <a:extLst>
              <a:ext uri="{FF2B5EF4-FFF2-40B4-BE49-F238E27FC236}">
                <a16:creationId xmlns:a16="http://schemas.microsoft.com/office/drawing/2014/main" id="{3AE93353-0553-4630-8E47-A387C584C462}"/>
              </a:ext>
            </a:extLst>
          </p:cNvPr>
          <p:cNvSpPr/>
          <p:nvPr/>
        </p:nvSpPr>
        <p:spPr>
          <a:xfrm>
            <a:off x="618071" y="3266705"/>
            <a:ext cx="1907895" cy="369332"/>
          </a:xfrm>
          <a:prstGeom prst="rect">
            <a:avLst/>
          </a:prstGeom>
        </p:spPr>
        <p:txBody>
          <a:bodyPr wrap="none">
            <a:spAutoFit/>
          </a:bodyPr>
          <a:lstStyle/>
          <a:p>
            <a:pPr algn="ctr"/>
            <a:r>
              <a:rPr lang="en-US" dirty="0">
                <a:solidFill>
                  <a:schemeClr val="tx1"/>
                </a:solidFill>
              </a:rPr>
              <a:t> </a:t>
            </a:r>
            <a:r>
              <a:rPr lang="en-US" dirty="0">
                <a:hlinkClick r:id="rId5"/>
              </a:rPr>
              <a:t>shiffllh@jmu.edu</a:t>
            </a:r>
            <a:r>
              <a:rPr lang="en-US" dirty="0"/>
              <a:t> </a:t>
            </a:r>
          </a:p>
        </p:txBody>
      </p:sp>
      <p:sp>
        <p:nvSpPr>
          <p:cNvPr id="10" name="TextBox 9">
            <a:extLst>
              <a:ext uri="{FF2B5EF4-FFF2-40B4-BE49-F238E27FC236}">
                <a16:creationId xmlns:a16="http://schemas.microsoft.com/office/drawing/2014/main" id="{BC26613A-A80A-4784-95B9-7EA1E3003652}"/>
              </a:ext>
            </a:extLst>
          </p:cNvPr>
          <p:cNvSpPr txBox="1"/>
          <p:nvPr/>
        </p:nvSpPr>
        <p:spPr>
          <a:xfrm>
            <a:off x="4589755" y="240624"/>
            <a:ext cx="4758431"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0000"/>
                </a:solidFill>
                <a:effectLst/>
                <a:uFillTx/>
                <a:latin typeface="+mn-lt"/>
                <a:ea typeface="+mn-ea"/>
                <a:cs typeface="+mn-cs"/>
                <a:sym typeface="Calibri"/>
              </a:rPr>
              <a:t>Presenters</a:t>
            </a:r>
          </a:p>
        </p:txBody>
      </p:sp>
    </p:spTree>
    <p:extLst>
      <p:ext uri="{BB962C8B-B14F-4D97-AF65-F5344CB8AC3E}">
        <p14:creationId xmlns:p14="http://schemas.microsoft.com/office/powerpoint/2010/main" val="1144693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211700" y="2178180"/>
            <a:ext cx="10515600" cy="1734344"/>
          </a:xfrm>
          <a:prstGeom prst="rect">
            <a:avLst/>
          </a:prstGeom>
          <a:noFill/>
          <a:ln>
            <a:noFill/>
          </a:ln>
        </p:spPr>
        <p:txBody>
          <a:bodyPr vert="horz" wrap="square" lIns="91440" tIns="45720" rIns="91440" bIns="45720" anchor="t" anchorCtr="0" compatLnSpc="1">
            <a:noAutofit/>
          </a:bodyPr>
          <a:lstStyle/>
          <a:p>
            <a:r>
              <a:rPr lang="en-US" spc="-100" dirty="0">
                <a:latin typeface="Inter Light"/>
              </a:rPr>
              <a:t>THANK YOU!</a:t>
            </a:r>
            <a:br>
              <a:rPr lang="en-US" sz="3200" spc="-100" dirty="0">
                <a:latin typeface="Inter Light"/>
              </a:rPr>
            </a:br>
            <a:br>
              <a:rPr lang="en-US" sz="3200" spc="-100" dirty="0">
                <a:latin typeface="Inter Light"/>
              </a:rPr>
            </a:br>
            <a:r>
              <a:rPr lang="en-US" sz="4267" spc="-100" dirty="0">
                <a:latin typeface="Inter Light"/>
              </a:rPr>
              <a:t>Contact</a:t>
            </a:r>
            <a:r>
              <a:rPr lang="en-US" sz="4267" spc="-100" dirty="0">
                <a:solidFill>
                  <a:srgbClr val="FFFFFF"/>
                </a:solidFill>
                <a:latin typeface="Inter Light"/>
              </a:rPr>
              <a:t> </a:t>
            </a:r>
            <a:r>
              <a:rPr lang="en-US" sz="4267" spc="-100" dirty="0">
                <a:latin typeface="Inter Light"/>
              </a:rPr>
              <a:t>information </a:t>
            </a:r>
            <a:br>
              <a:rPr lang="en-US" sz="4267" spc="-100" dirty="0">
                <a:latin typeface="Inter Light"/>
              </a:rPr>
            </a:br>
            <a:br>
              <a:rPr lang="en-US" sz="4267" spc="-100" dirty="0">
                <a:latin typeface="Inter Light"/>
              </a:rPr>
            </a:br>
            <a:br>
              <a:rPr lang="en-US" sz="3200" spc="-100" dirty="0">
                <a:latin typeface="Inter Light"/>
              </a:rPr>
            </a:br>
            <a:r>
              <a:rPr lang="en-US" sz="3200" dirty="0">
                <a:latin typeface="+mn-lt"/>
              </a:rPr>
              <a:t>Lauren H Shifflett   </a:t>
            </a:r>
            <a:r>
              <a:rPr lang="en-US" sz="3200" dirty="0">
                <a:latin typeface="+mn-lt"/>
                <a:hlinkClick r:id="rId2">
                  <a:extLst>
                    <a:ext uri="{A12FA001-AC4F-418D-AE19-62706E023703}">
                      <ahyp:hlinkClr xmlns:ahyp="http://schemas.microsoft.com/office/drawing/2018/hyperlinkcolor" val="tx"/>
                    </a:ext>
                  </a:extLst>
                </a:hlinkClick>
              </a:rPr>
              <a:t>shiffllh@jmu.edu</a:t>
            </a:r>
            <a:r>
              <a:rPr lang="en-US" sz="3200" dirty="0">
                <a:latin typeface="+mn-lt"/>
              </a:rPr>
              <a:t>  </a:t>
            </a:r>
            <a:br>
              <a:rPr lang="en-US" sz="3200" dirty="0">
                <a:latin typeface="+mn-lt"/>
              </a:rPr>
            </a:br>
            <a:r>
              <a:rPr lang="en-US" sz="3200" dirty="0">
                <a:latin typeface="+mn-lt"/>
              </a:rPr>
              <a:t>Lynne  F Stover   </a:t>
            </a:r>
            <a:r>
              <a:rPr lang="en-US" sz="3200" dirty="0">
                <a:latin typeface="+mn-lt"/>
                <a:hlinkClick r:id="rId3">
                  <a:extLst>
                    <a:ext uri="{A12FA001-AC4F-418D-AE19-62706E023703}">
                      <ahyp:hlinkClr xmlns:ahyp="http://schemas.microsoft.com/office/drawing/2018/hyperlinkcolor" val="tx"/>
                    </a:ext>
                  </a:extLst>
                </a:hlinkClick>
              </a:rPr>
              <a:t>stoverlf@jmu.edu  </a:t>
            </a:r>
            <a:br>
              <a:rPr lang="en-US" sz="3200" dirty="0">
                <a:solidFill>
                  <a:schemeClr val="bg1"/>
                </a:solidFill>
                <a:latin typeface="+mn-lt"/>
                <a:hlinkClick r:id="rId3">
                  <a:extLst>
                    <a:ext uri="{A12FA001-AC4F-418D-AE19-62706E023703}">
                      <ahyp:hlinkClr xmlns:ahyp="http://schemas.microsoft.com/office/drawing/2018/hyperlinkcolor" val="tx"/>
                    </a:ext>
                  </a:extLst>
                </a:hlinkClick>
              </a:rPr>
            </a:br>
            <a:r>
              <a:rPr lang="en-US" sz="3200" dirty="0">
                <a:solidFill>
                  <a:schemeClr val="bg1"/>
                </a:solidFill>
                <a:latin typeface="+mn-lt"/>
                <a:hlinkClick r:id="rId3">
                  <a:extLst>
                    <a:ext uri="{A12FA001-AC4F-418D-AE19-62706E023703}">
                      <ahyp:hlinkClr xmlns:ahyp="http://schemas.microsoft.com/office/drawing/2018/hyperlinkcolor" val="tx"/>
                    </a:ext>
                  </a:extLst>
                </a:hlinkClick>
              </a:rPr>
              <a:t>u.edu</a:t>
            </a:r>
            <a:r>
              <a:rPr lang="en-US" sz="3200" dirty="0">
                <a:solidFill>
                  <a:schemeClr val="bg1"/>
                </a:solidFill>
                <a:latin typeface="+mn-lt"/>
              </a:rPr>
              <a:t> </a:t>
            </a:r>
            <a:br>
              <a:rPr lang="en-US" sz="3200" dirty="0">
                <a:solidFill>
                  <a:schemeClr val="bg1"/>
                </a:solidFill>
              </a:rPr>
            </a:br>
            <a:br>
              <a:rPr lang="en-US" sz="3200" spc="-100" dirty="0">
                <a:latin typeface="Inter Light"/>
              </a:rPr>
            </a:br>
            <a:br>
              <a:rPr lang="en-US" sz="3200" spc="-100" dirty="0">
                <a:latin typeface="Inter Light"/>
              </a:rPr>
            </a:br>
            <a:endParaRPr lang="en-US" sz="3200" spc="-100" dirty="0">
              <a:latin typeface="Inter Light"/>
            </a:endParaRP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114300" y="3667582"/>
            <a:ext cx="8229600" cy="156754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45719" tIns="45720" rIns="45719" bIns="45720" anchor="t" anchorCtr="0" compatLnSpc="1">
            <a:noAutofit/>
          </a:bodyPr>
          <a:lstStyle>
            <a:lvl1pPr marL="171446" marR="0" indent="-171446"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1pPr>
            <a:lvl2pPr marL="542912" marR="0" indent="-200020"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2pPr>
            <a:lvl3pPr marL="925806" marR="0" indent="-24002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3pPr>
            <a:lvl4pPr marL="1295368"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4pPr>
            <a:lvl5pPr marL="1638259"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5pPr>
            <a:lvl6pPr marL="1981151"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6pPr>
            <a:lvl7pPr marL="2324042"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7pPr>
            <a:lvl8pPr marL="2666933"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8pPr>
            <a:lvl9pPr marL="3009825" marR="0" indent="-266693" algn="l" defTabSz="685783" rtl="0" latinLnBrk="0">
              <a:lnSpc>
                <a:spcPct val="90000"/>
              </a:lnSpc>
              <a:spcBef>
                <a:spcPts val="750"/>
              </a:spcBef>
              <a:spcAft>
                <a:spcPts val="0"/>
              </a:spcAft>
              <a:buClrTx/>
              <a:buSzPct val="100000"/>
              <a:buFont typeface="Arial"/>
              <a:buChar char="•"/>
              <a:tabLst/>
              <a:defRPr sz="2100" b="0" i="0" u="none" strike="noStrike" cap="none" spc="0" baseline="0">
                <a:solidFill>
                  <a:srgbClr val="000000"/>
                </a:solidFill>
                <a:uFillTx/>
                <a:latin typeface="+mn-lt"/>
                <a:ea typeface="+mn-ea"/>
                <a:cs typeface="+mn-cs"/>
                <a:sym typeface="Calibri"/>
              </a:defRPr>
            </a:lvl9pPr>
          </a:lstStyle>
          <a:p>
            <a:pPr marL="1371566" lvl="4" indent="0">
              <a:buNone/>
            </a:pPr>
            <a:endParaRPr lang="en-US" sz="5400" spc="-151" dirty="0">
              <a:latin typeface="Calibri"/>
            </a:endParaRPr>
          </a:p>
          <a:p>
            <a:pPr marL="1371566" lvl="4" indent="0">
              <a:buNone/>
            </a:pPr>
            <a:endParaRPr lang="en-US" sz="5400" spc="-151" dirty="0">
              <a:latin typeface="Calibri"/>
            </a:endParaRPr>
          </a:p>
          <a:p>
            <a:pPr marL="1371566" lvl="4" indent="0">
              <a:buNone/>
            </a:pPr>
            <a:endParaRPr lang="en-US" sz="5400" spc="-151" dirty="0">
              <a:latin typeface="Calibri"/>
            </a:endParaRPr>
          </a:p>
        </p:txBody>
      </p:sp>
    </p:spTree>
    <p:extLst>
      <p:ext uri="{BB962C8B-B14F-4D97-AF65-F5344CB8AC3E}">
        <p14:creationId xmlns:p14="http://schemas.microsoft.com/office/powerpoint/2010/main" val="300596273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
        <p:nvSpPr>
          <p:cNvPr id="5" name="TextBox 4">
            <a:extLst>
              <a:ext uri="{FF2B5EF4-FFF2-40B4-BE49-F238E27FC236}">
                <a16:creationId xmlns:a16="http://schemas.microsoft.com/office/drawing/2014/main" id="{3FCB9D7A-241B-490B-8AEB-6E8F9D68B017}"/>
              </a:ext>
            </a:extLst>
          </p:cNvPr>
          <p:cNvSpPr txBox="1"/>
          <p:nvPr/>
        </p:nvSpPr>
        <p:spPr>
          <a:xfrm>
            <a:off x="1550505" y="4884940"/>
            <a:ext cx="6096000" cy="830997"/>
          </a:xfrm>
          <a:prstGeom prst="rect">
            <a:avLst/>
          </a:prstGeom>
          <a:noFill/>
        </p:spPr>
        <p:txBody>
          <a:bodyPr wrap="square">
            <a:spAutoFit/>
          </a:bodyPr>
          <a:lstStyle/>
          <a:p>
            <a:r>
              <a:rPr lang="en-US" sz="2400" dirty="0">
                <a:solidFill>
                  <a:schemeClr val="bg1"/>
                </a:solidFill>
                <a:latin typeface="+mn-lt"/>
              </a:rPr>
              <a:t>Lauren H Shifflett   </a:t>
            </a:r>
            <a:r>
              <a:rPr lang="en-US" sz="2400" dirty="0">
                <a:solidFill>
                  <a:schemeClr val="bg1"/>
                </a:solidFill>
                <a:latin typeface="+mn-lt"/>
                <a:hlinkClick r:id="rId2">
                  <a:extLst>
                    <a:ext uri="{A12FA001-AC4F-418D-AE19-62706E023703}">
                      <ahyp:hlinkClr xmlns:ahyp="http://schemas.microsoft.com/office/drawing/2018/hyperlinkcolor" val="tx"/>
                    </a:ext>
                  </a:extLst>
                </a:hlinkClick>
              </a:rPr>
              <a:t>shiffllh@jmu.edu</a:t>
            </a:r>
            <a:r>
              <a:rPr lang="en-US" sz="2400" dirty="0">
                <a:solidFill>
                  <a:schemeClr val="bg1"/>
                </a:solidFill>
                <a:latin typeface="+mn-lt"/>
              </a:rPr>
              <a:t> </a:t>
            </a:r>
            <a:br>
              <a:rPr lang="en-US" sz="2400" dirty="0">
                <a:solidFill>
                  <a:schemeClr val="bg1"/>
                </a:solidFill>
                <a:latin typeface="+mn-lt"/>
              </a:rPr>
            </a:br>
            <a:r>
              <a:rPr lang="en-US" sz="2400" dirty="0">
                <a:solidFill>
                  <a:schemeClr val="bg1"/>
                </a:solidFill>
                <a:latin typeface="+mn-lt"/>
              </a:rPr>
              <a:t>Lynne  F Stover   </a:t>
            </a:r>
            <a:r>
              <a:rPr lang="en-US" sz="2400" dirty="0">
                <a:solidFill>
                  <a:schemeClr val="bg1"/>
                </a:solidFill>
                <a:latin typeface="+mn-lt"/>
                <a:hlinkClick r:id="rId3">
                  <a:extLst>
                    <a:ext uri="{A12FA001-AC4F-418D-AE19-62706E023703}">
                      <ahyp:hlinkClr xmlns:ahyp="http://schemas.microsoft.com/office/drawing/2018/hyperlinkcolor" val="tx"/>
                    </a:ext>
                  </a:extLst>
                </a:hlinkClick>
              </a:rPr>
              <a:t>stoverlf@jmu.edu</a:t>
            </a:r>
            <a:r>
              <a:rPr lang="en-US" sz="2400" dirty="0">
                <a:solidFill>
                  <a:schemeClr val="bg1"/>
                </a:solidFill>
                <a:latin typeface="+mn-lt"/>
              </a:rPr>
              <a:t> </a:t>
            </a:r>
            <a:endParaRPr lang="en-US" sz="2400" dirty="0">
              <a:solidFill>
                <a:schemeClr val="bg1"/>
              </a:solidFill>
            </a:endParaRPr>
          </a:p>
        </p:txBody>
      </p:sp>
    </p:spTree>
    <p:extLst>
      <p:ext uri="{BB962C8B-B14F-4D97-AF65-F5344CB8AC3E}">
        <p14:creationId xmlns:p14="http://schemas.microsoft.com/office/powerpoint/2010/main" val="910180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082" y="410672"/>
            <a:ext cx="5343835" cy="742950"/>
          </a:xfrm>
        </p:spPr>
        <p:txBody>
          <a:bodyPr/>
          <a:lstStyle/>
          <a:p>
            <a:pPr algn="ctr"/>
            <a:r>
              <a:rPr lang="en" sz="3600" dirty="0">
                <a:latin typeface="Helvetica Neue"/>
                <a:ea typeface="Helvetica Neue"/>
                <a:cs typeface="Helvetica Neue"/>
                <a:sym typeface="Helvetica Neue"/>
              </a:rPr>
              <a:t>Session Agenda</a:t>
            </a:r>
            <a:endParaRPr lang="en-US" sz="3600" dirty="0">
              <a:effectLst>
                <a:glow>
                  <a:schemeClr val="accent1">
                    <a:alpha val="0"/>
                  </a:schemeClr>
                </a:glow>
                <a:reflection stA="0" endPos="65000" dist="50800" dir="5400000" sy="-100000" algn="bl" rotWithShape="0"/>
              </a:effectLst>
              <a:latin typeface="+mn-lt"/>
            </a:endParaRPr>
          </a:p>
        </p:txBody>
      </p:sp>
      <p:sp>
        <p:nvSpPr>
          <p:cNvPr id="3" name="Content Placeholder 2"/>
          <p:cNvSpPr>
            <a:spLocks noGrp="1"/>
          </p:cNvSpPr>
          <p:nvPr>
            <p:ph idx="1"/>
          </p:nvPr>
        </p:nvSpPr>
        <p:spPr>
          <a:xfrm>
            <a:off x="1272209" y="1699025"/>
            <a:ext cx="10029498" cy="5158975"/>
          </a:xfrm>
        </p:spPr>
        <p:txBody>
          <a:bodyPr>
            <a:normAutofit fontScale="55000" lnSpcReduction="20000"/>
          </a:bodyPr>
          <a:lstStyle/>
          <a:p>
            <a:pPr>
              <a:lnSpc>
                <a:spcPct val="120000"/>
              </a:lnSpc>
            </a:pPr>
            <a:r>
              <a:rPr lang="en-US" sz="5100" b="1" dirty="0"/>
              <a:t>Introduce </a:t>
            </a:r>
            <a:r>
              <a:rPr lang="en-US" sz="5100" dirty="0"/>
              <a:t>the webinar [4 mins.]</a:t>
            </a:r>
          </a:p>
          <a:p>
            <a:pPr>
              <a:lnSpc>
                <a:spcPct val="120000"/>
              </a:lnSpc>
            </a:pPr>
            <a:r>
              <a:rPr lang="en-US" sz="5100" b="1" dirty="0"/>
              <a:t>Review</a:t>
            </a:r>
            <a:r>
              <a:rPr lang="en-US" sz="5100" dirty="0"/>
              <a:t> related standards [1 min.]</a:t>
            </a:r>
          </a:p>
          <a:p>
            <a:pPr>
              <a:lnSpc>
                <a:spcPct val="120000"/>
              </a:lnSpc>
            </a:pPr>
            <a:r>
              <a:rPr lang="en-US" sz="5100" b="1" dirty="0"/>
              <a:t>Discuss</a:t>
            </a:r>
            <a:r>
              <a:rPr lang="en-US" sz="5100" dirty="0"/>
              <a:t> using children’s literature to teach economics and personal finance. [5 mins.]</a:t>
            </a:r>
          </a:p>
          <a:p>
            <a:pPr>
              <a:lnSpc>
                <a:spcPct val="120000"/>
              </a:lnSpc>
              <a:buFont typeface="Arial" panose="020B0604020202020204" pitchFamily="34" charset="0"/>
              <a:buChar char="•"/>
            </a:pPr>
            <a:r>
              <a:rPr lang="en-US" sz="5100" b="1" dirty="0"/>
              <a:t>Explore</a:t>
            </a:r>
            <a:r>
              <a:rPr lang="en-US" sz="5100" dirty="0"/>
              <a:t> featured titles and the lessons and activities based on their content. [35 mins.]</a:t>
            </a:r>
          </a:p>
          <a:p>
            <a:pPr>
              <a:lnSpc>
                <a:spcPct val="120000"/>
              </a:lnSpc>
              <a:buFont typeface="Arial" panose="020B0604020202020204" pitchFamily="34" charset="0"/>
              <a:buChar char="•"/>
            </a:pPr>
            <a:r>
              <a:rPr lang="en-US" sz="5100" b="1" dirty="0"/>
              <a:t>Discover</a:t>
            </a:r>
            <a:r>
              <a:rPr lang="en-US" sz="5100" dirty="0"/>
              <a:t> online links to websites and resources. [5 mins.]</a:t>
            </a:r>
          </a:p>
          <a:p>
            <a:pPr>
              <a:lnSpc>
                <a:spcPct val="120000"/>
              </a:lnSpc>
            </a:pPr>
            <a:r>
              <a:rPr lang="en-US" sz="5100" b="1" dirty="0"/>
              <a:t>Share</a:t>
            </a:r>
            <a:r>
              <a:rPr lang="en-US" sz="5100" dirty="0"/>
              <a:t> related bibliographies &amp; additional resources. [5 mins.]</a:t>
            </a:r>
          </a:p>
          <a:p>
            <a:pPr>
              <a:lnSpc>
                <a:spcPct val="120000"/>
              </a:lnSpc>
            </a:pPr>
            <a:r>
              <a:rPr lang="en-US" sz="5100" b="1" dirty="0"/>
              <a:t>Discuss</a:t>
            </a:r>
            <a:r>
              <a:rPr lang="en-US" sz="5100" dirty="0"/>
              <a:t> the merits of cautionary tales. [5 mins.]</a:t>
            </a:r>
          </a:p>
          <a:p>
            <a:pPr marL="0" indent="0">
              <a:buNone/>
            </a:pPr>
            <a:r>
              <a:rPr lang="en-US" dirty="0">
                <a:solidFill>
                  <a:schemeClr val="tx1">
                    <a:lumMod val="95000"/>
                    <a:lumOff val="5000"/>
                  </a:schemeClr>
                </a:solidFill>
              </a:rPr>
              <a:t> </a:t>
            </a:r>
          </a:p>
        </p:txBody>
      </p:sp>
      <p:sp>
        <p:nvSpPr>
          <p:cNvPr id="4" name="TextBox 3">
            <a:extLst>
              <a:ext uri="{FF2B5EF4-FFF2-40B4-BE49-F238E27FC236}">
                <a16:creationId xmlns:a16="http://schemas.microsoft.com/office/drawing/2014/main" id="{B46A39A6-2A17-4742-8DD1-74D2431F2640}"/>
              </a:ext>
            </a:extLst>
          </p:cNvPr>
          <p:cNvSpPr txBox="1"/>
          <p:nvPr/>
        </p:nvSpPr>
        <p:spPr>
          <a:xfrm>
            <a:off x="393966" y="633036"/>
            <a:ext cx="4959984" cy="584775"/>
          </a:xfrm>
          <a:prstGeom prst="rect">
            <a:avLst/>
          </a:prstGeom>
          <a:noFill/>
        </p:spPr>
        <p:txBody>
          <a:bodyPr wrap="square" rtlCol="0">
            <a:spAutoFit/>
          </a:bodyPr>
          <a:lstStyle/>
          <a:p>
            <a:r>
              <a:rPr lang="en-US" sz="3200" dirty="0"/>
              <a:t>In this session we will:</a:t>
            </a:r>
          </a:p>
        </p:txBody>
      </p:sp>
    </p:spTree>
    <p:extLst>
      <p:ext uri="{BB962C8B-B14F-4D97-AF65-F5344CB8AC3E}">
        <p14:creationId xmlns:p14="http://schemas.microsoft.com/office/powerpoint/2010/main" val="21274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6</a:t>
            </a:fld>
            <a:endParaRPr dirty="0"/>
          </a:p>
        </p:txBody>
      </p:sp>
      <p:sp>
        <p:nvSpPr>
          <p:cNvPr id="192" name="Title 1"/>
          <p:cNvSpPr txBox="1"/>
          <p:nvPr/>
        </p:nvSpPr>
        <p:spPr>
          <a:xfrm>
            <a:off x="737615" y="629231"/>
            <a:ext cx="10424161" cy="764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spc="-300">
                <a:solidFill>
                  <a:srgbClr val="414A58"/>
                </a:solidFill>
                <a:latin typeface="Inter"/>
                <a:ea typeface="Inter"/>
                <a:cs typeface="Inter"/>
                <a:sym typeface="Inter"/>
              </a:defRPr>
            </a:lvl1pPr>
          </a:lstStyle>
          <a:p>
            <a:r>
              <a:rPr dirty="0"/>
              <a:t>Objectives</a:t>
            </a:r>
          </a:p>
        </p:txBody>
      </p:sp>
      <p:sp>
        <p:nvSpPr>
          <p:cNvPr id="3" name="TextBox 2">
            <a:extLst>
              <a:ext uri="{FF2B5EF4-FFF2-40B4-BE49-F238E27FC236}">
                <a16:creationId xmlns:a16="http://schemas.microsoft.com/office/drawing/2014/main" id="{640487EA-FC93-08AA-F18D-99A756AD1CAA}"/>
              </a:ext>
            </a:extLst>
          </p:cNvPr>
          <p:cNvSpPr txBox="1"/>
          <p:nvPr/>
        </p:nvSpPr>
        <p:spPr>
          <a:xfrm>
            <a:off x="1051035" y="1679511"/>
            <a:ext cx="10816542" cy="3568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 this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webinar teachers will:</a:t>
            </a:r>
          </a:p>
          <a:p>
            <a:pPr marR="0" lvl="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Consider the benefits of using children’s literature to teach in the content areas.</a:t>
            </a:r>
          </a:p>
          <a:p>
            <a:pPr marL="342900" marR="0" lvl="0" indent="-342900">
              <a:lnSpc>
                <a:spcPct val="107000"/>
              </a:lnSpc>
              <a:spcBef>
                <a:spcPts val="0"/>
              </a:spcBef>
              <a:spcAft>
                <a:spcPts val="0"/>
              </a:spcAft>
              <a:buFont typeface="Symbol" panose="05050102010706020507" pitchFamily="18" charset="2"/>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Review the concepts such as auction, central </a:t>
            </a:r>
            <a:r>
              <a:rPr lang="en-US" sz="2000" dirty="0">
                <a:latin typeface="Calibri" panose="020F0502020204030204" pitchFamily="34" charset="0"/>
                <a:ea typeface="Calibri" panose="020F0502020204030204" pitchFamily="34" charset="0"/>
                <a:cs typeface="Times New Roman" panose="02020603050405020304" pitchFamily="18" charset="0"/>
              </a:rPr>
              <a:t>b</a:t>
            </a:r>
            <a:r>
              <a:rPr lang="en-US" sz="2000" dirty="0">
                <a:effectLst/>
                <a:latin typeface="Calibri" panose="020F0502020204030204" pitchFamily="34" charset="0"/>
                <a:ea typeface="Calibri" panose="020F0502020204030204" pitchFamily="34" charset="0"/>
                <a:cs typeface="Times New Roman" panose="02020603050405020304" pitchFamily="18" charset="0"/>
              </a:rPr>
              <a:t>ank, inflation, money, price bubbles, shortage and speculation. </a:t>
            </a:r>
          </a:p>
          <a:p>
            <a:pPr marR="0" lvl="0">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Discover methods for teaching the featured concepts using lessons created for the </a:t>
            </a:r>
            <a:r>
              <a:rPr lang="en-US" sz="2000" dirty="0">
                <a:latin typeface="Calibri" panose="020F0502020204030204" pitchFamily="34" charset="0"/>
                <a:ea typeface="Calibri" panose="020F0502020204030204" pitchFamily="34" charset="0"/>
                <a:cs typeface="Times New Roman" panose="02020603050405020304" pitchFamily="18" charset="0"/>
              </a:rPr>
              <a:t>elementary and</a:t>
            </a:r>
            <a:r>
              <a:rPr lang="en-US" sz="2000" dirty="0">
                <a:effectLst/>
                <a:latin typeface="Calibri" panose="020F0502020204030204" pitchFamily="34" charset="0"/>
                <a:ea typeface="Calibri" panose="020F0502020204030204" pitchFamily="34" charset="0"/>
                <a:cs typeface="Times New Roman" panose="02020603050405020304" pitchFamily="18" charset="0"/>
              </a:rPr>
              <a:t> middle school classrooms. </a:t>
            </a:r>
          </a:p>
          <a:p>
            <a:pPr marR="0" lvl="0">
              <a:lnSpc>
                <a:spcPct val="107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Share related bibliography.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D85EE9-FC86-571A-E02F-3FF850D0B8E1}"/>
              </a:ext>
            </a:extLst>
          </p:cNvPr>
          <p:cNvSpPr txBox="1"/>
          <p:nvPr/>
        </p:nvSpPr>
        <p:spPr>
          <a:xfrm>
            <a:off x="2462135" y="204022"/>
            <a:ext cx="6093500"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US" sz="4400" dirty="0"/>
              <a:t>National Standards</a:t>
            </a:r>
          </a:p>
        </p:txBody>
      </p:sp>
      <p:pic>
        <p:nvPicPr>
          <p:cNvPr id="4" name="Picture 3">
            <a:extLst>
              <a:ext uri="{FF2B5EF4-FFF2-40B4-BE49-F238E27FC236}">
                <a16:creationId xmlns:a16="http://schemas.microsoft.com/office/drawing/2014/main" id="{3183B466-A6B7-A4A1-9AB9-166EBEAFF1B0}"/>
              </a:ext>
            </a:extLst>
          </p:cNvPr>
          <p:cNvPicPr>
            <a:picLocks noChangeAspect="1"/>
          </p:cNvPicPr>
          <p:nvPr/>
        </p:nvPicPr>
        <p:blipFill>
          <a:blip r:embed="rId2"/>
          <a:stretch>
            <a:fillRect/>
          </a:stretch>
        </p:blipFill>
        <p:spPr>
          <a:xfrm>
            <a:off x="838694" y="1014136"/>
            <a:ext cx="3246881" cy="1281258"/>
          </a:xfrm>
          <a:prstGeom prst="rect">
            <a:avLst/>
          </a:prstGeom>
          <a:ln w="28575">
            <a:solidFill>
              <a:schemeClr val="tx1"/>
            </a:solidFill>
          </a:ln>
        </p:spPr>
      </p:pic>
      <p:pic>
        <p:nvPicPr>
          <p:cNvPr id="5" name="Picture 4">
            <a:extLst>
              <a:ext uri="{FF2B5EF4-FFF2-40B4-BE49-F238E27FC236}">
                <a16:creationId xmlns:a16="http://schemas.microsoft.com/office/drawing/2014/main" id="{545BC57B-B00C-648D-EFDC-3BB53515F76D}"/>
              </a:ext>
            </a:extLst>
          </p:cNvPr>
          <p:cNvPicPr>
            <a:picLocks noChangeAspect="1"/>
          </p:cNvPicPr>
          <p:nvPr/>
        </p:nvPicPr>
        <p:blipFill>
          <a:blip r:embed="rId3"/>
          <a:stretch>
            <a:fillRect/>
          </a:stretch>
        </p:blipFill>
        <p:spPr>
          <a:xfrm>
            <a:off x="3811495" y="1812877"/>
            <a:ext cx="3024967" cy="1308225"/>
          </a:xfrm>
          <a:prstGeom prst="rect">
            <a:avLst/>
          </a:prstGeom>
          <a:ln w="28575">
            <a:solidFill>
              <a:schemeClr val="tx1"/>
            </a:solidFill>
          </a:ln>
        </p:spPr>
      </p:pic>
      <p:pic>
        <p:nvPicPr>
          <p:cNvPr id="6" name="Picture 5">
            <a:extLst>
              <a:ext uri="{FF2B5EF4-FFF2-40B4-BE49-F238E27FC236}">
                <a16:creationId xmlns:a16="http://schemas.microsoft.com/office/drawing/2014/main" id="{0D763BE0-6AE5-F1BB-E906-E3A835E8726B}"/>
              </a:ext>
            </a:extLst>
          </p:cNvPr>
          <p:cNvPicPr>
            <a:picLocks noChangeAspect="1"/>
          </p:cNvPicPr>
          <p:nvPr/>
        </p:nvPicPr>
        <p:blipFill>
          <a:blip r:embed="rId4"/>
          <a:stretch>
            <a:fillRect/>
          </a:stretch>
        </p:blipFill>
        <p:spPr>
          <a:xfrm>
            <a:off x="4085575" y="3329331"/>
            <a:ext cx="3258304" cy="1339397"/>
          </a:xfrm>
          <a:prstGeom prst="rect">
            <a:avLst/>
          </a:prstGeom>
          <a:ln w="28575">
            <a:solidFill>
              <a:schemeClr val="tx1"/>
            </a:solidFill>
          </a:ln>
        </p:spPr>
      </p:pic>
      <p:sp>
        <p:nvSpPr>
          <p:cNvPr id="7" name="TextBox 6">
            <a:extLst>
              <a:ext uri="{FF2B5EF4-FFF2-40B4-BE49-F238E27FC236}">
                <a16:creationId xmlns:a16="http://schemas.microsoft.com/office/drawing/2014/main" id="{67E2CFE1-ECD8-64EF-82DC-B1907C32B067}"/>
              </a:ext>
            </a:extLst>
          </p:cNvPr>
          <p:cNvSpPr txBox="1"/>
          <p:nvPr/>
        </p:nvSpPr>
        <p:spPr>
          <a:xfrm>
            <a:off x="1812241" y="6441895"/>
            <a:ext cx="8957387" cy="307777"/>
          </a:xfrm>
          <a:prstGeom prst="rect">
            <a:avLst/>
          </a:prstGeom>
          <a:noFill/>
        </p:spPr>
        <p:txBody>
          <a:bodyPr wrap="square">
            <a:spAutoFit/>
          </a:bodyPr>
          <a:lstStyle/>
          <a:p>
            <a:pPr algn="ctr" defTabSz="678941">
              <a:defRPr sz="3168"/>
            </a:pPr>
            <a:r>
              <a:rPr lang="en-US" sz="1400" b="1" dirty="0">
                <a:latin typeface="Calibri"/>
                <a:ea typeface="ＭＳ Ｐゴシック"/>
                <a:cs typeface="Calibri"/>
              </a:rPr>
              <a:t> </a:t>
            </a:r>
            <a:r>
              <a:rPr lang="en-US" sz="1400" b="1" dirty="0">
                <a:latin typeface="Calibri Light"/>
                <a:ea typeface="ＭＳ Ｐゴシック"/>
                <a:cs typeface="Calibri Light"/>
                <a:hlinkClick r:id="rId5"/>
              </a:rPr>
              <a:t>https://www.councilforeconed.org/wp-content/uploads/2012/03/voluntary-national-content-standards-2010.pdf</a:t>
            </a:r>
            <a:endParaRPr lang="en-US" sz="1400" b="1" dirty="0"/>
          </a:p>
        </p:txBody>
      </p:sp>
      <p:pic>
        <p:nvPicPr>
          <p:cNvPr id="8" name="Picture 7">
            <a:extLst>
              <a:ext uri="{FF2B5EF4-FFF2-40B4-BE49-F238E27FC236}">
                <a16:creationId xmlns:a16="http://schemas.microsoft.com/office/drawing/2014/main" id="{C4FD8B3C-C57B-95FA-CBB4-4461138B5F17}"/>
              </a:ext>
            </a:extLst>
          </p:cNvPr>
          <p:cNvPicPr>
            <a:picLocks noChangeAspect="1"/>
          </p:cNvPicPr>
          <p:nvPr/>
        </p:nvPicPr>
        <p:blipFill>
          <a:blip r:embed="rId6"/>
          <a:stretch>
            <a:fillRect/>
          </a:stretch>
        </p:blipFill>
        <p:spPr>
          <a:xfrm>
            <a:off x="1069231" y="2966310"/>
            <a:ext cx="1962848" cy="2597657"/>
          </a:xfrm>
          <a:prstGeom prst="rect">
            <a:avLst/>
          </a:prstGeom>
          <a:ln w="19050">
            <a:solidFill>
              <a:schemeClr val="tx1"/>
            </a:solidFill>
          </a:ln>
        </p:spPr>
      </p:pic>
      <p:pic>
        <p:nvPicPr>
          <p:cNvPr id="9" name="Picture 8">
            <a:extLst>
              <a:ext uri="{FF2B5EF4-FFF2-40B4-BE49-F238E27FC236}">
                <a16:creationId xmlns:a16="http://schemas.microsoft.com/office/drawing/2014/main" id="{F68723BB-56F3-6AF7-B980-93A5190846FE}"/>
              </a:ext>
            </a:extLst>
          </p:cNvPr>
          <p:cNvPicPr>
            <a:picLocks noChangeAspect="1"/>
          </p:cNvPicPr>
          <p:nvPr/>
        </p:nvPicPr>
        <p:blipFill>
          <a:blip r:embed="rId7"/>
          <a:stretch>
            <a:fillRect/>
          </a:stretch>
        </p:blipFill>
        <p:spPr>
          <a:xfrm>
            <a:off x="4170746" y="4850811"/>
            <a:ext cx="3087962" cy="1426311"/>
          </a:xfrm>
          <a:prstGeom prst="rect">
            <a:avLst/>
          </a:prstGeom>
          <a:ln w="28575">
            <a:solidFill>
              <a:schemeClr val="tx1"/>
            </a:solidFill>
          </a:ln>
        </p:spPr>
      </p:pic>
      <p:pic>
        <p:nvPicPr>
          <p:cNvPr id="11" name="Picture 10">
            <a:extLst>
              <a:ext uri="{FF2B5EF4-FFF2-40B4-BE49-F238E27FC236}">
                <a16:creationId xmlns:a16="http://schemas.microsoft.com/office/drawing/2014/main" id="{88911037-72FD-7AA2-D7F4-F249A877D39E}"/>
              </a:ext>
            </a:extLst>
          </p:cNvPr>
          <p:cNvPicPr>
            <a:picLocks noChangeAspect="1"/>
          </p:cNvPicPr>
          <p:nvPr/>
        </p:nvPicPr>
        <p:blipFill>
          <a:blip r:embed="rId8"/>
          <a:stretch>
            <a:fillRect/>
          </a:stretch>
        </p:blipFill>
        <p:spPr>
          <a:xfrm>
            <a:off x="7889958" y="1570799"/>
            <a:ext cx="3509857" cy="1870594"/>
          </a:xfrm>
          <a:prstGeom prst="rect">
            <a:avLst/>
          </a:prstGeom>
          <a:ln w="28575">
            <a:solidFill>
              <a:schemeClr val="tx1"/>
            </a:solidFill>
          </a:ln>
        </p:spPr>
      </p:pic>
      <p:pic>
        <p:nvPicPr>
          <p:cNvPr id="15" name="Picture 14">
            <a:extLst>
              <a:ext uri="{FF2B5EF4-FFF2-40B4-BE49-F238E27FC236}">
                <a16:creationId xmlns:a16="http://schemas.microsoft.com/office/drawing/2014/main" id="{03D5D397-A2CF-E41D-C967-3469D6A549CA}"/>
              </a:ext>
            </a:extLst>
          </p:cNvPr>
          <p:cNvPicPr>
            <a:picLocks noChangeAspect="1"/>
          </p:cNvPicPr>
          <p:nvPr/>
        </p:nvPicPr>
        <p:blipFill>
          <a:blip r:embed="rId9"/>
          <a:stretch>
            <a:fillRect/>
          </a:stretch>
        </p:blipFill>
        <p:spPr>
          <a:xfrm>
            <a:off x="7706734" y="3869097"/>
            <a:ext cx="4292144" cy="1963427"/>
          </a:xfrm>
          <a:prstGeom prst="rect">
            <a:avLst/>
          </a:prstGeom>
          <a:ln w="28575">
            <a:solidFill>
              <a:schemeClr val="tx1"/>
            </a:solidFill>
          </a:ln>
        </p:spPr>
      </p:pic>
    </p:spTree>
    <p:extLst>
      <p:ext uri="{BB962C8B-B14F-4D97-AF65-F5344CB8AC3E}">
        <p14:creationId xmlns:p14="http://schemas.microsoft.com/office/powerpoint/2010/main" val="284832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22A4-DEB6-4C71-9A42-10EFB591EAA3}"/>
              </a:ext>
            </a:extLst>
          </p:cNvPr>
          <p:cNvSpPr>
            <a:spLocks noGrp="1"/>
          </p:cNvSpPr>
          <p:nvPr>
            <p:ph type="title"/>
          </p:nvPr>
        </p:nvSpPr>
        <p:spPr>
          <a:xfrm>
            <a:off x="470518" y="361530"/>
            <a:ext cx="9827580" cy="1356360"/>
          </a:xfrm>
        </p:spPr>
        <p:txBody>
          <a:bodyPr>
            <a:normAutofit/>
          </a:bodyPr>
          <a:lstStyle/>
          <a:p>
            <a:pPr algn="ctr"/>
            <a:r>
              <a:rPr lang="en-US" sz="3600" b="1" dirty="0">
                <a:solidFill>
                  <a:srgbClr val="450084"/>
                </a:solidFill>
                <a:latin typeface="Berlin Sans FB Demi" panose="020E0802020502020306" pitchFamily="34" charset="0"/>
              </a:rPr>
              <a:t>Using Children’s Literature to Teach Content</a:t>
            </a:r>
            <a:br>
              <a:rPr lang="en-US" sz="3600" b="1" dirty="0">
                <a:solidFill>
                  <a:srgbClr val="450084"/>
                </a:solidFill>
                <a:latin typeface="Berlin Sans FB Demi" panose="020E0802020502020306" pitchFamily="34" charset="0"/>
              </a:rPr>
            </a:br>
            <a:endParaRPr lang="en-US" sz="3600" b="1" dirty="0">
              <a:solidFill>
                <a:srgbClr val="450084"/>
              </a:solidFill>
              <a:latin typeface="Berlin Sans FB Demi" panose="020E0802020502020306" pitchFamily="34" charset="0"/>
            </a:endParaRPr>
          </a:p>
        </p:txBody>
      </p:sp>
      <p:sp>
        <p:nvSpPr>
          <p:cNvPr id="3" name="Content Placeholder 2">
            <a:extLst>
              <a:ext uri="{FF2B5EF4-FFF2-40B4-BE49-F238E27FC236}">
                <a16:creationId xmlns:a16="http://schemas.microsoft.com/office/drawing/2014/main" id="{52736E45-18CA-45EB-92D1-A6C3A5E79AA6}"/>
              </a:ext>
            </a:extLst>
          </p:cNvPr>
          <p:cNvSpPr>
            <a:spLocks noGrp="1"/>
          </p:cNvSpPr>
          <p:nvPr>
            <p:ph idx="1"/>
          </p:nvPr>
        </p:nvSpPr>
        <p:spPr>
          <a:xfrm>
            <a:off x="941033" y="1340528"/>
            <a:ext cx="9827581" cy="3888420"/>
          </a:xfrm>
        </p:spPr>
        <p:txBody>
          <a:bodyPr>
            <a:normAutofit/>
          </a:bodyPr>
          <a:lstStyle/>
          <a:p>
            <a:pPr marL="0" indent="0" algn="just">
              <a:buNone/>
              <a:defRPr/>
            </a:pPr>
            <a:r>
              <a:rPr lang="en-US" sz="3200" dirty="0">
                <a:solidFill>
                  <a:schemeClr val="tx1"/>
                </a:solidFill>
                <a:latin typeface="Calibri" panose="020F0502020204030204" pitchFamily="34" charset="0"/>
                <a:cs typeface="Calibri" panose="020F0502020204030204" pitchFamily="34" charset="0"/>
              </a:rPr>
              <a:t>It is to be noted that by using children’s picture books to teach in the content areas, we are providing students with engaging background information that encourages them to relate to concepts, improve vocabulary, and promote reading and writing skills. </a:t>
            </a:r>
          </a:p>
          <a:p>
            <a:pPr marL="0" indent="0">
              <a:buNone/>
              <a:defRPr/>
            </a:pPr>
            <a:r>
              <a:rPr lang="en-US" sz="3200" dirty="0">
                <a:solidFill>
                  <a:schemeClr val="tx1"/>
                </a:solidFill>
                <a:latin typeface="Calibri" panose="020F0502020204030204" pitchFamily="34" charset="0"/>
                <a:cs typeface="Calibri" panose="020F0502020204030204" pitchFamily="34" charset="0"/>
              </a:rPr>
              <a:t>Children’s literature offers many interdisciplinary possibilities including those of economics and personal finance. </a:t>
            </a:r>
          </a:p>
          <a:p>
            <a:pPr marL="0" indent="0">
              <a:buNone/>
            </a:pPr>
            <a:endParaRPr lang="en-US" sz="1800" dirty="0"/>
          </a:p>
        </p:txBody>
      </p:sp>
      <p:pic>
        <p:nvPicPr>
          <p:cNvPr id="4" name="Picture 3">
            <a:extLst>
              <a:ext uri="{FF2B5EF4-FFF2-40B4-BE49-F238E27FC236}">
                <a16:creationId xmlns:a16="http://schemas.microsoft.com/office/drawing/2014/main" id="{C7848629-C817-4DD2-A1E1-0A6BB6907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794505"/>
            <a:ext cx="1797257" cy="1797257"/>
          </a:xfrm>
          <a:prstGeom prst="rect">
            <a:avLst/>
          </a:prstGeom>
        </p:spPr>
      </p:pic>
    </p:spTree>
    <p:extLst>
      <p:ext uri="{BB962C8B-B14F-4D97-AF65-F5344CB8AC3E}">
        <p14:creationId xmlns:p14="http://schemas.microsoft.com/office/powerpoint/2010/main" val="65443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71B9-0A79-7233-44F5-1A7D2A5D328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01E5967-7029-0F12-0C93-83D4E5D6C587}"/>
              </a:ext>
            </a:extLst>
          </p:cNvPr>
          <p:cNvSpPr>
            <a:spLocks noGrp="1"/>
          </p:cNvSpPr>
          <p:nvPr>
            <p:ph idx="1"/>
          </p:nvPr>
        </p:nvSpPr>
        <p:spPr/>
        <p:txBody>
          <a:bodyPr/>
          <a:lstStyle/>
          <a:p>
            <a:endParaRPr lang="en-US"/>
          </a:p>
        </p:txBody>
      </p:sp>
      <p:pic>
        <p:nvPicPr>
          <p:cNvPr id="1026" name="Picture 2" descr="Sheila Bair | LinkedIn">
            <a:extLst>
              <a:ext uri="{FF2B5EF4-FFF2-40B4-BE49-F238E27FC236}">
                <a16:creationId xmlns:a16="http://schemas.microsoft.com/office/drawing/2014/main" id="{6B442CAC-55BD-0FB7-DE25-D200DC0A1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173" y="189261"/>
            <a:ext cx="7632441" cy="19081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2D36C5D-F9A1-6C65-6615-7CDFB8816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339" y="2381955"/>
            <a:ext cx="2034074" cy="251081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9D673F4-C4E4-9E71-285A-BA5E020C8F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9695">
            <a:off x="8554402" y="3360723"/>
            <a:ext cx="2100973" cy="259338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1C2067B-EABE-A6D6-0E83-12066512E3B5}"/>
              </a:ext>
            </a:extLst>
          </p:cNvPr>
          <p:cNvPicPr>
            <a:picLocks noChangeAspect="1"/>
          </p:cNvPicPr>
          <p:nvPr/>
        </p:nvPicPr>
        <p:blipFill>
          <a:blip r:embed="rId5"/>
          <a:stretch>
            <a:fillRect/>
          </a:stretch>
        </p:blipFill>
        <p:spPr>
          <a:xfrm>
            <a:off x="1299289" y="2161965"/>
            <a:ext cx="4215104" cy="4506774"/>
          </a:xfrm>
          <a:prstGeom prst="rect">
            <a:avLst/>
          </a:prstGeom>
        </p:spPr>
      </p:pic>
    </p:spTree>
    <p:extLst>
      <p:ext uri="{BB962C8B-B14F-4D97-AF65-F5344CB8AC3E}">
        <p14:creationId xmlns:p14="http://schemas.microsoft.com/office/powerpoint/2010/main" val="77547424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150342-3047-40C4-B26F-DE36EC0C7967}">
  <ds:schemaRefs>
    <ds:schemaRef ds:uri="http://schemas.microsoft.com/office/2006/documentManagement/types"/>
    <ds:schemaRef ds:uri="9cd82c5b-74c9-4827-94f1-5bf219ae6b20"/>
    <ds:schemaRef ds:uri="bfa4db11-c700-41fb-b639-f7e6b4e680b5"/>
    <ds:schemaRef ds:uri="http://schemas.microsoft.com/office/2006/metadata/properties"/>
    <ds:schemaRef ds:uri="http://www.w3.org/XML/1998/namespace"/>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36DA77D-5CCD-40DF-A14E-D57FA6B29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957</TotalTime>
  <Words>1674</Words>
  <Application>Microsoft Office PowerPoint</Application>
  <PresentationFormat>Widescreen</PresentationFormat>
  <Paragraphs>189</Paragraphs>
  <Slides>41</Slides>
  <Notes>5</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41</vt:i4>
      </vt:variant>
    </vt:vector>
  </HeadingPairs>
  <TitlesOfParts>
    <vt:vector size="61" baseType="lpstr">
      <vt:lpstr>Amazon Ember</vt:lpstr>
      <vt:lpstr>Arial</vt:lpstr>
      <vt:lpstr>Berlin Sans FB Demi</vt:lpstr>
      <vt:lpstr>Calibri</vt:lpstr>
      <vt:lpstr>Calibri Light</vt:lpstr>
      <vt:lpstr>Courier New</vt:lpstr>
      <vt:lpstr>Helvetica</vt:lpstr>
      <vt:lpstr>Helvetica Neue</vt:lpstr>
      <vt:lpstr>Inter</vt:lpstr>
      <vt:lpstr>Inter Light</vt:lpstr>
      <vt:lpstr>Inter SemiBold</vt:lpstr>
      <vt:lpstr>Lato</vt:lpstr>
      <vt:lpstr>Monotype Corsiva</vt:lpstr>
      <vt:lpstr>SourceSansPro</vt:lpstr>
      <vt:lpstr>Symbol</vt:lpstr>
      <vt:lpstr>tenso</vt:lpstr>
      <vt:lpstr>Times New Roman</vt:lpstr>
      <vt:lpstr>1_Office Theme</vt:lpstr>
      <vt:lpstr>2_Office Theme</vt:lpstr>
      <vt:lpstr>3_Office Theme</vt:lpstr>
      <vt:lpstr> Money Tales Series  Sheila Bair’s New Books     </vt:lpstr>
      <vt:lpstr>PowerPoint Presentation</vt:lpstr>
      <vt:lpstr>PowerPoint Presentation</vt:lpstr>
      <vt:lpstr>PowerPoint Presentation</vt:lpstr>
      <vt:lpstr>Session Agenda</vt:lpstr>
      <vt:lpstr>PowerPoint Presentation</vt:lpstr>
      <vt:lpstr>PowerPoint Presentation</vt:lpstr>
      <vt:lpstr>Using Children’s Literature to Teach Content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Economic Round Table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Contact information    Lauren H Shifflett   shiffllh@jmu.edu   Lynne  F Stover   stoverlf@jmu.edu   u.edu    </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Microsoft Office User</dc:creator>
  <cp:lastModifiedBy>Stover, Lynne - stoverlf</cp:lastModifiedBy>
  <cp:revision>74</cp:revision>
  <cp:lastPrinted>2023-03-13T18:34:28Z</cp:lastPrinted>
  <dcterms:created xsi:type="dcterms:W3CDTF">2022-05-10T21:20:13Z</dcterms:created>
  <dcterms:modified xsi:type="dcterms:W3CDTF">2024-02-01T21:02:38Z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