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400" r:id="rId5"/>
    <p:sldId id="399" r:id="rId6"/>
    <p:sldId id="398" r:id="rId7"/>
    <p:sldId id="387" r:id="rId8"/>
    <p:sldId id="388" r:id="rId9"/>
    <p:sldId id="389" r:id="rId10"/>
    <p:sldId id="392" r:id="rId11"/>
    <p:sldId id="391" r:id="rId12"/>
    <p:sldId id="394" r:id="rId13"/>
    <p:sldId id="395" r:id="rId14"/>
    <p:sldId id="396" r:id="rId15"/>
    <p:sldId id="397" r:id="rId16"/>
    <p:sldId id="284" r:id="rId17"/>
    <p:sldId id="401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82189-EBD9-4644-A834-968C791BC3DE}" v="90" dt="2024-01-22T18:32:49.4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8" d="100"/>
          <a:sy n="88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189C2-4576-4546-AA16-CE9691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1DE-CF48-CC4C-A059-234FF2BE1CB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241DA-C272-F347-A13A-55E9B769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11C3E-5836-774F-BF81-0ED218A8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9009-D8B0-EF42-962B-58AB5A10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D0D-16C7-A044-8AED-8DE01FF4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CCCE-8E22-0F48-8209-3719113DB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DEEE-B1B9-C347-87B4-7BB5B9C1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1DE-CF48-CC4C-A059-234FF2BE1CB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D08D-6F90-4344-B29D-08235C19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F6522-9A5C-A947-978C-23C09569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9009-D8B0-EF42-962B-58AB5A10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Picture 1"/>
          <p:cNvPicPr>
            <a:picLocks noChangeAspect="1"/>
          </p:cNvPicPr>
          <p:nvPr/>
        </p:nvPicPr>
        <p:blipFill>
          <a:blip r:embed="rId2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3" descr="Picture 3"/>
          <p:cNvPicPr>
            <a:picLocks noChangeAspect="1"/>
          </p:cNvPicPr>
          <p:nvPr/>
        </p:nvPicPr>
        <p:blipFill>
          <a:blip r:embed="rId3"/>
          <a:srcRect t="805" b="1138"/>
          <a:stretch>
            <a:fillRect/>
          </a:stretch>
        </p:blipFill>
        <p:spPr>
          <a:xfrm>
            <a:off x="0" y="0"/>
            <a:ext cx="92909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4" descr="Picture 4"/>
          <p:cNvPicPr>
            <a:picLocks noChangeAspect="1"/>
          </p:cNvPicPr>
          <p:nvPr/>
        </p:nvPicPr>
        <p:blipFill>
          <a:blip r:embed="rId4"/>
          <a:srcRect l="21989" t="16064" r="31320" b="13139"/>
          <a:stretch>
            <a:fillRect/>
          </a:stretch>
        </p:blipFill>
        <p:spPr>
          <a:xfrm>
            <a:off x="4644766" y="0"/>
            <a:ext cx="538700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16" y="4896473"/>
            <a:ext cx="1270002" cy="88899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/>
            </a:lvl1pPr>
            <a:lvl2pPr marL="971550" indent="-514350">
              <a:buFontTx/>
              <a:defRPr sz="5400" spc="-150"/>
            </a:lvl2pPr>
            <a:lvl3pPr marL="1531619" indent="-617219">
              <a:buFontTx/>
              <a:defRPr sz="5400" spc="-150"/>
            </a:lvl3pPr>
            <a:lvl4pPr marL="2057400" indent="-685800">
              <a:buFontTx/>
              <a:defRPr sz="5400" spc="-150"/>
            </a:lvl4pPr>
            <a:lvl5pPr marL="2514600" indent="-685800">
              <a:buFontTx/>
              <a:defRPr sz="5400" spc="-1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8" y="-636103"/>
            <a:ext cx="15259261" cy="753386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</a:lvl1pPr>
            <a:lvl2pPr>
              <a:spcBef>
                <a:spcPts val="400"/>
              </a:spcBef>
              <a:buFontTx/>
            </a:lvl2pPr>
            <a:lvl3pPr>
              <a:spcBef>
                <a:spcPts val="400"/>
              </a:spcBef>
              <a:buFontTx/>
            </a:lvl3pPr>
            <a:lvl4pPr>
              <a:spcBef>
                <a:spcPts val="400"/>
              </a:spcBef>
              <a:buFontTx/>
            </a:lvl4pPr>
            <a:lvl5pPr>
              <a:spcBef>
                <a:spcPts val="400"/>
              </a:spcBef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4" y="70363"/>
            <a:ext cx="1465619" cy="122134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2"/>
          <p:cNvSpPr/>
          <p:nvPr/>
        </p:nvSpPr>
        <p:spPr>
          <a:xfrm flipV="1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1pPr>
            <a:lvl2pPr marL="731519" indent="-274319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2pPr>
            <a:lvl3pPr marL="1219200" indent="-304800">
              <a:buChar char="o"/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3pPr>
            <a:lvl4pPr marL="16764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4pPr>
            <a:lvl5pPr marL="2133600" indent="-304800">
              <a:defRPr sz="2400" spc="-100">
                <a:latin typeface="Inter Light"/>
                <a:ea typeface="Inter Light"/>
                <a:cs typeface="Inter Light"/>
                <a:sym typeface="Inter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3"/>
          <a:srcRect t="8823" r="19682"/>
          <a:stretch>
            <a:fillRect/>
          </a:stretch>
        </p:blipFill>
        <p:spPr>
          <a:xfrm>
            <a:off x="-1" y="-1"/>
            <a:ext cx="12191998" cy="685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0" r:id="rId9"/>
    <p:sldLayoutId id="2147483666" r:id="rId10"/>
    <p:sldLayoutId id="2147483667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principles-economics-macroeconomics-0" TargetMode="External"/><Relationship Id="rId2" Type="http://schemas.openxmlformats.org/officeDocument/2006/relationships/hyperlink" Target="https://mru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docs.google.com/document/d/1iaAS4wpvni9_SIvXCfTJNIZdm0DRZW3L1nUgEmCMk_Y/edit#heading=h.14nbf4rhlw9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louisfed.org/education/key-economic-data-by-state" TargetMode="External"/><Relationship Id="rId3" Type="http://schemas.openxmlformats.org/officeDocument/2006/relationships/hyperlink" Target="https://econedlink.org/resources/unemployment-survey-game/" TargetMode="External"/><Relationship Id="rId7" Type="http://schemas.openxmlformats.org/officeDocument/2006/relationships/hyperlink" Target="https://www.stlouisfed.org/education/economic-goal-price-stability" TargetMode="External"/><Relationship Id="rId2" Type="http://schemas.openxmlformats.org/officeDocument/2006/relationships/hyperlink" Target="https://econedlink.org/resources/analyzing-cpi-dat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tlouisfed.org/education/resources-to-teach-ap-macro" TargetMode="External"/><Relationship Id="rId5" Type="http://schemas.openxmlformats.org/officeDocument/2006/relationships/hyperlink" Target="https://www.stlouisfed.org/education/tools-for-teaching-with-fred" TargetMode="External"/><Relationship Id="rId10" Type="http://schemas.openxmlformats.org/officeDocument/2006/relationships/hyperlink" Target="https://mru.org/courses/principles-economics-macroeconomics/federal-reserve-monetary-policy-changes" TargetMode="External"/><Relationship Id="rId4" Type="http://schemas.openxmlformats.org/officeDocument/2006/relationships/hyperlink" Target="https://econedlink.org/resources/high-school-economics-unemployment-survey/" TargetMode="External"/><Relationship Id="rId9" Type="http://schemas.openxmlformats.org/officeDocument/2006/relationships/hyperlink" Target="https://mru.org/courses/principles-economics-macroeconomics/fiscal-policy-danger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ttps://learn.mru.org/lesson-plans/international-trade-unit/" TargetMode="External"/><Relationship Id="rId3" Type="http://schemas.openxmlformats.org/officeDocument/2006/relationships/hyperlink" Target="https://econedlink.org/resources/benefits-of-trade-comparative-advantage-video-and-quiz/" TargetMode="External"/><Relationship Id="rId7" Type="http://schemas.openxmlformats.org/officeDocument/2006/relationships/hyperlink" Target="https://www.econlowdown.org/resource-gallery/the-global-economy-its-a-small-world-after-all" TargetMode="External"/><Relationship Id="rId2" Type="http://schemas.openxmlformats.org/officeDocument/2006/relationships/hyperlink" Target="https://econedlink.org/resources/world101-globalization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conlowdown.org/resource-gallery/does-international-trade-create-winners-and-losers" TargetMode="External"/><Relationship Id="rId5" Type="http://schemas.openxmlformats.org/officeDocument/2006/relationships/hyperlink" Target="https://www.econlowdown.org/resource-gallery/how-do-imports-affect-gdp" TargetMode="External"/><Relationship Id="rId4" Type="http://schemas.openxmlformats.org/officeDocument/2006/relationships/hyperlink" Target="https://econedlink.org/resources/analyzing-u-s-import-dat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resources/exchange-rates/" TargetMode="External"/><Relationship Id="rId7" Type="http://schemas.openxmlformats.org/officeDocument/2006/relationships/hyperlink" Target="https://mru.org/learn/search?query=exchange%20rates&amp;f%5B0%5D=type%3Alesson&amp;f%5B1%5D=type%3Alanding_page" TargetMode="External"/><Relationship Id="rId2" Type="http://schemas.openxmlformats.org/officeDocument/2006/relationships/hyperlink" Target="https://econedlink.org/resources/exchange-rates-how-money-affects-tra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conlowdown.org/resource-gallery/is-a-strong-dollar-better-than-a-weak-dollar" TargetMode="External"/><Relationship Id="rId5" Type="http://schemas.openxmlformats.org/officeDocument/2006/relationships/hyperlink" Target="https://econedlink.org/resources/exchange-rate-calculator/" TargetMode="External"/><Relationship Id="rId4" Type="http://schemas.openxmlformats.org/officeDocument/2006/relationships/hyperlink" Target="https://econedlink.org/webinar/macroeconomics-305-exchange-rates-and-international-trade-%e2%80%af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-/media/documents/education/teach/infographic-posters/the-fed-explained.pdf" TargetMode="External"/><Relationship Id="rId2" Type="http://schemas.openxmlformats.org/officeDocument/2006/relationships/hyperlink" Target="https://www.atlantafed.org/-/media/documents/education/teach/infographic-posters/activity/IB_5_FiscalMonetaryPolicy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resources/grade/9-1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lowdown.org/resource-galle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ru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lowdown.org/resource-gallery/classroom-economist-the-business-cycle" TargetMode="External"/><Relationship Id="rId2" Type="http://schemas.openxmlformats.org/officeDocument/2006/relationships/hyperlink" Target="https://econedlink.org/resources/business-cycle-exit-ticket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ru.org/courses/principles-economics-macroeconomics/introduction-business-cycle-fluctuations" TargetMode="External"/><Relationship Id="rId4" Type="http://schemas.openxmlformats.org/officeDocument/2006/relationships/hyperlink" Target="https://www.econlowdown.org/resource-gallery/all-about-the-business-cycle-where-do-recessions-come-fr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resources/multipliers-and-fiscal-policy/" TargetMode="External"/><Relationship Id="rId7" Type="http://schemas.openxmlformats.org/officeDocument/2006/relationships/hyperlink" Target="https://mru.org/courses/principles-economics-macroeconomics/intro-fiscal-policy?_ga=2.14695542.1102566611.1705760921-1457209126.1698519995" TargetMode="External"/><Relationship Id="rId2" Type="http://schemas.openxmlformats.org/officeDocument/2006/relationships/hyperlink" Target="https://econedlink.org/resources/intervene-or-not-to-intervene-that-is-the-question-all-governments-must-as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conlowdown.org/resource-gallery/planet-money-paying-off-the-national-debt" TargetMode="External"/><Relationship Id="rId5" Type="http://schemas.openxmlformats.org/officeDocument/2006/relationships/hyperlink" Target="https://econedlink.org/resources/federal-budget-lesson-plan-and-fiscal-ship-student-game/" TargetMode="External"/><Relationship Id="rId4" Type="http://schemas.openxmlformats.org/officeDocument/2006/relationships/hyperlink" Target="https://econedlink.org/resources/automatic-stabilizers-what-are-they-and-are-they-effectiv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lowdown.org/resource-gallery/classroom-economist-the-creation-of-the-federal-reserve-system" TargetMode="External"/><Relationship Id="rId2" Type="http://schemas.openxmlformats.org/officeDocument/2006/relationships/hyperlink" Target="https://econedlink.org/resources/just-how-powerful-is-the-fed-chai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earn.mru.org/lesson-plans/monetary-policy-unit/" TargetMode="External"/><Relationship Id="rId5" Type="http://schemas.openxmlformats.org/officeDocument/2006/relationships/hyperlink" Target="https://www.stlouisfed.org/education/monetary-policy-lecture-guide" TargetMode="External"/><Relationship Id="rId4" Type="http://schemas.openxmlformats.org/officeDocument/2006/relationships/hyperlink" Target="https://www.econlowdown.org/resource-gallery/in-plain-english-making-sense-of-the-federal-reser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>
            <a:spLocks noGrp="1"/>
          </p:cNvSpPr>
          <p:nvPr>
            <p:ph type="title" idx="4294967295"/>
          </p:nvPr>
        </p:nvSpPr>
        <p:spPr>
          <a:xfrm>
            <a:off x="-1112701" y="3961762"/>
            <a:ext cx="10515601" cy="132556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 defTabSz="886968">
              <a:defRPr sz="1746" spc="-19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sz="2000" dirty="0"/>
              <a:t>Presented by:</a:t>
            </a:r>
            <a:r>
              <a:rPr lang="en-US" sz="2000" dirty="0"/>
              <a:t> Kathleen Brennan</a:t>
            </a:r>
            <a:br>
              <a:rPr sz="2000" dirty="0"/>
            </a:br>
            <a:br>
              <a:rPr sz="2000" dirty="0"/>
            </a:br>
            <a:r>
              <a:rPr sz="2000" dirty="0"/>
              <a:t>Email:</a:t>
            </a:r>
            <a:r>
              <a:rPr lang="en-US" sz="2000" dirty="0"/>
              <a:t> kmbrennan108@gmail.com</a:t>
            </a:r>
            <a:br>
              <a:rPr sz="2000" dirty="0"/>
            </a:br>
            <a:br>
              <a:rPr sz="2000" dirty="0"/>
            </a:br>
            <a:r>
              <a:rPr sz="2000" dirty="0"/>
              <a:t>Date:</a:t>
            </a:r>
            <a:r>
              <a:rPr lang="en-US" sz="2000" dirty="0"/>
              <a:t> January 23, 2024</a:t>
            </a:r>
            <a:br>
              <a:rPr lang="en-US" sz="2000" dirty="0"/>
            </a:br>
            <a:r>
              <a:rPr lang="en-US" sz="2000" dirty="0"/>
              <a:t>2:15-3:30 PM ET</a:t>
            </a:r>
            <a:endParaRPr sz="2000" dirty="0"/>
          </a:p>
        </p:txBody>
      </p:sp>
      <p:sp>
        <p:nvSpPr>
          <p:cNvPr id="17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57349" y="1875116"/>
            <a:ext cx="7437119" cy="114642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dirty="0"/>
              <a:t>2024 Winter Institute</a:t>
            </a:r>
          </a:p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dirty="0"/>
              <a:t>Global Economics and Policy</a:t>
            </a:r>
            <a:endParaRPr sz="2400" b="1" dirty="0"/>
          </a:p>
          <a:p>
            <a:pPr algn="ctr" defTabSz="384047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dirty="0"/>
              <a:t>A Macroeconomic Exploration</a:t>
            </a:r>
            <a:endParaRPr sz="24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CBAC0-D7B5-FAD4-4FA8-299CCEEE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4" y="1295400"/>
            <a:ext cx="9033934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594D8-AE9D-7CAB-21C8-99B7584C04DB}"/>
              </a:ext>
            </a:extLst>
          </p:cNvPr>
          <p:cNvSpPr txBox="1"/>
          <p:nvPr/>
        </p:nvSpPr>
        <p:spPr>
          <a:xfrm>
            <a:off x="2700867" y="296334"/>
            <a:ext cx="76200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MRU- Banking and Monetary Policy Unit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Days 1-3</a:t>
            </a:r>
          </a:p>
        </p:txBody>
      </p:sp>
    </p:spTree>
    <p:extLst>
      <p:ext uri="{BB962C8B-B14F-4D97-AF65-F5344CB8AC3E}">
        <p14:creationId xmlns:p14="http://schemas.microsoft.com/office/powerpoint/2010/main" val="17968873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B4F569-D641-C6BA-FD88-64BAF834A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46" y="1320800"/>
            <a:ext cx="6408975" cy="4766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525D0-3B2D-D1EF-469B-0C286B009E2B}"/>
              </a:ext>
            </a:extLst>
          </p:cNvPr>
          <p:cNvSpPr txBox="1"/>
          <p:nvPr/>
        </p:nvSpPr>
        <p:spPr>
          <a:xfrm>
            <a:off x="2650066" y="236605"/>
            <a:ext cx="6180667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MRU- Banking and Monetary Policy Unit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                     Days 4-5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                     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6638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0E9DF-27BB-03C8-C63D-3C77054FE50E}"/>
              </a:ext>
            </a:extLst>
          </p:cNvPr>
          <p:cNvSpPr txBox="1"/>
          <p:nvPr/>
        </p:nvSpPr>
        <p:spPr>
          <a:xfrm>
            <a:off x="829732" y="4758266"/>
            <a:ext cx="9304867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Marginal Revolution Home Page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  <a:hlinkClick r:id="rId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hlinkClick r:id="rId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  <a:hlinkClick r:id="rId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Monetary Policy and the Federal Reserve Videos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hlinkClick r:id="rId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  <a:hlinkClick r:id="rId3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4"/>
              </a:rPr>
              <a:t>Day 1 How Banks Work- Lesson Plan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  <a:hlinkClick r:id="rId4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D2BA2-78BD-FC20-B856-F5D2EE2A9B12}"/>
              </a:ext>
            </a:extLst>
          </p:cNvPr>
          <p:cNvSpPr txBox="1"/>
          <p:nvPr/>
        </p:nvSpPr>
        <p:spPr>
          <a:xfrm>
            <a:off x="1625599" y="406400"/>
            <a:ext cx="818726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MRU- VIDEOS AND SAMPLE LESSON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581C2-DB7C-C7FE-147B-17BD4EBD0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1196"/>
            <a:ext cx="12192000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025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45CDA-3264-91FC-C74C-26959862A4D1}"/>
              </a:ext>
            </a:extLst>
          </p:cNvPr>
          <p:cNvSpPr txBox="1"/>
          <p:nvPr/>
        </p:nvSpPr>
        <p:spPr>
          <a:xfrm>
            <a:off x="3589867" y="449567"/>
            <a:ext cx="73914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IV. Policy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BE602-1E54-F8F9-CA98-4C011D1C1B5E}"/>
              </a:ext>
            </a:extLst>
          </p:cNvPr>
          <p:cNvSpPr txBox="1"/>
          <p:nvPr/>
        </p:nvSpPr>
        <p:spPr>
          <a:xfrm>
            <a:off x="982133" y="1591733"/>
            <a:ext cx="9211734" cy="4247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Econedlink</a:t>
            </a:r>
            <a:endParaRPr lang="en-US" sz="24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2"/>
              </a:rPr>
              <a:t>Analyzing CPI Data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Interactive Unemployment Survey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4"/>
              </a:rPr>
              <a:t>High School Economics- Unemployment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St. Louis Fed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5"/>
              </a:rPr>
              <a:t>Tools for Teaching with FRED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6"/>
              </a:rPr>
              <a:t>Current Event Resources to Teach AP Economics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7"/>
              </a:rPr>
              <a:t>The Economic Goal of Price Stability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8"/>
              </a:rPr>
              <a:t>Dashboard of Key Economic Data by State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Marginal Revolution University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9"/>
              </a:rPr>
              <a:t>Dangers of Fiscal Policy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10"/>
              </a:rPr>
              <a:t>Monetary Policy- The Best-Case Scenario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4670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AB0D2-81D7-ABBF-35B4-89620E845F74}"/>
              </a:ext>
            </a:extLst>
          </p:cNvPr>
          <p:cNvSpPr txBox="1"/>
          <p:nvPr/>
        </p:nvSpPr>
        <p:spPr>
          <a:xfrm>
            <a:off x="1151467" y="364067"/>
            <a:ext cx="80010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V. Globalization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D9923-0448-FCBE-C174-165CBAA0F8C5}"/>
              </a:ext>
            </a:extLst>
          </p:cNvPr>
          <p:cNvSpPr txBox="1"/>
          <p:nvPr/>
        </p:nvSpPr>
        <p:spPr>
          <a:xfrm>
            <a:off x="1320800" y="1828800"/>
            <a:ext cx="10287000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Econedlink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World101: Globalization- Council of Foreign Relations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3"/>
              </a:rPr>
              <a:t>Benefits of Trade Video and Quiz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4"/>
              </a:rPr>
              <a:t>Analyzing U.S. Import Data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err="1"/>
              <a:t>Econlowdown</a:t>
            </a:r>
            <a:endParaRPr lang="en-US" sz="2000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5"/>
              </a:rPr>
              <a:t>How Do Imports Affect GDP?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6"/>
              </a:rPr>
              <a:t>Does International Trade Create Winners and Losers?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7"/>
              </a:rPr>
              <a:t>The Global Economy: It’s a Small World After All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Marginal Revolution University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8"/>
              </a:rPr>
              <a:t>International Trade Unit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13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A630E-5647-589E-9AB2-C323B91CF39E}"/>
              </a:ext>
            </a:extLst>
          </p:cNvPr>
          <p:cNvSpPr txBox="1"/>
          <p:nvPr/>
        </p:nvSpPr>
        <p:spPr>
          <a:xfrm>
            <a:off x="880533" y="1769533"/>
            <a:ext cx="8881534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Econedlink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Exchange Rates- How Money Affects Trade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Exchange Rates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4"/>
              </a:rPr>
              <a:t>Macroeconomic 305: Exchange Rates and International Trade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  <a:hlinkClick r:id="rId5"/>
              </a:rPr>
              <a:t>Exchange Rate Calcula</a:t>
            </a:r>
            <a:r>
              <a:rPr lang="en-US" dirty="0">
                <a:hlinkClick r:id="rId5"/>
              </a:rPr>
              <a:t>tor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Econlowdown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6"/>
              </a:rPr>
              <a:t>Is a Strong Dollar Better than a Weak Dollar?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Marginal Revolution University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7"/>
              </a:rPr>
              <a:t>Exchange Rates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CDEDA-F263-EF1E-0270-25D1A4AEA966}"/>
              </a:ext>
            </a:extLst>
          </p:cNvPr>
          <p:cNvSpPr txBox="1"/>
          <p:nvPr/>
        </p:nvSpPr>
        <p:spPr>
          <a:xfrm>
            <a:off x="3242733" y="313267"/>
            <a:ext cx="68918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VI. Exchange Rates</a:t>
            </a:r>
          </a:p>
        </p:txBody>
      </p:sp>
    </p:spTree>
    <p:extLst>
      <p:ext uri="{BB962C8B-B14F-4D97-AF65-F5344CB8AC3E}">
        <p14:creationId xmlns:p14="http://schemas.microsoft.com/office/powerpoint/2010/main" val="39099845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DF6E-C7AA-76B8-17B5-A47083B35058}"/>
              </a:ext>
            </a:extLst>
          </p:cNvPr>
          <p:cNvSpPr txBox="1"/>
          <p:nvPr/>
        </p:nvSpPr>
        <p:spPr>
          <a:xfrm>
            <a:off x="939800" y="1761067"/>
            <a:ext cx="92964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Fiscal and Monetary Policy- Atlanta Fed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https://www.atlantafed.org/-/media/documents/education/teach/infographic-posters/activity/IB_5_FiscalMonetaryPolicy.pdf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B6052-823C-D934-2A57-135E9745EFAF}"/>
              </a:ext>
            </a:extLst>
          </p:cNvPr>
          <p:cNvSpPr txBox="1"/>
          <p:nvPr/>
        </p:nvSpPr>
        <p:spPr>
          <a:xfrm>
            <a:off x="939800" y="3157944"/>
            <a:ext cx="57065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https://www.atlantafed.org/-/media/documents/education/teach/infographic-posters/the-fed-explained.pdf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08C10-B46E-FEB0-924B-44DA9CBD2FD6}"/>
              </a:ext>
            </a:extLst>
          </p:cNvPr>
          <p:cNvSpPr txBox="1"/>
          <p:nvPr/>
        </p:nvSpPr>
        <p:spPr>
          <a:xfrm>
            <a:off x="939800" y="389467"/>
            <a:ext cx="89323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Additional Resources: Posters and Infographics</a:t>
            </a:r>
          </a:p>
        </p:txBody>
      </p:sp>
    </p:spTree>
    <p:extLst>
      <p:ext uri="{BB962C8B-B14F-4D97-AF65-F5344CB8AC3E}">
        <p14:creationId xmlns:p14="http://schemas.microsoft.com/office/powerpoint/2010/main" val="27256775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56C19-A3AD-05CD-534E-EDAD11EDBC9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36503" y="2378706"/>
            <a:ext cx="10515601" cy="91440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0653747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2" name="Title 1"/>
          <p:cNvSpPr txBox="1"/>
          <p:nvPr/>
        </p:nvSpPr>
        <p:spPr>
          <a:xfrm>
            <a:off x="246549" y="468364"/>
            <a:ext cx="10424161" cy="75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algn="ctr"/>
            <a:r>
              <a:rPr sz="48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Objective</a:t>
            </a:r>
          </a:p>
        </p:txBody>
      </p:sp>
      <p:sp>
        <p:nvSpPr>
          <p:cNvPr id="193" name="TextBox 4"/>
          <p:cNvSpPr txBox="1"/>
          <p:nvPr/>
        </p:nvSpPr>
        <p:spPr>
          <a:xfrm>
            <a:off x="1601990" y="2839848"/>
            <a:ext cx="9269211" cy="99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Engage in student-centered activities to solidify concepts introduced in 12:30- 1:15 session.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88" name="Title 1"/>
          <p:cNvSpPr txBox="1"/>
          <p:nvPr/>
        </p:nvSpPr>
        <p:spPr>
          <a:xfrm>
            <a:off x="737615" y="629231"/>
            <a:ext cx="10424161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sz="2800" b="1" dirty="0">
                <a:latin typeface="+mj-lt"/>
              </a:rPr>
              <a:t> Agenda:  January 2,  2024  2:15- 3:30 PM</a:t>
            </a:r>
            <a:endParaRPr sz="2800" b="1" dirty="0">
              <a:latin typeface="+mj-lt"/>
            </a:endParaRPr>
          </a:p>
        </p:txBody>
      </p:sp>
      <p:sp>
        <p:nvSpPr>
          <p:cNvPr id="189" name="TextBox 5"/>
          <p:cNvSpPr txBox="1"/>
          <p:nvPr/>
        </p:nvSpPr>
        <p:spPr>
          <a:xfrm>
            <a:off x="890861" y="1617292"/>
            <a:ext cx="10424161" cy="390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Cycles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Fiscal Policy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Monetary Policy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Policy Impacts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Globalization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Exchange rates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2800" dirty="0"/>
              <a:t> ​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A748C-E2D4-56F8-D624-750A8F3CE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329397"/>
            <a:ext cx="11226800" cy="5443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133D0-827A-CD10-46A2-1243EEB24E6A}"/>
              </a:ext>
            </a:extLst>
          </p:cNvPr>
          <p:cNvSpPr txBox="1"/>
          <p:nvPr/>
        </p:nvSpPr>
        <p:spPr>
          <a:xfrm>
            <a:off x="1117601" y="270933"/>
            <a:ext cx="70866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EconEdLink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9974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86A8C-5C8C-1CA8-E24F-95590A39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999"/>
            <a:ext cx="12192000" cy="5528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98507-2643-52AF-257C-E16BD05B4ADE}"/>
              </a:ext>
            </a:extLst>
          </p:cNvPr>
          <p:cNvSpPr txBox="1"/>
          <p:nvPr/>
        </p:nvSpPr>
        <p:spPr>
          <a:xfrm>
            <a:off x="990600" y="203200"/>
            <a:ext cx="790786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Econlowdown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2312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70E0D-C4B9-9789-3CBD-DDA97C96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868"/>
            <a:ext cx="12192000" cy="5554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CC1E0-D52D-5ADE-6DC9-340CF3DD935D}"/>
              </a:ext>
            </a:extLst>
          </p:cNvPr>
          <p:cNvSpPr txBox="1"/>
          <p:nvPr/>
        </p:nvSpPr>
        <p:spPr>
          <a:xfrm>
            <a:off x="406400" y="287867"/>
            <a:ext cx="811953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Marginal Revolution University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6080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E6050-37F8-B286-2769-582C4FC1E79E}"/>
              </a:ext>
            </a:extLst>
          </p:cNvPr>
          <p:cNvSpPr txBox="1"/>
          <p:nvPr/>
        </p:nvSpPr>
        <p:spPr>
          <a:xfrm>
            <a:off x="1193799" y="2213184"/>
            <a:ext cx="83735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Business Cycle Kahoot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  10 minutes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9BFB7-FA28-18D8-3955-7E4E8D75E33E}"/>
              </a:ext>
            </a:extLst>
          </p:cNvPr>
          <p:cNvSpPr txBox="1"/>
          <p:nvPr/>
        </p:nvSpPr>
        <p:spPr>
          <a:xfrm>
            <a:off x="1193799" y="3479687"/>
            <a:ext cx="8398933" cy="2769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Classroom Economist: The Business Cycle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10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4"/>
              </a:rPr>
              <a:t>All About the Business Cycle: Where Do Recessions Come From?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-30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Marginal Revolution University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5"/>
              </a:rPr>
              <a:t>Business Fluctuations</a:t>
            </a: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- 30-120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BDB18-D310-7DFB-1C88-FE6F20DA92AA}"/>
              </a:ext>
            </a:extLst>
          </p:cNvPr>
          <p:cNvSpPr txBox="1"/>
          <p:nvPr/>
        </p:nvSpPr>
        <p:spPr>
          <a:xfrm>
            <a:off x="3141133" y="338667"/>
            <a:ext cx="758613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I. Business Cycles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E5400-6F0C-C6F1-A481-07413DD45D31}"/>
              </a:ext>
            </a:extLst>
          </p:cNvPr>
          <p:cNvSpPr txBox="1"/>
          <p:nvPr/>
        </p:nvSpPr>
        <p:spPr>
          <a:xfrm>
            <a:off x="1193799" y="1813076"/>
            <a:ext cx="588433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Econedlink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Council for Economic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8F10-814D-6831-0C6F-E1535E4A8C7E}"/>
              </a:ext>
            </a:extLst>
          </p:cNvPr>
          <p:cNvSpPr txBox="1"/>
          <p:nvPr/>
        </p:nvSpPr>
        <p:spPr>
          <a:xfrm>
            <a:off x="1193799" y="3079579"/>
            <a:ext cx="535093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Econlowdown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St. Louis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20311136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17096-7CCA-B056-3F59-D6AE996FD24A}"/>
              </a:ext>
            </a:extLst>
          </p:cNvPr>
          <p:cNvSpPr txBox="1"/>
          <p:nvPr/>
        </p:nvSpPr>
        <p:spPr>
          <a:xfrm>
            <a:off x="3539067" y="491067"/>
            <a:ext cx="7755466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II. Fiscal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75AF6-A7DB-2141-4B7A-77D2D1CD2FD0}"/>
              </a:ext>
            </a:extLst>
          </p:cNvPr>
          <p:cNvSpPr txBox="1"/>
          <p:nvPr/>
        </p:nvSpPr>
        <p:spPr>
          <a:xfrm>
            <a:off x="914400" y="1456267"/>
            <a:ext cx="9990667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 </a:t>
            </a:r>
            <a:r>
              <a:rPr kumimoji="0" lang="en-US" sz="2400" b="1" i="0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EdLink</a:t>
            </a:r>
            <a:endParaRPr kumimoji="0" lang="en-US" sz="24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To Intervene or Not to Intervene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90 minutes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Multipliers and Fiscal Policy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60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4"/>
              </a:rPr>
              <a:t>Automatic Stabilizers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60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5"/>
              </a:rPr>
              <a:t>The Fiscal Ship Game</a:t>
            </a:r>
            <a:r>
              <a:rPr lang="en-US" dirty="0"/>
              <a:t> – 120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u="sng" dirty="0" err="1"/>
              <a:t>Econlowdown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6"/>
              </a:rPr>
              <a:t>Planet Money: What if We Paid off the National Debt?</a:t>
            </a:r>
            <a:r>
              <a:rPr lang="en-US" dirty="0"/>
              <a:t>  10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u="sng" dirty="0"/>
              <a:t>MRU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hlinkClick r:id="rId7"/>
              </a:rPr>
              <a:t>Fiscal Policy</a:t>
            </a:r>
            <a:r>
              <a:rPr lang="en-US" dirty="0"/>
              <a:t> – 120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4822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36E53-2CC8-2748-ABCB-E196D6D777F4}"/>
              </a:ext>
            </a:extLst>
          </p:cNvPr>
          <p:cNvSpPr txBox="1"/>
          <p:nvPr/>
        </p:nvSpPr>
        <p:spPr>
          <a:xfrm>
            <a:off x="3090334" y="380999"/>
            <a:ext cx="6189133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III. Monetary Policy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47182-EA39-9957-9666-808D698993E7}"/>
              </a:ext>
            </a:extLst>
          </p:cNvPr>
          <p:cNvSpPr txBox="1"/>
          <p:nvPr/>
        </p:nvSpPr>
        <p:spPr>
          <a:xfrm>
            <a:off x="762000" y="1583267"/>
            <a:ext cx="9872133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Econedlink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Just How Powerful is the Fed Chair?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-90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Econlowdown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Creation of the Federal Reserve System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-10 minutes (video)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4"/>
              </a:rPr>
              <a:t>Making Sense of the Federal Reserve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20 minutes (video)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5"/>
              </a:rPr>
              <a:t>How the Federal Reserve Implements Monetary Policy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 60-75 minutes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Marginal Revolution University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hlinkClick r:id="rId6"/>
              </a:rPr>
              <a:t>Banking and </a:t>
            </a:r>
            <a:r>
              <a:rPr kumimoji="0" lang="en-US" sz="20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6"/>
              </a:rPr>
              <a:t>Monetary Policy</a:t>
            </a:r>
            <a:r>
              <a:rPr kumimoji="0" lang="en-US" sz="2000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– 5-day lesson plan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0652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506</Words>
  <Application>Microsoft Office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Inter</vt:lpstr>
      <vt:lpstr>Inter Light</vt:lpstr>
      <vt:lpstr>1_Office Theme</vt:lpstr>
      <vt:lpstr>Presented by: Kathleen Brennan  Email: kmbrennan108@gmail.com  Date: January 23, 2024 2:15-3:30 PM 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Email:  Date:</dc:title>
  <dc:creator>Kathleen Brennan</dc:creator>
  <cp:lastModifiedBy>Kathleen Brennan</cp:lastModifiedBy>
  <cp:revision>4</cp:revision>
  <dcterms:modified xsi:type="dcterms:W3CDTF">2024-01-22T18:37:10Z</dcterms:modified>
</cp:coreProperties>
</file>