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794" r:id="rId2"/>
    <p:sldId id="703" r:id="rId3"/>
    <p:sldId id="258" r:id="rId4"/>
    <p:sldId id="795" r:id="rId5"/>
    <p:sldId id="731" r:id="rId6"/>
    <p:sldId id="796" r:id="rId7"/>
    <p:sldId id="678" r:id="rId8"/>
    <p:sldId id="805" r:id="rId9"/>
    <p:sldId id="806" r:id="rId10"/>
    <p:sldId id="771" r:id="rId11"/>
    <p:sldId id="752" r:id="rId12"/>
    <p:sldId id="753" r:id="rId13"/>
    <p:sldId id="754" r:id="rId14"/>
    <p:sldId id="755" r:id="rId15"/>
    <p:sldId id="756" r:id="rId16"/>
    <p:sldId id="757" r:id="rId17"/>
    <p:sldId id="758" r:id="rId18"/>
    <p:sldId id="762" r:id="rId19"/>
    <p:sldId id="760" r:id="rId20"/>
    <p:sldId id="761" r:id="rId21"/>
    <p:sldId id="798" r:id="rId22"/>
    <p:sldId id="769" r:id="rId23"/>
    <p:sldId id="802" r:id="rId24"/>
    <p:sldId id="800" r:id="rId25"/>
    <p:sldId id="803" r:id="rId26"/>
    <p:sldId id="770" r:id="rId27"/>
    <p:sldId id="807" r:id="rId28"/>
    <p:sldId id="797" r:id="rId29"/>
    <p:sldId id="768" r:id="rId30"/>
    <p:sldId id="804" r:id="rId31"/>
    <p:sldId id="268" r:id="rId32"/>
    <p:sldId id="269" r:id="rId33"/>
    <p:sldId id="270" r:id="rId34"/>
    <p:sldId id="271" r:id="rId35"/>
    <p:sldId id="272" r:id="rId36"/>
    <p:sldId id="273" r:id="rId37"/>
    <p:sldId id="793" r:id="rId38"/>
  </p:sldIdLst>
  <p:sldSz cx="9144000" cy="5143500" type="screen16x9"/>
  <p:notesSz cx="9144000" cy="6858000"/>
  <p:defaultTextStyle>
    <a:defPPr marL="0" marR="0" indent="0" algn="l" defTabSz="685753"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1pPr>
    <a:lvl2pPr marL="0" marR="0" indent="342877"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2pPr>
    <a:lvl3pPr marL="0" marR="0" indent="685753"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3pPr>
    <a:lvl4pPr marL="0" marR="0" indent="1028628"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4pPr>
    <a:lvl5pPr marL="0" marR="0" indent="1371505"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5pPr>
    <a:lvl6pPr marL="0" marR="0" indent="1714381"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6pPr>
    <a:lvl7pPr marL="0" marR="0" indent="2057258"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7pPr>
    <a:lvl8pPr marL="0" marR="0" indent="2400134"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8pPr>
    <a:lvl9pPr marL="0" marR="0" indent="2743010"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482"/>
    <a:srgbClr val="FFCC66"/>
    <a:srgbClr val="FFFFFF"/>
    <a:srgbClr val="FFCC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490" autoAdjust="0"/>
    <p:restoredTop sz="92520" autoAdjust="0"/>
  </p:normalViewPr>
  <p:slideViewPr>
    <p:cSldViewPr snapToGrid="0">
      <p:cViewPr varScale="1">
        <p:scale>
          <a:sx n="67" d="100"/>
          <a:sy n="67" d="100"/>
        </p:scale>
        <p:origin x="31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2286000" y="514350"/>
            <a:ext cx="4572000" cy="2571750"/>
          </a:xfrm>
          <a:prstGeom prst="rect">
            <a:avLst/>
          </a:prstGeom>
        </p:spPr>
        <p:txBody>
          <a:bodyPr/>
          <a:lstStyle/>
          <a:p>
            <a:endParaRPr dirty="0"/>
          </a:p>
        </p:txBody>
      </p:sp>
      <p:sp>
        <p:nvSpPr>
          <p:cNvPr id="174" name="Shape 174"/>
          <p:cNvSpPr>
            <a:spLocks noGrp="1"/>
          </p:cNvSpPr>
          <p:nvPr>
            <p:ph type="body" sz="quarter" idx="1"/>
          </p:nvPr>
        </p:nvSpPr>
        <p:spPr>
          <a:xfrm>
            <a:off x="1219200" y="3257550"/>
            <a:ext cx="6705600" cy="30861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900">
        <a:latin typeface="+mn-lt"/>
        <a:ea typeface="+mn-ea"/>
        <a:cs typeface="+mn-cs"/>
        <a:sym typeface="Calibri"/>
      </a:defRPr>
    </a:lvl1pPr>
    <a:lvl2pPr indent="171438" latinLnBrk="0">
      <a:defRPr sz="900">
        <a:latin typeface="+mn-lt"/>
        <a:ea typeface="+mn-ea"/>
        <a:cs typeface="+mn-cs"/>
        <a:sym typeface="Calibri"/>
      </a:defRPr>
    </a:lvl2pPr>
    <a:lvl3pPr indent="342877" latinLnBrk="0">
      <a:defRPr sz="900">
        <a:latin typeface="+mn-lt"/>
        <a:ea typeface="+mn-ea"/>
        <a:cs typeface="+mn-cs"/>
        <a:sym typeface="Calibri"/>
      </a:defRPr>
    </a:lvl3pPr>
    <a:lvl4pPr indent="514314" latinLnBrk="0">
      <a:defRPr sz="900">
        <a:latin typeface="+mn-lt"/>
        <a:ea typeface="+mn-ea"/>
        <a:cs typeface="+mn-cs"/>
        <a:sym typeface="Calibri"/>
      </a:defRPr>
    </a:lvl4pPr>
    <a:lvl5pPr indent="685753" latinLnBrk="0">
      <a:defRPr sz="900">
        <a:latin typeface="+mn-lt"/>
        <a:ea typeface="+mn-ea"/>
        <a:cs typeface="+mn-cs"/>
        <a:sym typeface="Calibri"/>
      </a:defRPr>
    </a:lvl5pPr>
    <a:lvl6pPr indent="857191" latinLnBrk="0">
      <a:defRPr sz="900">
        <a:latin typeface="+mn-lt"/>
        <a:ea typeface="+mn-ea"/>
        <a:cs typeface="+mn-cs"/>
        <a:sym typeface="Calibri"/>
      </a:defRPr>
    </a:lvl6pPr>
    <a:lvl7pPr indent="1028628" latinLnBrk="0">
      <a:defRPr sz="900">
        <a:latin typeface="+mn-lt"/>
        <a:ea typeface="+mn-ea"/>
        <a:cs typeface="+mn-cs"/>
        <a:sym typeface="Calibri"/>
      </a:defRPr>
    </a:lvl7pPr>
    <a:lvl8pPr indent="1200067" latinLnBrk="0">
      <a:defRPr sz="900">
        <a:latin typeface="+mn-lt"/>
        <a:ea typeface="+mn-ea"/>
        <a:cs typeface="+mn-cs"/>
        <a:sym typeface="Calibri"/>
      </a:defRPr>
    </a:lvl8pPr>
    <a:lvl9pPr indent="1371505" latinLnBrk="0">
      <a:defRPr sz="9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lynne</a:t>
            </a:r>
            <a:endParaRPr lang="en-US" dirty="0"/>
          </a:p>
        </p:txBody>
      </p:sp>
      <p:sp>
        <p:nvSpPr>
          <p:cNvPr id="4" name="Slide Number Placeholder 3"/>
          <p:cNvSpPr>
            <a:spLocks noGrp="1"/>
          </p:cNvSpPr>
          <p:nvPr>
            <p:ph type="sldNum" sz="quarter" idx="5"/>
          </p:nvPr>
        </p:nvSpPr>
        <p:spPr/>
        <p:txBody>
          <a:bodyPr/>
          <a:lstStyle/>
          <a:p>
            <a:pPr lvl="0"/>
            <a:fld id="{A9ACD9D3-C2EB-654E-B421-57F976836AAF}" type="slidenum">
              <a:rPr lang="en-US" smtClean="0"/>
              <a:t>5</a:t>
            </a:fld>
            <a:endParaRPr lang="en-US" dirty="0"/>
          </a:p>
        </p:txBody>
      </p:sp>
    </p:spTree>
    <p:extLst>
      <p:ext uri="{BB962C8B-B14F-4D97-AF65-F5344CB8AC3E}">
        <p14:creationId xmlns:p14="http://schemas.microsoft.com/office/powerpoint/2010/main" val="2975795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03"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04"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05" name="Body Level One…"/>
          <p:cNvSpPr txBox="1">
            <a:spLocks noGrp="1"/>
          </p:cNvSpPr>
          <p:nvPr>
            <p:ph type="body" idx="1"/>
          </p:nvPr>
        </p:nvSpPr>
        <p:spPr>
          <a:xfrm>
            <a:off x="524287" y="1717814"/>
            <a:ext cx="8122753" cy="2522729"/>
          </a:xfrm>
          <a:prstGeom prst="rect">
            <a:avLst/>
          </a:prstGeom>
        </p:spPr>
        <p:txBody>
          <a:bodyPr>
            <a:normAutofit/>
          </a:bodyPr>
          <a:lstStyle>
            <a:lvl1pPr>
              <a:defRPr sz="1800" spc="-75">
                <a:latin typeface="Inter Light"/>
                <a:ea typeface="Inter Light"/>
                <a:cs typeface="Inter Light"/>
                <a:sym typeface="Inter Light"/>
              </a:defRPr>
            </a:lvl1pPr>
            <a:lvl2pPr marL="548625" indent="-205734">
              <a:defRPr sz="1800" spc="-75">
                <a:latin typeface="Inter Light"/>
                <a:ea typeface="Inter Light"/>
                <a:cs typeface="Inter Light"/>
                <a:sym typeface="Inter Light"/>
              </a:defRPr>
            </a:lvl2pPr>
            <a:lvl3pPr marL="914378" indent="-228594">
              <a:buChar char="o"/>
              <a:defRPr sz="1800" spc="-75">
                <a:latin typeface="Inter Light"/>
                <a:ea typeface="Inter Light"/>
                <a:cs typeface="Inter Light"/>
                <a:sym typeface="Inter Light"/>
              </a:defRPr>
            </a:lvl3pPr>
            <a:lvl4pPr marL="1257269" indent="-228594">
              <a:defRPr sz="1800" spc="-75">
                <a:latin typeface="Inter Light"/>
                <a:ea typeface="Inter Light"/>
                <a:cs typeface="Inter Light"/>
                <a:sym typeface="Inter Light"/>
              </a:defRPr>
            </a:lvl4pPr>
            <a:lvl5pPr marL="1600160" indent="-228594">
              <a:defRPr sz="1800" spc="-75">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13"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14"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15" name="Body Level One…"/>
          <p:cNvSpPr txBox="1">
            <a:spLocks noGrp="1"/>
          </p:cNvSpPr>
          <p:nvPr>
            <p:ph type="body" idx="1"/>
          </p:nvPr>
        </p:nvSpPr>
        <p:spPr>
          <a:xfrm>
            <a:off x="524287" y="1717814"/>
            <a:ext cx="8122753" cy="2522729"/>
          </a:xfrm>
          <a:prstGeom prst="rect">
            <a:avLst/>
          </a:prstGeom>
        </p:spPr>
        <p:txBody>
          <a:bodyPr>
            <a:normAutofit/>
          </a:bodyPr>
          <a:lstStyle>
            <a:lvl1pPr>
              <a:defRPr sz="1800" spc="-75">
                <a:latin typeface="Inter Light"/>
                <a:ea typeface="Inter Light"/>
                <a:cs typeface="Inter Light"/>
                <a:sym typeface="Inter Light"/>
              </a:defRPr>
            </a:lvl1pPr>
            <a:lvl2pPr marL="548625" indent="-205734">
              <a:defRPr sz="1800" spc="-75">
                <a:latin typeface="Inter Light"/>
                <a:ea typeface="Inter Light"/>
                <a:cs typeface="Inter Light"/>
                <a:sym typeface="Inter Light"/>
              </a:defRPr>
            </a:lvl2pPr>
            <a:lvl3pPr marL="914378" indent="-228594">
              <a:buChar char="o"/>
              <a:defRPr sz="1800" spc="-75">
                <a:latin typeface="Inter Light"/>
                <a:ea typeface="Inter Light"/>
                <a:cs typeface="Inter Light"/>
                <a:sym typeface="Inter Light"/>
              </a:defRPr>
            </a:lvl3pPr>
            <a:lvl4pPr marL="1257269" indent="-228594">
              <a:defRPr sz="1800" spc="-75">
                <a:latin typeface="Inter Light"/>
                <a:ea typeface="Inter Light"/>
                <a:cs typeface="Inter Light"/>
                <a:sym typeface="Inter Light"/>
              </a:defRPr>
            </a:lvl4pPr>
            <a:lvl5pPr marL="1600160" indent="-228594">
              <a:defRPr sz="1800" spc="-75">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24"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25" name="Body Level One…"/>
          <p:cNvSpPr txBox="1">
            <a:spLocks noGrp="1"/>
          </p:cNvSpPr>
          <p:nvPr>
            <p:ph type="body" sz="half" idx="1"/>
          </p:nvPr>
        </p:nvSpPr>
        <p:spPr>
          <a:xfrm>
            <a:off x="629839" y="1878803"/>
            <a:ext cx="3868337" cy="2763438"/>
          </a:xfrm>
          <a:prstGeom prst="rect">
            <a:avLst/>
          </a:prstGeom>
          <a:solidFill>
            <a:srgbClr val="FFFFFF">
              <a:alpha val="20004"/>
            </a:srgbClr>
          </a:solidFill>
          <a:ln w="12701">
            <a:solidFill>
              <a:srgbClr val="2C3842"/>
            </a:solidFill>
            <a:round/>
          </a:ln>
        </p:spPr>
        <p:txBody>
          <a:bodyPr anchor="ctr">
            <a:normAutofit/>
          </a:bodyPr>
          <a:lstStyle>
            <a:lvl1pPr marL="0" indent="137156">
              <a:buSzTx/>
              <a:buFontTx/>
              <a:buNone/>
              <a:defRPr sz="1350"/>
            </a:lvl1pPr>
            <a:lvl2pPr marL="471476" indent="-128585">
              <a:buFontTx/>
              <a:defRPr sz="1350"/>
            </a:lvl2pPr>
            <a:lvl3pPr marL="840083" indent="-154301">
              <a:buFontTx/>
              <a:defRPr sz="1350"/>
            </a:lvl3pPr>
            <a:lvl4pPr marL="1200120" indent="-171446">
              <a:buFontTx/>
              <a:defRPr sz="1350"/>
            </a:lvl4pPr>
            <a:lvl5pPr marL="1543012" indent="-171446">
              <a:buFontTx/>
              <a:defRPr sz="1350"/>
            </a:lvl5pPr>
          </a:lstStyle>
          <a:p>
            <a:r>
              <a:t>Body Level One</a:t>
            </a:r>
          </a:p>
          <a:p>
            <a:pPr lvl="1"/>
            <a:r>
              <a:t>Body Level Two</a:t>
            </a:r>
          </a:p>
          <a:p>
            <a:pPr lvl="2"/>
            <a:r>
              <a:t>Body Level Three</a:t>
            </a:r>
          </a:p>
          <a:p>
            <a:pPr lvl="3"/>
            <a:r>
              <a:t>Body Level Four</a:t>
            </a:r>
          </a:p>
          <a:p>
            <a:pPr lvl="4"/>
            <a:r>
              <a:t>Body Level Five</a:t>
            </a:r>
          </a:p>
        </p:txBody>
      </p:sp>
      <p:sp>
        <p:nvSpPr>
          <p:cNvPr id="126" name="Text Placeholder 4"/>
          <p:cNvSpPr txBox="1">
            <a:spLocks noGrp="1"/>
          </p:cNvSpPr>
          <p:nvPr>
            <p:ph type="body" sz="quarter" idx="21"/>
          </p:nvPr>
        </p:nvSpPr>
        <p:spPr>
          <a:xfrm>
            <a:off x="4629150" y="1260871"/>
            <a:ext cx="3887390" cy="617933"/>
          </a:xfrm>
          <a:prstGeom prst="rect">
            <a:avLst/>
          </a:prstGeom>
          <a:solidFill>
            <a:srgbClr val="2C3842"/>
          </a:solidFill>
          <a:ln w="12701">
            <a:solidFill>
              <a:srgbClr val="2C3842"/>
            </a:solidFill>
            <a:round/>
          </a:ln>
        </p:spPr>
        <p:txBody>
          <a:bodyPr anchor="ctr">
            <a:normAutofit/>
          </a:bodyPr>
          <a:lstStyle>
            <a:lvl1pPr marL="0" indent="0">
              <a:buSzTx/>
              <a:buFontTx/>
              <a:buNone/>
              <a:defRPr sz="2400" b="1">
                <a:solidFill>
                  <a:srgbClr val="FFFFFF"/>
                </a:solidFill>
                <a:latin typeface="Inter SemiBold"/>
                <a:sym typeface="Inter SemiBold"/>
              </a:defRPr>
            </a:lvl1pPr>
          </a:lstStyle>
          <a:p>
            <a:pPr marL="0" indent="0">
              <a:buSzTx/>
              <a:buFontTx/>
              <a:buNone/>
              <a:defRPr sz="2400" b="1">
                <a:solidFill>
                  <a:srgbClr val="FFFFFF"/>
                </a:solidFill>
                <a:latin typeface="Inter SemiBold"/>
                <a:ea typeface="Inter SemiBold"/>
                <a:cs typeface="Inter SemiBold"/>
                <a:sym typeface="Inter SemiBold"/>
              </a:defRPr>
            </a:pPr>
            <a:endParaRPr/>
          </a:p>
        </p:txBody>
      </p:sp>
      <p:sp>
        <p:nvSpPr>
          <p:cNvPr id="127"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34"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35"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36" name="Body Level One…"/>
          <p:cNvSpPr txBox="1">
            <a:spLocks noGrp="1"/>
          </p:cNvSpPr>
          <p:nvPr>
            <p:ph type="body" idx="1"/>
          </p:nvPr>
        </p:nvSpPr>
        <p:spPr>
          <a:xfrm>
            <a:off x="524287" y="1717814"/>
            <a:ext cx="8122753" cy="2522729"/>
          </a:xfrm>
          <a:prstGeom prst="rect">
            <a:avLst/>
          </a:prstGeom>
        </p:spPr>
        <p:txBody>
          <a:bodyPr>
            <a:normAutofit/>
          </a:bodyPr>
          <a:lstStyle>
            <a:lvl1pPr>
              <a:defRPr sz="1800" spc="-75">
                <a:latin typeface="Inter Light"/>
                <a:ea typeface="Inter Light"/>
                <a:cs typeface="Inter Light"/>
                <a:sym typeface="Inter Light"/>
              </a:defRPr>
            </a:lvl1pPr>
            <a:lvl2pPr marL="548625" indent="-205734">
              <a:defRPr sz="1800" spc="-75">
                <a:latin typeface="Inter Light"/>
                <a:ea typeface="Inter Light"/>
                <a:cs typeface="Inter Light"/>
                <a:sym typeface="Inter Light"/>
              </a:defRPr>
            </a:lvl2pPr>
            <a:lvl3pPr marL="914378" indent="-228594">
              <a:buChar char="o"/>
              <a:defRPr sz="1800" spc="-75">
                <a:latin typeface="Inter Light"/>
                <a:ea typeface="Inter Light"/>
                <a:cs typeface="Inter Light"/>
                <a:sym typeface="Inter Light"/>
              </a:defRPr>
            </a:lvl3pPr>
            <a:lvl4pPr marL="1257269" indent="-228594">
              <a:defRPr sz="1800" spc="-75">
                <a:latin typeface="Inter Light"/>
                <a:ea typeface="Inter Light"/>
                <a:cs typeface="Inter Light"/>
                <a:sym typeface="Inter Light"/>
              </a:defRPr>
            </a:lvl4pPr>
            <a:lvl5pPr marL="1600160" indent="-228594">
              <a:defRPr sz="1800" spc="-75">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44"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45"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46" name="Body Level One…"/>
          <p:cNvSpPr txBox="1">
            <a:spLocks noGrp="1"/>
          </p:cNvSpPr>
          <p:nvPr>
            <p:ph type="body" sz="quarter" idx="1"/>
          </p:nvPr>
        </p:nvSpPr>
        <p:spPr>
          <a:xfrm>
            <a:off x="549141" y="646043"/>
            <a:ext cx="6858001" cy="462168"/>
          </a:xfrm>
          <a:prstGeom prst="rect">
            <a:avLst/>
          </a:prstGeom>
        </p:spPr>
        <p:txBody>
          <a:bodyPr>
            <a:normAutofit/>
          </a:bodyPr>
          <a:lstStyle>
            <a:lvl1pPr marL="0" indent="0">
              <a:buSzTx/>
              <a:buFontTx/>
              <a:buNone/>
              <a:defRPr sz="1500"/>
            </a:lvl1pPr>
            <a:lvl2pPr marL="485763" indent="-142871">
              <a:buFontTx/>
              <a:defRPr sz="1500"/>
            </a:lvl2pPr>
            <a:lvl3pPr marL="857228" indent="-171446">
              <a:buFontTx/>
              <a:defRPr sz="1500"/>
            </a:lvl3pPr>
            <a:lvl4pPr marL="1219169" indent="-190496">
              <a:buFontTx/>
              <a:defRPr sz="1500"/>
            </a:lvl4pPr>
            <a:lvl5pPr marL="1562061" indent="-190496">
              <a:buFontTx/>
              <a:defRPr sz="1500"/>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54"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55"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56" name="Body Level One…"/>
          <p:cNvSpPr txBox="1">
            <a:spLocks noGrp="1"/>
          </p:cNvSpPr>
          <p:nvPr>
            <p:ph type="body" sz="half" idx="1"/>
          </p:nvPr>
        </p:nvSpPr>
        <p:spPr>
          <a:xfrm>
            <a:off x="4629151" y="1369221"/>
            <a:ext cx="3886203" cy="3263503"/>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64"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65"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66" name="Body Level One…"/>
          <p:cNvSpPr txBox="1">
            <a:spLocks noGrp="1"/>
          </p:cNvSpPr>
          <p:nvPr>
            <p:ph type="body" sz="half" idx="1"/>
          </p:nvPr>
        </p:nvSpPr>
        <p:spPr>
          <a:xfrm>
            <a:off x="628653" y="1369221"/>
            <a:ext cx="3886203" cy="3263503"/>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8" name="Picture 1" descr="Picture 1"/>
          <p:cNvPicPr>
            <a:picLocks noChangeAspect="1"/>
          </p:cNvPicPr>
          <p:nvPr/>
        </p:nvPicPr>
        <p:blipFill>
          <a:blip r:embed="rId2"/>
          <a:srcRect t="8823" r="19682"/>
          <a:stretch>
            <a:fillRect/>
          </a:stretch>
        </p:blipFill>
        <p:spPr>
          <a:xfrm>
            <a:off x="-1" y="-1"/>
            <a:ext cx="9143998" cy="5143502"/>
          </a:xfrm>
          <a:prstGeom prst="rect">
            <a:avLst/>
          </a:prstGeom>
          <a:ln w="12700">
            <a:miter lim="400000"/>
          </a:ln>
        </p:spPr>
      </p:pic>
      <p:pic>
        <p:nvPicPr>
          <p:cNvPr id="29" name="Picture 3" descr="Picture 3"/>
          <p:cNvPicPr>
            <a:picLocks noChangeAspect="1"/>
          </p:cNvPicPr>
          <p:nvPr/>
        </p:nvPicPr>
        <p:blipFill>
          <a:blip r:embed="rId3"/>
          <a:srcRect t="805" b="1138"/>
          <a:stretch>
            <a:fillRect/>
          </a:stretch>
        </p:blipFill>
        <p:spPr>
          <a:xfrm>
            <a:off x="2" y="0"/>
            <a:ext cx="6968222" cy="5143500"/>
          </a:xfrm>
          <a:prstGeom prst="rect">
            <a:avLst/>
          </a:prstGeom>
          <a:ln w="12700">
            <a:miter lim="400000"/>
          </a:ln>
        </p:spPr>
      </p:pic>
      <p:pic>
        <p:nvPicPr>
          <p:cNvPr id="30" name="Picture 4" descr="Picture 4"/>
          <p:cNvPicPr>
            <a:picLocks noChangeAspect="1"/>
          </p:cNvPicPr>
          <p:nvPr/>
        </p:nvPicPr>
        <p:blipFill>
          <a:blip r:embed="rId4"/>
          <a:srcRect l="21989" t="16064" r="31320" b="13139"/>
          <a:stretch>
            <a:fillRect/>
          </a:stretch>
        </p:blipFill>
        <p:spPr>
          <a:xfrm>
            <a:off x="3483575" y="0"/>
            <a:ext cx="4040253" cy="5143500"/>
          </a:xfrm>
          <a:prstGeom prst="rect">
            <a:avLst/>
          </a:prstGeom>
          <a:ln w="12700">
            <a:miter lim="400000"/>
          </a:ln>
        </p:spPr>
      </p:pic>
      <p:pic>
        <p:nvPicPr>
          <p:cNvPr id="31" name="Picture 6" descr="Picture 6"/>
          <p:cNvPicPr>
            <a:picLocks noChangeAspect="1"/>
          </p:cNvPicPr>
          <p:nvPr/>
        </p:nvPicPr>
        <p:blipFill>
          <a:blip r:embed="rId5"/>
          <a:stretch>
            <a:fillRect/>
          </a:stretch>
        </p:blipFill>
        <p:spPr>
          <a:xfrm>
            <a:off x="419188" y="3672355"/>
            <a:ext cx="952502" cy="666749"/>
          </a:xfrm>
          <a:prstGeom prst="rect">
            <a:avLst/>
          </a:prstGeom>
          <a:ln w="12700">
            <a:miter lim="400000"/>
          </a:ln>
        </p:spPr>
      </p:pic>
      <p:sp>
        <p:nvSpPr>
          <p:cNvPr id="32" name="Slide Number"/>
          <p:cNvSpPr txBox="1">
            <a:spLocks noGrp="1"/>
          </p:cNvSpPr>
          <p:nvPr>
            <p:ph type="sldNum" sz="quarter" idx="2"/>
          </p:nvPr>
        </p:nvSpPr>
        <p:spPr>
          <a:xfrm>
            <a:off x="1" y="0"/>
            <a:ext cx="297515" cy="300082"/>
          </a:xfrm>
          <a:prstGeom prst="rect">
            <a:avLst/>
          </a:prstGeom>
        </p:spPr>
        <p:txBody>
          <a:bodyPr anchor="t"/>
          <a:lstStyle>
            <a:lvl1pPr algn="l">
              <a:defRPr sz="1350"/>
            </a:lvl1p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stretch>
            <a:fillRect/>
          </a:stretch>
        </p:blipFill>
        <p:spPr>
          <a:xfrm>
            <a:off x="-44728" y="-477078"/>
            <a:ext cx="11444446" cy="5650397"/>
          </a:xfrm>
          <a:prstGeom prst="rect">
            <a:avLst/>
          </a:prstGeom>
          <a:ln w="12700">
            <a:miter lim="400000"/>
          </a:ln>
        </p:spPr>
      </p:pic>
      <p:sp>
        <p:nvSpPr>
          <p:cNvPr id="40" name="Body Level One…"/>
          <p:cNvSpPr txBox="1">
            <a:spLocks noGrp="1"/>
          </p:cNvSpPr>
          <p:nvPr>
            <p:ph type="body" sz="quarter" idx="1"/>
          </p:nvPr>
        </p:nvSpPr>
        <p:spPr>
          <a:xfrm>
            <a:off x="609600" y="3109911"/>
            <a:ext cx="7886701" cy="685801"/>
          </a:xfrm>
          <a:prstGeom prst="rect">
            <a:avLst/>
          </a:prstGeom>
        </p:spPr>
        <p:txBody>
          <a:bodyPr>
            <a:normAutofit/>
          </a:bodyPr>
          <a:lstStyle>
            <a:lvl1pPr marL="0" indent="0">
              <a:buSzTx/>
              <a:buFontTx/>
              <a:buNone/>
              <a:defRPr sz="4050" spc="-113"/>
            </a:lvl1pPr>
            <a:lvl2pPr marL="728645" indent="-385754">
              <a:buFontTx/>
              <a:defRPr sz="4050" spc="-113"/>
            </a:lvl2pPr>
            <a:lvl3pPr marL="1148685" indent="-462902">
              <a:buFontTx/>
              <a:defRPr sz="4050" spc="-113"/>
            </a:lvl3pPr>
            <a:lvl4pPr marL="1543012" indent="-514337">
              <a:buFontTx/>
              <a:defRPr sz="4050" spc="-113"/>
            </a:lvl4pPr>
            <a:lvl5pPr marL="1885903" indent="-514337">
              <a:buFontTx/>
              <a:defRPr sz="4050" spc="-113"/>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48" name="Picture 2" descr="Picture 2"/>
          <p:cNvPicPr>
            <a:picLocks noChangeAspect="1"/>
          </p:cNvPicPr>
          <p:nvPr/>
        </p:nvPicPr>
        <p:blipFill>
          <a:blip r:embed="rId2"/>
          <a:stretch>
            <a:fillRect/>
          </a:stretch>
        </p:blipFill>
        <p:spPr>
          <a:xfrm>
            <a:off x="-44728" y="-477078"/>
            <a:ext cx="11444446" cy="5650397"/>
          </a:xfrm>
          <a:prstGeom prst="rect">
            <a:avLst/>
          </a:prstGeom>
          <a:ln w="12700">
            <a:miter lim="400000"/>
          </a:ln>
        </p:spPr>
      </p:pic>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56"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57"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Text 0">
    <p:bg>
      <p:bgPr>
        <a:solidFill>
          <a:srgbClr val="414141"/>
        </a:solidFill>
        <a:effectLst/>
      </p:bgPr>
    </p:bg>
    <p:spTree>
      <p:nvGrpSpPr>
        <p:cNvPr id="1" name=""/>
        <p:cNvGrpSpPr/>
        <p:nvPr/>
      </p:nvGrpSpPr>
      <p:grpSpPr>
        <a:xfrm>
          <a:off x="0" y="0"/>
          <a:ext cx="0" cy="0"/>
          <a:chOff x="0" y="0"/>
          <a:chExt cx="0" cy="0"/>
        </a:xfrm>
      </p:grpSpPr>
      <p:pic>
        <p:nvPicPr>
          <p:cNvPr id="65"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66"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Title and Text">
    <p:spTree>
      <p:nvGrpSpPr>
        <p:cNvPr id="1" name=""/>
        <p:cNvGrpSpPr/>
        <p:nvPr/>
      </p:nvGrpSpPr>
      <p:grpSpPr>
        <a:xfrm>
          <a:off x="0" y="0"/>
          <a:ext cx="0" cy="0"/>
          <a:chOff x="0" y="0"/>
          <a:chExt cx="0" cy="0"/>
        </a:xfrm>
      </p:grpSpPr>
      <p:pic>
        <p:nvPicPr>
          <p:cNvPr id="74"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75"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83"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84"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85" name="Body Level One…"/>
          <p:cNvSpPr txBox="1">
            <a:spLocks noGrp="1"/>
          </p:cNvSpPr>
          <p:nvPr>
            <p:ph type="body" idx="1"/>
          </p:nvPr>
        </p:nvSpPr>
        <p:spPr>
          <a:xfrm>
            <a:off x="563165" y="1164538"/>
            <a:ext cx="8018862" cy="3564631"/>
          </a:xfrm>
          <a:prstGeom prst="rect">
            <a:avLst/>
          </a:prstGeom>
        </p:spPr>
        <p:txBody>
          <a:bodyPr>
            <a:normAutofit/>
          </a:bodyPr>
          <a:lstStyle>
            <a:lvl1pPr marL="0" indent="0">
              <a:spcBef>
                <a:spcPts val="300"/>
              </a:spcBef>
              <a:buSzTx/>
              <a:buFontTx/>
              <a:buNone/>
            </a:lvl1pPr>
            <a:lvl2pPr>
              <a:spcBef>
                <a:spcPts val="300"/>
              </a:spcBef>
              <a:buFontTx/>
            </a:lvl2pPr>
            <a:lvl3pPr>
              <a:spcBef>
                <a:spcPts val="300"/>
              </a:spcBef>
              <a:buFontTx/>
            </a:lvl3pPr>
            <a:lvl4pPr>
              <a:spcBef>
                <a:spcPts val="300"/>
              </a:spcBef>
              <a:buFontTx/>
            </a:lvl4pPr>
            <a:lvl5pPr>
              <a:spcBef>
                <a:spcPts val="300"/>
              </a:spcBef>
              <a:buFontTx/>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93"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94"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95" name="Body Level One…"/>
          <p:cNvSpPr txBox="1">
            <a:spLocks noGrp="1"/>
          </p:cNvSpPr>
          <p:nvPr>
            <p:ph type="body" idx="1"/>
          </p:nvPr>
        </p:nvSpPr>
        <p:spPr>
          <a:xfrm>
            <a:off x="563165" y="1164538"/>
            <a:ext cx="8018862" cy="3564631"/>
          </a:xfrm>
          <a:prstGeom prst="rect">
            <a:avLst/>
          </a:prstGeom>
        </p:spPr>
        <p:txBody>
          <a:bodyPr>
            <a:normAutofit/>
          </a:bodyPr>
          <a:lstStyle>
            <a:lvl1pPr marL="0" indent="0">
              <a:spcBef>
                <a:spcPts val="300"/>
              </a:spcBef>
              <a:buSzTx/>
              <a:buFontTx/>
              <a:buNone/>
            </a:lvl1pPr>
            <a:lvl2pPr>
              <a:spcBef>
                <a:spcPts val="300"/>
              </a:spcBef>
              <a:buFontTx/>
            </a:lvl2pPr>
            <a:lvl3pPr>
              <a:spcBef>
                <a:spcPts val="300"/>
              </a:spcBef>
              <a:buFontTx/>
            </a:lvl3pPr>
            <a:lvl4pPr>
              <a:spcBef>
                <a:spcPts val="300"/>
              </a:spcBef>
              <a:buFontTx/>
            </a:lvl4pPr>
            <a:lvl5pPr>
              <a:spcBef>
                <a:spcPts val="300"/>
              </a:spcBef>
              <a:buFontTx/>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18"/>
          <a:srcRect t="8823" r="19682"/>
          <a:stretch>
            <a:fillRect/>
          </a:stretch>
        </p:blipFill>
        <p:spPr>
          <a:xfrm>
            <a:off x="-1" y="-1"/>
            <a:ext cx="9143998" cy="5143502"/>
          </a:xfrm>
          <a:prstGeom prst="rect">
            <a:avLst/>
          </a:prstGeom>
          <a:ln w="12700">
            <a:miter lim="400000"/>
          </a:ln>
        </p:spPr>
      </p:pic>
      <p:sp>
        <p:nvSpPr>
          <p:cNvPr id="3" name="Title Text"/>
          <p:cNvSpPr txBox="1">
            <a:spLocks noGrp="1"/>
          </p:cNvSpPr>
          <p:nvPr>
            <p:ph type="title"/>
          </p:nvPr>
        </p:nvSpPr>
        <p:spPr>
          <a:xfrm>
            <a:off x="457200" y="69057"/>
            <a:ext cx="8229600" cy="1131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4"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6326218" y="4651848"/>
            <a:ext cx="226983" cy="230832"/>
          </a:xfrm>
          <a:prstGeom prst="rect">
            <a:avLst/>
          </a:prstGeom>
          <a:ln w="12700">
            <a:miter lim="400000"/>
          </a:ln>
        </p:spPr>
        <p:txBody>
          <a:bodyPr wrap="none" lIns="45719" rIns="45719" anchor="ctr">
            <a:spAutoFit/>
          </a:bodyPr>
          <a:lstStyle>
            <a:lvl1pPr algn="r">
              <a:defRPr sz="900"/>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transition spd="med"/>
  <p:txStyles>
    <p:titleStyle>
      <a:lvl1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1pPr>
      <a:lvl2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2pPr>
      <a:lvl3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3pPr>
      <a:lvl4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4pPr>
      <a:lvl5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5pPr>
      <a:lvl6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6pPr>
      <a:lvl7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7pPr>
      <a:lvl8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8pPr>
      <a:lvl9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9pPr>
    </p:titleStyle>
    <p:bodyStyle>
      <a:lvl1pPr marL="171446" marR="0" indent="-171446"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1pPr>
      <a:lvl2pPr marL="542912" marR="0" indent="-200020"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2pPr>
      <a:lvl3pPr marL="925806" marR="0" indent="-24002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3pPr>
      <a:lvl4pPr marL="1295368"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4pPr>
      <a:lvl5pPr marL="1638259"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5pPr>
      <a:lvl6pPr marL="1981151"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6pPr>
      <a:lvl7pPr marL="2324042"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7pPr>
      <a:lvl8pPr marL="2666933"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8pPr>
      <a:lvl9pPr marL="3009825"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9pPr>
    </p:bodyStyle>
    <p:otherStyle>
      <a:lvl1pPr marL="0" marR="0" indent="0"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342892"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685783"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1028675"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1371566"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1714457"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2057348"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2400240"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2743132"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battle15@gsu.edu" TargetMode="External"/><Relationship Id="rId7"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hyperlink" Target="mailto:stoverlf@jmu.edu" TargetMode="External"/><Relationship Id="rId4" Type="http://schemas.openxmlformats.org/officeDocument/2006/relationships/hyperlink" Target="mailto:marsha@economicsarkansa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wmf"/><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hyperlink" Target="https://www.theseasonedmom.com/traffic-light-graham-cracker-snacks/#wprm-recipe-container-37197" TargetMode="Externa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www.iihs.org/topics/roundabouts#:~:text=Roundabouts%20are%20a%20safer%20alternative,are%20better%20for%20the%20environment."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hyperlink" Target="https://rancholabs.medium.com/why-are-traffic-light-signals-red-yellow-and-green-5d6d2f790955#:~:text=Because%20red%20has%20the%20longest,science%20in%20everything%2C%20you%20know!"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www.youtube.com/embed/glZpu0xMSuM" TargetMode="External"/><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hyperlink" Target="https://www.economicsarkansas.org/file_download/inline/d20fd732-1ee4-4b57-8e32-e8c62b62b65a" TargetMode="Externa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s://www.economicsarkansas.org/for_teachers/grab-go-economics-concept-guides.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padlet.com/economicsarkansas62/red-light-green-light-apaja2w9kzgn2rmj" TargetMode="Externa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jpeg"/><Relationship Id="rId12" Type="http://schemas.openxmlformats.org/officeDocument/2006/relationships/image" Target="../media/image91.jpe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jpeg"/><Relationship Id="rId5" Type="http://schemas.openxmlformats.org/officeDocument/2006/relationships/image" Target="../media/image84.png"/><Relationship Id="rId10" Type="http://schemas.openxmlformats.org/officeDocument/2006/relationships/image" Target="../media/image89.jpeg"/><Relationship Id="rId4" Type="http://schemas.openxmlformats.org/officeDocument/2006/relationships/image" Target="../media/image83.png"/><Relationship Id="rId9" Type="http://schemas.openxmlformats.org/officeDocument/2006/relationships/image" Target="../media/image88.jpeg"/></Relationships>
</file>

<file path=ppt/slides/_rels/slide3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jpeg"/><Relationship Id="rId1" Type="http://schemas.openxmlformats.org/officeDocument/2006/relationships/slideLayout" Target="../slideLayouts/slideLayout13.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hyperlink" Target="mailto:marsha@economicsarkansas.org" TargetMode="External"/><Relationship Id="rId2" Type="http://schemas.openxmlformats.org/officeDocument/2006/relationships/hyperlink" Target="mailto:jbattle15@gsu.edu" TargetMode="External"/><Relationship Id="rId1" Type="http://schemas.openxmlformats.org/officeDocument/2006/relationships/slideLayout" Target="../slideLayouts/slideLayout3.xml"/><Relationship Id="rId4" Type="http://schemas.openxmlformats.org/officeDocument/2006/relationships/hyperlink" Target="mailto:stoverlf@jmu.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hyperlink" Target="https://www.councilforeconed.org/wp-content/uploads/2012/03/voluntary-national-content-standards-2010.pdf"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biography.com/inventors/garrett-morgan" TargetMode="External"/><Relationship Id="rId2" Type="http://schemas.openxmlformats.org/officeDocument/2006/relationships/image" Target="../media/image1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ving the Day: Garrett Morgan's Life-Changing Invention of the Traffic  Signal (A Sweet Blackberry Book): Parsons, Karyn, Christie, R. Gregory:  9780316457262: Amazon.com: Books">
            <a:extLst>
              <a:ext uri="{FF2B5EF4-FFF2-40B4-BE49-F238E27FC236}">
                <a16:creationId xmlns:a16="http://schemas.microsoft.com/office/drawing/2014/main" id="{E2710224-6BB5-129C-F9C7-FBE036C1CDF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7154" y="1090112"/>
            <a:ext cx="3469692" cy="2703178"/>
          </a:xfrm>
          <a:prstGeom prst="rect">
            <a:avLst/>
          </a:prstGeom>
          <a:noFill/>
          <a:ln w="12700">
            <a:solidFill>
              <a:schemeClr val="tx1"/>
            </a:solidFill>
          </a:ln>
        </p:spPr>
      </p:pic>
      <p:sp>
        <p:nvSpPr>
          <p:cNvPr id="8" name="TextBox 7">
            <a:extLst>
              <a:ext uri="{FF2B5EF4-FFF2-40B4-BE49-F238E27FC236}">
                <a16:creationId xmlns:a16="http://schemas.microsoft.com/office/drawing/2014/main" id="{BFDA8068-4E81-352D-7186-AA8171394599}"/>
              </a:ext>
            </a:extLst>
          </p:cNvPr>
          <p:cNvSpPr txBox="1"/>
          <p:nvPr/>
        </p:nvSpPr>
        <p:spPr>
          <a:xfrm>
            <a:off x="307142" y="-39473"/>
            <a:ext cx="7625092"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2400" dirty="0">
                <a:solidFill>
                  <a:schemeClr val="accent1">
                    <a:lumMod val="50000"/>
                  </a:schemeClr>
                </a:solidFill>
                <a:effectLst>
                  <a:outerShdw blurRad="38100" dist="38100" dir="2700000" algn="tl">
                    <a:srgbClr val="000000">
                      <a:alpha val="43137"/>
                    </a:srgbClr>
                  </a:outerShdw>
                </a:effectLst>
                <a:latin typeface="Berlin Sans FB" panose="020E0602020502020306" pitchFamily="34" charset="0"/>
              </a:rPr>
              <a:t>Using Children’s Picture Books to Learn About Little-Known African American Entrepreneurs and Inventors</a:t>
            </a:r>
          </a:p>
        </p:txBody>
      </p:sp>
      <p:sp>
        <p:nvSpPr>
          <p:cNvPr id="10" name="TextBox 9">
            <a:extLst>
              <a:ext uri="{FF2B5EF4-FFF2-40B4-BE49-F238E27FC236}">
                <a16:creationId xmlns:a16="http://schemas.microsoft.com/office/drawing/2014/main" id="{A945CE6F-43E5-8C99-D97D-10B6000A49FD}"/>
              </a:ext>
            </a:extLst>
          </p:cNvPr>
          <p:cNvSpPr txBox="1"/>
          <p:nvPr/>
        </p:nvSpPr>
        <p:spPr>
          <a:xfrm>
            <a:off x="1711493" y="4404836"/>
            <a:ext cx="5721014"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dirty="0"/>
              <a:t>Angie Battle </a:t>
            </a:r>
            <a:r>
              <a:rPr lang="en-US" sz="1400" u="sng" dirty="0">
                <a:solidFill>
                  <a:srgbClr val="0000FF"/>
                </a:solidFill>
                <a:effectLst/>
                <a:ea typeface="Calibri" panose="020F0502020204030204" pitchFamily="34" charset="0"/>
                <a:hlinkClick r:id="rId3"/>
              </a:rPr>
              <a:t>jbattle15@gsu.edu</a:t>
            </a:r>
            <a:endParaRPr lang="en-US" sz="1400" dirty="0"/>
          </a:p>
          <a:p>
            <a:pPr algn="ctr"/>
            <a:r>
              <a:rPr lang="en-US" sz="1400" dirty="0"/>
              <a:t>Marsha Masters </a:t>
            </a:r>
            <a:r>
              <a:rPr lang="en-US" sz="1400" u="sng" dirty="0">
                <a:solidFill>
                  <a:srgbClr val="0000FF"/>
                </a:solidFill>
                <a:effectLst/>
                <a:ea typeface="Calibri" panose="020F0502020204030204" pitchFamily="34" charset="0"/>
                <a:hlinkClick r:id="rId4"/>
              </a:rPr>
              <a:t>marsha@economicsarkansas.org</a:t>
            </a:r>
            <a:br>
              <a:rPr lang="en-US" sz="1400" dirty="0"/>
            </a:br>
            <a:r>
              <a:rPr lang="en-US" sz="1400" dirty="0">
                <a:solidFill>
                  <a:schemeClr val="tx1"/>
                </a:solidFill>
              </a:rPr>
              <a:t>Lynne  F Stover   </a:t>
            </a:r>
            <a:r>
              <a:rPr lang="en-US" sz="1400" dirty="0">
                <a:hlinkClick r:id="rId5"/>
              </a:rPr>
              <a:t>stoverlf@jmu.edu</a:t>
            </a:r>
            <a:r>
              <a:rPr lang="en-US" sz="1400" dirty="0"/>
              <a:t> </a:t>
            </a:r>
          </a:p>
        </p:txBody>
      </p:sp>
      <p:sp>
        <p:nvSpPr>
          <p:cNvPr id="12" name="TextBox 11">
            <a:extLst>
              <a:ext uri="{FF2B5EF4-FFF2-40B4-BE49-F238E27FC236}">
                <a16:creationId xmlns:a16="http://schemas.microsoft.com/office/drawing/2014/main" id="{8F62FF07-6469-C9F5-F292-C329CBDA8D77}"/>
              </a:ext>
            </a:extLst>
          </p:cNvPr>
          <p:cNvSpPr txBox="1"/>
          <p:nvPr/>
        </p:nvSpPr>
        <p:spPr>
          <a:xfrm>
            <a:off x="1711493" y="3899008"/>
            <a:ext cx="5721014"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000" dirty="0"/>
              <a:t>February 13, 2024</a:t>
            </a:r>
          </a:p>
        </p:txBody>
      </p:sp>
      <p:pic>
        <p:nvPicPr>
          <p:cNvPr id="3" name="Picture 2">
            <a:extLst>
              <a:ext uri="{FF2B5EF4-FFF2-40B4-BE49-F238E27FC236}">
                <a16:creationId xmlns:a16="http://schemas.microsoft.com/office/drawing/2014/main" id="{599613E8-ADAB-BF68-4096-28B17369C15A}"/>
              </a:ext>
            </a:extLst>
          </p:cNvPr>
          <p:cNvPicPr>
            <a:picLocks noChangeAspect="1"/>
          </p:cNvPicPr>
          <p:nvPr/>
        </p:nvPicPr>
        <p:blipFill>
          <a:blip r:embed="rId6"/>
          <a:stretch>
            <a:fillRect/>
          </a:stretch>
        </p:blipFill>
        <p:spPr>
          <a:xfrm rot="21297394">
            <a:off x="285580" y="1817425"/>
            <a:ext cx="2097058" cy="2500075"/>
          </a:xfrm>
          <a:prstGeom prst="rect">
            <a:avLst/>
          </a:prstGeom>
        </p:spPr>
      </p:pic>
      <p:pic>
        <p:nvPicPr>
          <p:cNvPr id="7" name="Picture 6">
            <a:extLst>
              <a:ext uri="{FF2B5EF4-FFF2-40B4-BE49-F238E27FC236}">
                <a16:creationId xmlns:a16="http://schemas.microsoft.com/office/drawing/2014/main" id="{AF2E2DC7-E382-93C9-9076-46CEC34505F5}"/>
              </a:ext>
            </a:extLst>
          </p:cNvPr>
          <p:cNvPicPr>
            <a:picLocks noChangeAspect="1"/>
          </p:cNvPicPr>
          <p:nvPr/>
        </p:nvPicPr>
        <p:blipFill>
          <a:blip r:embed="rId7"/>
          <a:stretch>
            <a:fillRect/>
          </a:stretch>
        </p:blipFill>
        <p:spPr>
          <a:xfrm rot="589141">
            <a:off x="6755359" y="1530148"/>
            <a:ext cx="1995740" cy="2671221"/>
          </a:xfrm>
          <a:prstGeom prst="rect">
            <a:avLst/>
          </a:prstGeom>
          <a:ln w="19050">
            <a:solidFill>
              <a:schemeClr val="tx1"/>
            </a:solidFill>
          </a:ln>
        </p:spPr>
      </p:pic>
    </p:spTree>
    <p:extLst>
      <p:ext uri="{BB962C8B-B14F-4D97-AF65-F5344CB8AC3E}">
        <p14:creationId xmlns:p14="http://schemas.microsoft.com/office/powerpoint/2010/main" val="42293794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2BA828-718D-7D3F-9B14-12398328322B}"/>
              </a:ext>
            </a:extLst>
          </p:cNvPr>
          <p:cNvSpPr txBox="1"/>
          <p:nvPr/>
        </p:nvSpPr>
        <p:spPr>
          <a:xfrm>
            <a:off x="2791304" y="-47807"/>
            <a:ext cx="3561392" cy="954107"/>
          </a:xfrm>
          <a:prstGeom prst="rect">
            <a:avLst/>
          </a:prstGeom>
          <a:noFill/>
        </p:spPr>
        <p:txBody>
          <a:bodyPr wrap="square" rtlCol="0">
            <a:spAutoFit/>
          </a:bodyPr>
          <a:lstStyle/>
          <a:p>
            <a:pPr algn="ctr"/>
            <a:r>
              <a:rPr kumimoji="0" lang="en-US" sz="2800" b="1" i="0" u="none" strike="noStrike" cap="none" spc="0" normalizeH="0" baseline="0" dirty="0">
                <a:ln>
                  <a:noFill/>
                </a:ln>
                <a:solidFill>
                  <a:srgbClr val="C00000"/>
                </a:solidFill>
                <a:effectLst>
                  <a:outerShdw blurRad="38100" dist="38100" dir="2700000" algn="tl">
                    <a:srgbClr val="000000">
                      <a:alpha val="43137"/>
                    </a:srgbClr>
                  </a:outerShdw>
                </a:effectLst>
                <a:uFillTx/>
                <a:latin typeface="+mn-lt"/>
                <a:ea typeface="+mn-ea"/>
                <a:cs typeface="+mn-cs"/>
                <a:sym typeface="Calibri"/>
              </a:rPr>
              <a:t>PART I </a:t>
            </a:r>
          </a:p>
          <a:p>
            <a:pPr algn="ctr"/>
            <a:r>
              <a:rPr kumimoji="0" lang="en-US" sz="2800" b="1" i="0" u="none" strike="noStrike" cap="none" spc="0" normalizeH="0" baseline="0" dirty="0">
                <a:ln>
                  <a:noFill/>
                </a:ln>
                <a:solidFill>
                  <a:srgbClr val="C00000"/>
                </a:solidFill>
                <a:effectLst>
                  <a:outerShdw blurRad="38100" dist="38100" dir="2700000" algn="tl">
                    <a:srgbClr val="000000">
                      <a:alpha val="43137"/>
                    </a:srgbClr>
                  </a:outerShdw>
                </a:effectLst>
                <a:uFillTx/>
                <a:latin typeface="+mn-lt"/>
                <a:ea typeface="+mn-ea"/>
                <a:cs typeface="+mn-cs"/>
                <a:sym typeface="Calibri"/>
              </a:rPr>
              <a:t>Lesson Plans</a:t>
            </a:r>
          </a:p>
        </p:txBody>
      </p:sp>
      <p:pic>
        <p:nvPicPr>
          <p:cNvPr id="3" name="Picture 2">
            <a:extLst>
              <a:ext uri="{FF2B5EF4-FFF2-40B4-BE49-F238E27FC236}">
                <a16:creationId xmlns:a16="http://schemas.microsoft.com/office/drawing/2014/main" id="{642BD539-28C9-2454-BB5E-C6672EF44860}"/>
              </a:ext>
            </a:extLst>
          </p:cNvPr>
          <p:cNvPicPr>
            <a:picLocks noChangeAspect="1"/>
          </p:cNvPicPr>
          <p:nvPr/>
        </p:nvPicPr>
        <p:blipFill>
          <a:blip r:embed="rId2"/>
          <a:stretch>
            <a:fillRect/>
          </a:stretch>
        </p:blipFill>
        <p:spPr>
          <a:xfrm>
            <a:off x="3049599" y="805012"/>
            <a:ext cx="3204189" cy="4237200"/>
          </a:xfrm>
          <a:prstGeom prst="rect">
            <a:avLst/>
          </a:prstGeom>
          <a:ln w="19050">
            <a:solidFill>
              <a:schemeClr val="tx1"/>
            </a:solidFill>
          </a:ln>
        </p:spPr>
      </p:pic>
      <p:pic>
        <p:nvPicPr>
          <p:cNvPr id="7" name="Picture 6">
            <a:extLst>
              <a:ext uri="{FF2B5EF4-FFF2-40B4-BE49-F238E27FC236}">
                <a16:creationId xmlns:a16="http://schemas.microsoft.com/office/drawing/2014/main" id="{3D759A7A-75F1-7535-1182-482C4ABD0982}"/>
              </a:ext>
            </a:extLst>
          </p:cNvPr>
          <p:cNvPicPr>
            <a:picLocks noChangeAspect="1"/>
          </p:cNvPicPr>
          <p:nvPr/>
        </p:nvPicPr>
        <p:blipFill>
          <a:blip r:embed="rId3"/>
          <a:stretch>
            <a:fillRect/>
          </a:stretch>
        </p:blipFill>
        <p:spPr>
          <a:xfrm>
            <a:off x="242889" y="777356"/>
            <a:ext cx="2707802" cy="1964287"/>
          </a:xfrm>
          <a:prstGeom prst="rect">
            <a:avLst/>
          </a:prstGeom>
          <a:ln w="19050">
            <a:solidFill>
              <a:schemeClr val="tx1"/>
            </a:solidFill>
          </a:ln>
        </p:spPr>
      </p:pic>
      <p:pic>
        <p:nvPicPr>
          <p:cNvPr id="9" name="Picture 8">
            <a:extLst>
              <a:ext uri="{FF2B5EF4-FFF2-40B4-BE49-F238E27FC236}">
                <a16:creationId xmlns:a16="http://schemas.microsoft.com/office/drawing/2014/main" id="{BCE81278-19FC-DE20-558A-58EBBB8099E3}"/>
              </a:ext>
            </a:extLst>
          </p:cNvPr>
          <p:cNvPicPr>
            <a:picLocks noChangeAspect="1"/>
          </p:cNvPicPr>
          <p:nvPr/>
        </p:nvPicPr>
        <p:blipFill>
          <a:blip r:embed="rId4"/>
          <a:stretch>
            <a:fillRect/>
          </a:stretch>
        </p:blipFill>
        <p:spPr>
          <a:xfrm>
            <a:off x="6497082" y="1087200"/>
            <a:ext cx="2392875" cy="2969100"/>
          </a:xfrm>
          <a:prstGeom prst="rect">
            <a:avLst/>
          </a:prstGeom>
          <a:ln w="19050">
            <a:solidFill>
              <a:schemeClr val="tx1"/>
            </a:solidFill>
          </a:ln>
        </p:spPr>
      </p:pic>
      <p:pic>
        <p:nvPicPr>
          <p:cNvPr id="11" name="Picture 10">
            <a:extLst>
              <a:ext uri="{FF2B5EF4-FFF2-40B4-BE49-F238E27FC236}">
                <a16:creationId xmlns:a16="http://schemas.microsoft.com/office/drawing/2014/main" id="{AFD90E19-E4BB-5B2A-37F3-679DA2E8F495}"/>
              </a:ext>
            </a:extLst>
          </p:cNvPr>
          <p:cNvPicPr>
            <a:picLocks noChangeAspect="1"/>
          </p:cNvPicPr>
          <p:nvPr/>
        </p:nvPicPr>
        <p:blipFill>
          <a:blip r:embed="rId5"/>
          <a:stretch>
            <a:fillRect/>
          </a:stretch>
        </p:blipFill>
        <p:spPr>
          <a:xfrm>
            <a:off x="1632263" y="3384000"/>
            <a:ext cx="1670950" cy="1098637"/>
          </a:xfrm>
          <a:prstGeom prst="rect">
            <a:avLst/>
          </a:prstGeom>
        </p:spPr>
      </p:pic>
    </p:spTree>
    <p:extLst>
      <p:ext uri="{BB962C8B-B14F-4D97-AF65-F5344CB8AC3E}">
        <p14:creationId xmlns:p14="http://schemas.microsoft.com/office/powerpoint/2010/main" val="146488186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CB6CBF-2D38-7BAC-99C1-694409DE4B7C}"/>
              </a:ext>
            </a:extLst>
          </p:cNvPr>
          <p:cNvPicPr>
            <a:picLocks noChangeAspect="1"/>
          </p:cNvPicPr>
          <p:nvPr/>
        </p:nvPicPr>
        <p:blipFill>
          <a:blip r:embed="rId2"/>
          <a:stretch>
            <a:fillRect/>
          </a:stretch>
        </p:blipFill>
        <p:spPr>
          <a:xfrm>
            <a:off x="313597" y="628886"/>
            <a:ext cx="3529595" cy="4381567"/>
          </a:xfrm>
          <a:prstGeom prst="rect">
            <a:avLst/>
          </a:prstGeom>
          <a:ln w="19050">
            <a:solidFill>
              <a:schemeClr val="tx1"/>
            </a:solidFill>
          </a:ln>
        </p:spPr>
      </p:pic>
      <p:sp>
        <p:nvSpPr>
          <p:cNvPr id="4" name="TextBox 3">
            <a:extLst>
              <a:ext uri="{FF2B5EF4-FFF2-40B4-BE49-F238E27FC236}">
                <a16:creationId xmlns:a16="http://schemas.microsoft.com/office/drawing/2014/main" id="{945D74A7-2758-F683-1D2D-DC23ACB6C636}"/>
              </a:ext>
            </a:extLst>
          </p:cNvPr>
          <p:cNvSpPr txBox="1"/>
          <p:nvPr/>
        </p:nvSpPr>
        <p:spPr>
          <a:xfrm>
            <a:off x="1595535" y="97971"/>
            <a:ext cx="5864290" cy="553998"/>
          </a:xfrm>
          <a:prstGeom prst="rect">
            <a:avLst/>
          </a:prstGeom>
          <a:noFill/>
        </p:spPr>
        <p:txBody>
          <a:bodyPr wrap="square" rtlCol="0">
            <a:spAutoFit/>
          </a:bodyPr>
          <a:lstStyle/>
          <a:p>
            <a:pPr algn="ctr"/>
            <a:r>
              <a:rPr lang="en-US" sz="3000" b="1" dirty="0">
                <a:solidFill>
                  <a:srgbClr val="C00000"/>
                </a:solidFill>
              </a:rPr>
              <a:t>Lesson Human Capital</a:t>
            </a:r>
          </a:p>
        </p:txBody>
      </p:sp>
      <p:pic>
        <p:nvPicPr>
          <p:cNvPr id="6" name="Picture 5">
            <a:extLst>
              <a:ext uri="{FF2B5EF4-FFF2-40B4-BE49-F238E27FC236}">
                <a16:creationId xmlns:a16="http://schemas.microsoft.com/office/drawing/2014/main" id="{89C3C018-D13D-B58A-B266-8BF456CAC576}"/>
              </a:ext>
            </a:extLst>
          </p:cNvPr>
          <p:cNvPicPr>
            <a:picLocks noChangeAspect="1"/>
          </p:cNvPicPr>
          <p:nvPr/>
        </p:nvPicPr>
        <p:blipFill>
          <a:blip r:embed="rId3"/>
          <a:stretch>
            <a:fillRect/>
          </a:stretch>
        </p:blipFill>
        <p:spPr>
          <a:xfrm>
            <a:off x="3954877" y="628886"/>
            <a:ext cx="2691867" cy="3701921"/>
          </a:xfrm>
          <a:prstGeom prst="rect">
            <a:avLst/>
          </a:prstGeom>
          <a:ln w="19050">
            <a:solidFill>
              <a:schemeClr val="tx1"/>
            </a:solidFill>
          </a:ln>
        </p:spPr>
      </p:pic>
      <p:pic>
        <p:nvPicPr>
          <p:cNvPr id="8" name="Picture 7">
            <a:extLst>
              <a:ext uri="{FF2B5EF4-FFF2-40B4-BE49-F238E27FC236}">
                <a16:creationId xmlns:a16="http://schemas.microsoft.com/office/drawing/2014/main" id="{01E1EE8A-FAEE-4F3D-08EA-2A6AE6554275}"/>
              </a:ext>
            </a:extLst>
          </p:cNvPr>
          <p:cNvPicPr>
            <a:picLocks noChangeAspect="1"/>
          </p:cNvPicPr>
          <p:nvPr/>
        </p:nvPicPr>
        <p:blipFill>
          <a:blip r:embed="rId4"/>
          <a:stretch>
            <a:fillRect/>
          </a:stretch>
        </p:blipFill>
        <p:spPr>
          <a:xfrm>
            <a:off x="6510495" y="1884307"/>
            <a:ext cx="2319910" cy="2980913"/>
          </a:xfrm>
          <a:prstGeom prst="rect">
            <a:avLst/>
          </a:prstGeom>
          <a:ln w="19050">
            <a:solidFill>
              <a:schemeClr val="tx1"/>
            </a:solidFill>
          </a:ln>
        </p:spPr>
      </p:pic>
    </p:spTree>
    <p:extLst>
      <p:ext uri="{BB962C8B-B14F-4D97-AF65-F5344CB8AC3E}">
        <p14:creationId xmlns:p14="http://schemas.microsoft.com/office/powerpoint/2010/main" val="128191363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FA4DB-940A-E57A-BD8B-C477D8F34735}"/>
              </a:ext>
            </a:extLst>
          </p:cNvPr>
          <p:cNvPicPr>
            <a:picLocks noChangeAspect="1"/>
          </p:cNvPicPr>
          <p:nvPr/>
        </p:nvPicPr>
        <p:blipFill>
          <a:blip r:embed="rId2"/>
          <a:stretch>
            <a:fillRect/>
          </a:stretch>
        </p:blipFill>
        <p:spPr>
          <a:xfrm>
            <a:off x="820729" y="832757"/>
            <a:ext cx="2810168" cy="3764465"/>
          </a:xfrm>
          <a:prstGeom prst="rect">
            <a:avLst/>
          </a:prstGeom>
          <a:ln w="19050">
            <a:solidFill>
              <a:schemeClr val="tx1"/>
            </a:solidFill>
          </a:ln>
        </p:spPr>
      </p:pic>
      <p:pic>
        <p:nvPicPr>
          <p:cNvPr id="5" name="Picture 4">
            <a:extLst>
              <a:ext uri="{FF2B5EF4-FFF2-40B4-BE49-F238E27FC236}">
                <a16:creationId xmlns:a16="http://schemas.microsoft.com/office/drawing/2014/main" id="{DC109431-0CE4-739D-F7E9-AFE750A7A4FF}"/>
              </a:ext>
            </a:extLst>
          </p:cNvPr>
          <p:cNvPicPr>
            <a:picLocks noChangeAspect="1"/>
          </p:cNvPicPr>
          <p:nvPr/>
        </p:nvPicPr>
        <p:blipFill>
          <a:blip r:embed="rId3"/>
          <a:stretch>
            <a:fillRect/>
          </a:stretch>
        </p:blipFill>
        <p:spPr>
          <a:xfrm>
            <a:off x="4572000" y="832757"/>
            <a:ext cx="2921151" cy="3697328"/>
          </a:xfrm>
          <a:prstGeom prst="rect">
            <a:avLst/>
          </a:prstGeom>
          <a:ln w="19050">
            <a:solidFill>
              <a:schemeClr val="tx1"/>
            </a:solidFill>
          </a:ln>
        </p:spPr>
      </p:pic>
      <p:sp>
        <p:nvSpPr>
          <p:cNvPr id="7" name="TextBox 6">
            <a:extLst>
              <a:ext uri="{FF2B5EF4-FFF2-40B4-BE49-F238E27FC236}">
                <a16:creationId xmlns:a16="http://schemas.microsoft.com/office/drawing/2014/main" id="{5EB3CEE1-BCD8-A06A-4570-1FD06CEF07B1}"/>
              </a:ext>
            </a:extLst>
          </p:cNvPr>
          <p:cNvSpPr txBox="1"/>
          <p:nvPr/>
        </p:nvSpPr>
        <p:spPr>
          <a:xfrm>
            <a:off x="1747741" y="186906"/>
            <a:ext cx="4573166" cy="461665"/>
          </a:xfrm>
          <a:prstGeom prst="rect">
            <a:avLst/>
          </a:prstGeom>
          <a:noFill/>
        </p:spPr>
        <p:txBody>
          <a:bodyPr wrap="square">
            <a:spAutoFit/>
          </a:bodyPr>
          <a:lstStyle/>
          <a:p>
            <a:pPr algn="ctr"/>
            <a:r>
              <a:rPr lang="en-US" sz="2400" b="1" dirty="0">
                <a:solidFill>
                  <a:srgbClr val="C00000"/>
                </a:solidFill>
              </a:rPr>
              <a:t>Human Capital</a:t>
            </a:r>
          </a:p>
        </p:txBody>
      </p:sp>
    </p:spTree>
    <p:extLst>
      <p:ext uri="{BB962C8B-B14F-4D97-AF65-F5344CB8AC3E}">
        <p14:creationId xmlns:p14="http://schemas.microsoft.com/office/powerpoint/2010/main" val="168572118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1ADBD1-7A89-0EA9-2FEA-FDC50891BCC6}"/>
              </a:ext>
            </a:extLst>
          </p:cNvPr>
          <p:cNvPicPr>
            <a:picLocks noChangeAspect="1"/>
          </p:cNvPicPr>
          <p:nvPr/>
        </p:nvPicPr>
        <p:blipFill>
          <a:blip r:embed="rId2"/>
          <a:stretch>
            <a:fillRect/>
          </a:stretch>
        </p:blipFill>
        <p:spPr>
          <a:xfrm>
            <a:off x="1115227" y="846753"/>
            <a:ext cx="3268889" cy="4128140"/>
          </a:xfrm>
          <a:prstGeom prst="rect">
            <a:avLst/>
          </a:prstGeom>
          <a:ln w="19050">
            <a:solidFill>
              <a:schemeClr val="tx1"/>
            </a:solidFill>
          </a:ln>
        </p:spPr>
      </p:pic>
      <p:pic>
        <p:nvPicPr>
          <p:cNvPr id="5" name="Picture 4">
            <a:extLst>
              <a:ext uri="{FF2B5EF4-FFF2-40B4-BE49-F238E27FC236}">
                <a16:creationId xmlns:a16="http://schemas.microsoft.com/office/drawing/2014/main" id="{7056D1D4-FB8F-15C9-A44E-47DB31A68ED4}"/>
              </a:ext>
            </a:extLst>
          </p:cNvPr>
          <p:cNvPicPr>
            <a:picLocks noChangeAspect="1"/>
          </p:cNvPicPr>
          <p:nvPr/>
        </p:nvPicPr>
        <p:blipFill>
          <a:blip r:embed="rId3"/>
          <a:stretch>
            <a:fillRect/>
          </a:stretch>
        </p:blipFill>
        <p:spPr>
          <a:xfrm>
            <a:off x="4759886" y="867747"/>
            <a:ext cx="2873858" cy="3946193"/>
          </a:xfrm>
          <a:prstGeom prst="rect">
            <a:avLst/>
          </a:prstGeom>
          <a:ln w="19050">
            <a:solidFill>
              <a:schemeClr val="tx1"/>
            </a:solidFill>
          </a:ln>
        </p:spPr>
      </p:pic>
      <p:sp>
        <p:nvSpPr>
          <p:cNvPr id="4" name="TextBox 3">
            <a:extLst>
              <a:ext uri="{FF2B5EF4-FFF2-40B4-BE49-F238E27FC236}">
                <a16:creationId xmlns:a16="http://schemas.microsoft.com/office/drawing/2014/main" id="{98C474D4-ACD8-C635-ED58-F60E528A265E}"/>
              </a:ext>
            </a:extLst>
          </p:cNvPr>
          <p:cNvSpPr txBox="1"/>
          <p:nvPr/>
        </p:nvSpPr>
        <p:spPr>
          <a:xfrm>
            <a:off x="1641251" y="329561"/>
            <a:ext cx="4572000" cy="369332"/>
          </a:xfrm>
          <a:prstGeom prst="rect">
            <a:avLst/>
          </a:prstGeom>
          <a:noFill/>
        </p:spPr>
        <p:txBody>
          <a:bodyPr wrap="square">
            <a:spAutoFit/>
          </a:bodyPr>
          <a:lstStyle/>
          <a:p>
            <a:pPr algn="ctr"/>
            <a:r>
              <a:rPr lang="en-US" sz="1800" b="1" dirty="0">
                <a:solidFill>
                  <a:srgbClr val="C00000"/>
                </a:solidFill>
              </a:rPr>
              <a:t>Human Capital</a:t>
            </a:r>
          </a:p>
        </p:txBody>
      </p:sp>
    </p:spTree>
    <p:extLst>
      <p:ext uri="{BB962C8B-B14F-4D97-AF65-F5344CB8AC3E}">
        <p14:creationId xmlns:p14="http://schemas.microsoft.com/office/powerpoint/2010/main" val="367860730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1C3FD5-7D90-9C69-ED9B-56BE331F162C}"/>
              </a:ext>
            </a:extLst>
          </p:cNvPr>
          <p:cNvSpPr txBox="1"/>
          <p:nvPr/>
        </p:nvSpPr>
        <p:spPr>
          <a:xfrm>
            <a:off x="2055651" y="60943"/>
            <a:ext cx="4573166" cy="646331"/>
          </a:xfrm>
          <a:prstGeom prst="rect">
            <a:avLst/>
          </a:prstGeom>
          <a:noFill/>
        </p:spPr>
        <p:txBody>
          <a:bodyPr wrap="square">
            <a:spAutoFit/>
          </a:bodyPr>
          <a:lstStyle/>
          <a:p>
            <a:pPr algn="ctr"/>
            <a:r>
              <a:rPr lang="en-US" sz="3600" b="1" dirty="0">
                <a:solidFill>
                  <a:srgbClr val="C00000"/>
                </a:solidFill>
              </a:rPr>
              <a:t>Human Capital</a:t>
            </a:r>
          </a:p>
        </p:txBody>
      </p:sp>
      <p:pic>
        <p:nvPicPr>
          <p:cNvPr id="5" name="Picture 4">
            <a:extLst>
              <a:ext uri="{FF2B5EF4-FFF2-40B4-BE49-F238E27FC236}">
                <a16:creationId xmlns:a16="http://schemas.microsoft.com/office/drawing/2014/main" id="{37654AA1-553A-0C5A-7E20-062F760A9345}"/>
              </a:ext>
            </a:extLst>
          </p:cNvPr>
          <p:cNvPicPr>
            <a:picLocks noChangeAspect="1"/>
          </p:cNvPicPr>
          <p:nvPr/>
        </p:nvPicPr>
        <p:blipFill>
          <a:blip r:embed="rId2"/>
          <a:stretch>
            <a:fillRect/>
          </a:stretch>
        </p:blipFill>
        <p:spPr>
          <a:xfrm>
            <a:off x="6822341" y="144849"/>
            <a:ext cx="1967272" cy="2319896"/>
          </a:xfrm>
          <a:prstGeom prst="rect">
            <a:avLst/>
          </a:prstGeom>
          <a:ln w="19050">
            <a:solidFill>
              <a:schemeClr val="tx1"/>
            </a:solidFill>
          </a:ln>
        </p:spPr>
      </p:pic>
      <p:pic>
        <p:nvPicPr>
          <p:cNvPr id="7" name="Picture 6">
            <a:extLst>
              <a:ext uri="{FF2B5EF4-FFF2-40B4-BE49-F238E27FC236}">
                <a16:creationId xmlns:a16="http://schemas.microsoft.com/office/drawing/2014/main" id="{893143C8-768A-71D3-42E1-4A2D083F73F2}"/>
              </a:ext>
            </a:extLst>
          </p:cNvPr>
          <p:cNvPicPr>
            <a:picLocks noChangeAspect="1"/>
          </p:cNvPicPr>
          <p:nvPr/>
        </p:nvPicPr>
        <p:blipFill>
          <a:blip r:embed="rId3"/>
          <a:stretch>
            <a:fillRect/>
          </a:stretch>
        </p:blipFill>
        <p:spPr>
          <a:xfrm>
            <a:off x="1537708" y="747172"/>
            <a:ext cx="3375413" cy="4072508"/>
          </a:xfrm>
          <a:prstGeom prst="rect">
            <a:avLst/>
          </a:prstGeom>
          <a:ln w="19050">
            <a:solidFill>
              <a:schemeClr val="tx1"/>
            </a:solidFill>
          </a:ln>
        </p:spPr>
      </p:pic>
      <p:pic>
        <p:nvPicPr>
          <p:cNvPr id="9" name="Picture 8">
            <a:extLst>
              <a:ext uri="{FF2B5EF4-FFF2-40B4-BE49-F238E27FC236}">
                <a16:creationId xmlns:a16="http://schemas.microsoft.com/office/drawing/2014/main" id="{1321D05C-81B4-103E-5E79-4D8FDAEA96C2}"/>
              </a:ext>
            </a:extLst>
          </p:cNvPr>
          <p:cNvPicPr>
            <a:picLocks noChangeAspect="1"/>
          </p:cNvPicPr>
          <p:nvPr/>
        </p:nvPicPr>
        <p:blipFill>
          <a:blip r:embed="rId4"/>
          <a:stretch>
            <a:fillRect/>
          </a:stretch>
        </p:blipFill>
        <p:spPr>
          <a:xfrm>
            <a:off x="5395572" y="2346737"/>
            <a:ext cx="3097618" cy="2067008"/>
          </a:xfrm>
          <a:prstGeom prst="rect">
            <a:avLst/>
          </a:prstGeom>
          <a:ln w="28575">
            <a:solidFill>
              <a:schemeClr val="tx1"/>
            </a:solidFill>
          </a:ln>
        </p:spPr>
      </p:pic>
    </p:spTree>
    <p:extLst>
      <p:ext uri="{BB962C8B-B14F-4D97-AF65-F5344CB8AC3E}">
        <p14:creationId xmlns:p14="http://schemas.microsoft.com/office/powerpoint/2010/main" val="364299664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CACF56-0D6A-3D36-6D51-4B9BDBCC955D}"/>
              </a:ext>
            </a:extLst>
          </p:cNvPr>
          <p:cNvPicPr>
            <a:picLocks noChangeAspect="1"/>
          </p:cNvPicPr>
          <p:nvPr/>
        </p:nvPicPr>
        <p:blipFill>
          <a:blip r:embed="rId2"/>
          <a:stretch>
            <a:fillRect/>
          </a:stretch>
        </p:blipFill>
        <p:spPr>
          <a:xfrm>
            <a:off x="141965" y="685651"/>
            <a:ext cx="2800654" cy="3597023"/>
          </a:xfrm>
          <a:prstGeom prst="rect">
            <a:avLst/>
          </a:prstGeom>
          <a:ln w="19050">
            <a:solidFill>
              <a:schemeClr val="tx1"/>
            </a:solidFill>
          </a:ln>
        </p:spPr>
      </p:pic>
      <p:sp>
        <p:nvSpPr>
          <p:cNvPr id="5" name="TextBox 4">
            <a:extLst>
              <a:ext uri="{FF2B5EF4-FFF2-40B4-BE49-F238E27FC236}">
                <a16:creationId xmlns:a16="http://schemas.microsoft.com/office/drawing/2014/main" id="{CAD123AC-2423-B699-3969-E9D584E7945B}"/>
              </a:ext>
            </a:extLst>
          </p:cNvPr>
          <p:cNvSpPr txBox="1"/>
          <p:nvPr/>
        </p:nvSpPr>
        <p:spPr>
          <a:xfrm>
            <a:off x="159057" y="55311"/>
            <a:ext cx="6477661" cy="507831"/>
          </a:xfrm>
          <a:prstGeom prst="rect">
            <a:avLst/>
          </a:prstGeom>
          <a:noFill/>
        </p:spPr>
        <p:txBody>
          <a:bodyPr wrap="square">
            <a:spAutoFit/>
          </a:bodyPr>
          <a:lstStyle/>
          <a:p>
            <a:pPr algn="ctr"/>
            <a:r>
              <a:rPr lang="en-US" sz="2700" b="1" dirty="0">
                <a:solidFill>
                  <a:srgbClr val="C00000"/>
                </a:solidFill>
              </a:rPr>
              <a:t>                 Goods and Services</a:t>
            </a:r>
          </a:p>
        </p:txBody>
      </p:sp>
      <p:pic>
        <p:nvPicPr>
          <p:cNvPr id="7" name="Picture 6">
            <a:extLst>
              <a:ext uri="{FF2B5EF4-FFF2-40B4-BE49-F238E27FC236}">
                <a16:creationId xmlns:a16="http://schemas.microsoft.com/office/drawing/2014/main" id="{4788A37C-DD96-9A70-1AE4-B8A88B5D419E}"/>
              </a:ext>
            </a:extLst>
          </p:cNvPr>
          <p:cNvPicPr>
            <a:picLocks noChangeAspect="1"/>
          </p:cNvPicPr>
          <p:nvPr/>
        </p:nvPicPr>
        <p:blipFill>
          <a:blip r:embed="rId3"/>
          <a:stretch>
            <a:fillRect/>
          </a:stretch>
        </p:blipFill>
        <p:spPr>
          <a:xfrm>
            <a:off x="2692743" y="1543559"/>
            <a:ext cx="2416021" cy="3277903"/>
          </a:xfrm>
          <a:prstGeom prst="rect">
            <a:avLst/>
          </a:prstGeom>
          <a:ln w="19050">
            <a:solidFill>
              <a:schemeClr val="tx1"/>
            </a:solidFill>
          </a:ln>
        </p:spPr>
      </p:pic>
      <p:pic>
        <p:nvPicPr>
          <p:cNvPr id="9" name="Picture 8">
            <a:extLst>
              <a:ext uri="{FF2B5EF4-FFF2-40B4-BE49-F238E27FC236}">
                <a16:creationId xmlns:a16="http://schemas.microsoft.com/office/drawing/2014/main" id="{504452B2-93C9-565E-32B1-142BB4468892}"/>
              </a:ext>
            </a:extLst>
          </p:cNvPr>
          <p:cNvPicPr>
            <a:picLocks noChangeAspect="1"/>
          </p:cNvPicPr>
          <p:nvPr/>
        </p:nvPicPr>
        <p:blipFill>
          <a:blip r:embed="rId4"/>
          <a:stretch>
            <a:fillRect/>
          </a:stretch>
        </p:blipFill>
        <p:spPr>
          <a:xfrm>
            <a:off x="4821869" y="726639"/>
            <a:ext cx="1693250" cy="2200567"/>
          </a:xfrm>
          <a:prstGeom prst="rect">
            <a:avLst/>
          </a:prstGeom>
          <a:ln w="19050">
            <a:solidFill>
              <a:schemeClr val="tx1"/>
            </a:solidFill>
          </a:ln>
        </p:spPr>
      </p:pic>
      <p:pic>
        <p:nvPicPr>
          <p:cNvPr id="11" name="Picture 10">
            <a:extLst>
              <a:ext uri="{FF2B5EF4-FFF2-40B4-BE49-F238E27FC236}">
                <a16:creationId xmlns:a16="http://schemas.microsoft.com/office/drawing/2014/main" id="{42D93FF5-2F1D-C00E-C995-2841EC4B6C99}"/>
              </a:ext>
            </a:extLst>
          </p:cNvPr>
          <p:cNvPicPr>
            <a:picLocks noChangeAspect="1"/>
          </p:cNvPicPr>
          <p:nvPr/>
        </p:nvPicPr>
        <p:blipFill>
          <a:blip r:embed="rId5"/>
          <a:stretch>
            <a:fillRect/>
          </a:stretch>
        </p:blipFill>
        <p:spPr>
          <a:xfrm>
            <a:off x="6844485" y="188107"/>
            <a:ext cx="1853945" cy="2383643"/>
          </a:xfrm>
          <a:prstGeom prst="rect">
            <a:avLst/>
          </a:prstGeom>
          <a:ln w="19050">
            <a:solidFill>
              <a:schemeClr val="tx1"/>
            </a:solidFill>
          </a:ln>
        </p:spPr>
      </p:pic>
      <p:pic>
        <p:nvPicPr>
          <p:cNvPr id="13" name="Picture 12">
            <a:extLst>
              <a:ext uri="{FF2B5EF4-FFF2-40B4-BE49-F238E27FC236}">
                <a16:creationId xmlns:a16="http://schemas.microsoft.com/office/drawing/2014/main" id="{59545F7B-DD54-8E21-F058-5D9EA3A720E5}"/>
              </a:ext>
            </a:extLst>
          </p:cNvPr>
          <p:cNvPicPr>
            <a:picLocks noChangeAspect="1"/>
          </p:cNvPicPr>
          <p:nvPr/>
        </p:nvPicPr>
        <p:blipFill>
          <a:blip r:embed="rId6"/>
          <a:stretch>
            <a:fillRect/>
          </a:stretch>
        </p:blipFill>
        <p:spPr>
          <a:xfrm>
            <a:off x="5892082" y="2792186"/>
            <a:ext cx="1879376" cy="2251705"/>
          </a:xfrm>
          <a:prstGeom prst="rect">
            <a:avLst/>
          </a:prstGeom>
          <a:ln w="19050">
            <a:solidFill>
              <a:schemeClr val="tx1"/>
            </a:solidFill>
          </a:ln>
        </p:spPr>
      </p:pic>
    </p:spTree>
    <p:extLst>
      <p:ext uri="{BB962C8B-B14F-4D97-AF65-F5344CB8AC3E}">
        <p14:creationId xmlns:p14="http://schemas.microsoft.com/office/powerpoint/2010/main" val="343840371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9B36FB-4618-792B-1144-519AECED4A35}"/>
              </a:ext>
            </a:extLst>
          </p:cNvPr>
          <p:cNvSpPr txBox="1"/>
          <p:nvPr/>
        </p:nvSpPr>
        <p:spPr>
          <a:xfrm>
            <a:off x="2285417" y="298873"/>
            <a:ext cx="4573166" cy="553998"/>
          </a:xfrm>
          <a:prstGeom prst="rect">
            <a:avLst/>
          </a:prstGeom>
          <a:noFill/>
        </p:spPr>
        <p:txBody>
          <a:bodyPr wrap="square">
            <a:spAutoFit/>
          </a:bodyPr>
          <a:lstStyle/>
          <a:p>
            <a:pPr algn="ctr"/>
            <a:r>
              <a:rPr lang="en-US" sz="3000" b="1" dirty="0">
                <a:solidFill>
                  <a:srgbClr val="C00000"/>
                </a:solidFill>
              </a:rPr>
              <a:t>Public Goods and Services</a:t>
            </a:r>
          </a:p>
        </p:txBody>
      </p:sp>
      <p:pic>
        <p:nvPicPr>
          <p:cNvPr id="7" name="Picture 6">
            <a:extLst>
              <a:ext uri="{FF2B5EF4-FFF2-40B4-BE49-F238E27FC236}">
                <a16:creationId xmlns:a16="http://schemas.microsoft.com/office/drawing/2014/main" id="{128987B4-A218-F472-B912-6081D24DBFE0}"/>
              </a:ext>
            </a:extLst>
          </p:cNvPr>
          <p:cNvPicPr>
            <a:picLocks noChangeAspect="1"/>
          </p:cNvPicPr>
          <p:nvPr/>
        </p:nvPicPr>
        <p:blipFill>
          <a:blip r:embed="rId2"/>
          <a:stretch>
            <a:fillRect/>
          </a:stretch>
        </p:blipFill>
        <p:spPr>
          <a:xfrm>
            <a:off x="409454" y="769885"/>
            <a:ext cx="2827458" cy="3701702"/>
          </a:xfrm>
          <a:prstGeom prst="rect">
            <a:avLst/>
          </a:prstGeom>
          <a:ln w="19050">
            <a:solidFill>
              <a:schemeClr val="tx1"/>
            </a:solidFill>
          </a:ln>
        </p:spPr>
      </p:pic>
      <p:pic>
        <p:nvPicPr>
          <p:cNvPr id="9" name="Picture 8">
            <a:extLst>
              <a:ext uri="{FF2B5EF4-FFF2-40B4-BE49-F238E27FC236}">
                <a16:creationId xmlns:a16="http://schemas.microsoft.com/office/drawing/2014/main" id="{0DFAE1AC-5305-05C8-7428-0A5234AF6039}"/>
              </a:ext>
            </a:extLst>
          </p:cNvPr>
          <p:cNvPicPr>
            <a:picLocks noChangeAspect="1"/>
          </p:cNvPicPr>
          <p:nvPr/>
        </p:nvPicPr>
        <p:blipFill>
          <a:blip r:embed="rId3"/>
          <a:stretch>
            <a:fillRect/>
          </a:stretch>
        </p:blipFill>
        <p:spPr>
          <a:xfrm>
            <a:off x="3640469" y="784301"/>
            <a:ext cx="2930615" cy="4161076"/>
          </a:xfrm>
          <a:prstGeom prst="rect">
            <a:avLst/>
          </a:prstGeom>
          <a:ln w="19050">
            <a:solidFill>
              <a:schemeClr val="tx1"/>
            </a:solidFill>
          </a:ln>
        </p:spPr>
      </p:pic>
      <p:pic>
        <p:nvPicPr>
          <p:cNvPr id="11" name="Picture 10">
            <a:extLst>
              <a:ext uri="{FF2B5EF4-FFF2-40B4-BE49-F238E27FC236}">
                <a16:creationId xmlns:a16="http://schemas.microsoft.com/office/drawing/2014/main" id="{BFF0F4C9-B148-44D0-4D10-CB8418DEFBBC}"/>
              </a:ext>
            </a:extLst>
          </p:cNvPr>
          <p:cNvPicPr>
            <a:picLocks noChangeAspect="1"/>
          </p:cNvPicPr>
          <p:nvPr/>
        </p:nvPicPr>
        <p:blipFill>
          <a:blip r:embed="rId4"/>
          <a:stretch>
            <a:fillRect/>
          </a:stretch>
        </p:blipFill>
        <p:spPr>
          <a:xfrm>
            <a:off x="6677511" y="1616530"/>
            <a:ext cx="2267204" cy="3032156"/>
          </a:xfrm>
          <a:prstGeom prst="rect">
            <a:avLst/>
          </a:prstGeom>
          <a:ln w="19050">
            <a:solidFill>
              <a:schemeClr val="tx1"/>
            </a:solidFill>
          </a:ln>
        </p:spPr>
      </p:pic>
      <p:pic>
        <p:nvPicPr>
          <p:cNvPr id="12" name="Picture 7" descr="C:\Users\JMU Econed\AppData\Local\Microsoft\Windows\Temporary Internet Files\Content.IE5\WNZJDG6C\MC900129382[1].wmf">
            <a:extLst>
              <a:ext uri="{FF2B5EF4-FFF2-40B4-BE49-F238E27FC236}">
                <a16:creationId xmlns:a16="http://schemas.microsoft.com/office/drawing/2014/main" id="{8FD9DAAC-5246-EF90-2EA3-F46CA45D18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21122">
            <a:off x="340741" y="3943491"/>
            <a:ext cx="1052286" cy="1056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58878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9CE464-CA33-A67E-2062-6F8339C3E494}"/>
              </a:ext>
            </a:extLst>
          </p:cNvPr>
          <p:cNvSpPr txBox="1"/>
          <p:nvPr/>
        </p:nvSpPr>
        <p:spPr>
          <a:xfrm>
            <a:off x="2223601" y="368852"/>
            <a:ext cx="4573166" cy="553998"/>
          </a:xfrm>
          <a:prstGeom prst="rect">
            <a:avLst/>
          </a:prstGeom>
          <a:noFill/>
        </p:spPr>
        <p:txBody>
          <a:bodyPr wrap="square">
            <a:spAutoFit/>
          </a:bodyPr>
          <a:lstStyle/>
          <a:p>
            <a:pPr algn="ctr"/>
            <a:r>
              <a:rPr lang="en-US" sz="3000" b="1" dirty="0">
                <a:solidFill>
                  <a:srgbClr val="C00000"/>
                </a:solidFill>
              </a:rPr>
              <a:t>Public Goods and Services</a:t>
            </a:r>
          </a:p>
        </p:txBody>
      </p:sp>
      <p:pic>
        <p:nvPicPr>
          <p:cNvPr id="8" name="Picture 7">
            <a:extLst>
              <a:ext uri="{FF2B5EF4-FFF2-40B4-BE49-F238E27FC236}">
                <a16:creationId xmlns:a16="http://schemas.microsoft.com/office/drawing/2014/main" id="{F5219069-AD8F-2FD4-DD03-793B576A5279}"/>
              </a:ext>
            </a:extLst>
          </p:cNvPr>
          <p:cNvPicPr>
            <a:picLocks noChangeAspect="1"/>
          </p:cNvPicPr>
          <p:nvPr/>
        </p:nvPicPr>
        <p:blipFill>
          <a:blip r:embed="rId2"/>
          <a:stretch>
            <a:fillRect/>
          </a:stretch>
        </p:blipFill>
        <p:spPr>
          <a:xfrm>
            <a:off x="467317" y="818870"/>
            <a:ext cx="2741059" cy="3836336"/>
          </a:xfrm>
          <a:prstGeom prst="rect">
            <a:avLst/>
          </a:prstGeom>
          <a:ln w="19050">
            <a:solidFill>
              <a:schemeClr val="tx1"/>
            </a:solidFill>
          </a:ln>
        </p:spPr>
      </p:pic>
      <p:pic>
        <p:nvPicPr>
          <p:cNvPr id="10" name="Picture 9">
            <a:extLst>
              <a:ext uri="{FF2B5EF4-FFF2-40B4-BE49-F238E27FC236}">
                <a16:creationId xmlns:a16="http://schemas.microsoft.com/office/drawing/2014/main" id="{59B18841-7797-D533-ECDE-661E43F8FDFE}"/>
              </a:ext>
            </a:extLst>
          </p:cNvPr>
          <p:cNvPicPr>
            <a:picLocks noChangeAspect="1"/>
          </p:cNvPicPr>
          <p:nvPr/>
        </p:nvPicPr>
        <p:blipFill>
          <a:blip r:embed="rId3"/>
          <a:stretch>
            <a:fillRect/>
          </a:stretch>
        </p:blipFill>
        <p:spPr>
          <a:xfrm>
            <a:off x="3526826" y="1084683"/>
            <a:ext cx="2708356" cy="3514539"/>
          </a:xfrm>
          <a:prstGeom prst="rect">
            <a:avLst/>
          </a:prstGeom>
          <a:ln w="19050">
            <a:solidFill>
              <a:schemeClr val="tx1"/>
            </a:solidFill>
          </a:ln>
        </p:spPr>
      </p:pic>
      <p:pic>
        <p:nvPicPr>
          <p:cNvPr id="12" name="Picture 11">
            <a:extLst>
              <a:ext uri="{FF2B5EF4-FFF2-40B4-BE49-F238E27FC236}">
                <a16:creationId xmlns:a16="http://schemas.microsoft.com/office/drawing/2014/main" id="{3308256B-DF0F-CAAA-5013-802FF6ADBCF3}"/>
              </a:ext>
            </a:extLst>
          </p:cNvPr>
          <p:cNvPicPr>
            <a:picLocks noChangeAspect="1"/>
          </p:cNvPicPr>
          <p:nvPr/>
        </p:nvPicPr>
        <p:blipFill>
          <a:blip r:embed="rId4"/>
          <a:stretch>
            <a:fillRect/>
          </a:stretch>
        </p:blipFill>
        <p:spPr>
          <a:xfrm>
            <a:off x="6350430" y="1140666"/>
            <a:ext cx="2635074" cy="3402571"/>
          </a:xfrm>
          <a:prstGeom prst="rect">
            <a:avLst/>
          </a:prstGeom>
          <a:ln w="19050">
            <a:solidFill>
              <a:schemeClr val="tx1"/>
            </a:solidFill>
          </a:ln>
        </p:spPr>
      </p:pic>
    </p:spTree>
    <p:extLst>
      <p:ext uri="{BB962C8B-B14F-4D97-AF65-F5344CB8AC3E}">
        <p14:creationId xmlns:p14="http://schemas.microsoft.com/office/powerpoint/2010/main" val="380154823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D88BC-59DF-0E0F-C474-2E46EA6EA967}"/>
              </a:ext>
            </a:extLst>
          </p:cNvPr>
          <p:cNvPicPr>
            <a:picLocks noChangeAspect="1"/>
          </p:cNvPicPr>
          <p:nvPr/>
        </p:nvPicPr>
        <p:blipFill>
          <a:blip r:embed="rId2"/>
          <a:stretch>
            <a:fillRect/>
          </a:stretch>
        </p:blipFill>
        <p:spPr>
          <a:xfrm>
            <a:off x="295008" y="1032929"/>
            <a:ext cx="3247295" cy="3914628"/>
          </a:xfrm>
          <a:prstGeom prst="rect">
            <a:avLst/>
          </a:prstGeom>
          <a:ln w="19050">
            <a:solidFill>
              <a:schemeClr val="tx1"/>
            </a:solidFill>
          </a:ln>
        </p:spPr>
      </p:pic>
      <p:sp>
        <p:nvSpPr>
          <p:cNvPr id="5" name="TextBox 4">
            <a:extLst>
              <a:ext uri="{FF2B5EF4-FFF2-40B4-BE49-F238E27FC236}">
                <a16:creationId xmlns:a16="http://schemas.microsoft.com/office/drawing/2014/main" id="{90077422-4DC1-219A-FE3B-E97B0E495729}"/>
              </a:ext>
            </a:extLst>
          </p:cNvPr>
          <p:cNvSpPr txBox="1"/>
          <p:nvPr/>
        </p:nvSpPr>
        <p:spPr>
          <a:xfrm>
            <a:off x="1088040" y="74121"/>
            <a:ext cx="4908525" cy="553998"/>
          </a:xfrm>
          <a:prstGeom prst="rect">
            <a:avLst/>
          </a:prstGeom>
          <a:noFill/>
        </p:spPr>
        <p:txBody>
          <a:bodyPr wrap="square">
            <a:spAutoFit/>
          </a:bodyPr>
          <a:lstStyle/>
          <a:p>
            <a:pPr algn="ctr"/>
            <a:r>
              <a:rPr lang="en-US" sz="3000" b="1" dirty="0">
                <a:solidFill>
                  <a:srgbClr val="C00000"/>
                </a:solidFill>
              </a:rPr>
              <a:t>Costs &amp; Benefits Lesson</a:t>
            </a:r>
          </a:p>
        </p:txBody>
      </p:sp>
      <p:pic>
        <p:nvPicPr>
          <p:cNvPr id="7" name="Picture 6">
            <a:extLst>
              <a:ext uri="{FF2B5EF4-FFF2-40B4-BE49-F238E27FC236}">
                <a16:creationId xmlns:a16="http://schemas.microsoft.com/office/drawing/2014/main" id="{7E513AE0-76A1-5102-987E-13916873ECAC}"/>
              </a:ext>
            </a:extLst>
          </p:cNvPr>
          <p:cNvPicPr>
            <a:picLocks noChangeAspect="1"/>
          </p:cNvPicPr>
          <p:nvPr/>
        </p:nvPicPr>
        <p:blipFill>
          <a:blip r:embed="rId3"/>
          <a:stretch>
            <a:fillRect/>
          </a:stretch>
        </p:blipFill>
        <p:spPr>
          <a:xfrm>
            <a:off x="3430412" y="1133670"/>
            <a:ext cx="1697680" cy="2077757"/>
          </a:xfrm>
          <a:prstGeom prst="rect">
            <a:avLst/>
          </a:prstGeom>
          <a:ln w="19050">
            <a:solidFill>
              <a:schemeClr val="tx1"/>
            </a:solidFill>
          </a:ln>
        </p:spPr>
      </p:pic>
      <p:pic>
        <p:nvPicPr>
          <p:cNvPr id="9" name="Picture 8">
            <a:extLst>
              <a:ext uri="{FF2B5EF4-FFF2-40B4-BE49-F238E27FC236}">
                <a16:creationId xmlns:a16="http://schemas.microsoft.com/office/drawing/2014/main" id="{260C0CAC-8F0B-D991-B01B-D4199EA5999F}"/>
              </a:ext>
            </a:extLst>
          </p:cNvPr>
          <p:cNvPicPr>
            <a:picLocks noChangeAspect="1"/>
          </p:cNvPicPr>
          <p:nvPr/>
        </p:nvPicPr>
        <p:blipFill>
          <a:blip r:embed="rId4"/>
          <a:stretch>
            <a:fillRect/>
          </a:stretch>
        </p:blipFill>
        <p:spPr>
          <a:xfrm>
            <a:off x="4483068" y="2821745"/>
            <a:ext cx="1839233" cy="2174860"/>
          </a:xfrm>
          <a:prstGeom prst="rect">
            <a:avLst/>
          </a:prstGeom>
          <a:ln w="19050">
            <a:solidFill>
              <a:schemeClr val="tx1"/>
            </a:solidFill>
          </a:ln>
        </p:spPr>
      </p:pic>
      <p:pic>
        <p:nvPicPr>
          <p:cNvPr id="11" name="Picture 10">
            <a:extLst>
              <a:ext uri="{FF2B5EF4-FFF2-40B4-BE49-F238E27FC236}">
                <a16:creationId xmlns:a16="http://schemas.microsoft.com/office/drawing/2014/main" id="{2B64C661-2662-CA57-57F2-4946DA043494}"/>
              </a:ext>
            </a:extLst>
          </p:cNvPr>
          <p:cNvPicPr>
            <a:picLocks noChangeAspect="1"/>
          </p:cNvPicPr>
          <p:nvPr/>
        </p:nvPicPr>
        <p:blipFill>
          <a:blip r:embed="rId5"/>
          <a:stretch>
            <a:fillRect/>
          </a:stretch>
        </p:blipFill>
        <p:spPr>
          <a:xfrm>
            <a:off x="5685765" y="811763"/>
            <a:ext cx="1599110" cy="1826338"/>
          </a:xfrm>
          <a:prstGeom prst="rect">
            <a:avLst/>
          </a:prstGeom>
          <a:ln w="19050">
            <a:solidFill>
              <a:schemeClr val="tx1"/>
            </a:solidFill>
          </a:ln>
        </p:spPr>
      </p:pic>
      <p:pic>
        <p:nvPicPr>
          <p:cNvPr id="13" name="Picture 12">
            <a:extLst>
              <a:ext uri="{FF2B5EF4-FFF2-40B4-BE49-F238E27FC236}">
                <a16:creationId xmlns:a16="http://schemas.microsoft.com/office/drawing/2014/main" id="{38763B98-CD41-C952-4531-C38C6EB5FC41}"/>
              </a:ext>
            </a:extLst>
          </p:cNvPr>
          <p:cNvPicPr>
            <a:picLocks noChangeAspect="1"/>
          </p:cNvPicPr>
          <p:nvPr/>
        </p:nvPicPr>
        <p:blipFill>
          <a:blip r:embed="rId6"/>
          <a:stretch>
            <a:fillRect/>
          </a:stretch>
        </p:blipFill>
        <p:spPr>
          <a:xfrm>
            <a:off x="6243172" y="3310035"/>
            <a:ext cx="2869677" cy="1078786"/>
          </a:xfrm>
          <a:prstGeom prst="rect">
            <a:avLst/>
          </a:prstGeom>
          <a:ln w="19050">
            <a:solidFill>
              <a:schemeClr val="tx1"/>
            </a:solidFill>
          </a:ln>
        </p:spPr>
      </p:pic>
    </p:spTree>
    <p:extLst>
      <p:ext uri="{BB962C8B-B14F-4D97-AF65-F5344CB8AC3E}">
        <p14:creationId xmlns:p14="http://schemas.microsoft.com/office/powerpoint/2010/main" val="54893078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A229B0-F3DA-75EE-A70D-F0E91D144EFE}"/>
              </a:ext>
            </a:extLst>
          </p:cNvPr>
          <p:cNvSpPr txBox="1"/>
          <p:nvPr/>
        </p:nvSpPr>
        <p:spPr>
          <a:xfrm>
            <a:off x="2041655" y="60943"/>
            <a:ext cx="4573166" cy="553998"/>
          </a:xfrm>
          <a:prstGeom prst="rect">
            <a:avLst/>
          </a:prstGeom>
          <a:noFill/>
        </p:spPr>
        <p:txBody>
          <a:bodyPr wrap="square">
            <a:spAutoFit/>
          </a:bodyPr>
          <a:lstStyle/>
          <a:p>
            <a:pPr algn="ctr"/>
            <a:r>
              <a:rPr lang="en-US" sz="3000" b="1" dirty="0">
                <a:solidFill>
                  <a:srgbClr val="C00000"/>
                </a:solidFill>
              </a:rPr>
              <a:t>Costs &amp; Benefits</a:t>
            </a:r>
          </a:p>
        </p:txBody>
      </p:sp>
      <p:pic>
        <p:nvPicPr>
          <p:cNvPr id="7" name="Picture 6">
            <a:extLst>
              <a:ext uri="{FF2B5EF4-FFF2-40B4-BE49-F238E27FC236}">
                <a16:creationId xmlns:a16="http://schemas.microsoft.com/office/drawing/2014/main" id="{4F04F50D-4B28-CABD-D107-CA0E2864933B}"/>
              </a:ext>
            </a:extLst>
          </p:cNvPr>
          <p:cNvPicPr>
            <a:picLocks noChangeAspect="1"/>
          </p:cNvPicPr>
          <p:nvPr/>
        </p:nvPicPr>
        <p:blipFill>
          <a:blip r:embed="rId2"/>
          <a:stretch>
            <a:fillRect/>
          </a:stretch>
        </p:blipFill>
        <p:spPr>
          <a:xfrm>
            <a:off x="472847" y="650810"/>
            <a:ext cx="2655496" cy="3165805"/>
          </a:xfrm>
          <a:prstGeom prst="rect">
            <a:avLst/>
          </a:prstGeom>
          <a:ln w="19050">
            <a:solidFill>
              <a:schemeClr val="tx1"/>
            </a:solidFill>
          </a:ln>
        </p:spPr>
      </p:pic>
      <p:pic>
        <p:nvPicPr>
          <p:cNvPr id="9" name="Picture 8">
            <a:extLst>
              <a:ext uri="{FF2B5EF4-FFF2-40B4-BE49-F238E27FC236}">
                <a16:creationId xmlns:a16="http://schemas.microsoft.com/office/drawing/2014/main" id="{8F1159DF-97AD-A841-2EAD-29CE6A7DBD4B}"/>
              </a:ext>
            </a:extLst>
          </p:cNvPr>
          <p:cNvPicPr>
            <a:picLocks noChangeAspect="1"/>
          </p:cNvPicPr>
          <p:nvPr/>
        </p:nvPicPr>
        <p:blipFill>
          <a:blip r:embed="rId3"/>
          <a:stretch>
            <a:fillRect/>
          </a:stretch>
        </p:blipFill>
        <p:spPr>
          <a:xfrm>
            <a:off x="6651560" y="1322614"/>
            <a:ext cx="2224794" cy="2687252"/>
          </a:xfrm>
          <a:prstGeom prst="rect">
            <a:avLst/>
          </a:prstGeom>
          <a:ln w="19050">
            <a:solidFill>
              <a:schemeClr val="tx1"/>
            </a:solidFill>
          </a:ln>
        </p:spPr>
      </p:pic>
      <p:pic>
        <p:nvPicPr>
          <p:cNvPr id="11" name="Picture 10">
            <a:extLst>
              <a:ext uri="{FF2B5EF4-FFF2-40B4-BE49-F238E27FC236}">
                <a16:creationId xmlns:a16="http://schemas.microsoft.com/office/drawing/2014/main" id="{D9FDFB8B-7125-915B-5FCC-F68A3F8D6239}"/>
              </a:ext>
            </a:extLst>
          </p:cNvPr>
          <p:cNvPicPr>
            <a:picLocks noChangeAspect="1"/>
          </p:cNvPicPr>
          <p:nvPr/>
        </p:nvPicPr>
        <p:blipFill>
          <a:blip r:embed="rId4"/>
          <a:stretch>
            <a:fillRect/>
          </a:stretch>
        </p:blipFill>
        <p:spPr>
          <a:xfrm>
            <a:off x="3249136" y="591858"/>
            <a:ext cx="3281630" cy="4271725"/>
          </a:xfrm>
          <a:prstGeom prst="rect">
            <a:avLst/>
          </a:prstGeom>
          <a:ln w="19050">
            <a:solidFill>
              <a:schemeClr val="tx1"/>
            </a:solidFill>
          </a:ln>
        </p:spPr>
      </p:pic>
    </p:spTree>
    <p:extLst>
      <p:ext uri="{BB962C8B-B14F-4D97-AF65-F5344CB8AC3E}">
        <p14:creationId xmlns:p14="http://schemas.microsoft.com/office/powerpoint/2010/main" val="115186659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42CC33E-D61B-F539-DA87-E082511F830A}"/>
              </a:ext>
            </a:extLst>
          </p:cNvPr>
          <p:cNvSpPr txBox="1">
            <a:spLocks noGrp="1"/>
          </p:cNvSpPr>
          <p:nvPr>
            <p:ph type="sldNum" sz="quarter" idx="8"/>
          </p:nvPr>
        </p:nvSpPr>
        <p:spPr>
          <a:xfrm>
            <a:off x="6453172" y="4781226"/>
            <a:ext cx="2447510" cy="273847"/>
          </a:xfrm>
          <a:prstGeom prst="rect">
            <a:avLst/>
          </a:prstGeom>
          <a:noFill/>
          <a:ln>
            <a:noFill/>
          </a:ln>
        </p:spPr>
        <p:txBody>
          <a:bodyPr vert="horz" wrap="square" lIns="68580" tIns="34290" rIns="68580" bIns="34290" anchor="ctr" anchorCtr="0" compatLnSpc="1">
            <a:noAutofit/>
          </a:bodyPr>
          <a:lstStyle/>
          <a:p>
            <a:pPr lvl="0" algn="r"/>
            <a:fld id="{08DA7B35-F30B-6C4C-91B1-4DC39C44FA57}" type="slidenum">
              <a:rPr lang="en-US" sz="750">
                <a:solidFill>
                  <a:srgbClr val="414A58"/>
                </a:solidFill>
                <a:latin typeface="Inter" pitchFamily="2"/>
              </a:rPr>
              <a:t>2</a:t>
            </a:fld>
            <a:endParaRPr lang="en-US" sz="750" dirty="0">
              <a:solidFill>
                <a:srgbClr val="414A58"/>
              </a:solidFill>
              <a:latin typeface="Inter" pitchFamily="2"/>
            </a:endParaRPr>
          </a:p>
        </p:txBody>
      </p:sp>
      <p:sp>
        <p:nvSpPr>
          <p:cNvPr id="2" name="Content Placeholder 2">
            <a:extLst>
              <a:ext uri="{FF2B5EF4-FFF2-40B4-BE49-F238E27FC236}">
                <a16:creationId xmlns:a16="http://schemas.microsoft.com/office/drawing/2014/main" id="{95D739AB-84B2-93A8-B540-99EA7F1755B4}"/>
              </a:ext>
            </a:extLst>
          </p:cNvPr>
          <p:cNvSpPr txBox="1">
            <a:spLocks/>
          </p:cNvSpPr>
          <p:nvPr/>
        </p:nvSpPr>
        <p:spPr>
          <a:xfrm>
            <a:off x="628650" y="1369219"/>
            <a:ext cx="7886700" cy="3263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500" dirty="0">
                <a:ea typeface="ＭＳ Ｐゴシック"/>
                <a:cs typeface="Arial"/>
              </a:rPr>
              <a:t>You can now access CEE’s professional development webinars directly on EconEdLink.org! To receive these new professional development benefits, </a:t>
            </a:r>
            <a:r>
              <a:rPr lang="en-US" sz="1500" b="1" dirty="0">
                <a:ea typeface="ＭＳ Ｐゴシック"/>
                <a:cs typeface="Arial"/>
              </a:rPr>
              <a:t>become an EconEdLink </a:t>
            </a:r>
            <a:r>
              <a:rPr lang="en-US" sz="1500" b="1" dirty="0">
                <a:ea typeface="ＭＳ Ｐゴシック"/>
                <a:cs typeface="Arial"/>
                <a:hlinkClick r:id="rId2"/>
              </a:rPr>
              <a:t>member</a:t>
            </a:r>
            <a:r>
              <a:rPr lang="en-US" sz="1500" dirty="0">
                <a:ea typeface="ＭＳ Ｐゴシック"/>
                <a:cs typeface="Arial"/>
              </a:rPr>
              <a:t>. As a member, you will now be able to: </a:t>
            </a:r>
            <a:endParaRPr lang="en-US" sz="1500" dirty="0"/>
          </a:p>
          <a:p>
            <a:pPr>
              <a:defRPr/>
            </a:pPr>
            <a:endParaRPr lang="en-US" sz="1500" dirty="0"/>
          </a:p>
          <a:p>
            <a:pPr marL="214313" indent="-214313">
              <a:buFont typeface="Arial"/>
              <a:buChar char="•"/>
              <a:defRPr/>
            </a:pPr>
            <a:r>
              <a:rPr lang="en-US" sz="1500" dirty="0">
                <a:ea typeface="ＭＳ Ｐゴシック"/>
                <a:cs typeface="Arial"/>
              </a:rPr>
              <a:t>Automatically receive a professional development certificate via e-mail within 24 hours after viewing any webinar for a minimum of 45 minutes</a:t>
            </a:r>
            <a:endParaRPr lang="en-US" sz="1500" dirty="0"/>
          </a:p>
          <a:p>
            <a:pPr marL="214313" indent="-214313">
              <a:buFont typeface="Arial"/>
              <a:buChar char="•"/>
              <a:defRPr/>
            </a:pPr>
            <a:r>
              <a:rPr lang="en-US" sz="1500" dirty="0">
                <a:ea typeface="ＭＳ Ｐゴシック"/>
                <a:cs typeface="Arial"/>
              </a:rPr>
              <a:t>Register for upcoming webinars with a simple one-click process </a:t>
            </a:r>
            <a:endParaRPr lang="en-US" sz="1500" dirty="0"/>
          </a:p>
          <a:p>
            <a:pPr marL="214313" indent="-214313">
              <a:buFont typeface="Arial"/>
              <a:buChar char="•"/>
              <a:defRPr/>
            </a:pPr>
            <a:r>
              <a:rPr lang="en-US" sz="1500" dirty="0">
                <a:ea typeface="ＭＳ Ｐゴシック"/>
                <a:cs typeface="Arial"/>
              </a:rPr>
              <a:t>Easily download presentations, lesson plan materials and activities for each webinar </a:t>
            </a:r>
            <a:endParaRPr lang="en-US" sz="1500" dirty="0"/>
          </a:p>
          <a:p>
            <a:pPr marL="214313" indent="-214313">
              <a:buFont typeface="Arial"/>
              <a:buChar char="•"/>
              <a:defRPr/>
            </a:pPr>
            <a:r>
              <a:rPr lang="en-US" sz="1500" dirty="0">
                <a:ea typeface="ＭＳ Ｐゴシック"/>
                <a:cs typeface="Arial"/>
              </a:rPr>
              <a:t>Search and view all webinars at your convenience </a:t>
            </a:r>
            <a:endParaRPr lang="en-US" sz="1500" dirty="0"/>
          </a:p>
          <a:p>
            <a:pPr marL="214313" indent="-214313">
              <a:buFont typeface="Arial"/>
              <a:buChar char="•"/>
              <a:defRPr/>
            </a:pPr>
            <a:r>
              <a:rPr lang="en-US" sz="1500" dirty="0">
                <a:ea typeface="ＭＳ Ｐゴシック"/>
                <a:cs typeface="Arial"/>
              </a:rPr>
              <a:t>Save webinars to your EconEdLink dashboard for easy access to the event</a:t>
            </a:r>
            <a:endParaRPr lang="en-US" sz="1500" dirty="0"/>
          </a:p>
          <a:p>
            <a:pPr>
              <a:defRPr/>
            </a:pPr>
            <a:endParaRPr lang="en-US" sz="1500" dirty="0">
              <a:ea typeface="ＭＳ Ｐゴシック"/>
              <a:cs typeface="Arial"/>
            </a:endParaRPr>
          </a:p>
          <a:p>
            <a:pPr marL="0" indent="0" algn="ctr">
              <a:buNone/>
              <a:defRPr/>
            </a:pPr>
            <a:r>
              <a:rPr lang="en-US" sz="1500" dirty="0">
                <a:ea typeface="ＭＳ Ｐゴシック"/>
                <a:cs typeface="Arial"/>
              </a:rPr>
              <a:t>Access our new </a:t>
            </a:r>
            <a:r>
              <a:rPr lang="en-US" sz="1500" b="1" dirty="0">
                <a:ea typeface="ＭＳ Ｐゴシック"/>
                <a:cs typeface="Arial"/>
              </a:rPr>
              <a:t>Professional Development</a:t>
            </a:r>
            <a:r>
              <a:rPr lang="en-US" sz="1500" dirty="0">
                <a:ea typeface="ＭＳ Ｐゴシック"/>
                <a:cs typeface="Arial"/>
              </a:rPr>
              <a:t> page </a:t>
            </a:r>
            <a:r>
              <a:rPr lang="en-US" sz="1500" dirty="0">
                <a:ea typeface="ＭＳ Ｐゴシック"/>
                <a:cs typeface="Arial"/>
                <a:hlinkClick r:id="rId3"/>
              </a:rPr>
              <a:t>here</a:t>
            </a:r>
            <a:endParaRPr lang="en-US" sz="1500" dirty="0">
              <a:ea typeface="ＭＳ Ｐゴシック"/>
              <a:cs typeface="Arial"/>
            </a:endParaRPr>
          </a:p>
          <a:p>
            <a:pPr>
              <a:defRPr/>
            </a:pPr>
            <a:endParaRPr lang="en-US" sz="2100" dirty="0"/>
          </a:p>
        </p:txBody>
      </p:sp>
      <p:sp>
        <p:nvSpPr>
          <p:cNvPr id="4" name="Title 1">
            <a:extLst>
              <a:ext uri="{FF2B5EF4-FFF2-40B4-BE49-F238E27FC236}">
                <a16:creationId xmlns:a16="http://schemas.microsoft.com/office/drawing/2014/main" id="{B6935490-9F5C-3D3F-7EC4-24F30BB3B679}"/>
              </a:ext>
            </a:extLst>
          </p:cNvPr>
          <p:cNvSpPr txBox="1">
            <a:spLocks noChangeArrowheads="1"/>
          </p:cNvSpPr>
          <p:nvPr/>
        </p:nvSpPr>
        <p:spPr>
          <a:xfrm>
            <a:off x="400050" y="510778"/>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400" b="1" dirty="0"/>
              <a:t>EconEdLink Membership</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0645EA-8A34-7891-8210-B3E235087950}"/>
              </a:ext>
            </a:extLst>
          </p:cNvPr>
          <p:cNvSpPr txBox="1"/>
          <p:nvPr/>
        </p:nvSpPr>
        <p:spPr>
          <a:xfrm>
            <a:off x="2104636" y="417838"/>
            <a:ext cx="4573166" cy="553998"/>
          </a:xfrm>
          <a:prstGeom prst="rect">
            <a:avLst/>
          </a:prstGeom>
          <a:noFill/>
        </p:spPr>
        <p:txBody>
          <a:bodyPr wrap="square">
            <a:spAutoFit/>
          </a:bodyPr>
          <a:lstStyle/>
          <a:p>
            <a:pPr algn="ctr"/>
            <a:r>
              <a:rPr lang="en-US" sz="3000" b="1" dirty="0">
                <a:solidFill>
                  <a:srgbClr val="C00000"/>
                </a:solidFill>
              </a:rPr>
              <a:t>Costs &amp; Benefits</a:t>
            </a:r>
          </a:p>
        </p:txBody>
      </p:sp>
      <p:pic>
        <p:nvPicPr>
          <p:cNvPr id="5" name="Picture 4">
            <a:extLst>
              <a:ext uri="{FF2B5EF4-FFF2-40B4-BE49-F238E27FC236}">
                <a16:creationId xmlns:a16="http://schemas.microsoft.com/office/drawing/2014/main" id="{3F3A42B5-5DAC-B248-E5CD-355D04D29272}"/>
              </a:ext>
            </a:extLst>
          </p:cNvPr>
          <p:cNvPicPr>
            <a:picLocks noChangeAspect="1"/>
          </p:cNvPicPr>
          <p:nvPr/>
        </p:nvPicPr>
        <p:blipFill>
          <a:blip r:embed="rId2"/>
          <a:stretch>
            <a:fillRect/>
          </a:stretch>
        </p:blipFill>
        <p:spPr>
          <a:xfrm>
            <a:off x="2866831" y="1107498"/>
            <a:ext cx="2915972" cy="3618164"/>
          </a:xfrm>
          <a:prstGeom prst="rect">
            <a:avLst/>
          </a:prstGeom>
          <a:ln w="19050">
            <a:solidFill>
              <a:schemeClr val="tx1"/>
            </a:solidFill>
          </a:ln>
        </p:spPr>
      </p:pic>
    </p:spTree>
    <p:extLst>
      <p:ext uri="{BB962C8B-B14F-4D97-AF65-F5344CB8AC3E}">
        <p14:creationId xmlns:p14="http://schemas.microsoft.com/office/powerpoint/2010/main" val="301588490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D4B5C5-C2BF-AE2C-9692-5CC795A28987}"/>
              </a:ext>
            </a:extLst>
          </p:cNvPr>
          <p:cNvSpPr txBox="1"/>
          <p:nvPr/>
        </p:nvSpPr>
        <p:spPr>
          <a:xfrm>
            <a:off x="1565910" y="973409"/>
            <a:ext cx="568071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Calibri"/>
              </a:rPr>
              <a:t>Fun Stuff!</a:t>
            </a:r>
          </a:p>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Activities, </a:t>
            </a:r>
            <a:r>
              <a:rPr lang="en-US" sz="2400" dirty="0"/>
              <a:t>Enrichment</a:t>
            </a:r>
            <a:r>
              <a:rPr kumimoji="0" lang="en-US" sz="2400" b="0" i="0" u="none" strike="noStrike" cap="none" spc="0" normalizeH="0" baseline="0" dirty="0">
                <a:ln>
                  <a:noFill/>
                </a:ln>
                <a:solidFill>
                  <a:srgbClr val="000000"/>
                </a:solidFill>
                <a:effectLst/>
                <a:uFillTx/>
                <a:latin typeface="+mn-lt"/>
                <a:ea typeface="+mn-ea"/>
                <a:cs typeface="+mn-cs"/>
                <a:sym typeface="Calibri"/>
              </a:rPr>
              <a:t> &amp; Points to Ponder</a:t>
            </a:r>
          </a:p>
        </p:txBody>
      </p:sp>
      <p:sp>
        <p:nvSpPr>
          <p:cNvPr id="3" name="TextBox 2">
            <a:extLst>
              <a:ext uri="{FF2B5EF4-FFF2-40B4-BE49-F238E27FC236}">
                <a16:creationId xmlns:a16="http://schemas.microsoft.com/office/drawing/2014/main" id="{A037D283-7797-6B19-DEE0-AC571E22BE04}"/>
              </a:ext>
            </a:extLst>
          </p:cNvPr>
          <p:cNvSpPr txBox="1"/>
          <p:nvPr/>
        </p:nvSpPr>
        <p:spPr>
          <a:xfrm>
            <a:off x="2428875" y="59009"/>
            <a:ext cx="4286250"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C00000"/>
                </a:solidFill>
                <a:effectLst>
                  <a:outerShdw blurRad="38100" dist="38100" dir="2700000" algn="tl">
                    <a:srgbClr val="000000">
                      <a:alpha val="43137"/>
                    </a:srgbClr>
                  </a:outerShdw>
                </a:effectLst>
                <a:uFillTx/>
                <a:latin typeface="+mn-lt"/>
                <a:ea typeface="+mn-ea"/>
                <a:cs typeface="+mn-cs"/>
                <a:sym typeface="Calibri"/>
              </a:rPr>
              <a:t>PART II</a:t>
            </a:r>
          </a:p>
        </p:txBody>
      </p:sp>
      <p:pic>
        <p:nvPicPr>
          <p:cNvPr id="1026" name="Picture 2" descr="Inline image">
            <a:extLst>
              <a:ext uri="{FF2B5EF4-FFF2-40B4-BE49-F238E27FC236}">
                <a16:creationId xmlns:a16="http://schemas.microsoft.com/office/drawing/2014/main" id="{5027E1BE-F8CE-27DC-7756-9825CFE52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2462" y="1927514"/>
            <a:ext cx="2319076" cy="3123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53644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0E9594-C3E9-1AA1-9C3F-B7CB11303E71}"/>
              </a:ext>
            </a:extLst>
          </p:cNvPr>
          <p:cNvPicPr>
            <a:picLocks noChangeAspect="1"/>
          </p:cNvPicPr>
          <p:nvPr/>
        </p:nvPicPr>
        <p:blipFill>
          <a:blip r:embed="rId2"/>
          <a:stretch>
            <a:fillRect/>
          </a:stretch>
        </p:blipFill>
        <p:spPr>
          <a:xfrm>
            <a:off x="5854928" y="2529217"/>
            <a:ext cx="1847970" cy="2284703"/>
          </a:xfrm>
          <a:prstGeom prst="rect">
            <a:avLst/>
          </a:prstGeom>
        </p:spPr>
      </p:pic>
      <p:pic>
        <p:nvPicPr>
          <p:cNvPr id="5" name="Picture 4">
            <a:extLst>
              <a:ext uri="{FF2B5EF4-FFF2-40B4-BE49-F238E27FC236}">
                <a16:creationId xmlns:a16="http://schemas.microsoft.com/office/drawing/2014/main" id="{2467A7A6-A5C2-1011-C22C-2412E9BC61E7}"/>
              </a:ext>
            </a:extLst>
          </p:cNvPr>
          <p:cNvPicPr>
            <a:picLocks noChangeAspect="1"/>
          </p:cNvPicPr>
          <p:nvPr/>
        </p:nvPicPr>
        <p:blipFill>
          <a:blip r:embed="rId3"/>
          <a:stretch>
            <a:fillRect/>
          </a:stretch>
        </p:blipFill>
        <p:spPr>
          <a:xfrm>
            <a:off x="2955608" y="1258957"/>
            <a:ext cx="2747642" cy="3652935"/>
          </a:xfrm>
          <a:prstGeom prst="rect">
            <a:avLst/>
          </a:prstGeom>
          <a:ln w="12700">
            <a:solidFill>
              <a:schemeClr val="tx1"/>
            </a:solidFill>
          </a:ln>
        </p:spPr>
      </p:pic>
      <p:pic>
        <p:nvPicPr>
          <p:cNvPr id="6" name="Picture 5">
            <a:extLst>
              <a:ext uri="{FF2B5EF4-FFF2-40B4-BE49-F238E27FC236}">
                <a16:creationId xmlns:a16="http://schemas.microsoft.com/office/drawing/2014/main" id="{57DA03DB-7B23-2EF4-102F-B5C743860101}"/>
              </a:ext>
            </a:extLst>
          </p:cNvPr>
          <p:cNvPicPr>
            <a:picLocks noChangeAspect="1"/>
          </p:cNvPicPr>
          <p:nvPr/>
        </p:nvPicPr>
        <p:blipFill>
          <a:blip r:embed="rId4"/>
          <a:stretch>
            <a:fillRect/>
          </a:stretch>
        </p:blipFill>
        <p:spPr>
          <a:xfrm>
            <a:off x="5854928" y="0"/>
            <a:ext cx="1644254" cy="2157373"/>
          </a:xfrm>
          <a:prstGeom prst="rect">
            <a:avLst/>
          </a:prstGeom>
          <a:ln w="19050">
            <a:solidFill>
              <a:schemeClr val="tx1"/>
            </a:solidFill>
          </a:ln>
        </p:spPr>
      </p:pic>
      <p:pic>
        <p:nvPicPr>
          <p:cNvPr id="7" name="Picture 6">
            <a:extLst>
              <a:ext uri="{FF2B5EF4-FFF2-40B4-BE49-F238E27FC236}">
                <a16:creationId xmlns:a16="http://schemas.microsoft.com/office/drawing/2014/main" id="{2802E1A4-A33B-4C82-7E4A-2B7B762E9192}"/>
              </a:ext>
            </a:extLst>
          </p:cNvPr>
          <p:cNvPicPr>
            <a:picLocks noChangeAspect="1"/>
          </p:cNvPicPr>
          <p:nvPr/>
        </p:nvPicPr>
        <p:blipFill>
          <a:blip r:embed="rId5"/>
          <a:stretch>
            <a:fillRect/>
          </a:stretch>
        </p:blipFill>
        <p:spPr>
          <a:xfrm>
            <a:off x="696016" y="405429"/>
            <a:ext cx="1770931" cy="2166321"/>
          </a:xfrm>
          <a:prstGeom prst="rect">
            <a:avLst/>
          </a:prstGeom>
          <a:ln w="19050">
            <a:solidFill>
              <a:schemeClr val="tx1"/>
            </a:solidFill>
          </a:ln>
        </p:spPr>
      </p:pic>
      <p:pic>
        <p:nvPicPr>
          <p:cNvPr id="4" name="Picture 3">
            <a:extLst>
              <a:ext uri="{FF2B5EF4-FFF2-40B4-BE49-F238E27FC236}">
                <a16:creationId xmlns:a16="http://schemas.microsoft.com/office/drawing/2014/main" id="{12E02B01-7B97-807B-E7AC-1288B4433F0F}"/>
              </a:ext>
            </a:extLst>
          </p:cNvPr>
          <p:cNvPicPr>
            <a:picLocks noChangeAspect="1"/>
          </p:cNvPicPr>
          <p:nvPr/>
        </p:nvPicPr>
        <p:blipFill>
          <a:blip r:embed="rId6"/>
          <a:stretch>
            <a:fillRect/>
          </a:stretch>
        </p:blipFill>
        <p:spPr>
          <a:xfrm>
            <a:off x="780954" y="2882920"/>
            <a:ext cx="1601053" cy="1931000"/>
          </a:xfrm>
          <a:prstGeom prst="rect">
            <a:avLst/>
          </a:prstGeom>
          <a:ln w="28575">
            <a:solidFill>
              <a:schemeClr val="tx1"/>
            </a:solidFill>
          </a:ln>
        </p:spPr>
      </p:pic>
      <p:sp>
        <p:nvSpPr>
          <p:cNvPr id="8" name="TextBox 7">
            <a:extLst>
              <a:ext uri="{FF2B5EF4-FFF2-40B4-BE49-F238E27FC236}">
                <a16:creationId xmlns:a16="http://schemas.microsoft.com/office/drawing/2014/main" id="{8E310A24-BA63-0ACB-F3C6-29A8C9A6DD06}"/>
              </a:ext>
            </a:extLst>
          </p:cNvPr>
          <p:cNvSpPr txBox="1"/>
          <p:nvPr/>
        </p:nvSpPr>
        <p:spPr>
          <a:xfrm>
            <a:off x="2955608" y="231609"/>
            <a:ext cx="2313856" cy="507831"/>
          </a:xfrm>
          <a:prstGeom prst="rect">
            <a:avLst/>
          </a:prstGeom>
          <a:noFill/>
        </p:spPr>
        <p:txBody>
          <a:bodyPr wrap="square" rtlCol="0">
            <a:spAutoFit/>
          </a:bodyPr>
          <a:lstStyle/>
          <a:p>
            <a:pPr algn="ctr"/>
            <a:r>
              <a:rPr lang="en-US" sz="2700" dirty="0"/>
              <a:t>Color Sheets</a:t>
            </a:r>
          </a:p>
        </p:txBody>
      </p:sp>
      <p:pic>
        <p:nvPicPr>
          <p:cNvPr id="3074" name="Picture 2" descr="Box with the colorful crayons clipart free image download">
            <a:extLst>
              <a:ext uri="{FF2B5EF4-FFF2-40B4-BE49-F238E27FC236}">
                <a16:creationId xmlns:a16="http://schemas.microsoft.com/office/drawing/2014/main" id="{50DEEB55-FF28-7D33-9FB1-3B97FA41E37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02189" y="2329757"/>
            <a:ext cx="1341811" cy="1341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23926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FEE391-EE74-CB53-BC6E-CEC82599D799}"/>
              </a:ext>
            </a:extLst>
          </p:cNvPr>
          <p:cNvPicPr>
            <a:picLocks noChangeAspect="1"/>
          </p:cNvPicPr>
          <p:nvPr/>
        </p:nvPicPr>
        <p:blipFill>
          <a:blip r:embed="rId2"/>
          <a:stretch>
            <a:fillRect/>
          </a:stretch>
        </p:blipFill>
        <p:spPr>
          <a:xfrm>
            <a:off x="298897" y="499984"/>
            <a:ext cx="5602984" cy="3756190"/>
          </a:xfrm>
          <a:prstGeom prst="rect">
            <a:avLst/>
          </a:prstGeom>
        </p:spPr>
      </p:pic>
      <p:pic>
        <p:nvPicPr>
          <p:cNvPr id="5" name="Picture 4">
            <a:extLst>
              <a:ext uri="{FF2B5EF4-FFF2-40B4-BE49-F238E27FC236}">
                <a16:creationId xmlns:a16="http://schemas.microsoft.com/office/drawing/2014/main" id="{2194BF26-0DBE-88F1-C0A1-2E70C7E98EF3}"/>
              </a:ext>
            </a:extLst>
          </p:cNvPr>
          <p:cNvPicPr>
            <a:picLocks noChangeAspect="1"/>
          </p:cNvPicPr>
          <p:nvPr/>
        </p:nvPicPr>
        <p:blipFill>
          <a:blip r:embed="rId3"/>
          <a:stretch>
            <a:fillRect/>
          </a:stretch>
        </p:blipFill>
        <p:spPr>
          <a:xfrm>
            <a:off x="6189455" y="2941724"/>
            <a:ext cx="2824273" cy="1314450"/>
          </a:xfrm>
          <a:prstGeom prst="rect">
            <a:avLst/>
          </a:prstGeom>
          <a:ln w="19050">
            <a:solidFill>
              <a:schemeClr val="tx1"/>
            </a:solidFill>
          </a:ln>
        </p:spPr>
      </p:pic>
      <p:pic>
        <p:nvPicPr>
          <p:cNvPr id="1026" name="Picture 2" descr="Cookie jar - Free food icons">
            <a:extLst>
              <a:ext uri="{FF2B5EF4-FFF2-40B4-BE49-F238E27FC236}">
                <a16:creationId xmlns:a16="http://schemas.microsoft.com/office/drawing/2014/main" id="{3789F433-07FB-9097-CC80-5E640A586D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9455" y="971550"/>
            <a:ext cx="1786890" cy="17868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AEC8526-8B0D-D59C-A7EA-A4A11DC165D7}"/>
              </a:ext>
            </a:extLst>
          </p:cNvPr>
          <p:cNvSpPr txBox="1"/>
          <p:nvPr/>
        </p:nvSpPr>
        <p:spPr>
          <a:xfrm>
            <a:off x="0" y="4320350"/>
            <a:ext cx="8710863" cy="523220"/>
          </a:xfrm>
          <a:prstGeom prst="rect">
            <a:avLst/>
          </a:prstGeom>
          <a:noFill/>
        </p:spPr>
        <p:txBody>
          <a:bodyPr wrap="square">
            <a:spAutoFit/>
          </a:bodyPr>
          <a:lstStyle/>
          <a:p>
            <a:pPr marL="0" marR="0">
              <a:spcBef>
                <a:spcPts val="0"/>
              </a:spcBef>
              <a:spcAft>
                <a:spcPts val="0"/>
              </a:spcAft>
            </a:pPr>
            <a:r>
              <a:rPr lang="en-US" sz="1400" dirty="0">
                <a:effectLst/>
                <a:ea typeface="Times New Roman" panose="02020603050405020304" pitchFamily="18" charset="0"/>
              </a:rPr>
              <a:t> </a:t>
            </a:r>
            <a:endParaRPr lang="en-US" sz="1400" dirty="0">
              <a:effectLst/>
              <a:ea typeface="Calibri" panose="020F0502020204030204" pitchFamily="34" charset="0"/>
            </a:endParaRPr>
          </a:p>
          <a:p>
            <a:pPr marL="0" marR="0" algn="ctr">
              <a:spcBef>
                <a:spcPts val="0"/>
              </a:spcBef>
              <a:spcAft>
                <a:spcPts val="0"/>
              </a:spcAft>
            </a:pPr>
            <a:r>
              <a:rPr lang="en-US" sz="1400" u="sng" dirty="0">
                <a:solidFill>
                  <a:srgbClr val="0000FF"/>
                </a:solidFill>
                <a:effectLst/>
                <a:ea typeface="Times New Roman" panose="02020603050405020304" pitchFamily="18" charset="0"/>
                <a:hlinkClick r:id="rId5"/>
              </a:rPr>
              <a:t>https://www.theseasonedmom.com/traffic-light-graham-cracker-snacks/#wprm-recipe-container-37197</a:t>
            </a:r>
            <a:endParaRPr lang="en-US" sz="1400" dirty="0">
              <a:effectLst/>
              <a:ea typeface="Calibri" panose="020F0502020204030204" pitchFamily="34" charset="0"/>
            </a:endParaRPr>
          </a:p>
        </p:txBody>
      </p:sp>
    </p:spTree>
    <p:extLst>
      <p:ext uri="{BB962C8B-B14F-4D97-AF65-F5344CB8AC3E}">
        <p14:creationId xmlns:p14="http://schemas.microsoft.com/office/powerpoint/2010/main" val="330927757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1C3697-4DFD-45DE-4DC6-7B6CEF799A49}"/>
              </a:ext>
            </a:extLst>
          </p:cNvPr>
          <p:cNvSpPr/>
          <p:nvPr/>
        </p:nvSpPr>
        <p:spPr>
          <a:xfrm>
            <a:off x="663368" y="185285"/>
            <a:ext cx="8216539" cy="1044753"/>
          </a:xfrm>
          <a:prstGeom prst="rect">
            <a:avLst/>
          </a:prstGeom>
          <a:solidFill>
            <a:srgbClr val="FF0000"/>
          </a:solidFill>
          <a:ln w="730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What would Garrett Morgan think about today’s roundabouts?</a:t>
            </a:r>
          </a:p>
        </p:txBody>
      </p:sp>
      <p:pic>
        <p:nvPicPr>
          <p:cNvPr id="4" name="Picture 2">
            <a:hlinkClick r:id="rId2"/>
            <a:extLst>
              <a:ext uri="{FF2B5EF4-FFF2-40B4-BE49-F238E27FC236}">
                <a16:creationId xmlns:a16="http://schemas.microsoft.com/office/drawing/2014/main" id="{DC43DC52-254B-200F-CE22-9FC3782BD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206" y="1703070"/>
            <a:ext cx="4681588" cy="3128861"/>
          </a:xfrm>
          <a:prstGeom prst="rect">
            <a:avLst/>
          </a:prstGeom>
          <a:noFill/>
          <a:ln w="57150">
            <a:solidFill>
              <a:schemeClr val="accent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37330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4E7255-6D03-3E48-4B81-64737B8AEEC6}"/>
              </a:ext>
            </a:extLst>
          </p:cNvPr>
          <p:cNvSpPr txBox="1"/>
          <p:nvPr/>
        </p:nvSpPr>
        <p:spPr>
          <a:xfrm>
            <a:off x="1977390" y="166152"/>
            <a:ext cx="45720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C00000"/>
                </a:solidFill>
                <a:effectLst>
                  <a:outerShdw blurRad="38100" dist="38100" dir="2700000" algn="tl">
                    <a:srgbClr val="000000">
                      <a:alpha val="43137"/>
                    </a:srgbClr>
                  </a:outerShdw>
                </a:effectLst>
                <a:uFillTx/>
                <a:latin typeface="+mn-lt"/>
                <a:ea typeface="+mn-ea"/>
                <a:cs typeface="+mn-cs"/>
                <a:sym typeface="Calibri"/>
              </a:rPr>
              <a:t>PART III</a:t>
            </a:r>
          </a:p>
        </p:txBody>
      </p:sp>
      <p:sp>
        <p:nvSpPr>
          <p:cNvPr id="5" name="TextBox 4">
            <a:extLst>
              <a:ext uri="{FF2B5EF4-FFF2-40B4-BE49-F238E27FC236}">
                <a16:creationId xmlns:a16="http://schemas.microsoft.com/office/drawing/2014/main" id="{84D23E70-BB13-97A5-1B76-0EFCAB9B1529}"/>
              </a:ext>
            </a:extLst>
          </p:cNvPr>
          <p:cNvSpPr txBox="1"/>
          <p:nvPr/>
        </p:nvSpPr>
        <p:spPr>
          <a:xfrm>
            <a:off x="2103120" y="1280160"/>
            <a:ext cx="4320540"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Calibri"/>
              </a:rPr>
              <a:t>On-line Resources </a:t>
            </a:r>
          </a:p>
          <a:p>
            <a:pPr marL="0" marR="0" indent="0" algn="ctr"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Calibri"/>
              </a:rPr>
              <a:t>&amp; </a:t>
            </a:r>
          </a:p>
          <a:p>
            <a:pPr marL="0" marR="0" indent="0" algn="ctr"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Calibri"/>
              </a:rPr>
              <a:t>Support Materials </a:t>
            </a:r>
          </a:p>
        </p:txBody>
      </p:sp>
      <p:pic>
        <p:nvPicPr>
          <p:cNvPr id="6" name="Picture 5" descr="Red light, Yellow light, Green light…GO! | The Country Squire Furniture">
            <a:hlinkClick r:id="rId2"/>
            <a:extLst>
              <a:ext uri="{FF2B5EF4-FFF2-40B4-BE49-F238E27FC236}">
                <a16:creationId xmlns:a16="http://schemas.microsoft.com/office/drawing/2014/main" id="{283E6AE6-343A-B0AB-DCF9-116DB238B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817" y="2052324"/>
            <a:ext cx="1636933" cy="1964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26544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C1EE63-EC8E-1BF0-33FC-8A867603D813}"/>
              </a:ext>
            </a:extLst>
          </p:cNvPr>
          <p:cNvPicPr>
            <a:picLocks noChangeAspect="1"/>
          </p:cNvPicPr>
          <p:nvPr/>
        </p:nvPicPr>
        <p:blipFill>
          <a:blip r:embed="rId2"/>
          <a:stretch>
            <a:fillRect/>
          </a:stretch>
        </p:blipFill>
        <p:spPr>
          <a:xfrm>
            <a:off x="1234484" y="170279"/>
            <a:ext cx="5779294" cy="421481"/>
          </a:xfrm>
          <a:prstGeom prst="rect">
            <a:avLst/>
          </a:prstGeom>
        </p:spPr>
      </p:pic>
      <p:sp>
        <p:nvSpPr>
          <p:cNvPr id="7" name="TextBox 6">
            <a:extLst>
              <a:ext uri="{FF2B5EF4-FFF2-40B4-BE49-F238E27FC236}">
                <a16:creationId xmlns:a16="http://schemas.microsoft.com/office/drawing/2014/main" id="{D722AC3F-6BA5-D190-7FD9-E9F5F55C664D}"/>
              </a:ext>
            </a:extLst>
          </p:cNvPr>
          <p:cNvSpPr txBox="1"/>
          <p:nvPr/>
        </p:nvSpPr>
        <p:spPr>
          <a:xfrm>
            <a:off x="1320865" y="613123"/>
            <a:ext cx="4573166" cy="248209"/>
          </a:xfrm>
          <a:prstGeom prst="rect">
            <a:avLst/>
          </a:prstGeom>
          <a:noFill/>
        </p:spPr>
        <p:txBody>
          <a:bodyPr wrap="square">
            <a:spAutoFit/>
          </a:bodyPr>
          <a:lstStyle/>
          <a:p>
            <a:pPr algn="ctr"/>
            <a:r>
              <a:rPr lang="en-US" sz="1013" dirty="0">
                <a:hlinkClick r:id="rId3"/>
              </a:rPr>
              <a:t>https://www.youtube.com/embed/glZpu0xMSuM</a:t>
            </a:r>
            <a:r>
              <a:rPr lang="en-US" sz="1013" dirty="0"/>
              <a:t> </a:t>
            </a:r>
          </a:p>
        </p:txBody>
      </p:sp>
      <p:pic>
        <p:nvPicPr>
          <p:cNvPr id="9" name="Picture 8">
            <a:extLst>
              <a:ext uri="{FF2B5EF4-FFF2-40B4-BE49-F238E27FC236}">
                <a16:creationId xmlns:a16="http://schemas.microsoft.com/office/drawing/2014/main" id="{CBAC468B-A5D9-A052-1187-062AC003D901}"/>
              </a:ext>
            </a:extLst>
          </p:cNvPr>
          <p:cNvPicPr>
            <a:picLocks noChangeAspect="1"/>
          </p:cNvPicPr>
          <p:nvPr/>
        </p:nvPicPr>
        <p:blipFill>
          <a:blip r:embed="rId4"/>
          <a:stretch>
            <a:fillRect/>
          </a:stretch>
        </p:blipFill>
        <p:spPr>
          <a:xfrm>
            <a:off x="483076" y="3789662"/>
            <a:ext cx="2232932" cy="1162197"/>
          </a:xfrm>
          <a:prstGeom prst="rect">
            <a:avLst/>
          </a:prstGeom>
          <a:ln w="19050">
            <a:solidFill>
              <a:schemeClr val="tx1"/>
            </a:solidFill>
          </a:ln>
        </p:spPr>
      </p:pic>
      <p:pic>
        <p:nvPicPr>
          <p:cNvPr id="11" name="Picture 10">
            <a:extLst>
              <a:ext uri="{FF2B5EF4-FFF2-40B4-BE49-F238E27FC236}">
                <a16:creationId xmlns:a16="http://schemas.microsoft.com/office/drawing/2014/main" id="{B5A42DF9-8076-FEAA-40E7-6B659C039210}"/>
              </a:ext>
            </a:extLst>
          </p:cNvPr>
          <p:cNvPicPr>
            <a:picLocks noChangeAspect="1"/>
          </p:cNvPicPr>
          <p:nvPr/>
        </p:nvPicPr>
        <p:blipFill>
          <a:blip r:embed="rId5"/>
          <a:stretch>
            <a:fillRect/>
          </a:stretch>
        </p:blipFill>
        <p:spPr>
          <a:xfrm>
            <a:off x="6673069" y="1600212"/>
            <a:ext cx="2270579" cy="1193180"/>
          </a:xfrm>
          <a:prstGeom prst="rect">
            <a:avLst/>
          </a:prstGeom>
          <a:ln w="19050">
            <a:solidFill>
              <a:schemeClr val="tx1"/>
            </a:solidFill>
          </a:ln>
        </p:spPr>
      </p:pic>
      <p:pic>
        <p:nvPicPr>
          <p:cNvPr id="13" name="Picture 12">
            <a:extLst>
              <a:ext uri="{FF2B5EF4-FFF2-40B4-BE49-F238E27FC236}">
                <a16:creationId xmlns:a16="http://schemas.microsoft.com/office/drawing/2014/main" id="{840A569C-CD5E-08BB-8441-4AF0ADDED629}"/>
              </a:ext>
            </a:extLst>
          </p:cNvPr>
          <p:cNvPicPr>
            <a:picLocks noChangeAspect="1"/>
          </p:cNvPicPr>
          <p:nvPr/>
        </p:nvPicPr>
        <p:blipFill>
          <a:blip r:embed="rId6"/>
          <a:stretch>
            <a:fillRect/>
          </a:stretch>
        </p:blipFill>
        <p:spPr>
          <a:xfrm>
            <a:off x="408797" y="1311603"/>
            <a:ext cx="1866192" cy="1335827"/>
          </a:xfrm>
          <a:prstGeom prst="rect">
            <a:avLst/>
          </a:prstGeom>
          <a:ln w="19050">
            <a:solidFill>
              <a:schemeClr val="tx1"/>
            </a:solidFill>
          </a:ln>
        </p:spPr>
      </p:pic>
      <p:pic>
        <p:nvPicPr>
          <p:cNvPr id="15" name="Picture 14">
            <a:extLst>
              <a:ext uri="{FF2B5EF4-FFF2-40B4-BE49-F238E27FC236}">
                <a16:creationId xmlns:a16="http://schemas.microsoft.com/office/drawing/2014/main" id="{B4742601-F5E7-4D5B-08B9-7453CA139AFD}"/>
              </a:ext>
            </a:extLst>
          </p:cNvPr>
          <p:cNvPicPr>
            <a:picLocks noChangeAspect="1"/>
          </p:cNvPicPr>
          <p:nvPr/>
        </p:nvPicPr>
        <p:blipFill>
          <a:blip r:embed="rId7"/>
          <a:stretch>
            <a:fillRect/>
          </a:stretch>
        </p:blipFill>
        <p:spPr>
          <a:xfrm>
            <a:off x="2395353" y="1294149"/>
            <a:ext cx="4032641" cy="2151872"/>
          </a:xfrm>
          <a:prstGeom prst="rect">
            <a:avLst/>
          </a:prstGeom>
          <a:ln w="19050">
            <a:solidFill>
              <a:schemeClr val="tx1"/>
            </a:solidFill>
          </a:ln>
        </p:spPr>
      </p:pic>
      <p:pic>
        <p:nvPicPr>
          <p:cNvPr id="17" name="Picture 16">
            <a:extLst>
              <a:ext uri="{FF2B5EF4-FFF2-40B4-BE49-F238E27FC236}">
                <a16:creationId xmlns:a16="http://schemas.microsoft.com/office/drawing/2014/main" id="{08E31390-44CB-99E9-D017-7138DA1AD5DD}"/>
              </a:ext>
            </a:extLst>
          </p:cNvPr>
          <p:cNvPicPr>
            <a:picLocks noChangeAspect="1"/>
          </p:cNvPicPr>
          <p:nvPr/>
        </p:nvPicPr>
        <p:blipFill>
          <a:blip r:embed="rId8"/>
          <a:stretch>
            <a:fillRect/>
          </a:stretch>
        </p:blipFill>
        <p:spPr>
          <a:xfrm>
            <a:off x="6834309" y="3460501"/>
            <a:ext cx="2309692" cy="1250981"/>
          </a:xfrm>
          <a:prstGeom prst="rect">
            <a:avLst/>
          </a:prstGeom>
          <a:ln w="19050">
            <a:solidFill>
              <a:schemeClr val="tx1"/>
            </a:solidFill>
          </a:ln>
        </p:spPr>
      </p:pic>
      <p:pic>
        <p:nvPicPr>
          <p:cNvPr id="19" name="Picture 18">
            <a:extLst>
              <a:ext uri="{FF2B5EF4-FFF2-40B4-BE49-F238E27FC236}">
                <a16:creationId xmlns:a16="http://schemas.microsoft.com/office/drawing/2014/main" id="{792C6235-44E2-41F8-ED5D-082C8B31B811}"/>
              </a:ext>
            </a:extLst>
          </p:cNvPr>
          <p:cNvPicPr>
            <a:picLocks noChangeAspect="1"/>
          </p:cNvPicPr>
          <p:nvPr/>
        </p:nvPicPr>
        <p:blipFill>
          <a:blip r:embed="rId9"/>
          <a:stretch>
            <a:fillRect/>
          </a:stretch>
        </p:blipFill>
        <p:spPr>
          <a:xfrm>
            <a:off x="4258353" y="3169021"/>
            <a:ext cx="2169641" cy="1050692"/>
          </a:xfrm>
          <a:prstGeom prst="rect">
            <a:avLst/>
          </a:prstGeom>
          <a:ln w="19050">
            <a:solidFill>
              <a:schemeClr val="tx1"/>
            </a:solidFill>
          </a:ln>
        </p:spPr>
      </p:pic>
    </p:spTree>
    <p:extLst>
      <p:ext uri="{BB962C8B-B14F-4D97-AF65-F5344CB8AC3E}">
        <p14:creationId xmlns:p14="http://schemas.microsoft.com/office/powerpoint/2010/main" val="320662226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20749971-5E4F-1FEB-407E-FD327776A486}"/>
              </a:ext>
            </a:extLst>
          </p:cNvPr>
          <p:cNvPicPr>
            <a:picLocks noChangeAspect="1"/>
          </p:cNvPicPr>
          <p:nvPr/>
        </p:nvPicPr>
        <p:blipFill>
          <a:blip r:embed="rId3"/>
          <a:stretch>
            <a:fillRect/>
          </a:stretch>
        </p:blipFill>
        <p:spPr>
          <a:xfrm>
            <a:off x="3566160" y="540458"/>
            <a:ext cx="2495854" cy="3462764"/>
          </a:xfrm>
          <a:prstGeom prst="rect">
            <a:avLst/>
          </a:prstGeom>
          <a:ln w="73025">
            <a:solidFill>
              <a:schemeClr val="tx1"/>
            </a:solidFill>
          </a:ln>
        </p:spPr>
      </p:pic>
      <p:sp>
        <p:nvSpPr>
          <p:cNvPr id="4" name="TextBox 3">
            <a:extLst>
              <a:ext uri="{FF2B5EF4-FFF2-40B4-BE49-F238E27FC236}">
                <a16:creationId xmlns:a16="http://schemas.microsoft.com/office/drawing/2014/main" id="{851F9766-C0F8-6CC1-0556-D96BBA06CCA0}"/>
              </a:ext>
            </a:extLst>
          </p:cNvPr>
          <p:cNvSpPr txBox="1"/>
          <p:nvPr/>
        </p:nvSpPr>
        <p:spPr>
          <a:xfrm>
            <a:off x="640080" y="4407443"/>
            <a:ext cx="881253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dirty="0">
                <a:hlinkClick r:id="rId4"/>
              </a:rPr>
              <a:t>https://www.economicsarkansas.org/for_teachers/grab-go-economics-concept-guides.html</a:t>
            </a:r>
            <a:endParaRPr lang="en-US" sz="1600" dirty="0"/>
          </a:p>
          <a:p>
            <a:endParaRPr lang="en-US" sz="1600" dirty="0"/>
          </a:p>
        </p:txBody>
      </p:sp>
      <p:pic>
        <p:nvPicPr>
          <p:cNvPr id="6" name="Picture 5">
            <a:extLst>
              <a:ext uri="{FF2B5EF4-FFF2-40B4-BE49-F238E27FC236}">
                <a16:creationId xmlns:a16="http://schemas.microsoft.com/office/drawing/2014/main" id="{FE50C70F-56D4-F93C-6AF8-F6D50BB3BBDB}"/>
              </a:ext>
            </a:extLst>
          </p:cNvPr>
          <p:cNvPicPr>
            <a:picLocks noChangeAspect="1"/>
          </p:cNvPicPr>
          <p:nvPr/>
        </p:nvPicPr>
        <p:blipFill>
          <a:blip r:embed="rId5"/>
          <a:stretch>
            <a:fillRect/>
          </a:stretch>
        </p:blipFill>
        <p:spPr>
          <a:xfrm>
            <a:off x="685264" y="151282"/>
            <a:ext cx="2606575" cy="778352"/>
          </a:xfrm>
          <a:prstGeom prst="rect">
            <a:avLst/>
          </a:prstGeom>
          <a:ln w="19050">
            <a:solidFill>
              <a:schemeClr val="tx1"/>
            </a:solidFill>
          </a:ln>
        </p:spPr>
      </p:pic>
      <p:pic>
        <p:nvPicPr>
          <p:cNvPr id="8" name="Picture 7">
            <a:extLst>
              <a:ext uri="{FF2B5EF4-FFF2-40B4-BE49-F238E27FC236}">
                <a16:creationId xmlns:a16="http://schemas.microsoft.com/office/drawing/2014/main" id="{85A638BA-EC42-5FF6-3984-8EA15363465A}"/>
              </a:ext>
            </a:extLst>
          </p:cNvPr>
          <p:cNvPicPr>
            <a:picLocks noChangeAspect="1"/>
          </p:cNvPicPr>
          <p:nvPr/>
        </p:nvPicPr>
        <p:blipFill>
          <a:blip r:embed="rId6"/>
          <a:stretch>
            <a:fillRect/>
          </a:stretch>
        </p:blipFill>
        <p:spPr>
          <a:xfrm>
            <a:off x="685264" y="1187401"/>
            <a:ext cx="2247900" cy="2962275"/>
          </a:xfrm>
          <a:prstGeom prst="rect">
            <a:avLst/>
          </a:prstGeom>
          <a:ln w="57150">
            <a:solidFill>
              <a:schemeClr val="tx1"/>
            </a:solidFill>
          </a:ln>
        </p:spPr>
      </p:pic>
      <p:pic>
        <p:nvPicPr>
          <p:cNvPr id="4098" name="Picture 2" descr="GUIDE 4">
            <a:extLst>
              <a:ext uri="{FF2B5EF4-FFF2-40B4-BE49-F238E27FC236}">
                <a16:creationId xmlns:a16="http://schemas.microsoft.com/office/drawing/2014/main" id="{4D7E5C78-9394-3D4B-C590-A7D89EEFEF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6138" y="1187401"/>
            <a:ext cx="2099028" cy="272034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80623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694C30-6567-9D98-14B3-881E8F6E4DFE}"/>
              </a:ext>
            </a:extLst>
          </p:cNvPr>
          <p:cNvSpPr txBox="1"/>
          <p:nvPr/>
        </p:nvSpPr>
        <p:spPr>
          <a:xfrm>
            <a:off x="145800" y="4635669"/>
            <a:ext cx="8852400" cy="5078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hlinkClick r:id="rId2"/>
              </a:rPr>
              <a:t>https://padlet.com/economicsarkansas62/red-light-green-light-apaja2w9kzgn2rmj</a:t>
            </a:r>
            <a:endParaRPr lang="en-US" dirty="0"/>
          </a:p>
          <a:p>
            <a:pPr algn="ctr"/>
            <a:endParaRPr lang="en-US" dirty="0"/>
          </a:p>
        </p:txBody>
      </p:sp>
      <p:pic>
        <p:nvPicPr>
          <p:cNvPr id="5" name="Picture 4">
            <a:extLst>
              <a:ext uri="{FF2B5EF4-FFF2-40B4-BE49-F238E27FC236}">
                <a16:creationId xmlns:a16="http://schemas.microsoft.com/office/drawing/2014/main" id="{F93CD66F-5A95-82D0-50AB-2CC8768C1E24}"/>
              </a:ext>
            </a:extLst>
          </p:cNvPr>
          <p:cNvPicPr>
            <a:picLocks noChangeAspect="1"/>
          </p:cNvPicPr>
          <p:nvPr/>
        </p:nvPicPr>
        <p:blipFill>
          <a:blip r:embed="rId3"/>
          <a:stretch>
            <a:fillRect/>
          </a:stretch>
        </p:blipFill>
        <p:spPr>
          <a:xfrm>
            <a:off x="146985" y="115984"/>
            <a:ext cx="8393168" cy="3622950"/>
          </a:xfrm>
          <a:prstGeom prst="rect">
            <a:avLst/>
          </a:prstGeom>
          <a:ln w="19050">
            <a:solidFill>
              <a:schemeClr val="tx1"/>
            </a:solidFill>
          </a:ln>
        </p:spPr>
      </p:pic>
      <p:sp>
        <p:nvSpPr>
          <p:cNvPr id="6" name="TextBox 5">
            <a:extLst>
              <a:ext uri="{FF2B5EF4-FFF2-40B4-BE49-F238E27FC236}">
                <a16:creationId xmlns:a16="http://schemas.microsoft.com/office/drawing/2014/main" id="{CECAE95B-881D-1D9C-CFBD-54187E77B13F}"/>
              </a:ext>
            </a:extLst>
          </p:cNvPr>
          <p:cNvSpPr txBox="1"/>
          <p:nvPr/>
        </p:nvSpPr>
        <p:spPr>
          <a:xfrm>
            <a:off x="2289717" y="3977268"/>
            <a:ext cx="38731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Economics Arkansas Padlet</a:t>
            </a:r>
          </a:p>
        </p:txBody>
      </p:sp>
      <p:pic>
        <p:nvPicPr>
          <p:cNvPr id="8" name="Picture 7">
            <a:extLst>
              <a:ext uri="{FF2B5EF4-FFF2-40B4-BE49-F238E27FC236}">
                <a16:creationId xmlns:a16="http://schemas.microsoft.com/office/drawing/2014/main" id="{FEFA2073-3F03-E0B9-B324-FD6ECB9269F6}"/>
              </a:ext>
            </a:extLst>
          </p:cNvPr>
          <p:cNvPicPr>
            <a:picLocks noChangeAspect="1"/>
          </p:cNvPicPr>
          <p:nvPr/>
        </p:nvPicPr>
        <p:blipFill>
          <a:blip r:embed="rId4"/>
          <a:stretch>
            <a:fillRect/>
          </a:stretch>
        </p:blipFill>
        <p:spPr>
          <a:xfrm>
            <a:off x="6410557" y="3839238"/>
            <a:ext cx="1558848" cy="696127"/>
          </a:xfrm>
          <a:prstGeom prst="rect">
            <a:avLst/>
          </a:prstGeom>
        </p:spPr>
      </p:pic>
    </p:spTree>
    <p:extLst>
      <p:ext uri="{BB962C8B-B14F-4D97-AF65-F5344CB8AC3E}">
        <p14:creationId xmlns:p14="http://schemas.microsoft.com/office/powerpoint/2010/main" val="139761001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426DCD-7B50-45D3-5E67-9A7DAF254A85}"/>
              </a:ext>
            </a:extLst>
          </p:cNvPr>
          <p:cNvPicPr>
            <a:picLocks noChangeAspect="1"/>
          </p:cNvPicPr>
          <p:nvPr/>
        </p:nvPicPr>
        <p:blipFill>
          <a:blip r:embed="rId2"/>
          <a:stretch>
            <a:fillRect/>
          </a:stretch>
        </p:blipFill>
        <p:spPr>
          <a:xfrm>
            <a:off x="552475" y="300913"/>
            <a:ext cx="1889813" cy="1046267"/>
          </a:xfrm>
          <a:prstGeom prst="rect">
            <a:avLst/>
          </a:prstGeom>
        </p:spPr>
      </p:pic>
      <p:sp>
        <p:nvSpPr>
          <p:cNvPr id="5" name="TextBox 4">
            <a:extLst>
              <a:ext uri="{FF2B5EF4-FFF2-40B4-BE49-F238E27FC236}">
                <a16:creationId xmlns:a16="http://schemas.microsoft.com/office/drawing/2014/main" id="{BD6797D6-A373-7603-F42C-1C85F5D15C26}"/>
              </a:ext>
            </a:extLst>
          </p:cNvPr>
          <p:cNvSpPr txBox="1"/>
          <p:nvPr/>
        </p:nvSpPr>
        <p:spPr>
          <a:xfrm>
            <a:off x="478194" y="1613795"/>
            <a:ext cx="8187612" cy="2308324"/>
          </a:xfrm>
          <a:prstGeom prst="rect">
            <a:avLst/>
          </a:prstGeom>
          <a:noFill/>
        </p:spPr>
        <p:txBody>
          <a:bodyPr wrap="square" rtlCol="0">
            <a:spAutoFit/>
          </a:bodyPr>
          <a:lstStyle/>
          <a:p>
            <a:pPr marL="257175" indent="-257175">
              <a:buFont typeface="Arial" panose="020B0604020202020204" pitchFamily="34" charset="0"/>
              <a:buChar char="•"/>
            </a:pPr>
            <a:r>
              <a:rPr lang="en-US" sz="1800" dirty="0"/>
              <a:t>The focus of this session was on little-known African American inventors and entrepreneurs. Who are some well-known African American inventors and entrepreneurs?</a:t>
            </a:r>
          </a:p>
          <a:p>
            <a:endParaRPr lang="en-US" sz="1800" dirty="0"/>
          </a:p>
          <a:p>
            <a:pPr marL="257175" indent="-257175">
              <a:buFont typeface="Arial" panose="020B0604020202020204" pitchFamily="34" charset="0"/>
              <a:buChar char="•"/>
            </a:pPr>
            <a:r>
              <a:rPr lang="en-US" sz="1800" dirty="0"/>
              <a:t>Can you think of any other little-known African American inventors and entrepreneurs?</a:t>
            </a:r>
          </a:p>
          <a:p>
            <a:endParaRPr lang="en-US" sz="1800" dirty="0"/>
          </a:p>
          <a:p>
            <a:pPr marL="257175" indent="-257175">
              <a:buFont typeface="Arial" panose="020B0604020202020204" pitchFamily="34" charset="0"/>
              <a:buChar char="•"/>
            </a:pPr>
            <a:r>
              <a:rPr lang="en-US" sz="1800" dirty="0"/>
              <a:t>Do students benefit from learning about historical figures? If so, how? </a:t>
            </a:r>
          </a:p>
        </p:txBody>
      </p:sp>
    </p:spTree>
    <p:extLst>
      <p:ext uri="{BB962C8B-B14F-4D97-AF65-F5344CB8AC3E}">
        <p14:creationId xmlns:p14="http://schemas.microsoft.com/office/powerpoint/2010/main" val="415534906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laceholder 4"/>
          <p:cNvSpPr txBox="1">
            <a:spLocks noGrp="1"/>
          </p:cNvSpPr>
          <p:nvPr>
            <p:ph type="sldNum" sz="quarter" idx="4294967295"/>
          </p:nvPr>
        </p:nvSpPr>
        <p:spPr>
          <a:xfrm>
            <a:off x="8760262" y="4814277"/>
            <a:ext cx="140422" cy="20774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750">
                <a:solidFill>
                  <a:srgbClr val="414A58"/>
                </a:solidFill>
                <a:latin typeface="Inter"/>
                <a:ea typeface="Inter"/>
                <a:cs typeface="Inter"/>
                <a:sym typeface="Inter"/>
              </a:defRPr>
            </a:lvl1pPr>
          </a:lstStyle>
          <a:p>
            <a:fld id="{86CB4B4D-7CA3-9044-876B-883B54F8677D}" type="slidenum">
              <a:t>3</a:t>
            </a:fld>
            <a:endParaRPr dirty="0"/>
          </a:p>
        </p:txBody>
      </p:sp>
      <p:sp>
        <p:nvSpPr>
          <p:cNvPr id="184" name="Title 1"/>
          <p:cNvSpPr txBox="1"/>
          <p:nvPr/>
        </p:nvSpPr>
        <p:spPr>
          <a:xfrm>
            <a:off x="589171" y="352008"/>
            <a:ext cx="7818121" cy="4247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algn="ctr">
              <a:lnSpc>
                <a:spcPct val="90000"/>
              </a:lnSpc>
              <a:defRPr sz="3200">
                <a:latin typeface="Calibri Light"/>
                <a:ea typeface="Calibri Light"/>
                <a:cs typeface="Calibri Light"/>
                <a:sym typeface="Calibri Light"/>
              </a:defRPr>
            </a:lvl1pPr>
          </a:lstStyle>
          <a:p>
            <a:r>
              <a:rPr sz="2400" dirty="0"/>
              <a:t>Professional Development Opportunities</a:t>
            </a:r>
          </a:p>
        </p:txBody>
      </p:sp>
      <p:sp>
        <p:nvSpPr>
          <p:cNvPr id="185" name="Content Placeholder 2"/>
          <p:cNvSpPr txBox="1"/>
          <p:nvPr/>
        </p:nvSpPr>
        <p:spPr>
          <a:xfrm>
            <a:off x="711495" y="1182865"/>
            <a:ext cx="7818121" cy="28123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p>
            <a:r>
              <a:rPr sz="1045" dirty="0"/>
              <a:t>To earn professional development credit for CEE webinars found on EconEdLink, you must:</a:t>
            </a:r>
            <a:endParaRPr sz="2100" dirty="0"/>
          </a:p>
          <a:p>
            <a:endParaRPr sz="2100" dirty="0"/>
          </a:p>
          <a:p>
            <a:pPr marL="214308" indent="-214308">
              <a:buSzPct val="100000"/>
              <a:buFont typeface="Arial"/>
              <a:buChar char="•"/>
            </a:pPr>
            <a:r>
              <a:rPr sz="1045" dirty="0"/>
              <a:t>Watch a minimum of 45-minutes and you will automatically receive a professional development </a:t>
            </a:r>
            <a:r>
              <a:rPr sz="1045" b="1" dirty="0">
                <a:solidFill>
                  <a:srgbClr val="7A9900"/>
                </a:solidFill>
              </a:rPr>
              <a:t>certificate </a:t>
            </a:r>
            <a:r>
              <a:rPr sz="1045" dirty="0"/>
              <a:t>via e-mail within 24 hours. </a:t>
            </a:r>
            <a:endParaRPr sz="2100" dirty="0"/>
          </a:p>
          <a:p>
            <a:pPr marL="214308" indent="-214308">
              <a:buSzPct val="100000"/>
              <a:buFont typeface="Arial"/>
              <a:buChar char="•"/>
            </a:pPr>
            <a:r>
              <a:rPr sz="1045" dirty="0"/>
              <a:t>Attendees can learn how much credit they will earn per workshop. </a:t>
            </a:r>
            <a:endParaRPr sz="2100" dirty="0"/>
          </a:p>
          <a:p>
            <a:endParaRPr sz="2100" dirty="0"/>
          </a:p>
          <a:p>
            <a:pPr>
              <a:defRPr b="1" u="sng"/>
            </a:pPr>
            <a:r>
              <a:rPr sz="1045" dirty="0"/>
              <a:t>Accessing resources: </a:t>
            </a:r>
          </a:p>
          <a:p>
            <a:endParaRPr sz="1045" dirty="0"/>
          </a:p>
          <a:p>
            <a:pPr marL="214308" indent="-214308">
              <a:buSzPct val="100000"/>
              <a:buFont typeface="Helvetica"/>
              <a:buChar char="•"/>
            </a:pPr>
            <a:r>
              <a:rPr sz="1045" dirty="0"/>
              <a:t>You can now easily download presentations, lesson plan materials, and activities for each webinar from </a:t>
            </a:r>
            <a:r>
              <a:rPr sz="1200" b="1" i="1" u="sng" dirty="0">
                <a:solidFill>
                  <a:srgbClr val="0563C1"/>
                </a:solidFill>
                <a:uFill>
                  <a:solidFill>
                    <a:srgbClr val="0563C1"/>
                  </a:solidFill>
                </a:uFill>
                <a:hlinkClick r:id="rId2"/>
              </a:rPr>
              <a:t>EconEdLink.org/professional-development/</a:t>
            </a:r>
            <a:endParaRPr sz="1200" b="1" i="1" dirty="0">
              <a:solidFill>
                <a:srgbClr val="005CB8"/>
              </a:solidFill>
            </a:endParaRPr>
          </a:p>
          <a:p>
            <a:pPr marL="214308" indent="-214308">
              <a:buSzPct val="100000"/>
              <a:buFont typeface="Helvetica"/>
              <a:buChar char="•"/>
              <a:defRPr sz="1600" b="1" i="1" u="sng">
                <a:solidFill>
                  <a:srgbClr val="005CB8"/>
                </a:solidFill>
              </a:defRPr>
            </a:pPr>
            <a:endParaRPr sz="1200" b="1" i="1" dirty="0">
              <a:solidFill>
                <a:srgbClr val="005CB8"/>
              </a:solidFill>
            </a:endParaRPr>
          </a:p>
          <a:p>
            <a:pPr>
              <a:defRPr sz="1600" b="1" u="sng"/>
            </a:pPr>
            <a:r>
              <a:rPr sz="1200" dirty="0"/>
              <a:t>Local resources: </a:t>
            </a:r>
          </a:p>
          <a:p>
            <a:pPr>
              <a:defRPr sz="1600"/>
            </a:pPr>
            <a:endParaRPr sz="1200" dirty="0"/>
          </a:p>
          <a:p>
            <a:pPr marL="214308" indent="-214308">
              <a:buSzPct val="100000"/>
              <a:buFont typeface="Helvetica"/>
              <a:buChar char="•"/>
              <a:defRPr sz="1600"/>
            </a:pPr>
            <a:r>
              <a:rPr sz="1200" dirty="0"/>
              <a:t>Insert your local professional development opportunities (if applicable)</a:t>
            </a:r>
            <a:endParaRPr sz="1050" b="1" i="1" dirty="0">
              <a:solidFill>
                <a:srgbClr val="005CB8"/>
              </a:solidFill>
            </a:endParaRPr>
          </a:p>
          <a:p>
            <a:pPr>
              <a:defRPr sz="1600" b="1" i="1">
                <a:solidFill>
                  <a:srgbClr val="005CB8"/>
                </a:solidFill>
              </a:defRPr>
            </a:pPr>
            <a:endParaRPr sz="1050" b="1" i="1" dirty="0">
              <a:solidFill>
                <a:srgbClr val="005CB8"/>
              </a:solidFill>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6980EE-F5EE-EB2F-3134-5AA9BA353637}"/>
              </a:ext>
            </a:extLst>
          </p:cNvPr>
          <p:cNvPicPr>
            <a:picLocks noChangeAspect="1"/>
          </p:cNvPicPr>
          <p:nvPr/>
        </p:nvPicPr>
        <p:blipFill>
          <a:blip r:embed="rId2"/>
          <a:stretch>
            <a:fillRect/>
          </a:stretch>
        </p:blipFill>
        <p:spPr>
          <a:xfrm>
            <a:off x="2393675" y="0"/>
            <a:ext cx="4276861" cy="5059949"/>
          </a:xfrm>
          <a:prstGeom prst="rect">
            <a:avLst/>
          </a:prstGeom>
          <a:ln w="12700">
            <a:solidFill>
              <a:schemeClr val="tx1"/>
            </a:solidFill>
          </a:ln>
        </p:spPr>
      </p:pic>
      <p:pic>
        <p:nvPicPr>
          <p:cNvPr id="8" name="Picture 7">
            <a:extLst>
              <a:ext uri="{FF2B5EF4-FFF2-40B4-BE49-F238E27FC236}">
                <a16:creationId xmlns:a16="http://schemas.microsoft.com/office/drawing/2014/main" id="{57AC3377-51ED-2252-4793-018CD7365769}"/>
              </a:ext>
            </a:extLst>
          </p:cNvPr>
          <p:cNvPicPr>
            <a:picLocks noChangeAspect="1"/>
          </p:cNvPicPr>
          <p:nvPr/>
        </p:nvPicPr>
        <p:blipFill>
          <a:blip r:embed="rId3"/>
          <a:stretch>
            <a:fillRect/>
          </a:stretch>
        </p:blipFill>
        <p:spPr>
          <a:xfrm>
            <a:off x="7368086" y="3244209"/>
            <a:ext cx="1400175" cy="1666875"/>
          </a:xfrm>
          <a:prstGeom prst="rect">
            <a:avLst/>
          </a:prstGeom>
          <a:ln w="19050">
            <a:solidFill>
              <a:schemeClr val="tx1"/>
            </a:solidFill>
          </a:ln>
        </p:spPr>
      </p:pic>
      <p:pic>
        <p:nvPicPr>
          <p:cNvPr id="10" name="Picture 9">
            <a:extLst>
              <a:ext uri="{FF2B5EF4-FFF2-40B4-BE49-F238E27FC236}">
                <a16:creationId xmlns:a16="http://schemas.microsoft.com/office/drawing/2014/main" id="{60E0F1B4-BB94-066F-6C09-FF77111FF5F7}"/>
              </a:ext>
            </a:extLst>
          </p:cNvPr>
          <p:cNvPicPr>
            <a:picLocks noChangeAspect="1"/>
          </p:cNvPicPr>
          <p:nvPr/>
        </p:nvPicPr>
        <p:blipFill>
          <a:blip r:embed="rId4"/>
          <a:stretch>
            <a:fillRect/>
          </a:stretch>
        </p:blipFill>
        <p:spPr>
          <a:xfrm>
            <a:off x="730058" y="361950"/>
            <a:ext cx="1551097" cy="1948814"/>
          </a:xfrm>
          <a:prstGeom prst="rect">
            <a:avLst/>
          </a:prstGeom>
          <a:ln w="19050">
            <a:solidFill>
              <a:schemeClr val="tx1"/>
            </a:solidFill>
          </a:ln>
        </p:spPr>
      </p:pic>
      <p:pic>
        <p:nvPicPr>
          <p:cNvPr id="12" name="Picture 11">
            <a:extLst>
              <a:ext uri="{FF2B5EF4-FFF2-40B4-BE49-F238E27FC236}">
                <a16:creationId xmlns:a16="http://schemas.microsoft.com/office/drawing/2014/main" id="{57FDA9A9-321C-8407-2551-F16DD2465D95}"/>
              </a:ext>
            </a:extLst>
          </p:cNvPr>
          <p:cNvPicPr>
            <a:picLocks noChangeAspect="1"/>
          </p:cNvPicPr>
          <p:nvPr/>
        </p:nvPicPr>
        <p:blipFill>
          <a:blip r:embed="rId5"/>
          <a:stretch>
            <a:fillRect/>
          </a:stretch>
        </p:blipFill>
        <p:spPr>
          <a:xfrm>
            <a:off x="7245175" y="1065853"/>
            <a:ext cx="1168767" cy="1871341"/>
          </a:xfrm>
          <a:prstGeom prst="rect">
            <a:avLst/>
          </a:prstGeom>
          <a:ln w="19050">
            <a:solidFill>
              <a:schemeClr val="tx1"/>
            </a:solidFill>
          </a:ln>
        </p:spPr>
      </p:pic>
      <p:pic>
        <p:nvPicPr>
          <p:cNvPr id="14" name="Picture 13">
            <a:extLst>
              <a:ext uri="{FF2B5EF4-FFF2-40B4-BE49-F238E27FC236}">
                <a16:creationId xmlns:a16="http://schemas.microsoft.com/office/drawing/2014/main" id="{BCFF6CBC-EA7A-0161-1B4F-8E2B18705560}"/>
              </a:ext>
            </a:extLst>
          </p:cNvPr>
          <p:cNvPicPr>
            <a:picLocks noChangeAspect="1"/>
          </p:cNvPicPr>
          <p:nvPr/>
        </p:nvPicPr>
        <p:blipFill>
          <a:blip r:embed="rId6"/>
          <a:stretch>
            <a:fillRect/>
          </a:stretch>
        </p:blipFill>
        <p:spPr>
          <a:xfrm>
            <a:off x="213519" y="2626461"/>
            <a:ext cx="1718628" cy="2181637"/>
          </a:xfrm>
          <a:prstGeom prst="rect">
            <a:avLst/>
          </a:prstGeom>
          <a:ln w="19050">
            <a:solidFill>
              <a:schemeClr val="tx1"/>
            </a:solidFill>
          </a:ln>
        </p:spPr>
      </p:pic>
      <p:pic>
        <p:nvPicPr>
          <p:cNvPr id="2060" name="Picture 2" descr=" ">
            <a:extLst>
              <a:ext uri="{FF2B5EF4-FFF2-40B4-BE49-F238E27FC236}">
                <a16:creationId xmlns:a16="http://schemas.microsoft.com/office/drawing/2014/main" id="{CB39E8BD-20F8-A9CE-D87D-FFCC21AE0F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427038" cy="58737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4" descr="George Crum and the Saratoga Chip">
            <a:extLst>
              <a:ext uri="{FF2B5EF4-FFF2-40B4-BE49-F238E27FC236}">
                <a16:creationId xmlns:a16="http://schemas.microsoft.com/office/drawing/2014/main" id="{60641626-8E58-4E7E-6161-37EA31FBF47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479425"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5" descr="Ice Cream Man: How Augustus Jackson Made a Sweet Treat Better">
            <a:extLst>
              <a:ext uri="{FF2B5EF4-FFF2-40B4-BE49-F238E27FC236}">
                <a16:creationId xmlns:a16="http://schemas.microsoft.com/office/drawing/2014/main" id="{40EC5AE8-C971-589A-E5F6-C14081F8E97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617538" cy="617538"/>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714974256" descr="Lewis Latimer: Engineering Wizard">
            <a:extLst>
              <a:ext uri="{FF2B5EF4-FFF2-40B4-BE49-F238E27FC236}">
                <a16:creationId xmlns:a16="http://schemas.microsoft.com/office/drawing/2014/main" id="{C549C0FE-1C51-0BAD-5E41-1E0C9763E39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441325" cy="6699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1" descr="Saving the Day: Garrett Morgan's Life-Changing Invention of the Traffic Signal">
            <a:extLst>
              <a:ext uri="{FF2B5EF4-FFF2-40B4-BE49-F238E27FC236}">
                <a16:creationId xmlns:a16="http://schemas.microsoft.com/office/drawing/2014/main" id="{BE87D1A4-89C8-B138-E902-D2F40E54551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936625"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941312274" descr="Whoosh! Lonnie Johnson's Super-Soaking Stream of Inventions">
            <a:extLst>
              <a:ext uri="{FF2B5EF4-FFF2-40B4-BE49-F238E27FC236}">
                <a16:creationId xmlns:a16="http://schemas.microsoft.com/office/drawing/2014/main" id="{2DE7AF57-80E7-10A5-137D-9C65FDBB0E8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403225" cy="51752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 ">
            <a:extLst>
              <a:ext uri="{FF2B5EF4-FFF2-40B4-BE49-F238E27FC236}">
                <a16:creationId xmlns:a16="http://schemas.microsoft.com/office/drawing/2014/main" id="{EAF6EE7F-C224-66EC-F1CD-3D01E89051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427038" cy="587375"/>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George Crum and the Saratoga Chip">
            <a:extLst>
              <a:ext uri="{FF2B5EF4-FFF2-40B4-BE49-F238E27FC236}">
                <a16:creationId xmlns:a16="http://schemas.microsoft.com/office/drawing/2014/main" id="{995D2E7B-5455-CFAF-AC6C-3F02D87F4DE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479425"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ce Cream Man: How Augustus Jackson Made a Sweet Treat Better">
            <a:extLst>
              <a:ext uri="{FF2B5EF4-FFF2-40B4-BE49-F238E27FC236}">
                <a16:creationId xmlns:a16="http://schemas.microsoft.com/office/drawing/2014/main" id="{070F1D54-2E60-11B5-F284-8047AFD422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617538" cy="617538"/>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Lewis Latimer: Engineering Wizard">
            <a:extLst>
              <a:ext uri="{FF2B5EF4-FFF2-40B4-BE49-F238E27FC236}">
                <a16:creationId xmlns:a16="http://schemas.microsoft.com/office/drawing/2014/main" id="{65AABAFB-4098-8CBF-2FF5-4781C4CFD1E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441325" cy="6699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aving the Day: Garrett Morgan's Life-Changing Invention of the Traffic Signal">
            <a:extLst>
              <a:ext uri="{FF2B5EF4-FFF2-40B4-BE49-F238E27FC236}">
                <a16:creationId xmlns:a16="http://schemas.microsoft.com/office/drawing/2014/main" id="{00042DD9-6ECC-0E1A-3482-B459478F104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936625"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Whoosh! Lonnie Johnson's Super-Soaking Stream of Inventions">
            <a:extLst>
              <a:ext uri="{FF2B5EF4-FFF2-40B4-BE49-F238E27FC236}">
                <a16:creationId xmlns:a16="http://schemas.microsoft.com/office/drawing/2014/main" id="{4B5340CE-FE2C-A717-16B9-4EABB145E09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403225" cy="51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26581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p:nvPr/>
        </p:nvSpPr>
        <p:spPr>
          <a:xfrm>
            <a:off x="662940" y="218317"/>
            <a:ext cx="7818121" cy="699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nchor="b">
            <a:normAutofit/>
          </a:bodyPr>
          <a:lstStyle>
            <a:lvl1pPr>
              <a:lnSpc>
                <a:spcPct val="90000"/>
              </a:lnSpc>
              <a:spcBef>
                <a:spcPts val="600"/>
              </a:spcBef>
              <a:defRPr sz="5400" spc="-300">
                <a:latin typeface="Calibri Light"/>
                <a:ea typeface="Calibri Light"/>
                <a:cs typeface="Calibri Light"/>
                <a:sym typeface="Calibri Light"/>
              </a:defRPr>
            </a:lvl1pPr>
          </a:lstStyle>
          <a:p>
            <a:r>
              <a:rPr sz="4050" dirty="0"/>
              <a:t>Invest In Girls</a:t>
            </a:r>
          </a:p>
        </p:txBody>
      </p:sp>
      <p:pic>
        <p:nvPicPr>
          <p:cNvPr id="230" name="Picture 3" descr="Picture 3"/>
          <p:cNvPicPr>
            <a:picLocks noChangeAspect="1"/>
          </p:cNvPicPr>
          <p:nvPr/>
        </p:nvPicPr>
        <p:blipFill>
          <a:blip r:embed="rId2"/>
          <a:stretch>
            <a:fillRect/>
          </a:stretch>
        </p:blipFill>
        <p:spPr>
          <a:xfrm>
            <a:off x="1334591" y="1115047"/>
            <a:ext cx="6474819" cy="3648714"/>
          </a:xfrm>
          <a:prstGeom prst="rect">
            <a:avLst/>
          </a:prstGeom>
          <a:ln w="12700">
            <a:miter lim="400000"/>
          </a:ln>
        </p:spPr>
      </p:pic>
      <p:sp>
        <p:nvSpPr>
          <p:cNvPr id="231" name="Slide Number Placeholder 6"/>
          <p:cNvSpPr txBox="1">
            <a:spLocks noGrp="1"/>
          </p:cNvSpPr>
          <p:nvPr>
            <p:ph type="sldNum" sz="quarter" idx="4294967295"/>
          </p:nvPr>
        </p:nvSpPr>
        <p:spPr>
          <a:xfrm>
            <a:off x="8310109" y="4803220"/>
            <a:ext cx="205243" cy="2019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lnSpcReduction="10000"/>
          </a:bodyPr>
          <a:lstStyle>
            <a:lvl1pPr>
              <a:spcBef>
                <a:spcPts val="450"/>
              </a:spcBef>
              <a:defRPr>
                <a:solidFill>
                  <a:srgbClr val="888888"/>
                </a:solidFill>
                <a:latin typeface="Inter"/>
                <a:ea typeface="Inter"/>
                <a:cs typeface="Inter"/>
                <a:sym typeface="Inter"/>
              </a:defRPr>
            </a:lvl1pPr>
          </a:lstStyle>
          <a:p>
            <a:fld id="{86CB4B4D-7CA3-9044-876B-883B54F8677D}" type="slidenum">
              <a:t>31</a:t>
            </a:fld>
            <a:endParaRPr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Down Arrow 7"/>
          <p:cNvSpPr/>
          <p:nvPr/>
        </p:nvSpPr>
        <p:spPr>
          <a:xfrm rot="16200000">
            <a:off x="600075" y="1118507"/>
            <a:ext cx="2500312" cy="2624328"/>
          </a:xfrm>
          <a:custGeom>
            <a:avLst/>
            <a:gdLst/>
            <a:ahLst/>
            <a:cxnLst>
              <a:cxn ang="0">
                <a:pos x="wd2" y="hd2"/>
              </a:cxn>
              <a:cxn ang="5400000">
                <a:pos x="wd2" y="hd2"/>
              </a:cxn>
              <a:cxn ang="10800000">
                <a:pos x="wd2" y="hd2"/>
              </a:cxn>
              <a:cxn ang="16200000">
                <a:pos x="wd2" y="hd2"/>
              </a:cxn>
            </a:cxnLst>
            <a:rect l="0" t="0" r="r" b="b"/>
            <a:pathLst>
              <a:path w="21600" h="21600" extrusionOk="0">
                <a:moveTo>
                  <a:pt x="0" y="18351"/>
                </a:moveTo>
                <a:lnTo>
                  <a:pt x="0" y="0"/>
                </a:lnTo>
                <a:lnTo>
                  <a:pt x="21600" y="0"/>
                </a:lnTo>
                <a:lnTo>
                  <a:pt x="21600" y="18351"/>
                </a:lnTo>
                <a:lnTo>
                  <a:pt x="10800" y="21600"/>
                </a:lnTo>
                <a:close/>
              </a:path>
            </a:pathLst>
          </a:custGeom>
          <a:solidFill>
            <a:srgbClr val="404040"/>
          </a:solidFill>
          <a:ln w="12700">
            <a:miter lim="400000"/>
          </a:ln>
        </p:spPr>
        <p:txBody>
          <a:bodyPr lIns="34289" rIns="34289" anchor="ctr"/>
          <a:lstStyle/>
          <a:p>
            <a:pPr algn="ctr">
              <a:defRPr>
                <a:solidFill>
                  <a:srgbClr val="FFFFFF"/>
                </a:solidFill>
              </a:defRPr>
            </a:pPr>
            <a:endParaRPr sz="1045" dirty="0"/>
          </a:p>
        </p:txBody>
      </p:sp>
      <p:sp>
        <p:nvSpPr>
          <p:cNvPr id="234" name="Title 1"/>
          <p:cNvSpPr txBox="1"/>
          <p:nvPr/>
        </p:nvSpPr>
        <p:spPr>
          <a:xfrm>
            <a:off x="805815" y="1475449"/>
            <a:ext cx="1903097" cy="1910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nchor="ctr">
            <a:normAutofit/>
          </a:bodyPr>
          <a:lstStyle>
            <a:lvl1pPr algn="ctr">
              <a:lnSpc>
                <a:spcPct val="90000"/>
              </a:lnSpc>
              <a:spcBef>
                <a:spcPts val="600"/>
              </a:spcBef>
              <a:defRPr sz="3600" spc="-300">
                <a:solidFill>
                  <a:srgbClr val="FFFFFF"/>
                </a:solidFill>
                <a:latin typeface="Calibri Light"/>
                <a:ea typeface="Calibri Light"/>
                <a:cs typeface="Calibri Light"/>
                <a:sym typeface="Calibri Light"/>
              </a:defRPr>
            </a:lvl1pPr>
          </a:lstStyle>
          <a:p>
            <a:r>
              <a:rPr sz="2700" dirty="0"/>
              <a:t>NEC </a:t>
            </a:r>
          </a:p>
        </p:txBody>
      </p:sp>
      <p:pic>
        <p:nvPicPr>
          <p:cNvPr id="235" name="Picture 3" descr="Picture 3"/>
          <p:cNvPicPr>
            <a:picLocks noChangeAspect="1"/>
          </p:cNvPicPr>
          <p:nvPr/>
        </p:nvPicPr>
        <p:blipFill>
          <a:blip r:embed="rId2"/>
          <a:stretch>
            <a:fillRect/>
          </a:stretch>
        </p:blipFill>
        <p:spPr>
          <a:xfrm>
            <a:off x="3162779" y="427"/>
            <a:ext cx="3952143" cy="5267600"/>
          </a:xfrm>
          <a:prstGeom prst="rect">
            <a:avLst/>
          </a:prstGeom>
          <a:ln w="12700">
            <a:miter lim="400000"/>
          </a:ln>
        </p:spPr>
      </p:pic>
      <p:sp>
        <p:nvSpPr>
          <p:cNvPr id="236" name="Slide Number Placeholder 6"/>
          <p:cNvSpPr txBox="1">
            <a:spLocks noGrp="1"/>
          </p:cNvSpPr>
          <p:nvPr>
            <p:ph type="sldNum" sz="quarter" idx="4294967295"/>
          </p:nvPr>
        </p:nvSpPr>
        <p:spPr>
          <a:xfrm>
            <a:off x="8456157" y="4803220"/>
            <a:ext cx="205242" cy="2019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lnSpcReduction="10000"/>
          </a:bodyPr>
          <a:lstStyle>
            <a:lvl1pPr>
              <a:spcBef>
                <a:spcPts val="450"/>
              </a:spcBef>
              <a:defRPr>
                <a:solidFill>
                  <a:srgbClr val="000000">
                    <a:alpha val="80000"/>
                  </a:srgbClr>
                </a:solidFill>
                <a:latin typeface="Inter"/>
                <a:ea typeface="Inter"/>
                <a:cs typeface="Inter"/>
                <a:sym typeface="Inter"/>
              </a:defRPr>
            </a:lvl1pPr>
          </a:lstStyle>
          <a:p>
            <a:fld id="{86CB4B4D-7CA3-9044-876B-883B54F8677D}" type="slidenum">
              <a:t>32</a:t>
            </a:fld>
            <a:endParaRPr dirty="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ctangle 6"/>
          <p:cNvSpPr/>
          <p:nvPr/>
        </p:nvSpPr>
        <p:spPr>
          <a:xfrm>
            <a:off x="3" y="0"/>
            <a:ext cx="9143998" cy="5143500"/>
          </a:xfrm>
          <a:prstGeom prst="rect">
            <a:avLst/>
          </a:prstGeom>
          <a:solidFill>
            <a:srgbClr val="000000"/>
          </a:solidFill>
          <a:ln w="12700">
            <a:miter lim="400000"/>
          </a:ln>
        </p:spPr>
        <p:txBody>
          <a:bodyPr lIns="34289" rIns="34289" anchor="ctr"/>
          <a:lstStyle/>
          <a:p>
            <a:pPr algn="ctr">
              <a:defRPr>
                <a:solidFill>
                  <a:srgbClr val="FFFFFF"/>
                </a:solidFill>
              </a:defRPr>
            </a:pPr>
            <a:endParaRPr sz="1045" dirty="0"/>
          </a:p>
        </p:txBody>
      </p:sp>
      <p:sp>
        <p:nvSpPr>
          <p:cNvPr id="239" name="Freeform: Shape 8"/>
          <p:cNvSpPr/>
          <p:nvPr/>
        </p:nvSpPr>
        <p:spPr>
          <a:xfrm>
            <a:off x="1" y="1"/>
            <a:ext cx="6954692" cy="5143501"/>
          </a:xfrm>
          <a:custGeom>
            <a:avLst/>
            <a:gdLst/>
            <a:ahLst/>
            <a:cxnLst>
              <a:cxn ang="0">
                <a:pos x="wd2" y="hd2"/>
              </a:cxn>
              <a:cxn ang="5400000">
                <a:pos x="wd2" y="hd2"/>
              </a:cxn>
              <a:cxn ang="10800000">
                <a:pos x="wd2" y="hd2"/>
              </a:cxn>
              <a:cxn ang="16200000">
                <a:pos x="wd2" y="hd2"/>
              </a:cxn>
            </a:cxnLst>
            <a:rect l="0" t="0" r="r" b="b"/>
            <a:pathLst>
              <a:path w="21539" h="21600" extrusionOk="0">
                <a:moveTo>
                  <a:pt x="0" y="0"/>
                </a:moveTo>
                <a:lnTo>
                  <a:pt x="18875" y="0"/>
                </a:lnTo>
                <a:lnTo>
                  <a:pt x="18905" y="100"/>
                </a:lnTo>
                <a:cubicBezTo>
                  <a:pt x="21355" y="8449"/>
                  <a:pt x="21355" y="8449"/>
                  <a:pt x="21355" y="8449"/>
                </a:cubicBezTo>
                <a:cubicBezTo>
                  <a:pt x="21600" y="9411"/>
                  <a:pt x="21600" y="10855"/>
                  <a:pt x="21355" y="11818"/>
                </a:cubicBezTo>
                <a:cubicBezTo>
                  <a:pt x="20231" y="15648"/>
                  <a:pt x="19353" y="18640"/>
                  <a:pt x="18667" y="20978"/>
                </a:cubicBezTo>
                <a:lnTo>
                  <a:pt x="18484" y="21599"/>
                </a:lnTo>
                <a:lnTo>
                  <a:pt x="7684" y="21599"/>
                </a:lnTo>
                <a:lnTo>
                  <a:pt x="7684" y="21600"/>
                </a:lnTo>
                <a:lnTo>
                  <a:pt x="0" y="21600"/>
                </a:lnTo>
                <a:close/>
              </a:path>
            </a:pathLst>
          </a:custGeom>
          <a:solidFill>
            <a:srgbClr val="FFFFFF"/>
          </a:solidFill>
          <a:ln w="12700">
            <a:miter lim="400000"/>
          </a:ln>
        </p:spPr>
        <p:txBody>
          <a:bodyPr lIns="34289" rIns="34289" anchor="ctr"/>
          <a:lstStyle/>
          <a:p>
            <a:pPr algn="ctr">
              <a:defRPr>
                <a:solidFill>
                  <a:srgbClr val="FFFFFF"/>
                </a:solidFill>
              </a:defRPr>
            </a:pPr>
            <a:endParaRPr sz="1045" dirty="0"/>
          </a:p>
        </p:txBody>
      </p:sp>
      <p:pic>
        <p:nvPicPr>
          <p:cNvPr id="240" name="Picture 2" descr="Picture 2"/>
          <p:cNvPicPr>
            <a:picLocks noChangeAspect="1"/>
          </p:cNvPicPr>
          <p:nvPr/>
        </p:nvPicPr>
        <p:blipFill>
          <a:blip r:embed="rId2"/>
          <a:stretch>
            <a:fillRect/>
          </a:stretch>
        </p:blipFill>
        <p:spPr>
          <a:xfrm>
            <a:off x="1171044" y="-83009"/>
            <a:ext cx="3979755" cy="5306342"/>
          </a:xfrm>
          <a:prstGeom prst="rect">
            <a:avLst/>
          </a:prstGeom>
          <a:ln w="12700">
            <a:miter lim="400000"/>
          </a:ln>
        </p:spPr>
      </p:pic>
      <p:grpSp>
        <p:nvGrpSpPr>
          <p:cNvPr id="243" name="Group 10"/>
          <p:cNvGrpSpPr/>
          <p:nvPr/>
        </p:nvGrpSpPr>
        <p:grpSpPr>
          <a:xfrm>
            <a:off x="6872432" y="806391"/>
            <a:ext cx="1168235" cy="879731"/>
            <a:chOff x="0" y="0"/>
            <a:chExt cx="1557645" cy="1172973"/>
          </a:xfrm>
        </p:grpSpPr>
        <p:sp>
          <p:nvSpPr>
            <p:cNvPr id="241" name="Freeform 5"/>
            <p:cNvSpPr/>
            <p:nvPr/>
          </p:nvSpPr>
          <p:spPr>
            <a:xfrm>
              <a:off x="0" y="348658"/>
              <a:ext cx="929975" cy="824316"/>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34289" tIns="34289" rIns="34289" bIns="34289" numCol="1" anchor="t">
              <a:noAutofit/>
            </a:bodyPr>
            <a:lstStyle/>
            <a:p>
              <a:endParaRPr sz="1045" dirty="0"/>
            </a:p>
          </p:txBody>
        </p:sp>
        <p:sp>
          <p:nvSpPr>
            <p:cNvPr id="242" name="Freeform 5"/>
            <p:cNvSpPr/>
            <p:nvPr/>
          </p:nvSpPr>
          <p:spPr>
            <a:xfrm>
              <a:off x="799604" y="0"/>
              <a:ext cx="758042" cy="671915"/>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34289" tIns="34289" rIns="34289" bIns="34289" numCol="1" anchor="t">
              <a:noAutofit/>
            </a:bodyPr>
            <a:lstStyle/>
            <a:p>
              <a:endParaRPr sz="1045" dirty="0"/>
            </a:p>
          </p:txBody>
        </p:sp>
      </p:grpSp>
      <p:sp>
        <p:nvSpPr>
          <p:cNvPr id="244" name="TextBox 2"/>
          <p:cNvSpPr txBox="1"/>
          <p:nvPr/>
        </p:nvSpPr>
        <p:spPr>
          <a:xfrm>
            <a:off x="7151527" y="1950170"/>
            <a:ext cx="164614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algn="ctr">
              <a:defRPr sz="4800">
                <a:solidFill>
                  <a:srgbClr val="FFFFFF"/>
                </a:solidFill>
              </a:defRPr>
            </a:lvl1pPr>
          </a:lstStyle>
          <a:p>
            <a:r>
              <a:rPr sz="3600" dirty="0"/>
              <a:t>NPFC</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itle 1"/>
          <p:cNvSpPr txBox="1"/>
          <p:nvPr/>
        </p:nvSpPr>
        <p:spPr>
          <a:xfrm>
            <a:off x="5632752" y="1337970"/>
            <a:ext cx="2996900" cy="2166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nchor="b">
            <a:normAutofit/>
          </a:bodyPr>
          <a:lstStyle>
            <a:lvl1pPr>
              <a:lnSpc>
                <a:spcPct val="90000"/>
              </a:lnSpc>
              <a:spcBef>
                <a:spcPts val="600"/>
              </a:spcBef>
              <a:defRPr sz="5400" spc="-300">
                <a:solidFill>
                  <a:srgbClr val="EDEDED"/>
                </a:solidFill>
                <a:latin typeface="Calibri Light"/>
                <a:ea typeface="Calibri Light"/>
                <a:cs typeface="Calibri Light"/>
                <a:sym typeface="Calibri Light"/>
              </a:defRPr>
            </a:lvl1pPr>
          </a:lstStyle>
          <a:p>
            <a:r>
              <a:rPr sz="4050" dirty="0"/>
              <a:t>Advocacy </a:t>
            </a:r>
          </a:p>
        </p:txBody>
      </p:sp>
      <p:sp>
        <p:nvSpPr>
          <p:cNvPr id="247" name="Freeform: Shape 10"/>
          <p:cNvSpPr/>
          <p:nvPr/>
        </p:nvSpPr>
        <p:spPr>
          <a:xfrm flipH="1" flipV="1">
            <a:off x="2" y="-1"/>
            <a:ext cx="5391039" cy="51435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w="12700">
            <a:miter lim="400000"/>
          </a:ln>
        </p:spPr>
        <p:txBody>
          <a:bodyPr lIns="34289" rIns="34289" anchor="ctr"/>
          <a:lstStyle/>
          <a:p>
            <a:pPr algn="ctr">
              <a:defRPr>
                <a:solidFill>
                  <a:srgbClr val="FFFFFF"/>
                </a:solidFill>
              </a:defRPr>
            </a:pPr>
            <a:endParaRPr sz="1045" dirty="0"/>
          </a:p>
        </p:txBody>
      </p:sp>
      <p:pic>
        <p:nvPicPr>
          <p:cNvPr id="248" name="Picture 3" descr="Picture 3"/>
          <p:cNvPicPr>
            <a:picLocks noChangeAspect="1"/>
          </p:cNvPicPr>
          <p:nvPr/>
        </p:nvPicPr>
        <p:blipFill>
          <a:blip r:embed="rId2"/>
          <a:srcRect t="2708" b="21915"/>
          <a:stretch>
            <a:fillRect/>
          </a:stretch>
        </p:blipFill>
        <p:spPr>
          <a:xfrm>
            <a:off x="117836" y="8"/>
            <a:ext cx="5271373" cy="514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ln w="12700">
            <a:miter lim="400000"/>
          </a:ln>
        </p:spPr>
      </p:pic>
      <p:sp>
        <p:nvSpPr>
          <p:cNvPr id="249" name="Slide Number Placeholder 6"/>
          <p:cNvSpPr txBox="1">
            <a:spLocks noGrp="1"/>
          </p:cNvSpPr>
          <p:nvPr>
            <p:ph type="sldNum" sz="quarter" idx="4294967295"/>
          </p:nvPr>
        </p:nvSpPr>
        <p:spPr>
          <a:xfrm>
            <a:off x="8312721" y="554120"/>
            <a:ext cx="290962" cy="208499"/>
          </a:xfrm>
          <a:prstGeom prst="rect">
            <a:avLst/>
          </a:prstGeom>
          <a:solidFill>
            <a:srgbClr val="7F7F7F"/>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rmAutofit fontScale="77500" lnSpcReduction="20000"/>
          </a:bodyPr>
          <a:lstStyle>
            <a:lvl1pPr algn="ctr">
              <a:spcBef>
                <a:spcPts val="450"/>
              </a:spcBef>
              <a:defRPr sz="1125">
                <a:solidFill>
                  <a:srgbClr val="FFFFFF"/>
                </a:solidFill>
              </a:defRPr>
            </a:lvl1pPr>
          </a:lstStyle>
          <a:p>
            <a:fld id="{86CB4B4D-7CA3-9044-876B-883B54F8677D}" type="slidenum">
              <a:t>34</a:t>
            </a:fld>
            <a:endParaRPr dirty="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itle 1"/>
          <p:cNvSpPr txBox="1"/>
          <p:nvPr/>
        </p:nvSpPr>
        <p:spPr>
          <a:xfrm>
            <a:off x="545753" y="387629"/>
            <a:ext cx="7868553"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a:lnSpc>
                <a:spcPct val="90000"/>
              </a:lnSpc>
              <a:defRPr sz="4000" spc="-300">
                <a:solidFill>
                  <a:srgbClr val="414A58"/>
                </a:solidFill>
                <a:latin typeface="Inter"/>
                <a:ea typeface="Inter"/>
                <a:cs typeface="Inter"/>
                <a:sym typeface="Inter"/>
              </a:defRPr>
            </a:lvl1pPr>
          </a:lstStyle>
          <a:p>
            <a:r>
              <a:rPr sz="3000" dirty="0"/>
              <a:t>Suggested Presentation Deck</a:t>
            </a:r>
          </a:p>
        </p:txBody>
      </p:sp>
      <p:sp>
        <p:nvSpPr>
          <p:cNvPr id="252" name="Slide Number Placeholder 6"/>
          <p:cNvSpPr txBox="1">
            <a:spLocks noGrp="1"/>
          </p:cNvSpPr>
          <p:nvPr>
            <p:ph type="sldNum" sz="quarter" idx="4294967295"/>
          </p:nvPr>
        </p:nvSpPr>
        <p:spPr>
          <a:xfrm>
            <a:off x="8712173" y="4814277"/>
            <a:ext cx="188511" cy="20774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750">
                <a:solidFill>
                  <a:srgbClr val="414A58"/>
                </a:solidFill>
                <a:latin typeface="Inter"/>
                <a:ea typeface="Inter"/>
                <a:cs typeface="Inter"/>
                <a:sym typeface="Inter"/>
              </a:defRPr>
            </a:lvl1pPr>
          </a:lstStyle>
          <a:p>
            <a:fld id="{86CB4B4D-7CA3-9044-876B-883B54F8677D}" type="slidenum">
              <a:t>35</a:t>
            </a:fld>
            <a:endParaRPr dirty="0"/>
          </a:p>
        </p:txBody>
      </p:sp>
      <p:sp>
        <p:nvSpPr>
          <p:cNvPr id="253" name="Title 1"/>
          <p:cNvSpPr txBox="1"/>
          <p:nvPr/>
        </p:nvSpPr>
        <p:spPr>
          <a:xfrm>
            <a:off x="1520190" y="1148617"/>
            <a:ext cx="610362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normAutofit/>
          </a:bodyPr>
          <a:lstStyle>
            <a:lvl1pPr algn="ctr">
              <a:lnSpc>
                <a:spcPct val="90000"/>
              </a:lnSpc>
              <a:defRPr sz="5500"/>
            </a:lvl1pPr>
          </a:lstStyle>
          <a:p>
            <a:r>
              <a:rPr sz="4125" dirty="0"/>
              <a:t>CEE Affiliates</a:t>
            </a:r>
          </a:p>
        </p:txBody>
      </p:sp>
      <p:sp>
        <p:nvSpPr>
          <p:cNvPr id="254" name="TextBox 2"/>
          <p:cNvSpPr txBox="1"/>
          <p:nvPr/>
        </p:nvSpPr>
        <p:spPr>
          <a:xfrm>
            <a:off x="2303621" y="4196711"/>
            <a:ext cx="4536759" cy="574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p>
            <a:pPr>
              <a:defRPr>
                <a:latin typeface="Arial"/>
                <a:ea typeface="Arial"/>
                <a:cs typeface="Arial"/>
                <a:sym typeface="Arial"/>
              </a:defRPr>
            </a:pPr>
            <a:r>
              <a:rPr sz="1045" u="sng" dirty="0">
                <a:solidFill>
                  <a:srgbClr val="0563C1"/>
                </a:solidFill>
                <a:uFill>
                  <a:solidFill>
                    <a:srgbClr val="0563C1"/>
                  </a:solidFill>
                </a:uFill>
                <a:hlinkClick r:id="rId2"/>
              </a:rPr>
              <a:t>https://www.councilforeconed.org/resources/local-affiliates/</a:t>
            </a:r>
          </a:p>
          <a:p>
            <a:pPr>
              <a:defRPr>
                <a:latin typeface="Arial"/>
                <a:ea typeface="Arial"/>
                <a:cs typeface="Arial"/>
                <a:sym typeface="Arial"/>
              </a:defRPr>
            </a:pPr>
            <a:endParaRPr sz="1045" u="sng" dirty="0">
              <a:solidFill>
                <a:srgbClr val="0563C1"/>
              </a:solidFill>
              <a:uFill>
                <a:solidFill>
                  <a:srgbClr val="0563C1"/>
                </a:solidFill>
              </a:uFill>
              <a:hlinkClick r:id="rId2"/>
            </a:endParaRPr>
          </a:p>
          <a:p>
            <a:pPr algn="ctr">
              <a:defRPr>
                <a:latin typeface="Arial"/>
                <a:ea typeface="Arial"/>
                <a:cs typeface="Arial"/>
                <a:sym typeface="Arial"/>
              </a:defRPr>
            </a:pPr>
            <a:r>
              <a:rPr sz="1045" dirty="0"/>
              <a:t>Include your local affiliate page</a:t>
            </a:r>
          </a:p>
        </p:txBody>
      </p:sp>
      <p:pic>
        <p:nvPicPr>
          <p:cNvPr id="255" name="Picture 4" descr="Picture 4"/>
          <p:cNvPicPr>
            <a:picLocks noChangeAspect="1"/>
          </p:cNvPicPr>
          <p:nvPr/>
        </p:nvPicPr>
        <p:blipFill>
          <a:blip r:embed="rId3"/>
          <a:stretch>
            <a:fillRect/>
          </a:stretch>
        </p:blipFill>
        <p:spPr>
          <a:xfrm>
            <a:off x="2286000" y="2097640"/>
            <a:ext cx="4572000" cy="1803797"/>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p:nvPr/>
        </p:nvSpPr>
        <p:spPr>
          <a:xfrm>
            <a:off x="1388555" y="-12330"/>
            <a:ext cx="5760721" cy="1508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nchor="ctr">
            <a:spAutoFit/>
          </a:bodyPr>
          <a:lstStyle>
            <a:lvl1pPr algn="ctr">
              <a:lnSpc>
                <a:spcPts val="5700"/>
              </a:lnSpc>
              <a:defRPr sz="5400" b="1">
                <a:solidFill>
                  <a:srgbClr val="203864"/>
                </a:solidFill>
                <a:effectLst>
                  <a:outerShdw blurRad="50800" dist="50800" dir="5400000" rotWithShape="0">
                    <a:srgbClr val="000000">
                      <a:alpha val="0"/>
                    </a:srgbClr>
                  </a:outerShdw>
                </a:effectLst>
              </a:defRPr>
            </a:lvl1pPr>
          </a:lstStyle>
          <a:p>
            <a:r>
              <a:rPr sz="4050" dirty="0"/>
              <a:t>Thank You to Our Sponsors!</a:t>
            </a:r>
          </a:p>
        </p:txBody>
      </p:sp>
      <p:sp>
        <p:nvSpPr>
          <p:cNvPr id="259" name="Rectangle 7"/>
          <p:cNvSpPr txBox="1"/>
          <p:nvPr/>
        </p:nvSpPr>
        <p:spPr>
          <a:xfrm>
            <a:off x="3372400" y="2433250"/>
            <a:ext cx="102911" cy="253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a:latin typeface="Times New Roman"/>
                <a:ea typeface="Times New Roman"/>
                <a:cs typeface="Times New Roman"/>
                <a:sym typeface="Times New Roman"/>
              </a:defRPr>
            </a:lvl1pPr>
          </a:lstStyle>
          <a:p>
            <a:r>
              <a:rPr sz="1045" dirty="0"/>
              <a:t> </a:t>
            </a:r>
          </a:p>
        </p:txBody>
      </p:sp>
      <p:pic>
        <p:nvPicPr>
          <p:cNvPr id="260" name="Picture 8" descr="Picture 8"/>
          <p:cNvPicPr>
            <a:picLocks noChangeAspect="1"/>
          </p:cNvPicPr>
          <p:nvPr/>
        </p:nvPicPr>
        <p:blipFill>
          <a:blip r:embed="rId2"/>
          <a:stretch>
            <a:fillRect/>
          </a:stretch>
        </p:blipFill>
        <p:spPr>
          <a:xfrm>
            <a:off x="755713" y="1079282"/>
            <a:ext cx="1428751" cy="1405891"/>
          </a:xfrm>
          <a:prstGeom prst="rect">
            <a:avLst/>
          </a:prstGeom>
          <a:ln w="12700">
            <a:miter lim="400000"/>
          </a:ln>
        </p:spPr>
      </p:pic>
      <p:sp>
        <p:nvSpPr>
          <p:cNvPr id="261" name="Google Shape;109;p25"/>
          <p:cNvSpPr txBox="1">
            <a:spLocks noGrp="1"/>
          </p:cNvSpPr>
          <p:nvPr>
            <p:ph type="sldNum" sz="quarter" idx="4294967295"/>
          </p:nvPr>
        </p:nvSpPr>
        <p:spPr>
          <a:xfrm>
            <a:off x="8854300" y="4947204"/>
            <a:ext cx="167804" cy="1846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74" tIns="34274" rIns="34274" bIns="34274" anchor="ctr">
            <a:spAutoFit/>
          </a:bodyPr>
          <a:lstStyle>
            <a:lvl1pPr>
              <a:defRPr sz="750">
                <a:solidFill>
                  <a:srgbClr val="414A58"/>
                </a:solidFill>
                <a:latin typeface="Inter"/>
                <a:ea typeface="Inter"/>
                <a:cs typeface="Inter"/>
                <a:sym typeface="Inter"/>
              </a:defRPr>
            </a:lvl1pPr>
          </a:lstStyle>
          <a:p>
            <a:fld id="{86CB4B4D-7CA3-9044-876B-883B54F8677D}" type="slidenum">
              <a:t>36</a:t>
            </a:fld>
            <a:endParaRPr dirty="0"/>
          </a:p>
        </p:txBody>
      </p:sp>
      <p:pic>
        <p:nvPicPr>
          <p:cNvPr id="262" name="Google Shape;112;p25" descr="Google Shape;112;p25"/>
          <p:cNvPicPr>
            <a:picLocks noChangeAspect="1"/>
          </p:cNvPicPr>
          <p:nvPr/>
        </p:nvPicPr>
        <p:blipFill>
          <a:blip r:embed="rId3"/>
          <a:stretch>
            <a:fillRect/>
          </a:stretch>
        </p:blipFill>
        <p:spPr>
          <a:xfrm>
            <a:off x="2902986" y="2342470"/>
            <a:ext cx="3571876" cy="1643063"/>
          </a:xfrm>
          <a:prstGeom prst="rect">
            <a:avLst/>
          </a:prstGeom>
          <a:ln w="12700">
            <a:miter lim="400000"/>
          </a:ln>
        </p:spPr>
      </p:pic>
      <p:pic>
        <p:nvPicPr>
          <p:cNvPr id="263" name="Google Shape;113;p25" descr="Google Shape;113;p25"/>
          <p:cNvPicPr>
            <a:picLocks noChangeAspect="1"/>
          </p:cNvPicPr>
          <p:nvPr/>
        </p:nvPicPr>
        <p:blipFill>
          <a:blip r:embed="rId4"/>
          <a:stretch>
            <a:fillRect/>
          </a:stretch>
        </p:blipFill>
        <p:spPr>
          <a:xfrm>
            <a:off x="2505901" y="3689232"/>
            <a:ext cx="2214563" cy="1164432"/>
          </a:xfrm>
          <a:prstGeom prst="rect">
            <a:avLst/>
          </a:prstGeom>
          <a:ln w="12700">
            <a:miter lim="400000"/>
          </a:ln>
        </p:spPr>
      </p:pic>
      <p:pic>
        <p:nvPicPr>
          <p:cNvPr id="264" name="Google Shape;114;p25" descr="Google Shape;114;p25"/>
          <p:cNvPicPr>
            <a:picLocks noChangeAspect="1"/>
          </p:cNvPicPr>
          <p:nvPr/>
        </p:nvPicPr>
        <p:blipFill>
          <a:blip r:embed="rId5"/>
          <a:stretch>
            <a:fillRect/>
          </a:stretch>
        </p:blipFill>
        <p:spPr>
          <a:xfrm>
            <a:off x="871945" y="3711257"/>
            <a:ext cx="1252295" cy="1349775"/>
          </a:xfrm>
          <a:prstGeom prst="rect">
            <a:avLst/>
          </a:prstGeom>
          <a:ln w="12700">
            <a:miter lim="400000"/>
          </a:ln>
        </p:spPr>
      </p:pic>
      <p:pic>
        <p:nvPicPr>
          <p:cNvPr id="265" name="Google Shape;115;p25" descr="Google Shape;115;p25"/>
          <p:cNvPicPr>
            <a:picLocks noChangeAspect="1"/>
          </p:cNvPicPr>
          <p:nvPr/>
        </p:nvPicPr>
        <p:blipFill>
          <a:blip r:embed="rId6"/>
          <a:stretch>
            <a:fillRect/>
          </a:stretch>
        </p:blipFill>
        <p:spPr>
          <a:xfrm>
            <a:off x="2659822" y="1285251"/>
            <a:ext cx="1293020" cy="1285876"/>
          </a:xfrm>
          <a:prstGeom prst="rect">
            <a:avLst/>
          </a:prstGeom>
          <a:ln w="12700">
            <a:miter lim="400000"/>
          </a:ln>
        </p:spPr>
      </p:pic>
      <p:pic>
        <p:nvPicPr>
          <p:cNvPr id="266" name="Google Shape;116;p25" descr="Google Shape;116;p25"/>
          <p:cNvPicPr>
            <a:picLocks noChangeAspect="1"/>
          </p:cNvPicPr>
          <p:nvPr/>
        </p:nvPicPr>
        <p:blipFill>
          <a:blip r:embed="rId7"/>
          <a:stretch>
            <a:fillRect/>
          </a:stretch>
        </p:blipFill>
        <p:spPr>
          <a:xfrm>
            <a:off x="444368" y="2527225"/>
            <a:ext cx="2214563" cy="1164432"/>
          </a:xfrm>
          <a:prstGeom prst="rect">
            <a:avLst/>
          </a:prstGeom>
          <a:ln w="12700">
            <a:miter lim="400000"/>
          </a:ln>
        </p:spPr>
      </p:pic>
      <p:pic>
        <p:nvPicPr>
          <p:cNvPr id="267" name="Google Shape;117;p25" descr="Google Shape;117;p25"/>
          <p:cNvPicPr>
            <a:picLocks noChangeAspect="1"/>
          </p:cNvPicPr>
          <p:nvPr/>
        </p:nvPicPr>
        <p:blipFill>
          <a:blip r:embed="rId8"/>
          <a:stretch>
            <a:fillRect/>
          </a:stretch>
        </p:blipFill>
        <p:spPr>
          <a:xfrm>
            <a:off x="6377046" y="1077924"/>
            <a:ext cx="1285876" cy="1285876"/>
          </a:xfrm>
          <a:prstGeom prst="rect">
            <a:avLst/>
          </a:prstGeom>
          <a:ln w="12700">
            <a:miter lim="400000"/>
          </a:ln>
        </p:spPr>
      </p:pic>
      <p:pic>
        <p:nvPicPr>
          <p:cNvPr id="268" name="Google Shape;118;p25" descr="Google Shape;118;p25"/>
          <p:cNvPicPr>
            <a:picLocks noChangeAspect="1"/>
          </p:cNvPicPr>
          <p:nvPr/>
        </p:nvPicPr>
        <p:blipFill>
          <a:blip r:embed="rId9"/>
          <a:stretch>
            <a:fillRect/>
          </a:stretch>
        </p:blipFill>
        <p:spPr>
          <a:xfrm>
            <a:off x="6593481" y="2484955"/>
            <a:ext cx="2143126" cy="1200151"/>
          </a:xfrm>
          <a:prstGeom prst="rect">
            <a:avLst/>
          </a:prstGeom>
          <a:ln w="12700">
            <a:miter lim="400000"/>
          </a:ln>
        </p:spPr>
      </p:pic>
      <p:pic>
        <p:nvPicPr>
          <p:cNvPr id="269" name="Google Shape;119;p25" descr="Google Shape;119;p25"/>
          <p:cNvPicPr>
            <a:picLocks noChangeAspect="1"/>
          </p:cNvPicPr>
          <p:nvPr/>
        </p:nvPicPr>
        <p:blipFill>
          <a:blip r:embed="rId10"/>
          <a:stretch>
            <a:fillRect/>
          </a:stretch>
        </p:blipFill>
        <p:spPr>
          <a:xfrm>
            <a:off x="4127684" y="1314828"/>
            <a:ext cx="1935227" cy="1055308"/>
          </a:xfrm>
          <a:prstGeom prst="rect">
            <a:avLst/>
          </a:prstGeom>
          <a:ln w="12700">
            <a:miter lim="400000"/>
          </a:ln>
        </p:spPr>
      </p:pic>
      <p:pic>
        <p:nvPicPr>
          <p:cNvPr id="270" name="Google Shape;120;p25" descr="Google Shape;120;p25"/>
          <p:cNvPicPr>
            <a:picLocks noChangeAspect="1"/>
          </p:cNvPicPr>
          <p:nvPr/>
        </p:nvPicPr>
        <p:blipFill>
          <a:blip r:embed="rId11"/>
          <a:stretch>
            <a:fillRect/>
          </a:stretch>
        </p:blipFill>
        <p:spPr>
          <a:xfrm>
            <a:off x="5396124" y="3736522"/>
            <a:ext cx="2714626" cy="1307307"/>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A91B-30DF-3751-2E60-CD7289FB3C28}"/>
              </a:ext>
            </a:extLst>
          </p:cNvPr>
          <p:cNvSpPr txBox="1">
            <a:spLocks noGrp="1"/>
          </p:cNvSpPr>
          <p:nvPr>
            <p:ph type="title"/>
          </p:nvPr>
        </p:nvSpPr>
        <p:spPr>
          <a:xfrm>
            <a:off x="416471" y="2030329"/>
            <a:ext cx="7886700" cy="2625892"/>
          </a:xfrm>
          <a:prstGeom prst="rect">
            <a:avLst/>
          </a:prstGeom>
          <a:noFill/>
          <a:ln>
            <a:noFill/>
          </a:ln>
        </p:spPr>
        <p:txBody>
          <a:bodyPr vert="horz" wrap="square" lIns="68580" tIns="34290" rIns="68580" bIns="34290" anchor="t" anchorCtr="0" compatLnSpc="1">
            <a:noAutofit/>
          </a:bodyPr>
          <a:lstStyle/>
          <a:p>
            <a:r>
              <a:rPr lang="en-US" sz="3200" spc="-75" dirty="0">
                <a:solidFill>
                  <a:schemeClr val="tx1"/>
                </a:solidFill>
                <a:latin typeface="Inter Light"/>
              </a:rPr>
              <a:t>Contact</a:t>
            </a:r>
            <a:r>
              <a:rPr lang="en-US" sz="3200" spc="-75" dirty="0">
                <a:solidFill>
                  <a:srgbClr val="FFFFFF"/>
                </a:solidFill>
                <a:latin typeface="Inter Light"/>
              </a:rPr>
              <a:t> </a:t>
            </a:r>
            <a:r>
              <a:rPr lang="en-US" sz="3200" spc="-75" dirty="0">
                <a:solidFill>
                  <a:schemeClr val="tx1"/>
                </a:solidFill>
                <a:latin typeface="Inter Light"/>
              </a:rPr>
              <a:t>information</a:t>
            </a:r>
            <a:br>
              <a:rPr lang="en-US" sz="3200" spc="-75" dirty="0">
                <a:solidFill>
                  <a:schemeClr val="tx1"/>
                </a:solidFill>
                <a:latin typeface="Inter Light"/>
              </a:rPr>
            </a:br>
            <a:r>
              <a:rPr lang="en-US" sz="3200" spc="-75" dirty="0">
                <a:solidFill>
                  <a:schemeClr val="tx1"/>
                </a:solidFill>
                <a:latin typeface="Inter Light"/>
              </a:rPr>
              <a:t>   </a:t>
            </a:r>
            <a:r>
              <a:rPr lang="en-US" sz="2800" spc="-75" dirty="0">
                <a:solidFill>
                  <a:schemeClr val="tx1"/>
                </a:solidFill>
                <a:latin typeface="Inter Light"/>
              </a:rPr>
              <a:t>Angie Battle </a:t>
            </a:r>
            <a:r>
              <a:rPr lang="en-US" sz="2800" spc="-75" dirty="0">
                <a:solidFill>
                  <a:schemeClr val="tx1"/>
                </a:solidFill>
                <a:latin typeface="Inter Light"/>
                <a:hlinkClick r:id="rId2"/>
              </a:rPr>
              <a:t>jbattle15@gsu.edu</a:t>
            </a:r>
            <a:r>
              <a:rPr lang="en-US" sz="2800" spc="-75" dirty="0">
                <a:solidFill>
                  <a:schemeClr val="tx1"/>
                </a:solidFill>
                <a:latin typeface="Inter Light"/>
              </a:rPr>
              <a:t> </a:t>
            </a:r>
            <a:br>
              <a:rPr lang="en-US" sz="2800" spc="-75" dirty="0">
                <a:solidFill>
                  <a:schemeClr val="tx1"/>
                </a:solidFill>
                <a:latin typeface="Inter Light"/>
              </a:rPr>
            </a:br>
            <a:r>
              <a:rPr lang="en-US" sz="2800" spc="-75" dirty="0">
                <a:solidFill>
                  <a:schemeClr val="tx1"/>
                </a:solidFill>
                <a:latin typeface="Inter Light"/>
              </a:rPr>
              <a:t>   Marsha Masters  </a:t>
            </a:r>
            <a:r>
              <a:rPr lang="sv-SE" sz="2800" spc="-75" dirty="0">
                <a:solidFill>
                  <a:schemeClr val="tx1"/>
                </a:solidFill>
                <a:latin typeface="Inter Light"/>
                <a:hlinkClick r:id="rId3"/>
              </a:rPr>
              <a:t>marsha@economicsarkansas.org</a:t>
            </a:r>
            <a:br>
              <a:rPr lang="sv-SE" sz="2800" spc="-75" dirty="0">
                <a:solidFill>
                  <a:schemeClr val="tx1"/>
                </a:solidFill>
                <a:latin typeface="Inter Light"/>
              </a:rPr>
            </a:br>
            <a:r>
              <a:rPr lang="en-US" sz="2800" spc="-75" dirty="0">
                <a:solidFill>
                  <a:schemeClr val="tx1"/>
                </a:solidFill>
                <a:latin typeface="Inter Light"/>
              </a:rPr>
              <a:t>   Lynne Stover </a:t>
            </a:r>
            <a:r>
              <a:rPr lang="en-US" sz="2800" spc="-75" dirty="0">
                <a:solidFill>
                  <a:schemeClr val="tx1"/>
                </a:solidFill>
                <a:latin typeface="Inter Light"/>
                <a:hlinkClick r:id="rId4"/>
              </a:rPr>
              <a:t>stoverlf@jmu.edu</a:t>
            </a:r>
            <a:r>
              <a:rPr lang="en-US" sz="2800" spc="-75" dirty="0">
                <a:solidFill>
                  <a:schemeClr val="tx1"/>
                </a:solidFill>
                <a:latin typeface="Inter Light"/>
              </a:rPr>
              <a:t> </a:t>
            </a:r>
            <a:br>
              <a:rPr lang="en-US" sz="3200" spc="-75" dirty="0">
                <a:solidFill>
                  <a:schemeClr val="tx1"/>
                </a:solidFill>
                <a:latin typeface="Inter Light"/>
              </a:rPr>
            </a:br>
            <a:br>
              <a:rPr lang="en-US" sz="2400" spc="-75" dirty="0">
                <a:solidFill>
                  <a:schemeClr val="tx1"/>
                </a:solidFill>
                <a:latin typeface="Inter Light"/>
              </a:rPr>
            </a:br>
            <a:r>
              <a:rPr lang="en-US" sz="2400" dirty="0">
                <a:solidFill>
                  <a:schemeClr val="bg1"/>
                </a:solidFill>
                <a:latin typeface="+mn-lt"/>
                <a:hlinkClick r:id="rId4">
                  <a:extLst>
                    <a:ext uri="{A12FA001-AC4F-418D-AE19-62706E023703}">
                      <ahyp:hlinkClr xmlns:ahyp="http://schemas.microsoft.com/office/drawing/2018/hyperlinkcolor" val="tx"/>
                    </a:ext>
                  </a:extLst>
                </a:hlinkClick>
              </a:rPr>
              <a:t>u.edu</a:t>
            </a:r>
            <a:r>
              <a:rPr lang="en-US" sz="2400" dirty="0">
                <a:solidFill>
                  <a:schemeClr val="bg1"/>
                </a:solidFill>
                <a:latin typeface="+mn-lt"/>
              </a:rPr>
              <a:t> </a:t>
            </a:r>
            <a:br>
              <a:rPr lang="en-US" sz="2400" dirty="0">
                <a:solidFill>
                  <a:schemeClr val="bg1"/>
                </a:solidFill>
              </a:rPr>
            </a:br>
            <a:br>
              <a:rPr lang="en-US" sz="2400" spc="-75" dirty="0">
                <a:solidFill>
                  <a:schemeClr val="tx1"/>
                </a:solidFill>
                <a:latin typeface="Inter Light"/>
              </a:rPr>
            </a:br>
            <a:br>
              <a:rPr lang="en-US" sz="2400" spc="-75" dirty="0">
                <a:solidFill>
                  <a:schemeClr val="tx1"/>
                </a:solidFill>
                <a:latin typeface="Inter Light"/>
              </a:rPr>
            </a:br>
            <a:endParaRPr lang="en-US" sz="2400" spc="-75" dirty="0">
              <a:solidFill>
                <a:schemeClr val="tx1"/>
              </a:solidFill>
              <a:latin typeface="Inter Light"/>
            </a:endParaRPr>
          </a:p>
        </p:txBody>
      </p:sp>
      <p:sp>
        <p:nvSpPr>
          <p:cNvPr id="3" name="Text Placeholder 2">
            <a:extLst>
              <a:ext uri="{FF2B5EF4-FFF2-40B4-BE49-F238E27FC236}">
                <a16:creationId xmlns:a16="http://schemas.microsoft.com/office/drawing/2014/main" id="{9171A63B-A234-1AE3-36A9-734B6F0A08C0}"/>
              </a:ext>
            </a:extLst>
          </p:cNvPr>
          <p:cNvSpPr txBox="1">
            <a:spLocks noGrp="1"/>
          </p:cNvSpPr>
          <p:nvPr>
            <p:ph type="body" sz="quarter" idx="4294967295"/>
          </p:nvPr>
        </p:nvSpPr>
        <p:spPr>
          <a:xfrm>
            <a:off x="416471" y="666797"/>
            <a:ext cx="7886700" cy="685800"/>
          </a:xfrm>
          <a:prstGeom prst="rect">
            <a:avLst/>
          </a:prstGeom>
          <a:noFill/>
          <a:ln>
            <a:noFill/>
          </a:ln>
        </p:spPr>
        <p:txBody>
          <a:bodyPr vert="horz" wrap="square" lIns="68580" tIns="34290" rIns="68580" bIns="34290" anchor="t" anchorCtr="0" compatLnSpc="1">
            <a:noAutofit/>
          </a:bodyPr>
          <a:lstStyle/>
          <a:p>
            <a:pPr marL="0" indent="0">
              <a:buNone/>
            </a:pPr>
            <a:endParaRPr lang="en-US" sz="4050" spc="-113" dirty="0">
              <a:solidFill>
                <a:schemeClr val="tx1"/>
              </a:solidFill>
              <a:latin typeface="Inter" pitchFamily="2"/>
            </a:endParaRPr>
          </a:p>
          <a:p>
            <a:pPr marL="0" indent="0">
              <a:buNone/>
            </a:pPr>
            <a:r>
              <a:rPr lang="en-US" sz="4050" spc="-113" dirty="0">
                <a:solidFill>
                  <a:schemeClr val="tx1"/>
                </a:solidFill>
                <a:latin typeface="Inter" pitchFamily="2"/>
              </a:rPr>
              <a:t>Thank You!</a:t>
            </a:r>
            <a:endParaRPr lang="en-US" sz="4050" spc="-113" dirty="0">
              <a:solidFill>
                <a:schemeClr val="tx1"/>
              </a:solidFill>
              <a:latin typeface="Calibri"/>
            </a:endParaRPr>
          </a:p>
        </p:txBody>
      </p:sp>
    </p:spTree>
    <p:extLst>
      <p:ext uri="{BB962C8B-B14F-4D97-AF65-F5344CB8AC3E}">
        <p14:creationId xmlns:p14="http://schemas.microsoft.com/office/powerpoint/2010/main" val="300596273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5E5347-4942-4EA3-AC09-78ACF74E612C}"/>
              </a:ext>
            </a:extLst>
          </p:cNvPr>
          <p:cNvSpPr/>
          <p:nvPr/>
        </p:nvSpPr>
        <p:spPr>
          <a:xfrm>
            <a:off x="2357678" y="3780132"/>
            <a:ext cx="5627335" cy="1061829"/>
          </a:xfrm>
          <a:prstGeom prst="rect">
            <a:avLst/>
          </a:prstGeom>
          <a:ln w="19050">
            <a:solidFill>
              <a:schemeClr val="tx1"/>
            </a:solidFill>
          </a:ln>
        </p:spPr>
        <p:txBody>
          <a:bodyPr wrap="square">
            <a:spAutoFit/>
          </a:bodyPr>
          <a:lstStyle/>
          <a:p>
            <a:r>
              <a:rPr lang="en-US" sz="1050" b="1" dirty="0">
                <a:latin typeface="Calibri" panose="020F0502020204030204" pitchFamily="34" charset="0"/>
                <a:ea typeface="Calibri" panose="020F0502020204030204" pitchFamily="34" charset="0"/>
              </a:rPr>
              <a:t>Lynne Farrell Stover </a:t>
            </a:r>
            <a:r>
              <a:rPr lang="en-US" sz="1050" dirty="0">
                <a:latin typeface="Calibri" panose="020F0502020204030204" pitchFamily="34" charset="0"/>
                <a:ea typeface="Calibri" panose="020F0502020204030204" pitchFamily="34" charset="0"/>
              </a:rPr>
              <a:t>is currently a Teacher Consultant at the James Madison University Center for Economic Education.  Prior to this, she spent thirty-three years in public education where she enjoyed various teaching assignments including classroom teacher, gifted education specialist, and librarian. She is the author of over fifty educational articles and eight teacher resource books. She is the recipient of the 2022 NAEE Platinum Curriculum Award for her lessons developed for Virginia’s Reading Makes Cents Program. </a:t>
            </a:r>
          </a:p>
        </p:txBody>
      </p:sp>
      <p:sp>
        <p:nvSpPr>
          <p:cNvPr id="9" name="Rectangle 8">
            <a:extLst>
              <a:ext uri="{FF2B5EF4-FFF2-40B4-BE49-F238E27FC236}">
                <a16:creationId xmlns:a16="http://schemas.microsoft.com/office/drawing/2014/main" id="{3AE93353-0553-4630-8E47-A387C584C462}"/>
              </a:ext>
            </a:extLst>
          </p:cNvPr>
          <p:cNvSpPr/>
          <p:nvPr/>
        </p:nvSpPr>
        <p:spPr>
          <a:xfrm>
            <a:off x="1072254" y="2450029"/>
            <a:ext cx="213521" cy="248209"/>
          </a:xfrm>
          <a:prstGeom prst="rect">
            <a:avLst/>
          </a:prstGeom>
        </p:spPr>
        <p:txBody>
          <a:bodyPr wrap="none">
            <a:spAutoFit/>
          </a:bodyPr>
          <a:lstStyle/>
          <a:p>
            <a:pPr algn="ctr"/>
            <a:r>
              <a:rPr lang="en-US" sz="1013" dirty="0">
                <a:solidFill>
                  <a:schemeClr val="tx1"/>
                </a:solidFill>
              </a:rPr>
              <a:t> </a:t>
            </a:r>
            <a:endParaRPr lang="en-US" sz="1013" dirty="0"/>
          </a:p>
        </p:txBody>
      </p:sp>
      <p:sp>
        <p:nvSpPr>
          <p:cNvPr id="10" name="TextBox 9">
            <a:extLst>
              <a:ext uri="{FF2B5EF4-FFF2-40B4-BE49-F238E27FC236}">
                <a16:creationId xmlns:a16="http://schemas.microsoft.com/office/drawing/2014/main" id="{BC26613A-A80A-4784-95B9-7EA1E3003652}"/>
              </a:ext>
            </a:extLst>
          </p:cNvPr>
          <p:cNvSpPr txBox="1"/>
          <p:nvPr/>
        </p:nvSpPr>
        <p:spPr>
          <a:xfrm>
            <a:off x="3442317" y="180468"/>
            <a:ext cx="3568823" cy="577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a:r>
              <a:rPr lang="en-US" sz="3300" dirty="0"/>
              <a:t>Presenters</a:t>
            </a:r>
          </a:p>
        </p:txBody>
      </p:sp>
      <p:sp>
        <p:nvSpPr>
          <p:cNvPr id="3" name="TextBox 2">
            <a:extLst>
              <a:ext uri="{FF2B5EF4-FFF2-40B4-BE49-F238E27FC236}">
                <a16:creationId xmlns:a16="http://schemas.microsoft.com/office/drawing/2014/main" id="{61AD3DDB-DC01-15C2-9327-E8883D743982}"/>
              </a:ext>
            </a:extLst>
          </p:cNvPr>
          <p:cNvSpPr txBox="1"/>
          <p:nvPr/>
        </p:nvSpPr>
        <p:spPr>
          <a:xfrm>
            <a:off x="2141376" y="1053787"/>
            <a:ext cx="5710335" cy="738664"/>
          </a:xfrm>
          <a:prstGeom prst="rect">
            <a:avLst/>
          </a:prstGeom>
          <a:noFill/>
          <a:ln w="19050">
            <a:solidFill>
              <a:schemeClr val="tx1"/>
            </a:solidFill>
          </a:ln>
        </p:spPr>
        <p:txBody>
          <a:bodyPr wrap="square" rtlCol="0">
            <a:spAutoFit/>
          </a:bodyPr>
          <a:lstStyle/>
          <a:p>
            <a:r>
              <a:rPr lang="en-US" sz="1050" b="1" dirty="0">
                <a:solidFill>
                  <a:srgbClr val="363636"/>
                </a:solidFill>
              </a:rPr>
              <a:t>Angie Battle </a:t>
            </a:r>
            <a:r>
              <a:rPr lang="en-US" sz="1050" dirty="0">
                <a:ea typeface="Times New Roman" panose="02020603050405020304" pitchFamily="18" charset="0"/>
              </a:rPr>
              <a:t>Prior to joining the Georgia Council on Economic Education in July 2019, Angie Battle had been a classroom teacher for 26 years, serving students with a broad range of needs and backgrounds in grades 4-8.  She is now using her successful experience in the classroom to help other teachers in her role as Program Manager for GCEE. </a:t>
            </a:r>
            <a:endParaRPr lang="en-US" sz="1050" dirty="0">
              <a:ea typeface="Calibri" panose="020F0502020204030204" pitchFamily="34" charset="0"/>
            </a:endParaRPr>
          </a:p>
        </p:txBody>
      </p:sp>
      <p:sp>
        <p:nvSpPr>
          <p:cNvPr id="4" name="TextBox 3">
            <a:extLst>
              <a:ext uri="{FF2B5EF4-FFF2-40B4-BE49-F238E27FC236}">
                <a16:creationId xmlns:a16="http://schemas.microsoft.com/office/drawing/2014/main" id="{9796C0EA-877D-AA90-D146-F045480D32D2}"/>
              </a:ext>
            </a:extLst>
          </p:cNvPr>
          <p:cNvSpPr txBox="1"/>
          <p:nvPr/>
        </p:nvSpPr>
        <p:spPr>
          <a:xfrm>
            <a:off x="2141377" y="2367776"/>
            <a:ext cx="5843636" cy="1061829"/>
          </a:xfrm>
          <a:prstGeom prst="rect">
            <a:avLst/>
          </a:prstGeom>
          <a:noFill/>
          <a:ln w="19050">
            <a:solidFill>
              <a:schemeClr val="tx1"/>
            </a:solidFill>
          </a:ln>
        </p:spPr>
        <p:txBody>
          <a:bodyPr wrap="square" rtlCol="0">
            <a:spAutoFit/>
          </a:bodyPr>
          <a:lstStyle/>
          <a:p>
            <a:r>
              <a:rPr lang="en-US" sz="1050" b="1" dirty="0"/>
              <a:t>Marsha Masters</a:t>
            </a:r>
            <a:r>
              <a:rPr lang="en-US" sz="1050" dirty="0"/>
              <a:t> </a:t>
            </a:r>
            <a:r>
              <a:rPr lang="en-US" sz="1050" dirty="0">
                <a:ea typeface="Times New Roman" panose="02020603050405020304" pitchFamily="18" charset="0"/>
              </a:rPr>
              <a:t>joined Economics Arkansas in 2009 and currently serves as Associate Director.  She brings more than 20 years of teaching experience to her position. She also has experience with integrating economic education into every subject area in the PreK-12 environment. Marsha's duties include coordinating both student competitions and providing teacher professional development offerings.  She has served as a writer for EconEdLink and curriculum for the Council on Economic Education.</a:t>
            </a:r>
            <a:endParaRPr lang="en-US" sz="1050" dirty="0">
              <a:ea typeface="Calibri" panose="020F0502020204030204" pitchFamily="34" charset="0"/>
            </a:endParaRPr>
          </a:p>
        </p:txBody>
      </p:sp>
      <p:pic>
        <p:nvPicPr>
          <p:cNvPr id="7" name="Picture 6">
            <a:extLst>
              <a:ext uri="{FF2B5EF4-FFF2-40B4-BE49-F238E27FC236}">
                <a16:creationId xmlns:a16="http://schemas.microsoft.com/office/drawing/2014/main" id="{FAABF16D-351F-E122-4D69-106A9D92EA81}"/>
              </a:ext>
            </a:extLst>
          </p:cNvPr>
          <p:cNvPicPr>
            <a:picLocks noChangeAspect="1"/>
          </p:cNvPicPr>
          <p:nvPr/>
        </p:nvPicPr>
        <p:blipFill>
          <a:blip r:embed="rId2"/>
          <a:stretch>
            <a:fillRect/>
          </a:stretch>
        </p:blipFill>
        <p:spPr>
          <a:xfrm>
            <a:off x="941851" y="2319044"/>
            <a:ext cx="881163" cy="1039261"/>
          </a:xfrm>
          <a:prstGeom prst="rect">
            <a:avLst/>
          </a:prstGeom>
          <a:ln w="19050">
            <a:solidFill>
              <a:schemeClr val="tx1"/>
            </a:solidFill>
          </a:ln>
        </p:spPr>
      </p:pic>
      <p:pic>
        <p:nvPicPr>
          <p:cNvPr id="13" name="Picture 12">
            <a:extLst>
              <a:ext uri="{FF2B5EF4-FFF2-40B4-BE49-F238E27FC236}">
                <a16:creationId xmlns:a16="http://schemas.microsoft.com/office/drawing/2014/main" id="{CC27BAA7-1551-7C23-DAC0-A7D9085C96F4}"/>
              </a:ext>
            </a:extLst>
          </p:cNvPr>
          <p:cNvPicPr>
            <a:picLocks noChangeAspect="1"/>
          </p:cNvPicPr>
          <p:nvPr/>
        </p:nvPicPr>
        <p:blipFill>
          <a:blip r:embed="rId3"/>
          <a:stretch>
            <a:fillRect/>
          </a:stretch>
        </p:blipFill>
        <p:spPr>
          <a:xfrm>
            <a:off x="1038296" y="3700231"/>
            <a:ext cx="819908" cy="1082481"/>
          </a:xfrm>
          <a:prstGeom prst="rect">
            <a:avLst/>
          </a:prstGeom>
          <a:ln w="19050">
            <a:solidFill>
              <a:schemeClr val="tx1"/>
            </a:solidFill>
          </a:ln>
        </p:spPr>
      </p:pic>
      <p:pic>
        <p:nvPicPr>
          <p:cNvPr id="6" name="Picture 5">
            <a:extLst>
              <a:ext uri="{FF2B5EF4-FFF2-40B4-BE49-F238E27FC236}">
                <a16:creationId xmlns:a16="http://schemas.microsoft.com/office/drawing/2014/main" id="{7BF80590-E2CA-69D6-ACDB-6A8A35454900}"/>
              </a:ext>
            </a:extLst>
          </p:cNvPr>
          <p:cNvPicPr>
            <a:picLocks noChangeAspect="1"/>
          </p:cNvPicPr>
          <p:nvPr/>
        </p:nvPicPr>
        <p:blipFill>
          <a:blip r:embed="rId4"/>
          <a:stretch>
            <a:fillRect/>
          </a:stretch>
        </p:blipFill>
        <p:spPr>
          <a:xfrm>
            <a:off x="931194" y="1053787"/>
            <a:ext cx="941371" cy="923330"/>
          </a:xfrm>
          <a:prstGeom prst="rect">
            <a:avLst/>
          </a:prstGeom>
          <a:ln w="19050">
            <a:solidFill>
              <a:schemeClr val="tx1"/>
            </a:solidFill>
          </a:ln>
        </p:spPr>
      </p:pic>
    </p:spTree>
    <p:extLst>
      <p:ext uri="{BB962C8B-B14F-4D97-AF65-F5344CB8AC3E}">
        <p14:creationId xmlns:p14="http://schemas.microsoft.com/office/powerpoint/2010/main" val="222552302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lide Number Placeholder 3"/>
          <p:cNvSpPr txBox="1">
            <a:spLocks noGrp="1"/>
          </p:cNvSpPr>
          <p:nvPr>
            <p:ph type="sldNum" sz="quarter" idx="4294967295"/>
          </p:nvPr>
        </p:nvSpPr>
        <p:spPr>
          <a:xfrm>
            <a:off x="8760262" y="4814275"/>
            <a:ext cx="140421" cy="20774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750">
                <a:solidFill>
                  <a:srgbClr val="414A58"/>
                </a:solidFill>
                <a:latin typeface="Inter"/>
                <a:ea typeface="Inter"/>
                <a:cs typeface="Inter"/>
                <a:sym typeface="Inter"/>
              </a:defRPr>
            </a:lvl1pPr>
          </a:lstStyle>
          <a:p>
            <a:fld id="{86CB4B4D-7CA3-9044-876B-883B54F8677D}" type="slidenum">
              <a:t>5</a:t>
            </a:fld>
            <a:endParaRPr dirty="0"/>
          </a:p>
        </p:txBody>
      </p:sp>
      <p:sp>
        <p:nvSpPr>
          <p:cNvPr id="192" name="Title 1"/>
          <p:cNvSpPr txBox="1"/>
          <p:nvPr/>
        </p:nvSpPr>
        <p:spPr>
          <a:xfrm>
            <a:off x="553212" y="471924"/>
            <a:ext cx="7818121" cy="549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a:lnSpc>
                <a:spcPct val="90000"/>
              </a:lnSpc>
              <a:defRPr sz="4400" spc="-300">
                <a:solidFill>
                  <a:srgbClr val="414A58"/>
                </a:solidFill>
                <a:latin typeface="Inter"/>
                <a:ea typeface="Inter"/>
                <a:cs typeface="Inter"/>
                <a:sym typeface="Inter"/>
              </a:defRPr>
            </a:lvl1pPr>
          </a:lstStyle>
          <a:p>
            <a:r>
              <a:rPr sz="3300" dirty="0"/>
              <a:t>Objectives</a:t>
            </a:r>
          </a:p>
        </p:txBody>
      </p:sp>
      <p:sp>
        <p:nvSpPr>
          <p:cNvPr id="3" name="TextBox 2">
            <a:extLst>
              <a:ext uri="{FF2B5EF4-FFF2-40B4-BE49-F238E27FC236}">
                <a16:creationId xmlns:a16="http://schemas.microsoft.com/office/drawing/2014/main" id="{640487EA-FC93-08AA-F18D-99A756AD1CAA}"/>
              </a:ext>
            </a:extLst>
          </p:cNvPr>
          <p:cNvSpPr txBox="1"/>
          <p:nvPr/>
        </p:nvSpPr>
        <p:spPr>
          <a:xfrm>
            <a:off x="615821" y="1140668"/>
            <a:ext cx="8284862" cy="36355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pPr>
            <a:r>
              <a:rPr lang="en-US" sz="1800" b="1" dirty="0">
                <a:latin typeface="Calibri" panose="020F0502020204030204" pitchFamily="34" charset="0"/>
                <a:ea typeface="Calibri" panose="020F0502020204030204" pitchFamily="34" charset="0"/>
                <a:cs typeface="Times New Roman" panose="02020603050405020304" pitchFamily="18" charset="0"/>
              </a:rPr>
              <a:t>In this</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b="1" dirty="0">
                <a:latin typeface="Calibri" panose="020F0502020204030204" pitchFamily="34" charset="0"/>
                <a:ea typeface="Calibri" panose="020F0502020204030204" pitchFamily="34" charset="0"/>
                <a:cs typeface="Times New Roman" panose="02020603050405020304" pitchFamily="18" charset="0"/>
              </a:rPr>
              <a:t>webinar teachers will:</a:t>
            </a:r>
          </a:p>
          <a:p>
            <a:pPr>
              <a:lnSpc>
                <a:spcPct val="107000"/>
              </a:lnSpc>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Consider the benefits of using children’s literature to teach little-known African American inventors and entrepreneurs. </a:t>
            </a:r>
          </a:p>
          <a:p>
            <a:pPr marL="257175" indent="-257175">
              <a:lnSpc>
                <a:spcPct val="107000"/>
              </a:lnSpc>
              <a:buFont typeface="Symbol" panose="05050102010706020507" pitchFamily="18" charset="2"/>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Review economic concepts including: Human Capital, Public Goods &amp; Service, Costs &amp; Benefits.</a:t>
            </a:r>
          </a:p>
          <a:p>
            <a:pPr>
              <a:lnSpc>
                <a:spcPct val="107000"/>
              </a:lnSpc>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Discover methods for teaching the featured concepts using lessons developed for elementary students. </a:t>
            </a:r>
          </a:p>
          <a:p>
            <a:pPr marL="257175" indent="-257175">
              <a:lnSpc>
                <a:spcPct val="107000"/>
              </a:lnSpc>
              <a:buFont typeface="Symbol" panose="05050102010706020507" pitchFamily="18" charset="2"/>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Share resource materials and a related bibliography. </a:t>
            </a:r>
          </a:p>
        </p:txBody>
      </p:sp>
      <p:pic>
        <p:nvPicPr>
          <p:cNvPr id="2" name="Picture 1" descr="Saving the Day: Garrett Morgan's Life-Changing Invention of the Traffic  Signal (A Sweet Blackberry Book): Parsons, Karyn, Christie, R. Gregory:  9780316457262: Amazon.com: Books">
            <a:extLst>
              <a:ext uri="{FF2B5EF4-FFF2-40B4-BE49-F238E27FC236}">
                <a16:creationId xmlns:a16="http://schemas.microsoft.com/office/drawing/2014/main" id="{582B59DC-48CD-F27C-2A77-5ABFE305D7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2990" y="212999"/>
            <a:ext cx="1406369" cy="1095678"/>
          </a:xfrm>
          <a:prstGeom prst="rect">
            <a:avLst/>
          </a:prstGeom>
          <a:noFill/>
          <a:ln w="12700">
            <a:solidFill>
              <a:schemeClr val="tx1"/>
            </a:solid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8C1C7C-9C04-6BDC-129F-F23572151DD7}"/>
              </a:ext>
            </a:extLst>
          </p:cNvPr>
          <p:cNvSpPr txBox="1"/>
          <p:nvPr/>
        </p:nvSpPr>
        <p:spPr>
          <a:xfrm>
            <a:off x="257850" y="1008842"/>
            <a:ext cx="8732520" cy="38410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lnSpc>
                <a:spcPct val="120000"/>
              </a:lnSpc>
              <a:buFont typeface="Arial" panose="020B0604020202020204" pitchFamily="34" charset="0"/>
              <a:buChar char="•"/>
            </a:pPr>
            <a:r>
              <a:rPr lang="en-US" sz="2400" dirty="0"/>
              <a:t>Introduction</a:t>
            </a:r>
          </a:p>
          <a:p>
            <a:pPr>
              <a:lnSpc>
                <a:spcPct val="120000"/>
              </a:lnSpc>
            </a:pPr>
            <a:endParaRPr lang="en-US" sz="2400" u="sng" dirty="0"/>
          </a:p>
          <a:p>
            <a:pPr marL="342900" lvl="0" indent="-342900">
              <a:buFont typeface="Arial" panose="020B0604020202020204" pitchFamily="34" charset="0"/>
              <a:buChar char="•"/>
            </a:pPr>
            <a:r>
              <a:rPr lang="en-US" sz="2400" dirty="0"/>
              <a:t>Part I - Featured Children’s Book: Lesson Plans</a:t>
            </a:r>
          </a:p>
          <a:p>
            <a:pPr marL="342900" lvl="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Part II - Fun Stuff!</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Part III – Resources &amp; Support Materials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Conclude with discussion questions and webinar survey. </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TextBox 4">
            <a:extLst>
              <a:ext uri="{FF2B5EF4-FFF2-40B4-BE49-F238E27FC236}">
                <a16:creationId xmlns:a16="http://schemas.microsoft.com/office/drawing/2014/main" id="{327A9F0C-937E-BE04-2474-C0F0DFB6D70F}"/>
              </a:ext>
            </a:extLst>
          </p:cNvPr>
          <p:cNvSpPr txBox="1"/>
          <p:nvPr/>
        </p:nvSpPr>
        <p:spPr>
          <a:xfrm>
            <a:off x="1405557" y="414857"/>
            <a:ext cx="528066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3200" dirty="0">
                <a:ea typeface="Helvetica Neue"/>
                <a:cs typeface="Helvetica Neue"/>
                <a:sym typeface="Helvetica Neue"/>
              </a:rPr>
              <a:t>Session Agenda</a:t>
            </a:r>
            <a:endParaRPr kumimoji="0" lang="en-US" sz="3200" b="0" i="0" u="none" strike="noStrike" cap="none" spc="0" normalizeH="0" baseline="0" dirty="0">
              <a:ln>
                <a:noFill/>
              </a:ln>
              <a:solidFill>
                <a:srgbClr val="000000"/>
              </a:solidFill>
              <a:effectLst/>
              <a:uFillTx/>
              <a:ea typeface="+mn-ea"/>
              <a:cs typeface="+mn-cs"/>
              <a:sym typeface="Calibri"/>
            </a:endParaRPr>
          </a:p>
        </p:txBody>
      </p:sp>
      <p:pic>
        <p:nvPicPr>
          <p:cNvPr id="7" name="Picture 6">
            <a:extLst>
              <a:ext uri="{FF2B5EF4-FFF2-40B4-BE49-F238E27FC236}">
                <a16:creationId xmlns:a16="http://schemas.microsoft.com/office/drawing/2014/main" id="{07262E3A-8E0B-CA95-E44B-E41FE40B9E99}"/>
              </a:ext>
            </a:extLst>
          </p:cNvPr>
          <p:cNvPicPr>
            <a:picLocks noChangeAspect="1"/>
          </p:cNvPicPr>
          <p:nvPr/>
        </p:nvPicPr>
        <p:blipFill>
          <a:blip r:embed="rId2"/>
          <a:stretch>
            <a:fillRect/>
          </a:stretch>
        </p:blipFill>
        <p:spPr>
          <a:xfrm>
            <a:off x="6600979" y="1008842"/>
            <a:ext cx="1955709" cy="2617642"/>
          </a:xfrm>
          <a:prstGeom prst="rect">
            <a:avLst/>
          </a:prstGeom>
        </p:spPr>
      </p:pic>
    </p:spTree>
    <p:extLst>
      <p:ext uri="{BB962C8B-B14F-4D97-AF65-F5344CB8AC3E}">
        <p14:creationId xmlns:p14="http://schemas.microsoft.com/office/powerpoint/2010/main" val="38656105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D85EE9-FC86-571A-E02F-3FF850D0B8E1}"/>
              </a:ext>
            </a:extLst>
          </p:cNvPr>
          <p:cNvSpPr txBox="1"/>
          <p:nvPr/>
        </p:nvSpPr>
        <p:spPr>
          <a:xfrm>
            <a:off x="1846601" y="153017"/>
            <a:ext cx="4570125" cy="6001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300" dirty="0"/>
              <a:t>National Standards</a:t>
            </a:r>
          </a:p>
        </p:txBody>
      </p:sp>
      <p:pic>
        <p:nvPicPr>
          <p:cNvPr id="4" name="Picture 3">
            <a:extLst>
              <a:ext uri="{FF2B5EF4-FFF2-40B4-BE49-F238E27FC236}">
                <a16:creationId xmlns:a16="http://schemas.microsoft.com/office/drawing/2014/main" id="{3183B466-A6B7-A4A1-9AB9-166EBEAFF1B0}"/>
              </a:ext>
            </a:extLst>
          </p:cNvPr>
          <p:cNvPicPr>
            <a:picLocks noChangeAspect="1"/>
          </p:cNvPicPr>
          <p:nvPr/>
        </p:nvPicPr>
        <p:blipFill>
          <a:blip r:embed="rId2"/>
          <a:stretch>
            <a:fillRect/>
          </a:stretch>
        </p:blipFill>
        <p:spPr>
          <a:xfrm>
            <a:off x="449228" y="907363"/>
            <a:ext cx="3682436" cy="1453133"/>
          </a:xfrm>
          <a:prstGeom prst="rect">
            <a:avLst/>
          </a:prstGeom>
          <a:ln w="28575">
            <a:solidFill>
              <a:schemeClr val="tx1"/>
            </a:solidFill>
          </a:ln>
        </p:spPr>
      </p:pic>
      <p:pic>
        <p:nvPicPr>
          <p:cNvPr id="5" name="Picture 4">
            <a:extLst>
              <a:ext uri="{FF2B5EF4-FFF2-40B4-BE49-F238E27FC236}">
                <a16:creationId xmlns:a16="http://schemas.microsoft.com/office/drawing/2014/main" id="{545BC57B-B00C-648D-EFDC-3BB53515F76D}"/>
              </a:ext>
            </a:extLst>
          </p:cNvPr>
          <p:cNvPicPr>
            <a:picLocks noChangeAspect="1"/>
          </p:cNvPicPr>
          <p:nvPr/>
        </p:nvPicPr>
        <p:blipFill>
          <a:blip r:embed="rId3"/>
          <a:stretch>
            <a:fillRect/>
          </a:stretch>
        </p:blipFill>
        <p:spPr>
          <a:xfrm>
            <a:off x="4703575" y="1117763"/>
            <a:ext cx="4160292" cy="1799226"/>
          </a:xfrm>
          <a:prstGeom prst="rect">
            <a:avLst/>
          </a:prstGeom>
          <a:ln w="28575">
            <a:solidFill>
              <a:schemeClr val="tx1"/>
            </a:solidFill>
          </a:ln>
        </p:spPr>
      </p:pic>
      <p:pic>
        <p:nvPicPr>
          <p:cNvPr id="6" name="Picture 5">
            <a:extLst>
              <a:ext uri="{FF2B5EF4-FFF2-40B4-BE49-F238E27FC236}">
                <a16:creationId xmlns:a16="http://schemas.microsoft.com/office/drawing/2014/main" id="{0D763BE0-6AE5-F1BB-E906-E3A835E8726B}"/>
              </a:ext>
            </a:extLst>
          </p:cNvPr>
          <p:cNvPicPr>
            <a:picLocks noChangeAspect="1"/>
          </p:cNvPicPr>
          <p:nvPr/>
        </p:nvPicPr>
        <p:blipFill>
          <a:blip r:embed="rId4"/>
          <a:stretch>
            <a:fillRect/>
          </a:stretch>
        </p:blipFill>
        <p:spPr>
          <a:xfrm>
            <a:off x="4116846" y="3098192"/>
            <a:ext cx="3775561" cy="1552027"/>
          </a:xfrm>
          <a:prstGeom prst="rect">
            <a:avLst/>
          </a:prstGeom>
          <a:ln w="28575">
            <a:solidFill>
              <a:schemeClr val="tx1"/>
            </a:solidFill>
          </a:ln>
        </p:spPr>
      </p:pic>
      <p:sp>
        <p:nvSpPr>
          <p:cNvPr id="7" name="TextBox 6">
            <a:extLst>
              <a:ext uri="{FF2B5EF4-FFF2-40B4-BE49-F238E27FC236}">
                <a16:creationId xmlns:a16="http://schemas.microsoft.com/office/drawing/2014/main" id="{67E2CFE1-ECD8-64EF-82DC-B1907C32B067}"/>
              </a:ext>
            </a:extLst>
          </p:cNvPr>
          <p:cNvSpPr txBox="1"/>
          <p:nvPr/>
        </p:nvSpPr>
        <p:spPr>
          <a:xfrm>
            <a:off x="1359181" y="4831421"/>
            <a:ext cx="6718040" cy="253916"/>
          </a:xfrm>
          <a:prstGeom prst="rect">
            <a:avLst/>
          </a:prstGeom>
          <a:noFill/>
        </p:spPr>
        <p:txBody>
          <a:bodyPr wrap="square">
            <a:spAutoFit/>
          </a:bodyPr>
          <a:lstStyle/>
          <a:p>
            <a:pPr algn="ctr" defTabSz="509206">
              <a:defRPr sz="3168"/>
            </a:pPr>
            <a:r>
              <a:rPr lang="en-US" sz="1050" b="1" dirty="0">
                <a:latin typeface="Calibri"/>
                <a:ea typeface="ＭＳ Ｐゴシック"/>
                <a:cs typeface="Calibri"/>
              </a:rPr>
              <a:t> </a:t>
            </a:r>
            <a:r>
              <a:rPr lang="en-US" sz="1050" b="1" dirty="0">
                <a:latin typeface="Calibri Light"/>
                <a:ea typeface="ＭＳ Ｐゴシック"/>
                <a:cs typeface="Calibri Light"/>
                <a:hlinkClick r:id="rId5"/>
              </a:rPr>
              <a:t>https://www.councilforeconed.org/wp-content/uploads/2012/03/voluntary-national-content-standards-2010.pdf</a:t>
            </a:r>
            <a:endParaRPr lang="en-US" sz="1050" b="1" dirty="0"/>
          </a:p>
        </p:txBody>
      </p:sp>
      <p:pic>
        <p:nvPicPr>
          <p:cNvPr id="8" name="Picture 7">
            <a:extLst>
              <a:ext uri="{FF2B5EF4-FFF2-40B4-BE49-F238E27FC236}">
                <a16:creationId xmlns:a16="http://schemas.microsoft.com/office/drawing/2014/main" id="{C4FD8B3C-C57B-95FA-CBB4-4461138B5F17}"/>
              </a:ext>
            </a:extLst>
          </p:cNvPr>
          <p:cNvPicPr>
            <a:picLocks noChangeAspect="1"/>
          </p:cNvPicPr>
          <p:nvPr/>
        </p:nvPicPr>
        <p:blipFill>
          <a:blip r:embed="rId6"/>
          <a:stretch>
            <a:fillRect/>
          </a:stretch>
        </p:blipFill>
        <p:spPr>
          <a:xfrm rot="20878157">
            <a:off x="1110533" y="2569948"/>
            <a:ext cx="1472136" cy="1948243"/>
          </a:xfrm>
          <a:prstGeom prst="rect">
            <a:avLst/>
          </a:prstGeom>
          <a:ln w="19050">
            <a:solidFill>
              <a:schemeClr val="tx1"/>
            </a:solidFill>
          </a:ln>
        </p:spPr>
      </p:pic>
    </p:spTree>
    <p:extLst>
      <p:ext uri="{BB962C8B-B14F-4D97-AF65-F5344CB8AC3E}">
        <p14:creationId xmlns:p14="http://schemas.microsoft.com/office/powerpoint/2010/main" val="284832991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illsborough County - What Would Traffic Be Like Without the Yellow Light">
            <a:extLst>
              <a:ext uri="{FF2B5EF4-FFF2-40B4-BE49-F238E27FC236}">
                <a16:creationId xmlns:a16="http://schemas.microsoft.com/office/drawing/2014/main" id="{9B27ED8F-C2EC-99EE-A842-3F07544983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72" r="6910"/>
          <a:stretch/>
        </p:blipFill>
        <p:spPr bwMode="auto">
          <a:xfrm>
            <a:off x="555613" y="1133381"/>
            <a:ext cx="4750041" cy="3013087"/>
          </a:xfrm>
          <a:prstGeom prst="rect">
            <a:avLst/>
          </a:prstGeom>
          <a:noFill/>
          <a:ln w="60325">
            <a:solidFill>
              <a:schemeClr val="accent3"/>
            </a:solidFill>
          </a:ln>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E09DE7A4-5763-B466-6F6F-B4844A93160F}"/>
              </a:ext>
            </a:extLst>
          </p:cNvPr>
          <p:cNvSpPr/>
          <p:nvPr/>
        </p:nvSpPr>
        <p:spPr>
          <a:xfrm>
            <a:off x="5161548" y="156411"/>
            <a:ext cx="3729789" cy="1953941"/>
          </a:xfrm>
          <a:prstGeom prst="wedgeRoundRectCallout">
            <a:avLst>
              <a:gd name="adj1" fmla="val -46500"/>
              <a:gd name="adj2" fmla="val 6842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What do you know about Garrett?</a:t>
            </a:r>
          </a:p>
        </p:txBody>
      </p:sp>
      <p:sp>
        <p:nvSpPr>
          <p:cNvPr id="5" name="TextBox 4">
            <a:extLst>
              <a:ext uri="{FF2B5EF4-FFF2-40B4-BE49-F238E27FC236}">
                <a16:creationId xmlns:a16="http://schemas.microsoft.com/office/drawing/2014/main" id="{32B0F353-D011-2083-6125-09AFE4513282}"/>
              </a:ext>
            </a:extLst>
          </p:cNvPr>
          <p:cNvSpPr txBox="1"/>
          <p:nvPr/>
        </p:nvSpPr>
        <p:spPr>
          <a:xfrm>
            <a:off x="1383030" y="132366"/>
            <a:ext cx="274320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C00000"/>
                </a:solidFill>
                <a:effectLst/>
                <a:uFillTx/>
                <a:latin typeface="+mn-lt"/>
                <a:ea typeface="+mn-ea"/>
                <a:cs typeface="+mn-cs"/>
                <a:sym typeface="Calibri"/>
              </a:rPr>
              <a:t>Introduction</a:t>
            </a:r>
          </a:p>
        </p:txBody>
      </p:sp>
    </p:spTree>
    <p:extLst>
      <p:ext uri="{BB962C8B-B14F-4D97-AF65-F5344CB8AC3E}">
        <p14:creationId xmlns:p14="http://schemas.microsoft.com/office/powerpoint/2010/main" val="181690510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7AFB11-FB9D-48BF-FD5D-73C28680F48A}"/>
              </a:ext>
            </a:extLst>
          </p:cNvPr>
          <p:cNvPicPr>
            <a:picLocks noChangeAspect="1"/>
          </p:cNvPicPr>
          <p:nvPr/>
        </p:nvPicPr>
        <p:blipFill>
          <a:blip r:embed="rId2"/>
          <a:stretch>
            <a:fillRect/>
          </a:stretch>
        </p:blipFill>
        <p:spPr>
          <a:xfrm>
            <a:off x="2818796" y="449949"/>
            <a:ext cx="3255744" cy="1831356"/>
          </a:xfrm>
          <a:prstGeom prst="rect">
            <a:avLst/>
          </a:prstGeom>
          <a:ln w="60325">
            <a:solidFill>
              <a:schemeClr val="accent4"/>
            </a:solidFill>
          </a:ln>
        </p:spPr>
      </p:pic>
      <p:sp>
        <p:nvSpPr>
          <p:cNvPr id="4" name="TextBox 3">
            <a:extLst>
              <a:ext uri="{FF2B5EF4-FFF2-40B4-BE49-F238E27FC236}">
                <a16:creationId xmlns:a16="http://schemas.microsoft.com/office/drawing/2014/main" id="{4C4A6BF2-264A-1C9B-63AF-0A2F9415F09D}"/>
              </a:ext>
            </a:extLst>
          </p:cNvPr>
          <p:cNvSpPr txBox="1"/>
          <p:nvPr/>
        </p:nvSpPr>
        <p:spPr>
          <a:xfrm>
            <a:off x="1360170" y="2571750"/>
            <a:ext cx="662939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i="0" dirty="0">
                <a:solidFill>
                  <a:schemeClr val="tx1"/>
                </a:solidFill>
                <a:effectLst/>
              </a:rPr>
              <a:t>Garrett Augustus Morgan Sr.</a:t>
            </a:r>
            <a:r>
              <a:rPr lang="en-US" sz="1800" b="0" i="0" dirty="0">
                <a:solidFill>
                  <a:schemeClr val="tx1"/>
                </a:solidFill>
                <a:effectLst/>
              </a:rPr>
              <a:t> (March 4, 1877 – July 27, 1963) was an American inventor, businessman, and community leader. </a:t>
            </a:r>
            <a:endParaRPr lang="en-US" sz="1800" dirty="0">
              <a:solidFill>
                <a:schemeClr val="tx1"/>
              </a:solidFill>
            </a:endParaRPr>
          </a:p>
        </p:txBody>
      </p:sp>
      <p:sp>
        <p:nvSpPr>
          <p:cNvPr id="5" name="TextBox 4">
            <a:hlinkClick r:id="rId3"/>
            <a:extLst>
              <a:ext uri="{FF2B5EF4-FFF2-40B4-BE49-F238E27FC236}">
                <a16:creationId xmlns:a16="http://schemas.microsoft.com/office/drawing/2014/main" id="{A73FEEAC-6972-5610-2851-5E352C09D8B5}"/>
              </a:ext>
            </a:extLst>
          </p:cNvPr>
          <p:cNvSpPr txBox="1"/>
          <p:nvPr/>
        </p:nvSpPr>
        <p:spPr>
          <a:xfrm>
            <a:off x="1549163" y="3508526"/>
            <a:ext cx="6045674" cy="1200329"/>
          </a:xfrm>
          <a:prstGeom prst="rect">
            <a:avLst/>
          </a:prstGeom>
          <a:noFill/>
          <a:ln w="57150">
            <a:solidFill>
              <a:schemeClr val="tx1"/>
            </a:solidFill>
          </a:ln>
        </p:spPr>
        <p:txBody>
          <a:bodyPr wrap="square">
            <a:spAutoFit/>
          </a:bodyPr>
          <a:lstStyle/>
          <a:p>
            <a:r>
              <a:rPr lang="en-US" sz="1800" i="0" dirty="0">
                <a:solidFill>
                  <a:schemeClr val="tx1"/>
                </a:solidFill>
                <a:effectLst/>
              </a:rPr>
              <a:t>Garrett Morgan blazed a trail for African American inventors with his patents, including those for a hair-straightening product, a breathing device, a revamped sewing machine and an improved traffic signal.</a:t>
            </a:r>
            <a:endParaRPr lang="en-US" sz="1800" dirty="0">
              <a:solidFill>
                <a:schemeClr val="tx1"/>
              </a:solidFill>
            </a:endParaRPr>
          </a:p>
        </p:txBody>
      </p:sp>
    </p:spTree>
    <p:extLst>
      <p:ext uri="{BB962C8B-B14F-4D97-AF65-F5344CB8AC3E}">
        <p14:creationId xmlns:p14="http://schemas.microsoft.com/office/powerpoint/2010/main" val="27857246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2912</TotalTime>
  <Words>896</Words>
  <Application>Microsoft Office PowerPoint</Application>
  <PresentationFormat>On-screen Show (16:9)</PresentationFormat>
  <Paragraphs>114</Paragraphs>
  <Slides>37</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MS PGothic</vt:lpstr>
      <vt:lpstr>Arial</vt:lpstr>
      <vt:lpstr>Berlin Sans FB</vt:lpstr>
      <vt:lpstr>Calibri</vt:lpstr>
      <vt:lpstr>Calibri Light</vt:lpstr>
      <vt:lpstr>Helvetica</vt:lpstr>
      <vt:lpstr>Helvetica Neue</vt:lpstr>
      <vt:lpstr>Inter</vt:lpstr>
      <vt:lpstr>Inter Light</vt:lpstr>
      <vt:lpstr>Inter SemiBold</vt:lpstr>
      <vt:lpstr>Symbol</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    Angie Battle jbattle15@gsu.edu     Marsha Masters  marsha@economicsarkansas.org    Lynne Stover stoverlf@jmu.edu   u.edu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Lynne</dc:creator>
  <cp:lastModifiedBy>Stover, Lynne - stoverlf</cp:lastModifiedBy>
  <cp:revision>38</cp:revision>
  <dcterms:modified xsi:type="dcterms:W3CDTF">2024-02-10T20:49:19Z</dcterms:modified>
</cp:coreProperties>
</file>