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3" r:id="rId2"/>
    <p:sldMasterId id="2147483701" r:id="rId3"/>
    <p:sldMasterId id="2147483711" r:id="rId4"/>
    <p:sldMasterId id="2147483731" r:id="rId5"/>
  </p:sldMasterIdLst>
  <p:notesMasterIdLst>
    <p:notesMasterId r:id="rId53"/>
  </p:notesMasterIdLst>
  <p:sldIdLst>
    <p:sldId id="625" r:id="rId6"/>
    <p:sldId id="626" r:id="rId7"/>
    <p:sldId id="627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434" r:id="rId16"/>
    <p:sldId id="435" r:id="rId17"/>
    <p:sldId id="268" r:id="rId18"/>
    <p:sldId id="269" r:id="rId19"/>
    <p:sldId id="438" r:id="rId20"/>
    <p:sldId id="451" r:id="rId21"/>
    <p:sldId id="270" r:id="rId22"/>
    <p:sldId id="271" r:id="rId23"/>
    <p:sldId id="424" r:id="rId24"/>
    <p:sldId id="592" r:id="rId25"/>
    <p:sldId id="623" r:id="rId26"/>
    <p:sldId id="274" r:id="rId27"/>
    <p:sldId id="622" r:id="rId28"/>
    <p:sldId id="624" r:id="rId29"/>
    <p:sldId id="440" r:id="rId30"/>
    <p:sldId id="368" r:id="rId31"/>
    <p:sldId id="412" r:id="rId32"/>
    <p:sldId id="276" r:id="rId33"/>
    <p:sldId id="277" r:id="rId34"/>
    <p:sldId id="278" r:id="rId35"/>
    <p:sldId id="279" r:id="rId36"/>
    <p:sldId id="452" r:id="rId37"/>
    <p:sldId id="281" r:id="rId38"/>
    <p:sldId id="454" r:id="rId39"/>
    <p:sldId id="283" r:id="rId40"/>
    <p:sldId id="284" r:id="rId41"/>
    <p:sldId id="285" r:id="rId42"/>
    <p:sldId id="286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</p:sldIdLst>
  <p:sldSz cx="9144000" cy="6858000" type="screen4x3"/>
  <p:notesSz cx="6858000" cy="9313863"/>
  <p:embeddedFontLst>
    <p:embeddedFont>
      <p:font typeface="Lucida Calligraphy" panose="03010101010101010101" pitchFamily="66" charset="0"/>
      <p:regular r:id="rId54"/>
    </p:embeddedFont>
    <p:embeddedFont>
      <p:font typeface="Montserrat" panose="00000500000000000000" pitchFamily="2" charset="0"/>
      <p:regular r:id="rId55"/>
    </p:embeddedFont>
    <p:embeddedFont>
      <p:font typeface="Quattrocento Sans" panose="020B0502050000020003" pitchFamily="34" charset="0"/>
      <p:regular r:id="rId56"/>
      <p:bold r:id="rId57"/>
      <p:italic r:id="rId58"/>
      <p:boldItalic r:id="rId59"/>
    </p:embeddedFont>
    <p:embeddedFont>
      <p:font typeface="Segoe UI" panose="020B0502040204020203" pitchFamily="34" charset="0"/>
      <p:regular r:id="rId60"/>
      <p:bold r:id="rId61"/>
      <p:italic r:id="rId62"/>
      <p:boldItalic r:id="rId63"/>
    </p:embeddedFont>
    <p:embeddedFont>
      <p:font typeface="Segoe UI Symbol" panose="020B0502040204020203" pitchFamily="34" charset="0"/>
      <p:regular r:id="rId64"/>
    </p:embeddedFont>
    <p:embeddedFont>
      <p:font typeface="Times" panose="02020603050405020304" pitchFamily="18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8" roundtripDataSignature="AMtx7mhdYPZok9fFWnpGz0BY1epRzrK8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0C61D2-14A4-4622-A3A0-5CBEF92C1513}">
  <a:tblStyle styleId="{CB0C61D2-14A4-4622-A3A0-5CBEF92C151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298" autoAdjust="0"/>
  </p:normalViewPr>
  <p:slideViewPr>
    <p:cSldViewPr snapToGrid="0">
      <p:cViewPr varScale="1">
        <p:scale>
          <a:sx n="84" d="100"/>
          <a:sy n="84" d="100"/>
        </p:scale>
        <p:origin x="2316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8.fntdata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4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font" Target="fonts/font2.fntdata"/><Relationship Id="rId7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1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434" name="Google Shape;434;p11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7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474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2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3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3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1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4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4997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19196c56f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19196c56f7_0_1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219196c56f7_0_1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Mention that Virginia teaches 4 types of economies:  market, command, traditional, and mixed.</a:t>
            </a:r>
            <a:endParaRPr/>
          </a:p>
        </p:txBody>
      </p:sp>
      <p:sp>
        <p:nvSpPr>
          <p:cNvPr id="483" name="Google Shape;4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319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D9E40-35BF-4141-B019-2E6B5C2F02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33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18f6bbe5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Mention that Virginia teaches 4 types of economies:  market, command, traditional, and mixed.</a:t>
            </a:r>
            <a:endParaRPr/>
          </a:p>
        </p:txBody>
      </p:sp>
      <p:sp>
        <p:nvSpPr>
          <p:cNvPr id="519" name="Google Shape;519;g218f6bbe5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 use a “0” to evaluate when using weights </a:t>
            </a:r>
            <a:r>
              <a:rPr lang="en-US"/>
              <a:t>b/c automatically</a:t>
            </a:r>
            <a:r>
              <a:rPr lang="en-US" baseline="0"/>
              <a:t> </a:t>
            </a:r>
            <a:r>
              <a:rPr lang="en-US"/>
              <a:t>negates </a:t>
            </a:r>
            <a:r>
              <a:rPr lang="en-US" dirty="0"/>
              <a:t>weight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6AD9E40-35BF-4141-B019-2E6B5C2F02D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8924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6AD9E40-35BF-4141-B019-2E6B5C2F02D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842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19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8" name="Google Shape;538;p19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0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0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1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22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2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23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1" name="Google Shape;611;p23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3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5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6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2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7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28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8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37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9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3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p35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Quotes from teachers</a:t>
            </a:r>
            <a:endParaRPr/>
          </a:p>
        </p:txBody>
      </p:sp>
      <p:sp>
        <p:nvSpPr>
          <p:cNvPr id="729" name="Google Shape;729;p35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4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5" name="Google Shape;365;p4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2" name="Google Shape;762;p39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0" name="Google Shape;770;p40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0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5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7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Ayers, C. A. (2019). Teaching students to ‘think like economists’ as democratic citizenship preparation. Journal of Social Studies Research, 43(4), 405-419.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Byford, Jeff, et al. ”Teaching Controversial Issues in the Social Studies: A Research Study of High School Teachers, The Clearing House: A Journal of Educational Strategies, Issues and Ideas”, 2009, 82:4, 165-170, DOI: 10.3200/TCHS.82.4.165-170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Journell, W., Ayers, C. A., &amp; Beeson, M. W. (2014). Tweeting in the classroom. Phi Delta Kappan, 95(5), 63-67. 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“Managing Controversy.” Diversity in the Classroom | Center for Teaching and Learning, Yale University, 5 Jan. 2018, poorvucenter.yale.edu/teaching/teaching-how/chapter-2-teaching-successful-section/managing-controversy.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Philpott, Sarah, et al. “Controversial Issues: To  Teach  or  Not  To  Teach?  That  Is  The  Question! .” The Georgia Social Studies Journal, The University of Tennessee, Georgia Council for the Social Studies, 2011, coe.uga.edu/assets/downloads/misc/gssj/S-Philpott-et-al-2011.pdf.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“Teaching Controversial Topics.” Center for Teaching and Learning, Yale University, 5 Jan. 2018, poorvucenter.yale.edu/teaching/ideas-teaching/teaching-controversial-topics.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“Difficult Dialogues.” Center for Teaching, Vanderbilt University, https://cft.vanderbilt.edu/guides-sub-pages/difficult-dialogues/#tools.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Kawashima-Ginsberg &amp; Junco (2018). Teaching Controversial Issues in a Time of Polarization. Social Education 82(6), pp. 323-329.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Revolution of One (@revolutionof1) tweeted at 9:06 PM on Fri, Apr 15, 2022: How to develop intellectual integrity.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7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8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8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9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9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10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424" name="Google Shape;424;p10:notes"/>
          <p:cNvSpPr txBox="1">
            <a:spLocks noGrp="1"/>
          </p:cNvSpPr>
          <p:nvPr>
            <p:ph type="sldNum" idx="12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Title Slide">
  <p:cSld name="46_Title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2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4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Title Slide">
  <p:cSld name="49_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7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8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9" name="Google Shape;69;p69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7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7" name="Google Shape;77;p70"/>
          <p:cNvSpPr txBox="1">
            <a:spLocks noGrp="1"/>
          </p:cNvSpPr>
          <p:nvPr>
            <p:ph type="body" idx="3"/>
          </p:nvPr>
        </p:nvSpPr>
        <p:spPr>
          <a:xfrm>
            <a:off x="4645030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70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" name="Google Shape;79;p70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0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2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2"/>
          <p:cNvSpPr txBox="1">
            <a:spLocks noGrp="1"/>
          </p:cNvSpPr>
          <p:nvPr>
            <p:ph type="body" idx="1"/>
          </p:nvPr>
        </p:nvSpPr>
        <p:spPr>
          <a:xfrm>
            <a:off x="3575050" y="27306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72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72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2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2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7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8" name="Google Shape;98;p73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3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3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74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4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4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5"/>
          <p:cNvSpPr txBox="1">
            <a:spLocks noGrp="1"/>
          </p:cNvSpPr>
          <p:nvPr>
            <p:ph type="title"/>
          </p:nvPr>
        </p:nvSpPr>
        <p:spPr>
          <a:xfrm rot="5400000">
            <a:off x="4732338" y="217171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1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75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5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5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Slide">
  <p:cSld name="50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6"/>
          <p:cNvSpPr/>
          <p:nvPr/>
        </p:nvSpPr>
        <p:spPr>
          <a:xfrm>
            <a:off x="-25400" y="0"/>
            <a:ext cx="9188450" cy="323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0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Title Slide">
  <p:cSld name="43_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1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2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52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2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2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3"/>
          <p:cNvSpPr txBox="1"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8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83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3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3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4"/>
          <p:cNvSpPr txBox="1"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8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84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4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84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85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1" name="Google Shape;151;p85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2" name="Google Shape;152;p85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85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85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8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8" name="Google Shape;158;p8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9" name="Google Shape;159;p86"/>
          <p:cNvSpPr txBox="1">
            <a:spLocks noGrp="1"/>
          </p:cNvSpPr>
          <p:nvPr>
            <p:ph type="body" idx="3"/>
          </p:nvPr>
        </p:nvSpPr>
        <p:spPr>
          <a:xfrm>
            <a:off x="4645030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0" name="Google Shape;160;p86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61" name="Google Shape;161;p86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6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86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87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7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7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5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8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8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88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89"/>
          <p:cNvSpPr txBox="1">
            <a:spLocks noGrp="1"/>
          </p:cNvSpPr>
          <p:nvPr>
            <p:ph type="body" idx="1"/>
          </p:nvPr>
        </p:nvSpPr>
        <p:spPr>
          <a:xfrm>
            <a:off x="3575050" y="27306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6" name="Google Shape;176;p8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89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89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89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9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9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4" name="Google Shape;184;p90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0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90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9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2"/>
          <p:cNvSpPr txBox="1">
            <a:spLocks noGrp="1"/>
          </p:cNvSpPr>
          <p:nvPr>
            <p:ph type="title"/>
          </p:nvPr>
        </p:nvSpPr>
        <p:spPr>
          <a:xfrm rot="5400000">
            <a:off x="4732338" y="217171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1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92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2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2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3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Slide">
  <p:cSld name="50_Title Slid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4"/>
          <p:cNvSpPr/>
          <p:nvPr/>
        </p:nvSpPr>
        <p:spPr>
          <a:xfrm>
            <a:off x="-25400" y="0"/>
            <a:ext cx="9188450" cy="323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7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8"/>
          <p:cNvSpPr/>
          <p:nvPr/>
        </p:nvSpPr>
        <p:spPr>
          <a:xfrm>
            <a:off x="924448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3"/>
          <p:cNvSpPr/>
          <p:nvPr/>
        </p:nvSpPr>
        <p:spPr>
          <a:xfrm>
            <a:off x="924448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77"/>
          <p:cNvSpPr txBox="1"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77"/>
          <p:cNvSpPr txBox="1"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77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77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77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8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7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7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78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78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78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9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79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79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79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8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80"/>
          <p:cNvSpPr txBox="1">
            <a:spLocks noGrp="1"/>
          </p:cNvSpPr>
          <p:nvPr>
            <p:ph type="body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1" name="Google Shape;311;p8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2" name="Google Shape;312;p80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80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80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8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81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81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81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2"/>
          <p:cNvSpPr txBox="1">
            <a:spLocks noGrp="1"/>
          </p:cNvSpPr>
          <p:nvPr>
            <p:ph type="title"/>
          </p:nvPr>
        </p:nvSpPr>
        <p:spPr>
          <a:xfrm rot="5400000">
            <a:off x="4623594" y="2285211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8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6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82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82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82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339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88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4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607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5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47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7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27934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7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687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50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4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803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Title Slide">
  <p:cSld name="49_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7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8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3180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9" name="Google Shape;69;p69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150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7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7" name="Google Shape;77;p70"/>
          <p:cNvSpPr txBox="1">
            <a:spLocks noGrp="1"/>
          </p:cNvSpPr>
          <p:nvPr>
            <p:ph type="body" idx="3"/>
          </p:nvPr>
        </p:nvSpPr>
        <p:spPr>
          <a:xfrm>
            <a:off x="4645030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70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" name="Google Shape;79;p70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0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6938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6306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2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2"/>
          <p:cNvSpPr txBox="1">
            <a:spLocks noGrp="1"/>
          </p:cNvSpPr>
          <p:nvPr>
            <p:ph type="body" idx="1"/>
          </p:nvPr>
        </p:nvSpPr>
        <p:spPr>
          <a:xfrm>
            <a:off x="3575050" y="27306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72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72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2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2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11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7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8" name="Google Shape;98;p73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3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3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2879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74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4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4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21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5"/>
          <p:cNvSpPr txBox="1">
            <a:spLocks noGrp="1"/>
          </p:cNvSpPr>
          <p:nvPr>
            <p:ph type="title"/>
          </p:nvPr>
        </p:nvSpPr>
        <p:spPr>
          <a:xfrm rot="5400000">
            <a:off x="4732338" y="217171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1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75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5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5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888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Slide">
  <p:cSld name="50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6"/>
          <p:cNvSpPr/>
          <p:nvPr/>
        </p:nvSpPr>
        <p:spPr>
          <a:xfrm>
            <a:off x="-25400" y="0"/>
            <a:ext cx="9188450" cy="323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8948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2863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AD456-6FF0-FFC3-D852-786D25B0C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002E8-BBC0-DFF7-A7F9-B6FD04FF9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352A0-2C33-97C4-609C-0B0995CA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EC314-389F-143B-6A7B-AEE795D0D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C21C-A4A7-3BAA-3159-AA379C39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723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6B294-8B6A-D360-BEA2-12CE7269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9E52A-5D6F-EDC9-47BE-E09262C34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BE6C3-BC34-8B61-97CD-B2661D16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A1C3E-A202-0662-B39A-0D595F1A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7322B-F3EF-C254-2C01-9C0C07BE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23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1441-EA90-57CF-5B68-75332AFD4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05F20-7FCE-8B6E-D860-38CD2D05E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06B72-ABA1-25A0-3F30-914FD3F6C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19185-A2AE-A1E9-8FB2-949A3CF2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39467-F149-6275-68A6-BBE69498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654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95D4-FA60-EC86-5091-3D67B8C8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2D6E5-0209-1DA6-FD97-7D12E36B9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20E1D-238B-EFD1-3AE6-C51000E89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D1FFB-61AA-4531-9414-6ADD0C344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21917-4B47-2BC5-052B-B081E4985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4FD0D-8AD9-9FDB-C973-65D707F2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732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3574-7287-77B6-5958-51CB2671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25FE4-0EA8-1704-9AE5-8E1A21EE0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E1CDF-D1D9-D429-2CD6-DD9B777A3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3B0AA-E4CA-BCE4-ECCE-A46DCF284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B3982-7523-C746-BF47-E820F8FE8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5A002-5107-D21B-6F34-3BAD88DB7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1BFD6-1B69-EF5A-FA88-9422BB91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C46108-D138-9977-6A50-9545CF872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6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9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B2D50-FEA6-620C-0D91-8C651A28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273A38-3BEF-E08A-617D-3D17D670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826A1-5153-EE93-E3FF-74BA0340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00439-FFDE-8110-112C-436DA3D0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907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BE0A5-2B3A-94F6-5CBB-5F40B4F6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F04D3-60FB-8D8B-18AB-D94EA943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7C36F-093C-3667-8042-2F77008B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999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521C2-0837-AA6B-825C-8B356CBFF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EDB17-7506-A735-FF4E-41C84326B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03683-E163-46F4-3E48-B764B9F4F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E2CE0-4FFB-F3DD-39FD-2423743A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9FE0-31FE-B3C2-76B1-DA0981F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AA2A5-CEF4-486E-7B7E-7D6917983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286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91B6-20A9-2660-F035-DE3A4194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47BEF9-872E-E33C-A1FA-CE76A0EB2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6D39E-4DCD-B782-1289-67EB8311A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292C6-D9D6-75B7-C6C6-310A0C72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17DD8-3C7F-D94F-73A3-E1492EDD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2FDDC-0404-8CC0-EA56-E43CFF5B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43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ADE1-DD3B-8C5E-ED22-3E1C5C4D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2EFC7-92EA-DF37-9AEF-8E107701C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298E2-A179-70C7-2F21-D1053B7D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95D28-ADC3-2998-3BA3-6072C628A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ED2EA-2FAD-B754-CA45-34A9CB0F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143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B8F369-3615-C81B-12C3-23814C6AC6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0A0F6-683C-0728-5132-33BED33D5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04F0F-AC4A-D98F-FD76-7F5A477E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8CBC4-1D52-B57D-24F1-B35E37985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1F85A-BC48-F1C5-FC38-50F6E479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05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Slide">
  <p:cSld name="35_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0"/>
          <p:cNvSpPr/>
          <p:nvPr/>
        </p:nvSpPr>
        <p:spPr>
          <a:xfrm>
            <a:off x="924449" y="3974400"/>
            <a:ext cx="7576981" cy="18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1"/>
          <p:cNvSpPr/>
          <p:nvPr/>
        </p:nvSpPr>
        <p:spPr>
          <a:xfrm>
            <a:off x="7003948" y="6239044"/>
            <a:ext cx="1625600" cy="3429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41"/>
          <p:cNvSpPr/>
          <p:nvPr/>
        </p:nvSpPr>
        <p:spPr>
          <a:xfrm>
            <a:off x="-6350" y="6096000"/>
            <a:ext cx="9150350" cy="590550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41"/>
          <p:cNvSpPr/>
          <p:nvPr/>
        </p:nvSpPr>
        <p:spPr>
          <a:xfrm>
            <a:off x="-6350" y="6686559"/>
            <a:ext cx="9150350" cy="67173"/>
          </a:xfrm>
          <a:prstGeom prst="rect">
            <a:avLst/>
          </a:prstGeom>
          <a:solidFill>
            <a:srgbClr val="EE68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41"/>
          <p:cNvSpPr/>
          <p:nvPr/>
        </p:nvSpPr>
        <p:spPr>
          <a:xfrm>
            <a:off x="-6350" y="99299"/>
            <a:ext cx="9150350" cy="174747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41" descr="VT_white_cmyk_invt®.eps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537452" y="6236672"/>
            <a:ext cx="1479448" cy="31988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4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49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49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49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49"/>
          <p:cNvSpPr/>
          <p:nvPr/>
        </p:nvSpPr>
        <p:spPr>
          <a:xfrm>
            <a:off x="7003948" y="6239044"/>
            <a:ext cx="1625600" cy="34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49"/>
          <p:cNvSpPr/>
          <p:nvPr/>
        </p:nvSpPr>
        <p:spPr>
          <a:xfrm>
            <a:off x="-6350" y="6096000"/>
            <a:ext cx="9150350" cy="590550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9"/>
          <p:cNvSpPr/>
          <p:nvPr/>
        </p:nvSpPr>
        <p:spPr>
          <a:xfrm>
            <a:off x="-6350" y="6686559"/>
            <a:ext cx="9150350" cy="67173"/>
          </a:xfrm>
          <a:prstGeom prst="rect">
            <a:avLst/>
          </a:prstGeom>
          <a:solidFill>
            <a:srgbClr val="EE68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9"/>
          <p:cNvSpPr/>
          <p:nvPr/>
        </p:nvSpPr>
        <p:spPr>
          <a:xfrm>
            <a:off x="-6350" y="99299"/>
            <a:ext cx="9150350" cy="174747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9" descr="VT_white_cmyk_invt®.eps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537452" y="6236672"/>
            <a:ext cx="1479448" cy="31988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6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5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56"/>
          <p:cNvSpPr txBox="1">
            <a:spLocks noGrp="1"/>
          </p:cNvSpPr>
          <p:nvPr>
            <p:ph type="dt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56"/>
          <p:cNvSpPr txBox="1">
            <a:spLocks noGrp="1"/>
          </p:cNvSpPr>
          <p:nvPr>
            <p:ph type="ft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56"/>
          <p:cNvSpPr txBox="1">
            <a:spLocks noGrp="1"/>
          </p:cNvSpPr>
          <p:nvPr>
            <p:ph type="sldNum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1"/>
          <p:cNvSpPr/>
          <p:nvPr/>
        </p:nvSpPr>
        <p:spPr>
          <a:xfrm>
            <a:off x="7003948" y="6239044"/>
            <a:ext cx="1625600" cy="3429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41"/>
          <p:cNvSpPr/>
          <p:nvPr/>
        </p:nvSpPr>
        <p:spPr>
          <a:xfrm>
            <a:off x="-6350" y="6096000"/>
            <a:ext cx="9150350" cy="590550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41"/>
          <p:cNvSpPr/>
          <p:nvPr/>
        </p:nvSpPr>
        <p:spPr>
          <a:xfrm>
            <a:off x="-6350" y="6686559"/>
            <a:ext cx="9150350" cy="67173"/>
          </a:xfrm>
          <a:prstGeom prst="rect">
            <a:avLst/>
          </a:prstGeom>
          <a:solidFill>
            <a:srgbClr val="EE68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41"/>
          <p:cNvSpPr/>
          <p:nvPr/>
        </p:nvSpPr>
        <p:spPr>
          <a:xfrm>
            <a:off x="-6350" y="99299"/>
            <a:ext cx="9150350" cy="174747"/>
          </a:xfrm>
          <a:prstGeom prst="rect">
            <a:avLst/>
          </a:prstGeom>
          <a:solidFill>
            <a:srgbClr val="7F23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41" descr="VT_white_cmyk_invt®.eps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537452" y="6236672"/>
            <a:ext cx="1479448" cy="319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885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91901-8F50-0879-B822-6B785631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D4AA-2791-FF3A-126F-636192126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92582-B34D-EC98-F77A-99F3C1257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2A13C-FC89-F343-81E5-DF2B1F7CDCB5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17014-55DD-24BD-A3B4-C7D02C133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03979-0261-54E2-6F63-8E3DA9C47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1DDC0-56E8-B94D-89FB-57527E67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www.bing.com/videos/search?q=pharrell+williams+happy&amp;view=detail&amp;mid=72F3116E5DDE96F6508872F3116E5DDE96F65088&amp;FORM=VIRE0&amp;ru=/search?q%3dpharrell%2bwilliams%2bhappy%26form%3dEDGNB2%26mkt%3den-us%26httpsmsn%3d1%26msnews%3d1%26rec_search%3d1%26plvar%3d0%26refig%3deb8fea2d5644425a945f1128c5363a6e%26sp%3d2%26ghc%3d1%26qs%3dLS%26pq%3dpharr%26sk%3dPRES1LS1%26sc%3d8-5%26cvid%3deb8fea2d5644425a945f1128c5363a6e%26cc%3dUS%26setlang%3den-U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q=good+decision&amp;view=detailv2&amp;&amp;id=E6239E57D523841F83CF1FC5BD8E707F41C949FB&amp;selectedIndex=25&amp;ccid=kq%2bpgwYb&amp;simid=608019992788143450&amp;thid=OIP.M92afa983061b6bf01bacdec3fe70a4f0o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ru.org/courses/principles-economics-microeconomics/opportunity-cost-and-tradeoffs" TargetMode="Externa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fee.org/articles/i-grew-up-in-a-communist-system-here-s-what-americans-don-t-understand-about-freedom/" TargetMode="External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hyperlink" Target="https://www.pewresearch.org/social-trends/2020/01/09/trends-in-income-and-wealth-inequality/" TargetMode="External"/><Relationship Id="rId7" Type="http://schemas.openxmlformats.org/officeDocument/2006/relationships/hyperlink" Target="https://www.forbes.com/sites/rainerzitelmann/2020/07/27/anyone-who-doesnt-know-the-following-facts-about-capitalism-should-learn-them/?sh=198f1a3e3dc1" TargetMode="Externa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9.xml"/><Relationship Id="rId6" Type="http://schemas.openxmlformats.org/officeDocument/2006/relationships/hyperlink" Target="https://www.thebalance.com/capitalism-characteristics-examples-pros-cons-3305588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s://www.forbes.com/sites/johnmauldin/2019/04/11/america-has-a-monopoly-problem/#47aaa6f2972f" TargetMode="External"/><Relationship Id="rId15" Type="http://schemas.openxmlformats.org/officeDocument/2006/relationships/image" Target="../media/image20.png"/><Relationship Id="rId10" Type="http://schemas.openxmlformats.org/officeDocument/2006/relationships/hyperlink" Target="https://fee.org/articles/taiwan-s-wealth-shows-cuba-s-poverty-is-the-result-of-socialism-not-a-blockade/" TargetMode="External"/><Relationship Id="rId19" Type="http://schemas.openxmlformats.org/officeDocument/2006/relationships/image" Target="../media/image3.png"/><Relationship Id="rId4" Type="http://schemas.openxmlformats.org/officeDocument/2006/relationships/hyperlink" Target="https://www.forbes.com/sites/carltonreid/2021/12/28/capitalisms-focus-on-profit-harms-people-and-the-planet-says-tech-company-boss/?sh=15431ad67c31" TargetMode="External"/><Relationship Id="rId9" Type="http://schemas.openxmlformats.org/officeDocument/2006/relationships/hyperlink" Target="https://fee.org/articles/how-profits-created-the-prosperity-we-enjoy-today/" TargetMode="External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cuba.miami.edu/business-economy/a-close-look-at-cubas-health-care-system/index.html" TargetMode="External"/><Relationship Id="rId13" Type="http://schemas.openxmlformats.org/officeDocument/2006/relationships/image" Target="../media/image28.jpg"/><Relationship Id="rId18" Type="http://schemas.openxmlformats.org/officeDocument/2006/relationships/image" Target="../media/image3.png"/><Relationship Id="rId3" Type="http://schemas.openxmlformats.org/officeDocument/2006/relationships/hyperlink" Target="https://www.aei.org/carpe-diem/dont-be-fooled-by-equity-its-is-a-mandate-to-discriminate-to-achieve-equal-outcomes-with-unequal-treatment/" TargetMode="External"/><Relationship Id="rId7" Type="http://schemas.openxmlformats.org/officeDocument/2006/relationships/hyperlink" Target="https://courses.lumenlearning.com/suny-internationalbusiness/chapter/reading-the-benefits-of-socialism/" TargetMode="External"/><Relationship Id="rId12" Type="http://schemas.openxmlformats.org/officeDocument/2006/relationships/image" Target="../media/image27.jpg"/><Relationship Id="rId17" Type="http://schemas.openxmlformats.org/officeDocument/2006/relationships/image" Target="../media/image32.png"/><Relationship Id="rId2" Type="http://schemas.openxmlformats.org/officeDocument/2006/relationships/hyperlink" Target="https://www.hoover.org/research/tax-rate-hikes-and-economy" TargetMode="External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69.xml"/><Relationship Id="rId6" Type="http://schemas.openxmlformats.org/officeDocument/2006/relationships/hyperlink" Target="https://www.hoover.org/research/socialism-capitalism-and-income-0" TargetMode="External"/><Relationship Id="rId11" Type="http://schemas.openxmlformats.org/officeDocument/2006/relationships/image" Target="../media/image26.jpg"/><Relationship Id="rId5" Type="http://schemas.openxmlformats.org/officeDocument/2006/relationships/hyperlink" Target="https://fee.org/articles/how-socialism-discourages-work-and-creates-poverty/" TargetMode="External"/><Relationship Id="rId15" Type="http://schemas.openxmlformats.org/officeDocument/2006/relationships/image" Target="../media/image30.png"/><Relationship Id="rId10" Type="http://schemas.openxmlformats.org/officeDocument/2006/relationships/image" Target="../media/image25.jpg"/><Relationship Id="rId4" Type="http://schemas.openxmlformats.org/officeDocument/2006/relationships/hyperlink" Target="https://www.hoover.org/research/price-controls-still-bad-idea" TargetMode="External"/><Relationship Id="rId9" Type="http://schemas.openxmlformats.org/officeDocument/2006/relationships/hyperlink" Target="https://www.investopedia.com/articles/investing/051415/can-socialism-work-america.asp" TargetMode="External"/><Relationship Id="rId1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q=good+decision&amp;view=detailv2&amp;&amp;id=84C9BC6A80737211E138A99616261ECCB4A6F189&amp;selectedIndex=28&amp;ccid=mcIRxudU&amp;simid=608049202870748783&amp;thid=OIP.M99c211c6e7541eaf0b27fa6f7c194f7ao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ru.org/courses/principles-economics-microeconomics/marginal-thinking-and-sunk-cost-fallacy" TargetMode="Externa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drive.google.com/drive/folders/1kx9iF_BEv_CUMi7rN9dcpceI3BOhR4xL?usp=sharing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drmortensen@vcu.edu" TargetMode="External"/><Relationship Id="rId5" Type="http://schemas.openxmlformats.org/officeDocument/2006/relationships/image" Target="../media/image43.jpg"/><Relationship Id="rId4" Type="http://schemas.openxmlformats.org/officeDocument/2006/relationships/hyperlink" Target="mailto:cheryl42@vt.edu" TargetMode="Externa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onedlink.org/" TargetMode="External"/><Relationship Id="rId3" Type="http://schemas.openxmlformats.org/officeDocument/2006/relationships/hyperlink" Target="http://www.youtube.com/watch?v=yoVc_S_gd_0" TargetMode="External"/><Relationship Id="rId7" Type="http://schemas.openxmlformats.org/officeDocument/2006/relationships/hyperlink" Target="https://freakonomics.com/category/podcasts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pr.org/podcasts/510289/planet-money" TargetMode="External"/><Relationship Id="rId5" Type="http://schemas.openxmlformats.org/officeDocument/2006/relationships/hyperlink" Target="https://podcasts.apple.com/us/podcast/think-like-an-economist/id1523898793" TargetMode="External"/><Relationship Id="rId10" Type="http://schemas.openxmlformats.org/officeDocument/2006/relationships/image" Target="../media/image46.png"/><Relationship Id="rId4" Type="http://schemas.openxmlformats.org/officeDocument/2006/relationships/hyperlink" Target="https://www.youtube.com/watch?v=3ez10ADR_gM&amp;t=5s" TargetMode="External"/><Relationship Id="rId9" Type="http://schemas.openxmlformats.org/officeDocument/2006/relationships/hyperlink" Target="https://www.econinbox.com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ft.vanderbilt.edu/guides-sub-pages/difficult-dialogues/#tools" TargetMode="External"/><Relationship Id="rId7" Type="http://schemas.openxmlformats.org/officeDocument/2006/relationships/hyperlink" Target="http://www.educationworld.com/a_lesson/lesson/lesson304.s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tlouisfed.org/education/structured-minimum-wage-debate?s=03" TargetMode="External"/><Relationship Id="rId5" Type="http://schemas.openxmlformats.org/officeDocument/2006/relationships/hyperlink" Target="http://www.teachingfordemocracy.org/" TargetMode="External"/><Relationship Id="rId4" Type="http://schemas.openxmlformats.org/officeDocument/2006/relationships/hyperlink" Target="https://www.icivics.org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"/>
          <p:cNvSpPr txBox="1"/>
          <p:nvPr/>
        </p:nvSpPr>
        <p:spPr>
          <a:xfrm>
            <a:off x="0" y="8"/>
            <a:ext cx="9144000" cy="2908448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Teaching Economics 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While Cultivating Civil Dialogue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Series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33" name="Google Shape;333;p1" descr="Image result for discu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9876" y="3031446"/>
            <a:ext cx="4679959" cy="25648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2;p1">
            <a:hlinkClick r:id="rId4"/>
            <a:extLst>
              <a:ext uri="{FF2B5EF4-FFF2-40B4-BE49-F238E27FC236}">
                <a16:creationId xmlns:a16="http://schemas.microsoft.com/office/drawing/2014/main" id="{8F8B6EF5-D818-05A7-1CE4-9BE808A26CF7}"/>
              </a:ext>
            </a:extLst>
          </p:cNvPr>
          <p:cNvSpPr txBox="1"/>
          <p:nvPr/>
        </p:nvSpPr>
        <p:spPr>
          <a:xfrm>
            <a:off x="834442" y="5719267"/>
            <a:ext cx="76656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cs typeface="Arial"/>
                <a:sym typeface="Quattrocento Sans"/>
              </a:rPr>
              <a:t>Webinar 2 Activity-Based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February 28, 2024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cs typeface="Arial"/>
                <a:sym typeface="Quattrocento Sans"/>
              </a:rPr>
              <a:t>6:00-7:00pm ET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4588F-91FA-4DC2-1E36-A0C5F87578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571500" y="1325881"/>
            <a:ext cx="8115300" cy="537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None/>
            </a:pPr>
            <a:r>
              <a:rPr lang="en-US" sz="2400" b="1" dirty="0">
                <a:solidFill>
                  <a:srgbClr val="0033CC"/>
                </a:solidFill>
              </a:rPr>
              <a:t>Prepare “Intervention” Activities In Advance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Take a break after “hot button” moments and have students write out what they’re feeling or thinking about the conversation before resuming in a more respectful and constructive way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Ask students to write a paper in which they argue for the position with which they most disagree before the debate to help desensitize strong emotions  </a:t>
            </a:r>
            <a:endParaRPr dirty="0"/>
          </a:p>
        </p:txBody>
      </p:sp>
      <p:cxnSp>
        <p:nvCxnSpPr>
          <p:cNvPr id="438" name="Google Shape;438;p11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39" name="Google Shape;439;p11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Best Practices</a:t>
            </a:r>
            <a:endParaRPr sz="3600" b="1" i="0" u="none" strike="noStrike" cap="none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40" name="Google Shape;440;p11" descr="See the source image"/>
          <p:cNvPicPr preferRelativeResize="0"/>
          <p:nvPr/>
        </p:nvPicPr>
        <p:blipFill rotWithShape="1">
          <a:blip r:embed="rId3">
            <a:alphaModFix/>
          </a:blip>
          <a:srcRect t="243" r="28371" b="10988"/>
          <a:stretch/>
        </p:blipFill>
        <p:spPr>
          <a:xfrm>
            <a:off x="3331978" y="3827921"/>
            <a:ext cx="2594344" cy="1895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8358D-B923-369E-1651-A620EA699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cs typeface="Arial"/>
                <a:sym typeface="Quattrocento Sans"/>
              </a:rPr>
              <a:t>Scaffolded Economics Instructional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  <a:tabLst/>
              <a:defRPr/>
            </a:pPr>
            <a:b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 panose="020B0502050000020003" pitchFamily="34" charset="0"/>
                <a:cs typeface="Segoe UI" panose="020B0502040204020203" pitchFamily="34" charset="0"/>
                <a:sym typeface="Arial"/>
              </a:rPr>
            </a:b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 panose="020B0502050000020003" pitchFamily="34" charset="0"/>
                <a:cs typeface="Segoe UI" panose="020B0502040204020203" pitchFamily="34" charset="0"/>
                <a:sym typeface="Arial"/>
              </a:rPr>
              <a:t>CONTENT + PEDAGOGY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 panose="020B05020500000200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3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5" name="Google Shape;445;p12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46" name="Google Shape;446;p12"/>
          <p:cNvSpPr/>
          <p:nvPr/>
        </p:nvSpPr>
        <p:spPr>
          <a:xfrm>
            <a:off x="128668" y="347155"/>
            <a:ext cx="891297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Scaffolded Economics Instructional Strategy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47" name="Google Shape;447;p12"/>
          <p:cNvSpPr txBox="1"/>
          <p:nvPr/>
        </p:nvSpPr>
        <p:spPr>
          <a:xfrm>
            <a:off x="346198" y="1327261"/>
            <a:ext cx="8695444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4 Corners or Poll (Pre-Test)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Background Knowledge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Content Knowledge Research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	Tool #1 Cost-Benefit Analysis Chart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	Tool #2 PACED Decision Making Model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	Tool #3 Economic Way of Thinking 6 Principles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Debate or Essay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4 Corners or Poll (Post-Test)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48" name="Google Shape;448;p12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2954" y="4999454"/>
            <a:ext cx="1830805" cy="160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875988-54CA-50D6-938A-379C45A03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15286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3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 Corners (Pre-Test or Poll)</a:t>
            </a:r>
            <a:endParaRPr sz="3600" b="1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56" name="Google Shape;456;p13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57" name="Google Shape;457;p13"/>
          <p:cNvSpPr/>
          <p:nvPr/>
        </p:nvSpPr>
        <p:spPr>
          <a:xfrm>
            <a:off x="500743" y="1415143"/>
            <a:ext cx="2155371" cy="1360705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Strongly Agree</a:t>
            </a:r>
            <a:endParaRPr/>
          </a:p>
        </p:txBody>
      </p:sp>
      <p:sp>
        <p:nvSpPr>
          <p:cNvPr id="458" name="Google Shape;458;p13"/>
          <p:cNvSpPr/>
          <p:nvPr/>
        </p:nvSpPr>
        <p:spPr>
          <a:xfrm>
            <a:off x="500743" y="4332514"/>
            <a:ext cx="2155371" cy="1360705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Agree</a:t>
            </a:r>
            <a:endParaRPr/>
          </a:p>
        </p:txBody>
      </p:sp>
      <p:sp>
        <p:nvSpPr>
          <p:cNvPr id="459" name="Google Shape;459;p13"/>
          <p:cNvSpPr/>
          <p:nvPr/>
        </p:nvSpPr>
        <p:spPr>
          <a:xfrm>
            <a:off x="6335486" y="4412087"/>
            <a:ext cx="2155371" cy="1360705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Disagree</a:t>
            </a:r>
            <a:endParaRPr/>
          </a:p>
        </p:txBody>
      </p:sp>
      <p:sp>
        <p:nvSpPr>
          <p:cNvPr id="460" name="Google Shape;460;p13"/>
          <p:cNvSpPr/>
          <p:nvPr/>
        </p:nvSpPr>
        <p:spPr>
          <a:xfrm>
            <a:off x="6335486" y="1404257"/>
            <a:ext cx="2155371" cy="1360705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Strongly Disagree</a:t>
            </a:r>
            <a:endParaRPr/>
          </a:p>
        </p:txBody>
      </p:sp>
      <p:sp>
        <p:nvSpPr>
          <p:cNvPr id="461" name="Google Shape;461;p13"/>
          <p:cNvSpPr txBox="1"/>
          <p:nvPr/>
        </p:nvSpPr>
        <p:spPr>
          <a:xfrm>
            <a:off x="128668" y="3287126"/>
            <a:ext cx="8810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Capitalism is the best economic system for the United States. 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681835-8C45-E7C9-37D3-4962FF190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4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 Corners – Google Doc (Pre-Test)</a:t>
            </a:r>
            <a:endParaRPr sz="3600" b="1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68" name="Google Shape;468;p1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469" name="Google Shape;469;p14"/>
          <p:cNvPicPr preferRelativeResize="0"/>
          <p:nvPr/>
        </p:nvPicPr>
        <p:blipFill rotWithShape="1">
          <a:blip r:embed="rId3">
            <a:alphaModFix/>
          </a:blip>
          <a:srcRect r="3921" b="6874"/>
          <a:stretch/>
        </p:blipFill>
        <p:spPr>
          <a:xfrm>
            <a:off x="764022" y="1323291"/>
            <a:ext cx="7732283" cy="4213667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4"/>
          <p:cNvSpPr/>
          <p:nvPr/>
        </p:nvSpPr>
        <p:spPr>
          <a:xfrm>
            <a:off x="2140884" y="5816335"/>
            <a:ext cx="4862232" cy="684659"/>
          </a:xfrm>
          <a:prstGeom prst="rect">
            <a:avLst/>
          </a:prstGeom>
          <a:solidFill>
            <a:srgbClr val="0033CC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arenR"/>
            </a:pPr>
            <a:r>
              <a:rPr lang="en-US" sz="1800" b="1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Place an “X” in your corner.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arenR"/>
            </a:pPr>
            <a:r>
              <a:rPr lang="en-US" sz="1800" b="1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Add a reason/argument for your choice.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124EC-EB79-D2DC-38FA-7EB0298C3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5;p31">
            <a:extLst>
              <a:ext uri="{FF2B5EF4-FFF2-40B4-BE49-F238E27FC236}">
                <a16:creationId xmlns:a16="http://schemas.microsoft.com/office/drawing/2014/main" id="{70E7E44C-4E4B-B9D1-E075-03B1701EA4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#1 Cost-Benefit Analysis Chart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36649-71A1-96B8-0333-E805C337F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03670D-50DD-1CBF-54D2-551B7437882C}"/>
              </a:ext>
            </a:extLst>
          </p:cNvPr>
          <p:cNvSpPr txBox="1"/>
          <p:nvPr/>
        </p:nvSpPr>
        <p:spPr>
          <a:xfrm>
            <a:off x="128666" y="1190311"/>
            <a:ext cx="8516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Instructional Tips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In-depth analysis of a single alternative/choice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 do or not to do something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Consider short-term and long-term costs and benefits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Incorporate multiple perspectives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Use weights to identify what is more/less important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Apply to past, present, and future choices</a:t>
            </a:r>
          </a:p>
        </p:txBody>
      </p:sp>
      <p:pic>
        <p:nvPicPr>
          <p:cNvPr id="7" name="Picture 4" descr="https://tse1.mm.bing.net/th?&amp;id=OIP.M92afa983061b6bf01bacdec3fe70a4f0o0&amp;w=297&amp;h=297&amp;c=0&amp;pid=1.9&amp;rs=0&amp;p=0&amp;r=0">
            <a:hlinkClick r:id="rId3" tooltip="View image details"/>
            <a:extLst>
              <a:ext uri="{FF2B5EF4-FFF2-40B4-BE49-F238E27FC236}">
                <a16:creationId xmlns:a16="http://schemas.microsoft.com/office/drawing/2014/main" id="{2B2F0C24-88F2-3A65-5FA0-D81195D8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15" y="1298846"/>
            <a:ext cx="1721922" cy="17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24DC1D-BD56-CAA7-EA67-435112EC2EA0}"/>
              </a:ext>
            </a:extLst>
          </p:cNvPr>
          <p:cNvCxnSpPr/>
          <p:nvPr/>
        </p:nvCxnSpPr>
        <p:spPr>
          <a:xfrm>
            <a:off x="2387600" y="4013200"/>
            <a:ext cx="3739067" cy="0"/>
          </a:xfrm>
          <a:prstGeom prst="line">
            <a:avLst/>
          </a:prstGeom>
          <a:ln>
            <a:solidFill>
              <a:srgbClr val="5F5F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CD62E6-AFD1-A2A6-30DF-A3F01AAA2704}"/>
              </a:ext>
            </a:extLst>
          </p:cNvPr>
          <p:cNvCxnSpPr/>
          <p:nvPr/>
        </p:nvCxnSpPr>
        <p:spPr>
          <a:xfrm>
            <a:off x="4267200" y="3594100"/>
            <a:ext cx="0" cy="2222500"/>
          </a:xfrm>
          <a:prstGeom prst="line">
            <a:avLst/>
          </a:prstGeom>
          <a:ln>
            <a:solidFill>
              <a:srgbClr val="5F5F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138FB1-6A14-E0C1-8775-F827023D4D0E}"/>
              </a:ext>
            </a:extLst>
          </p:cNvPr>
          <p:cNvSpPr txBox="1"/>
          <p:nvPr/>
        </p:nvSpPr>
        <p:spPr>
          <a:xfrm>
            <a:off x="2387600" y="3594100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92DB1-B166-07F6-FACA-4329C61048C3}"/>
              </a:ext>
            </a:extLst>
          </p:cNvPr>
          <p:cNvSpPr txBox="1"/>
          <p:nvPr/>
        </p:nvSpPr>
        <p:spPr>
          <a:xfrm>
            <a:off x="4386767" y="3594100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BENEFITS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F145C9-45D7-A927-EB5C-2545152D3D53}"/>
              </a:ext>
            </a:extLst>
          </p:cNvPr>
          <p:cNvSpPr txBox="1"/>
          <p:nvPr/>
        </p:nvSpPr>
        <p:spPr>
          <a:xfrm>
            <a:off x="1175796" y="6019787"/>
            <a:ext cx="6162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5"/>
              </a:rPr>
              <a:t>Opportunity Cost and Tradeoffs by MRU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Video 4:38</a:t>
            </a:r>
          </a:p>
        </p:txBody>
      </p:sp>
    </p:spTree>
    <p:extLst>
      <p:ext uri="{BB962C8B-B14F-4D97-AF65-F5344CB8AC3E}">
        <p14:creationId xmlns:p14="http://schemas.microsoft.com/office/powerpoint/2010/main" val="3106111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5;p31">
            <a:extLst>
              <a:ext uri="{FF2B5EF4-FFF2-40B4-BE49-F238E27FC236}">
                <a16:creationId xmlns:a16="http://schemas.microsoft.com/office/drawing/2014/main" id="{70E7E44C-4E4B-B9D1-E075-03B1701EA4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#1 Cost-Benefit Analysis Chart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000" y="1274006"/>
            <a:ext cx="8136869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CHOICE: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 Be a Teacher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07999" y="2468644"/>
          <a:ext cx="8136870" cy="32534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2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0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879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COSTS</a:t>
                      </a:r>
                    </a:p>
                    <a:p>
                      <a:pPr algn="ctr"/>
                      <a:r>
                        <a:rPr lang="en-US" sz="14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(disadvantages/given up)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1-5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BENEFITS</a:t>
                      </a:r>
                    </a:p>
                    <a:p>
                      <a:pPr algn="ctr"/>
                      <a:r>
                        <a:rPr lang="en-US" sz="14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(advantages/gained)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1-5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879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DECISION:</a:t>
                      </a:r>
                      <a:r>
                        <a:rPr lang="en-US" sz="16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en-US" sz="1600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879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OPPORTUNITY COST: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8666" y="1854200"/>
            <a:ext cx="89296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1=not at all important		3=average importance		5=very important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01700" y="2247900"/>
            <a:ext cx="7378700" cy="127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38BAC41-8142-937A-02BE-E70FB760C90B}"/>
              </a:ext>
            </a:extLst>
          </p:cNvPr>
          <p:cNvSpPr txBox="1"/>
          <p:nvPr/>
        </p:nvSpPr>
        <p:spPr>
          <a:xfrm>
            <a:off x="630621" y="3058510"/>
            <a:ext cx="296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Give up free time on weekends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56F7E-F09E-4E2B-DB9E-0327DBF4B9C8}"/>
              </a:ext>
            </a:extLst>
          </p:cNvPr>
          <p:cNvSpPr txBox="1"/>
          <p:nvPr/>
        </p:nvSpPr>
        <p:spPr>
          <a:xfrm>
            <a:off x="630620" y="3507030"/>
            <a:ext cx="3163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Dealing with disciplinary problems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2DCF-5EF2-A1CE-F9FC-1C10F88E422F}"/>
              </a:ext>
            </a:extLst>
          </p:cNvPr>
          <p:cNvSpPr txBox="1"/>
          <p:nvPr/>
        </p:nvSpPr>
        <p:spPr>
          <a:xfrm>
            <a:off x="630620" y="3970867"/>
            <a:ext cx="3163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Not a high salary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A13E7-894D-1FDA-F4C9-634F1089C161}"/>
              </a:ext>
            </a:extLst>
          </p:cNvPr>
          <p:cNvSpPr txBox="1"/>
          <p:nvPr/>
        </p:nvSpPr>
        <p:spPr>
          <a:xfrm>
            <a:off x="4637744" y="3507030"/>
            <a:ext cx="3163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Summers off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90C361-BB99-7EBF-0BD9-5BCF0CB55027}"/>
              </a:ext>
            </a:extLst>
          </p:cNvPr>
          <p:cNvSpPr txBox="1"/>
          <p:nvPr/>
        </p:nvSpPr>
        <p:spPr>
          <a:xfrm>
            <a:off x="4648145" y="3058062"/>
            <a:ext cx="3163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Developing young minds for future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F4C448-CD3E-1B5F-9EB5-CDA21D707B6F}"/>
              </a:ext>
            </a:extLst>
          </p:cNvPr>
          <p:cNvSpPr txBox="1"/>
          <p:nvPr/>
        </p:nvSpPr>
        <p:spPr>
          <a:xfrm>
            <a:off x="4056993" y="3058062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6F659-5525-1237-2FC9-334378B8CE9D}"/>
              </a:ext>
            </a:extLst>
          </p:cNvPr>
          <p:cNvSpPr txBox="1"/>
          <p:nvPr/>
        </p:nvSpPr>
        <p:spPr>
          <a:xfrm>
            <a:off x="4050498" y="4406995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BC375B-C9CF-55BF-D200-707445045BC4}"/>
              </a:ext>
            </a:extLst>
          </p:cNvPr>
          <p:cNvSpPr txBox="1"/>
          <p:nvPr/>
        </p:nvSpPr>
        <p:spPr>
          <a:xfrm>
            <a:off x="4066806" y="3516302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16F1B1-60FA-E078-79BE-CE71D6F3E2A5}"/>
              </a:ext>
            </a:extLst>
          </p:cNvPr>
          <p:cNvSpPr txBox="1"/>
          <p:nvPr/>
        </p:nvSpPr>
        <p:spPr>
          <a:xfrm>
            <a:off x="4056992" y="3970867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EF7FE-F0F1-F42E-7A0B-7DD1B566CCFE}"/>
              </a:ext>
            </a:extLst>
          </p:cNvPr>
          <p:cNvSpPr txBox="1"/>
          <p:nvPr/>
        </p:nvSpPr>
        <p:spPr>
          <a:xfrm>
            <a:off x="8052317" y="3515262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592BD1-6841-7A7E-ECB6-C0CFCF07ED3E}"/>
              </a:ext>
            </a:extLst>
          </p:cNvPr>
          <p:cNvSpPr txBox="1"/>
          <p:nvPr/>
        </p:nvSpPr>
        <p:spPr>
          <a:xfrm>
            <a:off x="8044850" y="3055085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0ECA8F-4038-A0C0-6EAA-D843E42D55F7}"/>
              </a:ext>
            </a:extLst>
          </p:cNvPr>
          <p:cNvSpPr txBox="1"/>
          <p:nvPr/>
        </p:nvSpPr>
        <p:spPr>
          <a:xfrm>
            <a:off x="8052316" y="4418615"/>
            <a:ext cx="43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2B0B75-A9EB-51AD-14F4-93357E38530A}"/>
              </a:ext>
            </a:extLst>
          </p:cNvPr>
          <p:cNvSpPr txBox="1"/>
          <p:nvPr/>
        </p:nvSpPr>
        <p:spPr>
          <a:xfrm>
            <a:off x="1660005" y="4913400"/>
            <a:ext cx="296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Become a teacher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D5C59C-5378-419D-8498-5C7E7DE2EAC7}"/>
              </a:ext>
            </a:extLst>
          </p:cNvPr>
          <p:cNvSpPr txBox="1"/>
          <p:nvPr/>
        </p:nvSpPr>
        <p:spPr>
          <a:xfrm>
            <a:off x="2787970" y="5399500"/>
            <a:ext cx="296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Give up free time on weekends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C2A28A-621C-30F6-B994-C5A2C9FD6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0557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19196c56f7_0_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g219196c56f7_0_1"/>
          <p:cNvSpPr/>
          <p:nvPr/>
        </p:nvSpPr>
        <p:spPr>
          <a:xfrm>
            <a:off x="128668" y="347155"/>
            <a:ext cx="881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Background Knowledge</a:t>
            </a:r>
            <a:endParaRPr sz="3600" b="1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79" name="Google Shape;479;g219196c56f7_0_1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480" name="Google Shape;480;g219196c56f7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52312"/>
            <a:ext cx="9143999" cy="48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B1EAA0-D3E9-BF8D-D0C3-ABE694DF2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5"/>
          <p:cNvSpPr txBox="1">
            <a:spLocks noGrp="1"/>
          </p:cNvSpPr>
          <p:nvPr>
            <p:ph type="body" idx="1"/>
          </p:nvPr>
        </p:nvSpPr>
        <p:spPr>
          <a:xfrm>
            <a:off x="166643" y="1139105"/>
            <a:ext cx="8810700" cy="4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Capitalism</a:t>
            </a:r>
            <a:r>
              <a:rPr lang="en-US"/>
              <a:t> </a:t>
            </a:r>
            <a:r>
              <a:rPr lang="en-US" sz="24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Key Tenants</a:t>
            </a:r>
            <a:endParaRPr sz="2400" b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0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Market economy or free enterprise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0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Private ownership (means of production)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0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Property rights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0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Rule of law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0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questions of what to produce, how to produce, what quantity to produce, at what price, and for whom are all answered by individuals in the marketplace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0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Individuals benefit from their own initiative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3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7" name="Google Shape;487;p15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Background Knowledge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88" name="Google Shape;488;p15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A8419C8-D8A7-049E-F1A3-696B02876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5;p31">
            <a:extLst>
              <a:ext uri="{FF2B5EF4-FFF2-40B4-BE49-F238E27FC236}">
                <a16:creationId xmlns:a16="http://schemas.microsoft.com/office/drawing/2014/main" id="{70E7E44C-4E4B-B9D1-E075-03B1701EA4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06441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#1 Cost-Benefit Analysis Chart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000" y="1274006"/>
            <a:ext cx="8136869" cy="8309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CHOICE: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Capitalism as the U.S. economic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07999" y="2468644"/>
          <a:ext cx="8136870" cy="32534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2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0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879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COSTS</a:t>
                      </a:r>
                    </a:p>
                    <a:p>
                      <a:pPr algn="ctr"/>
                      <a:r>
                        <a:rPr lang="en-US" sz="14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(disadvantages/given up)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1-5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BENEFITS</a:t>
                      </a:r>
                    </a:p>
                    <a:p>
                      <a:pPr algn="ctr"/>
                      <a:r>
                        <a:rPr lang="en-US" sz="14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(advantages/gained)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1-5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5F5F5F"/>
                          </a:solidFill>
                        </a:ln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n>
                          <a:solidFill>
                            <a:srgbClr val="5F5F5F"/>
                          </a:solidFill>
                        </a:ln>
                        <a:solidFill>
                          <a:srgbClr val="4D4D4D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879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879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DECISION:</a:t>
                      </a:r>
                      <a:r>
                        <a:rPr lang="en-US" sz="1600" b="1" baseline="0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en-US" sz="1600" b="1" dirty="0">
                        <a:ln>
                          <a:solidFill>
                            <a:srgbClr val="5F5F5F"/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879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n>
                            <a:solidFill>
                              <a:srgbClr val="5F5F5F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OPPORTUNITY COST: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8666" y="1854200"/>
            <a:ext cx="89296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1=not at all important		3=average importance		5=very important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01700" y="2247900"/>
            <a:ext cx="7378700" cy="127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49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Introductions  </a:t>
            </a:r>
            <a:endParaRPr kumimoji="0" sz="3600" b="1" i="0" u="none" strike="noStrike" kern="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42" name="Google Shape;342;p2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43" name="Google Shape;343;p2"/>
          <p:cNvSpPr/>
          <p:nvPr/>
        </p:nvSpPr>
        <p:spPr>
          <a:xfrm>
            <a:off x="1965327" y="1777686"/>
            <a:ext cx="5213350" cy="33026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44" name="Google Shape;344;p2" descr="C:\Users\Cheryl.Gary-Travel-PC.000\Documents\2 VIRGINIA TECH\Flyers\virginia-tech new 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9581" y="4839668"/>
            <a:ext cx="2331720" cy="96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"/>
          <p:cNvSpPr txBox="1"/>
          <p:nvPr/>
        </p:nvSpPr>
        <p:spPr>
          <a:xfrm>
            <a:off x="4375875" y="5839125"/>
            <a:ext cx="47178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Center for Economic Education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U.S. Economic Empowerment 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Dr. Cheryl Ayers, Director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46" name="Google Shape;346;p2"/>
          <p:cNvSpPr txBox="1"/>
          <p:nvPr/>
        </p:nvSpPr>
        <p:spPr>
          <a:xfrm>
            <a:off x="443949" y="5910112"/>
            <a:ext cx="39319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Mr. Dan Mortensen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President &amp; CEO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47" name="Google Shape;347;p2"/>
          <p:cNvPicPr preferRelativeResize="0"/>
          <p:nvPr/>
        </p:nvPicPr>
        <p:blipFill rotWithShape="1">
          <a:blip r:embed="rId4">
            <a:alphaModFix/>
          </a:blip>
          <a:srcRect t="14486"/>
          <a:stretch/>
        </p:blipFill>
        <p:spPr>
          <a:xfrm>
            <a:off x="1177373" y="1536972"/>
            <a:ext cx="2542373" cy="289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"/>
          <p:cNvPicPr preferRelativeResize="0"/>
          <p:nvPr/>
        </p:nvPicPr>
        <p:blipFill rotWithShape="1">
          <a:blip r:embed="rId5">
            <a:alphaModFix/>
          </a:blip>
          <a:srcRect l="28524" t="-410" r="17429" b="409"/>
          <a:stretch/>
        </p:blipFill>
        <p:spPr>
          <a:xfrm>
            <a:off x="5286918" y="1425848"/>
            <a:ext cx="2448696" cy="302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476" y="4931041"/>
            <a:ext cx="2568978" cy="97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5614" y="4177068"/>
            <a:ext cx="1281975" cy="131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1FFDF-AF23-1946-90B0-30468AECC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3626" y="1105382"/>
            <a:ext cx="2901255" cy="440531"/>
          </a:xfrm>
        </p:spPr>
        <p:txBody>
          <a:bodyPr/>
          <a:lstStyle/>
          <a:p>
            <a:pPr algn="ctr"/>
            <a:r>
              <a:rPr lang="en-US" dirty="0"/>
              <a:t>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BB812-E96A-E744-8599-09347C45B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5019" y="1578769"/>
            <a:ext cx="2405704" cy="388858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50" b="1" dirty="0"/>
              <a:t>Produces income inequality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Horowitz, </a:t>
            </a:r>
            <a:r>
              <a:rPr lang="en-US" sz="675" dirty="0" err="1">
                <a:latin typeface="Segoe UI" panose="020B0502040204020203" pitchFamily="34" charset="0"/>
                <a:ea typeface="Arial" panose="020B0604020202020204" pitchFamily="34" charset="0"/>
              </a:rPr>
              <a:t>Igielnik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, &amp; Kochhar “Trends in Income and Wealth Inequality” 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Pew Research Center 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January 9, 2020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u="sng" kern="0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3"/>
              </a:rPr>
              <a:t>https://www.pewresearch.org/social-trends/2020/01/09/trends-in-income-and-wealth-inequality/</a:t>
            </a:r>
            <a:r>
              <a:rPr lang="en-US" sz="675" dirty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75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5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50" b="1" dirty="0"/>
              <a:t>Places profits ahead of people and the environment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Reid “Capitalism’s Focus on Profit Harms People and the Planet” 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Forbes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 December 28, 2021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u="sng" kern="0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4"/>
              </a:rPr>
              <a:t>https://www.forbes.com/sites/carltonreid/2021/12/28/capitalisms-focus-on-profit-harms-people-and-the-planet-says-tech-company-boss/?sh=15431ad67c31</a:t>
            </a:r>
            <a:r>
              <a:rPr lang="en-US" sz="675" dirty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5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50" b="1" dirty="0"/>
              <a:t>Requires regulations to prevent monopolies and protect consumers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Mauldin “America Has a Monopoly Problem” 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Forbes 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April 11, 2019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dirty="0">
                <a:solidFill>
                  <a:srgbClr val="000000"/>
                </a:solidFill>
                <a:latin typeface="Times" pitchFamily="2" charset="0"/>
                <a:ea typeface="Times New Roman" panose="02020603050405020304" pitchFamily="18" charset="0"/>
                <a:hlinkClick r:id="rId5"/>
              </a:rPr>
              <a:t>https://www.forbes.com/sites/johnmauldin/2019/04/11/america-has-a-monopoly-problem/#47aaa6f2972f</a:t>
            </a:r>
            <a:endParaRPr lang="en-US" sz="675" dirty="0">
              <a:solidFill>
                <a:srgbClr val="000000"/>
              </a:solidFill>
              <a:latin typeface="Times" pitchFamily="2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75" dirty="0">
              <a:solidFill>
                <a:srgbClr val="000000"/>
              </a:solidFill>
              <a:latin typeface="Times" pitchFamily="2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5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50" b="1" dirty="0"/>
              <a:t>Requires safety-net programs for the poor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675" dirty="0"/>
              <a:t>Amadeo “What is Capitalism?” </a:t>
            </a:r>
            <a:r>
              <a:rPr lang="en-US" sz="675" i="1" dirty="0"/>
              <a:t>the balance, </a:t>
            </a:r>
            <a:r>
              <a:rPr lang="en-US" sz="675" dirty="0"/>
              <a:t>July 21, 2022 </a:t>
            </a:r>
            <a:r>
              <a:rPr lang="en-US" sz="675" dirty="0">
                <a:hlinkClick r:id="rId6"/>
              </a:rPr>
              <a:t>https://www.thebalance.com/capitalism-characteristics-examples-pros-cons-3305588</a:t>
            </a:r>
            <a:endParaRPr lang="en-US" sz="675" dirty="0"/>
          </a:p>
          <a:p>
            <a:pPr marL="0" indent="0">
              <a:lnSpc>
                <a:spcPct val="120000"/>
              </a:lnSpc>
              <a:buNone/>
            </a:pPr>
            <a:endParaRPr lang="en-US" sz="675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E1DF6-3EBB-1D4B-A54B-8A9740E13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3884" y="1138238"/>
            <a:ext cx="2915543" cy="440531"/>
          </a:xfrm>
        </p:spPr>
        <p:txBody>
          <a:bodyPr/>
          <a:lstStyle/>
          <a:p>
            <a:pPr algn="ctr"/>
            <a:r>
              <a:rPr lang="en-US" dirty="0"/>
              <a:t>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E62F0F-5642-C940-BC1C-168EE4DF7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66528" y="1545913"/>
            <a:ext cx="2747962" cy="445483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50" b="1" dirty="0"/>
              <a:t>Produces higher standard of living for all citizens and reduces poverty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dirty="0" err="1">
                <a:latin typeface="Segoe UI" panose="020B0502040204020203" pitchFamily="34" charset="0"/>
                <a:ea typeface="Arial" panose="020B0604020202020204" pitchFamily="34" charset="0"/>
              </a:rPr>
              <a:t>Zitelmann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 “Anyone Who Doesn’t Know the Following Facts About Capitalism Should Learn Them”</a:t>
            </a:r>
            <a:r>
              <a:rPr lang="en-US" sz="67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Forbes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 July 27, 2020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u="sng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7"/>
              </a:rPr>
              <a:t>https://www.forbes.com/sites/rainerzitelmann/2020/07/27/anyone-who-doesnt-know-the-following-facts-about-capitalism-should-learn-them/?sh=198f1a3e3dc1</a:t>
            </a:r>
            <a:endParaRPr lang="en-US" sz="675" u="sng" dirty="0">
              <a:solidFill>
                <a:srgbClr val="0563C1"/>
              </a:solidFill>
              <a:latin typeface="Segoe UI" panose="020B0502040204020203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50" b="1" dirty="0"/>
              <a:t>Provides economic and personal freedoms                                                 </a:t>
            </a:r>
            <a:r>
              <a:rPr lang="en-US" sz="675" dirty="0" err="1"/>
              <a:t>Alexe</a:t>
            </a:r>
            <a:r>
              <a:rPr lang="en-US" sz="675" dirty="0"/>
              <a:t>, “I Grew Up in a Communist System. Here’s What Americans Don’t Understand About Freedom”</a:t>
            </a:r>
            <a:r>
              <a:rPr lang="en-US" sz="675" i="1" dirty="0"/>
              <a:t> Foundation for Economic Education </a:t>
            </a:r>
            <a:r>
              <a:rPr lang="en-US" sz="675" dirty="0"/>
              <a:t>March 9, 2018 </a:t>
            </a:r>
            <a:r>
              <a:rPr lang="en-US" sz="675" dirty="0">
                <a:latin typeface="Times" pitchFamily="2" charset="0"/>
                <a:hlinkClick r:id="rId8"/>
              </a:rPr>
              <a:t>https://fee.org/articles/i-grew-up-in-a-communist-system-here-s-what-americans-don-t-understand-about-freedom/</a:t>
            </a:r>
            <a:endParaRPr lang="en-US" sz="675" dirty="0">
              <a:latin typeface="Times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Encourages innovation and investment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dirty="0"/>
              <a:t>Nash, McLain, </a:t>
            </a:r>
            <a:r>
              <a:rPr lang="en-US" sz="675" dirty="0" err="1"/>
              <a:t>Savidge</a:t>
            </a:r>
            <a:r>
              <a:rPr lang="en-US" sz="675" dirty="0"/>
              <a:t> &amp; Wright “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How Profits Created the Prosperity We Enjoy Today”</a:t>
            </a:r>
            <a:r>
              <a:rPr lang="en-US" sz="67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Foundation For Economic Education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 July 27, 2021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u="sng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9"/>
              </a:rPr>
              <a:t>https://fee.org/articles/how-profits-created-the-prosperity-we-enjoy-today/</a:t>
            </a:r>
            <a:endParaRPr lang="en-US" sz="675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5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5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50" b="1" dirty="0"/>
              <a:t>History indicates that outcomes are better for countries under capitalism</a:t>
            </a:r>
            <a:r>
              <a:rPr lang="en-US" sz="750" b="1" dirty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Rincon</a:t>
            </a:r>
            <a:r>
              <a:rPr lang="en-US" sz="675" b="1" dirty="0">
                <a:solidFill>
                  <a:srgbClr val="000000"/>
                </a:solidFill>
                <a:latin typeface="Montserrat" pitchFamily="2" charset="77"/>
              </a:rPr>
              <a:t> </a:t>
            </a:r>
            <a:r>
              <a:rPr lang="en-US" sz="675" dirty="0">
                <a:solidFill>
                  <a:srgbClr val="000000"/>
                </a:solidFill>
                <a:latin typeface="Montserrat" pitchFamily="2" charset="77"/>
              </a:rPr>
              <a:t>“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Taiwan’s Wealth Shows Cuba’s Poverty is the Result of Socialism, Not a Blockade”</a:t>
            </a:r>
            <a:r>
              <a:rPr lang="en-US" sz="67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Foundation For Economic Education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 September 29, 2021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u="sng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10"/>
              </a:rPr>
              <a:t>https://fee.org/articles/taiwan-s-wealth-shows-cuba-s-poverty-is-the-result-of-socialism-not-a-blockade/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US" sz="165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02D0E-9AA4-FC47-8B5A-A499C0DD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36BA32-BFD2-F643-A6EB-83013F9A8A14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832987F6-EAE0-0712-5068-93C77C55E5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9464" b="260"/>
          <a:stretch/>
        </p:blipFill>
        <p:spPr>
          <a:xfrm>
            <a:off x="1077047" y="3356848"/>
            <a:ext cx="831710" cy="697938"/>
          </a:xfrm>
          <a:prstGeom prst="rect">
            <a:avLst/>
          </a:prstGeom>
        </p:spPr>
      </p:pic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003EA4F0-6B55-2F88-09D0-ED703A9DB42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1" t="-6099" r="-51" b="20533"/>
          <a:stretch/>
        </p:blipFill>
        <p:spPr>
          <a:xfrm>
            <a:off x="1081275" y="4287832"/>
            <a:ext cx="835804" cy="929806"/>
          </a:xfrm>
          <a:prstGeom prst="rect">
            <a:avLst/>
          </a:prstGeom>
        </p:spPr>
      </p:pic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737612E0-5A71-721A-96FD-217AA8F4F1F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8847" b="2037"/>
          <a:stretch/>
        </p:blipFill>
        <p:spPr>
          <a:xfrm>
            <a:off x="4315041" y="2487597"/>
            <a:ext cx="827782" cy="7187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20076B-5AAC-A3BD-CFC4-2F463EDC297E}"/>
              </a:ext>
            </a:extLst>
          </p:cNvPr>
          <p:cNvSpPr txBox="1"/>
          <p:nvPr/>
        </p:nvSpPr>
        <p:spPr>
          <a:xfrm>
            <a:off x="3456395" y="857250"/>
            <a:ext cx="25754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latin typeface="Calibri (heading)"/>
                <a:ea typeface="+mn-ea"/>
                <a:cs typeface="+mn-cs"/>
              </a:rPr>
              <a:t>Capitalism RESEARCH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FBE8B0-D2EF-44AA-816C-D3E027265B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9679" y="1631733"/>
            <a:ext cx="795340" cy="692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4B354B-7ED0-47CF-B34C-4CFF053A19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193" y="2557449"/>
            <a:ext cx="820826" cy="566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3D518F-E7D2-499F-93DF-1E27539F5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8664" y="1636288"/>
            <a:ext cx="827864" cy="692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7948EF-7291-4C60-9EDF-C0049F7BEB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25920" y="3369264"/>
            <a:ext cx="820826" cy="6855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A08679-7D05-4B3C-AB93-CF767F4E2DC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7253" y="4322184"/>
            <a:ext cx="899274" cy="772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0235DE-AC79-BD94-3362-9330DFA07DA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0355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21</a:t>
            </a:fld>
            <a:endParaRPr>
              <a:solidFill>
                <a:srgbClr val="888888"/>
              </a:solidFill>
            </a:endParaRPr>
          </a:p>
        </p:txBody>
      </p:sp>
      <p:graphicFrame>
        <p:nvGraphicFramePr>
          <p:cNvPr id="513" name="Google Shape;513;p17"/>
          <p:cNvGraphicFramePr/>
          <p:nvPr>
            <p:extLst>
              <p:ext uri="{D42A27DB-BD31-4B8C-83A1-F6EECF244321}">
                <p14:modId xmlns:p14="http://schemas.microsoft.com/office/powerpoint/2010/main" val="3547121466"/>
              </p:ext>
            </p:extLst>
          </p:nvPr>
        </p:nvGraphicFramePr>
        <p:xfrm>
          <a:off x="368300" y="1086588"/>
          <a:ext cx="8407400" cy="5269872"/>
        </p:xfrm>
        <a:graphic>
          <a:graphicData uri="http://schemas.openxmlformats.org/drawingml/2006/table">
            <a:tbl>
              <a:tblPr firstRow="1" firstCol="1" bandRow="1">
                <a:noFill/>
                <a:tableStyleId>{CB0C61D2-14A4-4622-A3A0-5CBEF92C1513}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COSTS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1-5</a:t>
                      </a:r>
                      <a:endParaRPr/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BENEFITS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1-5</a:t>
                      </a:r>
                      <a:endParaRPr/>
                    </a:p>
                  </a:txBody>
                  <a:tcPr marL="45300" marR="45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C1 - Produces income inequality</a:t>
                      </a: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B1 - Produces higher standard of living for citizens and reduces poverty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C2 - Places profits ahead of people and the environment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B2 - Provides economic and personal freedom</a:t>
                      </a:r>
                      <a:endParaRPr dirty="0"/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C3 - Requires regulations to prevent monopolies and protect consumers</a:t>
                      </a:r>
                      <a:endParaRPr dirty="0"/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B3 - Encourages innovation and investment</a:t>
                      </a:r>
                      <a:endParaRPr dirty="0"/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C4 - Requires safety net programs for the poor</a:t>
                      </a:r>
                      <a:endParaRPr dirty="0"/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B4 - History indicates that outcomes are better for countries under capitalism</a:t>
                      </a:r>
                      <a:endParaRPr dirty="0"/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04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TOTAL</a:t>
                      </a:r>
                      <a:endParaRPr sz="2000" dirty="0"/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b="1" dirty="0"/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/>
                        <a:t>TOTAL</a:t>
                      </a: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300" marR="45300" marT="0" marB="0"/>
                </a:tc>
                <a:extLst>
                  <a:ext uri="{0D108BD9-81ED-4DB2-BD59-A6C34878D82A}">
                    <a16:rowId xmlns:a16="http://schemas.microsoft.com/office/drawing/2014/main" val="2121765261"/>
                  </a:ext>
                </a:extLst>
              </a:tr>
            </a:tbl>
          </a:graphicData>
        </a:graphic>
      </p:graphicFrame>
      <p:sp>
        <p:nvSpPr>
          <p:cNvPr id="514" name="Google Shape;514;p17"/>
          <p:cNvSpPr txBox="1"/>
          <p:nvPr/>
        </p:nvSpPr>
        <p:spPr>
          <a:xfrm>
            <a:off x="1625588" y="22767"/>
            <a:ext cx="59309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TOOL #1 Cost-Benefit Analysis Chart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15" name="Google Shape;515;p17"/>
          <p:cNvSpPr txBox="1"/>
          <p:nvPr/>
        </p:nvSpPr>
        <p:spPr>
          <a:xfrm>
            <a:off x="507999" y="501921"/>
            <a:ext cx="81368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D4D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1=not important	    	3=average importance		5=very important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D4D4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516" name="Google Shape;516;p17"/>
          <p:cNvCxnSpPr/>
          <p:nvPr/>
        </p:nvCxnSpPr>
        <p:spPr>
          <a:xfrm>
            <a:off x="901702" y="895611"/>
            <a:ext cx="7378700" cy="127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stealth" w="med" len="med"/>
            <a:tailEnd type="stealth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18f6bbe522_0_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g218f6bbe522_0_0"/>
          <p:cNvSpPr/>
          <p:nvPr/>
        </p:nvSpPr>
        <p:spPr>
          <a:xfrm>
            <a:off x="128668" y="347155"/>
            <a:ext cx="881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Background Knowledge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523" name="Google Shape;523;g218f6bbe522_0_0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24" name="Google Shape;524;g218f6bbe52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50" y="1356190"/>
            <a:ext cx="9144001" cy="497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286389-12A0-1859-2654-0725DA4371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A5DC-7ED0-B71F-777F-19F27B17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59" y="1123951"/>
            <a:ext cx="7879557" cy="99417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100" b="1" dirty="0">
                <a:solidFill>
                  <a:srgbClr val="FF0000"/>
                </a:solidFill>
              </a:rPr>
            </a:br>
            <a:br>
              <a:rPr lang="en-US" sz="2100" b="1" dirty="0">
                <a:solidFill>
                  <a:srgbClr val="FF0000"/>
                </a:solidFill>
              </a:rPr>
            </a:br>
            <a:br>
              <a:rPr lang="en-US" sz="2100" b="1" dirty="0">
                <a:solidFill>
                  <a:srgbClr val="FF0000"/>
                </a:solidFill>
              </a:rPr>
            </a:br>
            <a:br>
              <a:rPr lang="en-US" sz="2100" b="1" dirty="0">
                <a:solidFill>
                  <a:srgbClr val="FF0000"/>
                </a:solidFill>
              </a:rPr>
            </a:br>
            <a:r>
              <a:rPr lang="en-US" sz="2100" b="1" dirty="0">
                <a:solidFill>
                  <a:srgbClr val="FF0000"/>
                </a:solidFill>
                <a:latin typeface="+mn-lt"/>
              </a:rPr>
              <a:t>Socialism RESEARCH</a:t>
            </a:r>
            <a:br>
              <a:rPr lang="en-US" sz="2100" b="1" dirty="0">
                <a:solidFill>
                  <a:srgbClr val="FF0000"/>
                </a:solidFill>
              </a:rPr>
            </a:br>
            <a:br>
              <a:rPr lang="en-US" sz="2100" b="1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DBD56-3362-D596-DDA4-8D27074AA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091" y="1506850"/>
            <a:ext cx="3868340" cy="617934"/>
          </a:xfrm>
        </p:spPr>
        <p:txBody>
          <a:bodyPr/>
          <a:lstStyle/>
          <a:p>
            <a:r>
              <a:rPr lang="en-US" dirty="0"/>
              <a:t>                              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5460B-E45B-6EE1-3E91-6B4EAA8DF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3703" y="2118122"/>
            <a:ext cx="3037736" cy="276344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050" b="1" dirty="0">
                <a:latin typeface="Segoe UI" panose="020B0502040204020203" pitchFamily="34" charset="0"/>
                <a:ea typeface="Arial" panose="020B0604020202020204" pitchFamily="34" charset="0"/>
              </a:rPr>
              <a:t>Requires higher taxation which reduces incentive to work and earn</a:t>
            </a:r>
            <a:endParaRPr lang="en-US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Heil “Tax Rate Hikes and the Economy”</a:t>
            </a:r>
            <a:r>
              <a:rPr lang="en-US" sz="67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Hoover Institution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 February 18, 2021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u="sng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2"/>
              </a:rPr>
              <a:t>https://www.hoover.org/research/tax-rate-hikes-and-economy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050" b="1" dirty="0">
              <a:latin typeface="Segoe UI" panose="020B0502040204020203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050" b="1" dirty="0">
                <a:latin typeface="Segoe UI" panose="020B0502040204020203" pitchFamily="34" charset="0"/>
                <a:ea typeface="Arial" panose="020B0604020202020204" pitchFamily="34" charset="0"/>
              </a:rPr>
              <a:t>Equal outcomes require unequal treatment</a:t>
            </a:r>
            <a:endParaRPr lang="en-US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Perry “Don’t Be Fooled by ‘Equity’ – It’s A Mandate to Discriminate to Achieve Equal Outcomes with Unequal Treatment”</a:t>
            </a:r>
            <a:r>
              <a:rPr lang="en-US" sz="67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American Enterprise Institute 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March 24, 2021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u="sng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3"/>
              </a:rPr>
              <a:t>https://www.aei.org/carpe-diem/dont-be-fooled-by-equity-its-is-a-mandate-to-discriminate-to-achieve-equal-outcomes-with-unequal-treatment/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125" b="1" dirty="0">
                <a:latin typeface="Segoe UI" panose="020B0502040204020203" pitchFamily="34" charset="0"/>
                <a:ea typeface="Arial" panose="020B0604020202020204" pitchFamily="34" charset="0"/>
              </a:rPr>
              <a:t>Central planning and price controls result in shortages </a:t>
            </a:r>
            <a:endParaRPr lang="en-US" sz="112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Henderson “Price Controls: Still A Bad Idea”</a:t>
            </a:r>
            <a:r>
              <a:rPr lang="en-US" sz="67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Hoover Institution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 January 20, 2022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u="sng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4"/>
              </a:rPr>
              <a:t>https://www.hoover.org/research/price-controls-still-bad-idea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125" b="1" dirty="0">
              <a:latin typeface="Segoe UI" panose="020B0502040204020203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125" b="1" dirty="0">
                <a:latin typeface="Segoe UI" panose="020B0502040204020203" pitchFamily="34" charset="0"/>
                <a:ea typeface="Arial" panose="020B0604020202020204" pitchFamily="34" charset="0"/>
              </a:rPr>
              <a:t>History of failure and totalitarianism</a:t>
            </a:r>
            <a:endParaRPr lang="en-US" sz="112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750" dirty="0">
                <a:latin typeface="Segoe UI" panose="020B0502040204020203" pitchFamily="34" charset="0"/>
                <a:ea typeface="Arial" panose="020B0604020202020204" pitchFamily="34" charset="0"/>
              </a:rPr>
              <a:t>Walker-Werth “How Socialism Discourages Work and Creates Poverty”</a:t>
            </a:r>
            <a:r>
              <a:rPr lang="en-US" sz="75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750" i="1" dirty="0">
                <a:latin typeface="Segoe UI" panose="020B0502040204020203" pitchFamily="34" charset="0"/>
                <a:ea typeface="Arial" panose="020B0604020202020204" pitchFamily="34" charset="0"/>
              </a:rPr>
              <a:t>Foundation For Economic Education</a:t>
            </a:r>
            <a:r>
              <a:rPr lang="en-US" sz="750" dirty="0">
                <a:latin typeface="Segoe UI" panose="020B0502040204020203" pitchFamily="34" charset="0"/>
                <a:ea typeface="Arial" panose="020B0604020202020204" pitchFamily="34" charset="0"/>
              </a:rPr>
              <a:t> March 30, 2022</a:t>
            </a:r>
            <a:endParaRPr lang="en-US" sz="7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750" u="sng" kern="0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5"/>
              </a:rPr>
              <a:t>https://fee.org/articles/how-socialism-discourages-work-and-creates-poverty/</a:t>
            </a:r>
            <a:r>
              <a:rPr lang="en-US" sz="75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D372B-5095-30EC-34EA-57E4035FD1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14723" y="1500188"/>
            <a:ext cx="3887391" cy="617934"/>
          </a:xfrm>
        </p:spPr>
        <p:txBody>
          <a:bodyPr/>
          <a:lstStyle/>
          <a:p>
            <a:r>
              <a:rPr lang="en-US" dirty="0"/>
              <a:t>                            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B7894-8488-F6BF-4306-4292A1DFB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0750" y="2124784"/>
            <a:ext cx="3887391" cy="276344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050" b="1" dirty="0">
                <a:latin typeface="Segoe UI" panose="020B0502040204020203" pitchFamily="34" charset="0"/>
                <a:ea typeface="Arial" panose="020B0604020202020204" pitchFamily="34" charset="0"/>
              </a:rPr>
              <a:t>Reduces income inequality</a:t>
            </a:r>
            <a:endParaRPr lang="en-US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Lazear “Socialism, Capitalism, and Income”</a:t>
            </a:r>
            <a:r>
              <a:rPr lang="en-US" sz="67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Hoover Institute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 May 28, 2020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u="sng" kern="0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6"/>
              </a:rPr>
              <a:t>https://www.hoover.org/research/socialism-capitalism-and-income-0</a:t>
            </a:r>
            <a:r>
              <a:rPr lang="en-US" sz="675" dirty="0"/>
              <a:t> </a:t>
            </a:r>
            <a:endParaRPr lang="en-US" sz="1050" b="1" dirty="0">
              <a:latin typeface="Segoe UI" panose="020B0502040204020203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050" b="1" dirty="0">
              <a:latin typeface="Segoe UI" panose="020B0502040204020203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050" b="1" dirty="0">
              <a:latin typeface="Segoe UI" panose="020B0502040204020203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050" b="1" dirty="0">
                <a:latin typeface="Segoe UI" panose="020B0502040204020203" pitchFamily="34" charset="0"/>
                <a:ea typeface="Arial" panose="020B0604020202020204" pitchFamily="34" charset="0"/>
              </a:rPr>
              <a:t>Centralized control simplifies decision-making</a:t>
            </a:r>
            <a:endParaRPr lang="en-US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“The Benefits of Socialism ”International Business</a:t>
            </a:r>
            <a:r>
              <a:rPr lang="en-US" sz="67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courses.lumenlearing.com</a:t>
            </a:r>
            <a:endParaRPr lang="en-US" sz="675" dirty="0"/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kern="0" dirty="0">
                <a:latin typeface="Segoe UI" panose="020B0502040204020203" pitchFamily="34" charset="0"/>
                <a:ea typeface="Arial" panose="020B0604020202020204" pitchFamily="34" charset="0"/>
                <a:hlinkClick r:id="rId7"/>
              </a:rPr>
              <a:t>https://courses.lumenlearning.com/suny-internationalbusiness/chapter/reading-the-benefits-of-socialism/</a:t>
            </a:r>
            <a:endParaRPr lang="en-US" sz="675" dirty="0"/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050" b="1" dirty="0">
              <a:latin typeface="Segoe UI" panose="020B0502040204020203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050" b="1" dirty="0">
              <a:latin typeface="Segoe UI" panose="020B0502040204020203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050" b="1" dirty="0">
                <a:latin typeface="Segoe UI" panose="020B0502040204020203" pitchFamily="34" charset="0"/>
                <a:ea typeface="Arial" panose="020B0604020202020204" pitchFamily="34" charset="0"/>
              </a:rPr>
              <a:t>Provides for “free” health care and education</a:t>
            </a:r>
            <a:endParaRPr lang="en-US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dirty="0" err="1">
                <a:latin typeface="Segoe UI" panose="020B0502040204020203" pitchFamily="34" charset="0"/>
                <a:ea typeface="Arial" panose="020B0604020202020204" pitchFamily="34" charset="0"/>
              </a:rPr>
              <a:t>Bassil</a:t>
            </a:r>
            <a:r>
              <a:rPr lang="en-US" sz="675" dirty="0">
                <a:latin typeface="Segoe UI" panose="020B0502040204020203" pitchFamily="34" charset="0"/>
                <a:ea typeface="Arial" panose="020B0604020202020204" pitchFamily="34" charset="0"/>
              </a:rPr>
              <a:t> “A Close Look at Cuba’s Health Care System”</a:t>
            </a:r>
            <a:r>
              <a:rPr lang="en-US" sz="675" i="1" dirty="0">
                <a:latin typeface="Segoe UI" panose="020B0502040204020203" pitchFamily="34" charset="0"/>
                <a:ea typeface="Arial" panose="020B0604020202020204" pitchFamily="34" charset="0"/>
              </a:rPr>
              <a:t> University of Miami News / Special Report 2023</a:t>
            </a:r>
            <a:endParaRPr lang="en-US" sz="675" i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75" u="sng" kern="0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8"/>
              </a:rPr>
              <a:t>https://cuba.miami.edu/business-economy/a-close-look-at-cubas-health-care-system/index.html</a:t>
            </a:r>
            <a:r>
              <a:rPr lang="en-US" sz="675" dirty="0"/>
              <a:t> </a:t>
            </a:r>
            <a:endParaRPr lang="en-US" sz="67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675" dirty="0"/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125" b="1" dirty="0">
              <a:latin typeface="Segoe UI" panose="020B0502040204020203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125" b="1" dirty="0">
                <a:latin typeface="Segoe UI" panose="020B0502040204020203" pitchFamily="34" charset="0"/>
                <a:ea typeface="Arial" panose="020B0604020202020204" pitchFamily="34" charset="0"/>
              </a:rPr>
              <a:t>Reduces unemployment</a:t>
            </a:r>
            <a:endParaRPr lang="en-US" sz="1125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750" dirty="0" err="1">
                <a:latin typeface="Segoe UI" panose="020B0502040204020203" pitchFamily="34" charset="0"/>
                <a:ea typeface="Arial" panose="020B0604020202020204" pitchFamily="34" charset="0"/>
              </a:rPr>
              <a:t>Thangavelu</a:t>
            </a:r>
            <a:r>
              <a:rPr lang="en-US" sz="750" dirty="0">
                <a:latin typeface="Segoe UI" panose="020B0502040204020203" pitchFamily="34" charset="0"/>
                <a:ea typeface="Arial" panose="020B0604020202020204" pitchFamily="34" charset="0"/>
              </a:rPr>
              <a:t> “Can Socialism Work in America?”</a:t>
            </a:r>
            <a:r>
              <a:rPr lang="en-US" sz="75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750" i="1" dirty="0">
                <a:latin typeface="Segoe UI" panose="020B0502040204020203" pitchFamily="34" charset="0"/>
                <a:ea typeface="Arial" panose="020B0604020202020204" pitchFamily="34" charset="0"/>
              </a:rPr>
              <a:t>Investopedia</a:t>
            </a:r>
            <a:r>
              <a:rPr lang="en-US" sz="750" dirty="0">
                <a:latin typeface="Segoe UI" panose="020B0502040204020203" pitchFamily="34" charset="0"/>
                <a:ea typeface="Arial" panose="020B0604020202020204" pitchFamily="34" charset="0"/>
              </a:rPr>
              <a:t> April 6, 2022</a:t>
            </a:r>
            <a:endParaRPr lang="en-US" sz="7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750" u="sng" dirty="0">
                <a:solidFill>
                  <a:srgbClr val="0563C1"/>
                </a:solidFill>
                <a:latin typeface="Segoe UI" panose="020B0502040204020203" pitchFamily="34" charset="0"/>
                <a:ea typeface="Arial" panose="020B0604020202020204" pitchFamily="34" charset="0"/>
                <a:hlinkClick r:id="rId9"/>
              </a:rPr>
              <a:t>https://www.investopedia.com/articles/investing/051415/can-socialism-work-america.asp</a:t>
            </a:r>
            <a:endParaRPr lang="en-US" sz="7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67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C03B2F-4686-49E9-92CA-D8BD9A97FB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2952" y="2118122"/>
            <a:ext cx="796286" cy="530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26C142-9120-4A06-9C5F-63662C8F1E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3182" y="2768228"/>
            <a:ext cx="795824" cy="6179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CB2815-1E88-4E40-805C-1E67411016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5018" y="3505411"/>
            <a:ext cx="815040" cy="5308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2CBE55-E807-4845-BFBA-024D2EFC3C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5018" y="4152178"/>
            <a:ext cx="812960" cy="481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76147F-FCBE-49BD-B784-E99532A23A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4965" y="2114791"/>
            <a:ext cx="796286" cy="5308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34F993-FEFD-4A16-9FF6-EC2F194346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7459" y="2792443"/>
            <a:ext cx="886244" cy="5077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3FB85E-9D7C-48C7-A2E1-99E6BFFEFE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9051" y="3446973"/>
            <a:ext cx="837616" cy="5584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8F111A-B974-4D88-81AF-E74BF95834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2262" y="4152178"/>
            <a:ext cx="851441" cy="601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BD9CF-EF6C-33E5-D6EF-861D516D0C1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94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0" name="Google Shape;530;p18"/>
          <p:cNvGraphicFramePr/>
          <p:nvPr>
            <p:extLst>
              <p:ext uri="{D42A27DB-BD31-4B8C-83A1-F6EECF244321}">
                <p14:modId xmlns:p14="http://schemas.microsoft.com/office/powerpoint/2010/main" val="1737845428"/>
              </p:ext>
            </p:extLst>
          </p:nvPr>
        </p:nvGraphicFramePr>
        <p:xfrm>
          <a:off x="382574" y="1146356"/>
          <a:ext cx="8529320" cy="5121149"/>
        </p:xfrm>
        <a:graphic>
          <a:graphicData uri="http://schemas.openxmlformats.org/drawingml/2006/table">
            <a:tbl>
              <a:tblPr firstRow="1" firstCol="1" bandRow="1">
                <a:noFill/>
                <a:tableStyleId>{CB0C61D2-14A4-4622-A3A0-5CBEF92C1513}</a:tableStyleId>
              </a:tblPr>
              <a:tblGrid>
                <a:gridCol w="3931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7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COSTS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1-5</a:t>
                      </a:r>
                      <a:endParaRPr/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BENEFITS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1-5</a:t>
                      </a:r>
                      <a:endParaRPr/>
                    </a:p>
                  </a:txBody>
                  <a:tcPr marL="39025" marR="3902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C1 - Requires higher taxation which reduces incentive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B1 - Reduces income inequality</a:t>
                      </a:r>
                      <a:endParaRPr dirty="0"/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C2 - Equal outcomes require unequal treatment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B2 - Centralized control simplifies decision-making</a:t>
                      </a:r>
                      <a:endParaRPr dirty="0"/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C3 - Central planning and price controls result in shortages 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B3 - Provides for “free” health care and education</a:t>
                      </a:r>
                      <a:endParaRPr dirty="0"/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C4 - History of failure and totalitarianism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/>
                        <a:t>B4 - Reduces </a:t>
                      </a:r>
                      <a:r>
                        <a:rPr lang="en-US" sz="2000" b="1" u="none" strike="noStrike" cap="none" dirty="0"/>
                        <a:t>unemployment</a:t>
                      </a:r>
                      <a:endParaRPr dirty="0"/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dirty="0"/>
                    </a:p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TOTAL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dirty="0"/>
                    </a:p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/>
                        <a:t>TOTAL</a:t>
                      </a:r>
                      <a:endParaRPr sz="2000" b="1" dirty="0"/>
                    </a:p>
                  </a:txBody>
                  <a:tcPr marL="39025" marR="39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9025" marR="39025" marT="0" marB="0"/>
                </a:tc>
                <a:extLst>
                  <a:ext uri="{0D108BD9-81ED-4DB2-BD59-A6C34878D82A}">
                    <a16:rowId xmlns:a16="http://schemas.microsoft.com/office/drawing/2014/main" val="4059962428"/>
                  </a:ext>
                </a:extLst>
              </a:tr>
            </a:tbl>
          </a:graphicData>
        </a:graphic>
      </p:graphicFrame>
      <p:sp>
        <p:nvSpPr>
          <p:cNvPr id="531" name="Google Shape;531;p18"/>
          <p:cNvSpPr txBox="1"/>
          <p:nvPr/>
        </p:nvSpPr>
        <p:spPr>
          <a:xfrm>
            <a:off x="537235" y="0"/>
            <a:ext cx="78429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Socialism RESEARCH + TOOL #1</a:t>
            </a:r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24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533" name="Google Shape;533;p18"/>
          <p:cNvSpPr txBox="1"/>
          <p:nvPr/>
        </p:nvSpPr>
        <p:spPr>
          <a:xfrm>
            <a:off x="507999" y="501921"/>
            <a:ext cx="81368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D4D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1=not important	    	3=average importance		5=very important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4D4D4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534" name="Google Shape;534;p18"/>
          <p:cNvCxnSpPr/>
          <p:nvPr/>
        </p:nvCxnSpPr>
        <p:spPr>
          <a:xfrm>
            <a:off x="901702" y="895611"/>
            <a:ext cx="7378700" cy="127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stealth" w="med" len="med"/>
            <a:tailEnd type="stealth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5;p31">
            <a:extLst>
              <a:ext uri="{FF2B5EF4-FFF2-40B4-BE49-F238E27FC236}">
                <a16:creationId xmlns:a16="http://schemas.microsoft.com/office/drawing/2014/main" id="{D94A558D-2351-D2F6-2615-F0587E69E66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41665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#2 PACED Decision-Making Model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6D3B4A-5F00-DCDA-251B-17EAECF79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DDF22D-9A08-F662-B34E-DA02FB4C4F1D}"/>
              </a:ext>
            </a:extLst>
          </p:cNvPr>
          <p:cNvSpPr txBox="1"/>
          <p:nvPr/>
        </p:nvSpPr>
        <p:spPr>
          <a:xfrm>
            <a:off x="128666" y="1325768"/>
            <a:ext cx="85162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Instructional Tips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Choosing among multiple alternatives/choices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Important criteria to consider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Past, present, and future choices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EE683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15" name="Picture 4" descr="https://tse1.mm.bing.net/th?&amp;id=OIP.M99c211c6e7541eaf0b27fa6f7c194f7ao0&amp;w=300&amp;h=238&amp;c=0&amp;pid=1.9&amp;rs=0&amp;p=0&amp;r=0">
            <a:hlinkClick r:id="rId3" tooltip="View image details"/>
            <a:extLst>
              <a:ext uri="{FF2B5EF4-FFF2-40B4-BE49-F238E27FC236}">
                <a16:creationId xmlns:a16="http://schemas.microsoft.com/office/drawing/2014/main" id="{4F51BC2C-DC4E-05B0-46BE-8BF2785F9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09" y="1089855"/>
            <a:ext cx="2115260" cy="167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C4E694-2D61-8099-FA6B-46CE46A9C25A}"/>
              </a:ext>
            </a:extLst>
          </p:cNvPr>
          <p:cNvSpPr txBox="1"/>
          <p:nvPr/>
        </p:nvSpPr>
        <p:spPr>
          <a:xfrm>
            <a:off x="2747847" y="3362325"/>
            <a:ext cx="3277840" cy="2000548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State the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roblem.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List the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lternatives.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Determine the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riteria.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valuate the alternatives.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Make a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Calligraphy" panose="03010101010101010101" pitchFamily="66" charset="0"/>
                <a:cs typeface="Arial"/>
                <a:sym typeface="Arial"/>
              </a:rPr>
              <a:t>ecision.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69C1A6-9347-AB13-A898-AA3E6F7B46AB}"/>
              </a:ext>
            </a:extLst>
          </p:cNvPr>
          <p:cNvSpPr txBox="1"/>
          <p:nvPr/>
        </p:nvSpPr>
        <p:spPr>
          <a:xfrm>
            <a:off x="1866900" y="6114105"/>
            <a:ext cx="482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5"/>
              </a:rPr>
              <a:t>Marginal Thinking and the Sunk Cost Fallacy by MRU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Video 6:19</a:t>
            </a:r>
          </a:p>
        </p:txBody>
      </p:sp>
    </p:spTree>
    <p:extLst>
      <p:ext uri="{BB962C8B-B14F-4D97-AF65-F5344CB8AC3E}">
        <p14:creationId xmlns:p14="http://schemas.microsoft.com/office/powerpoint/2010/main" val="903466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85;p31">
            <a:extLst>
              <a:ext uri="{FF2B5EF4-FFF2-40B4-BE49-F238E27FC236}">
                <a16:creationId xmlns:a16="http://schemas.microsoft.com/office/drawing/2014/main" id="{1BEDEE84-7894-69A4-7E9A-9700650001D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5008" y="1670692"/>
          <a:ext cx="6096000" cy="341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2351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3. Criteria</a:t>
                      </a: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pPr algn="l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2.</a:t>
                      </a:r>
                      <a:r>
                        <a:rPr lang="en-US" sz="1050" baseline="0" dirty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Alternatives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Help</a:t>
                      </a:r>
                      <a:r>
                        <a:rPr lang="en-US" sz="1100" b="1" baseline="0" dirty="0">
                          <a:solidFill>
                            <a:srgbClr val="00B050"/>
                          </a:solidFill>
                        </a:rPr>
                        <a:t> People</a:t>
                      </a:r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B050"/>
                          </a:solidFill>
                        </a:rPr>
                        <a:t>Make</a:t>
                      </a:r>
                      <a:r>
                        <a:rPr lang="en-US" sz="1100" baseline="0" dirty="0">
                          <a:solidFill>
                            <a:srgbClr val="00B050"/>
                          </a:solidFill>
                        </a:rPr>
                        <a:t> over $100K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Requires</a:t>
                      </a:r>
                      <a:r>
                        <a:rPr lang="en-US" sz="1100" b="1" baseline="0" dirty="0">
                          <a:solidFill>
                            <a:srgbClr val="00B050"/>
                          </a:solidFill>
                        </a:rPr>
                        <a:t> BS only</a:t>
                      </a:r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Enjoy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Nurse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Dentist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Police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#2: PACED Decision Making Model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41665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8666" y="1155940"/>
            <a:ext cx="8706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1. Question/Problem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:  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Which profession should I choose?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666" y="5118264"/>
            <a:ext cx="83721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5. Decision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(highest scoring alternative):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Opportunity Cost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(second highest scoring alternative):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9554" y="2490830"/>
            <a:ext cx="2517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4. Evaluate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the Alternatives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3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very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 = alternative does not meet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criteria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7293" y="250146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9791" y="2517716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2735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11749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12289" y="379491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70298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67293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12289" y="2511361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11749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12289" y="3115527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9791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11749" y="249083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21842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1842" y="314354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1842" y="250335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2512" y="5118264"/>
            <a:ext cx="2107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Police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60335" y="5354815"/>
            <a:ext cx="2107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Dentist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A20E9-8865-8AA8-B94B-58B9079EF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2120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85;p31">
            <a:extLst>
              <a:ext uri="{FF2B5EF4-FFF2-40B4-BE49-F238E27FC236}">
                <a16:creationId xmlns:a16="http://schemas.microsoft.com/office/drawing/2014/main" id="{DDBDEC31-F7C9-E013-FE21-66EE3244DD1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5008" y="1670692"/>
          <a:ext cx="6096000" cy="341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2351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3. Criteria</a:t>
                      </a: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200" dirty="0">
                        <a:solidFill>
                          <a:srgbClr val="FF6600"/>
                        </a:solidFill>
                      </a:endParaRPr>
                    </a:p>
                    <a:p>
                      <a:pPr algn="l"/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2.</a:t>
                      </a:r>
                      <a:r>
                        <a:rPr lang="en-US" sz="1050" baseline="0" dirty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rgbClr val="FF6600"/>
                          </a:solidFill>
                        </a:rPr>
                        <a:t>Alternatives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Help</a:t>
                      </a:r>
                      <a:r>
                        <a:rPr lang="en-US" sz="1100" b="1" baseline="0" dirty="0">
                          <a:solidFill>
                            <a:srgbClr val="00B050"/>
                          </a:solidFill>
                        </a:rPr>
                        <a:t> People</a:t>
                      </a:r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B050"/>
                          </a:solidFill>
                        </a:rPr>
                        <a:t>Make</a:t>
                      </a:r>
                      <a:r>
                        <a:rPr lang="en-US" sz="1100" baseline="0" dirty="0">
                          <a:solidFill>
                            <a:srgbClr val="00B050"/>
                          </a:solidFill>
                        </a:rPr>
                        <a:t> over $100K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Requires</a:t>
                      </a:r>
                      <a:r>
                        <a:rPr lang="en-US" sz="1100" b="1" baseline="0" dirty="0">
                          <a:solidFill>
                            <a:srgbClr val="00B050"/>
                          </a:solidFill>
                        </a:rPr>
                        <a:t> BS only</a:t>
                      </a:r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Enjoy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Nurse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Dentist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Police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8666" y="347145"/>
            <a:ext cx="8810618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Tool #2: PACED Decision Making Model </a:t>
            </a:r>
            <a:endParaRPr kumimoji="0" lang="en-US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41665"/>
            <a:ext cx="9144000" cy="0"/>
          </a:xfrm>
          <a:prstGeom prst="line">
            <a:avLst/>
          </a:prstGeom>
          <a:ln>
            <a:solidFill>
              <a:srgbClr val="7F23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8666" y="1155940"/>
            <a:ext cx="8706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1. Question/Problem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:  </a:t>
            </a: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Which profession should I choose?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666" y="5118264"/>
            <a:ext cx="83721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5. Decision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(highest scoring alternative):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Opportunity Cost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(second highest scoring alternative):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9554" y="2490830"/>
            <a:ext cx="2517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4. Evaluate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the Alternatives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3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very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 = alternative meets criteria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 = alternative does not meet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criteria satisfactorily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7293" y="250146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9791" y="2517716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2735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11749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12289" y="379491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70298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67293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12289" y="2511361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11749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12289" y="3115527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9791" y="3136264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11749" y="249083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21842" y="3794915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1842" y="3143540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1842" y="2503352"/>
            <a:ext cx="64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3846" y="219803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14021" y="2229752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23931" y="219803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23391" y="220993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03228" y="259465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60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06233" y="259465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47684" y="2567773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89416" y="2578405"/>
            <a:ext cx="523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36212" y="2578404"/>
            <a:ext cx="583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160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4163" y="5107633"/>
            <a:ext cx="2107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Dentist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372986" y="5372084"/>
            <a:ext cx="2107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Police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26959" y="3220482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06232" y="3213207"/>
            <a:ext cx="52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150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47684" y="3231146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55705" y="3220483"/>
            <a:ext cx="563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250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903228" y="3231146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60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03228" y="3891401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60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908399" y="3881339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50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938313" y="3871858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60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947684" y="3891401"/>
            <a:ext cx="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30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955705" y="3891401"/>
            <a:ext cx="510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D10FE-AD2F-F377-84BA-079E5AE78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7282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0" name="Google Shape;540;p19"/>
          <p:cNvGraphicFramePr/>
          <p:nvPr>
            <p:extLst>
              <p:ext uri="{D42A27DB-BD31-4B8C-83A1-F6EECF244321}">
                <p14:modId xmlns:p14="http://schemas.microsoft.com/office/powerpoint/2010/main" val="2413271511"/>
              </p:ext>
            </p:extLst>
          </p:nvPr>
        </p:nvGraphicFramePr>
        <p:xfrm>
          <a:off x="285010" y="2063122"/>
          <a:ext cx="6096000" cy="3302010"/>
        </p:xfrm>
        <a:graphic>
          <a:graphicData uri="http://schemas.openxmlformats.org/drawingml/2006/table">
            <a:tbl>
              <a:tblPr firstRow="1" bandRow="1">
                <a:noFill/>
                <a:tableStyleId>{CB0C61D2-14A4-4622-A3A0-5CBEF92C1513}</a:tableStyleId>
              </a:tblPr>
              <a:tblGrid>
                <a:gridCol w="123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8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dk1"/>
                          </a:solidFill>
                        </a:rPr>
                        <a:t>3. Criteria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>
                          <a:solidFill>
                            <a:schemeClr val="dk1"/>
                          </a:solidFill>
                        </a:rPr>
                        <a:t>2. Alternatives 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u="none" strike="noStrike" cap="none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u="none" strike="noStrike" cap="none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u="none" strike="noStrike" cap="none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</a:rPr>
                        <a:t>Totals</a:t>
                      </a:r>
                      <a:endParaRPr dirty="0"/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0033CC"/>
                          </a:solidFill>
                        </a:rPr>
                        <a:t>Capitalism</a:t>
                      </a:r>
                      <a:endParaRPr/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0033CC"/>
                          </a:solidFill>
                        </a:rPr>
                        <a:t>Socialism</a:t>
                      </a:r>
                      <a:endParaRPr/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rgbClr val="0033CC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41" name="Google Shape;541;p19"/>
          <p:cNvSpPr/>
          <p:nvPr/>
        </p:nvSpPr>
        <p:spPr>
          <a:xfrm>
            <a:off x="128668" y="347155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#2 PACED Decision Making Model </a:t>
            </a:r>
            <a:endParaRPr sz="32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542" name="Google Shape;542;p19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43" name="Google Shape;543;p19"/>
          <p:cNvSpPr txBox="1"/>
          <p:nvPr/>
        </p:nvSpPr>
        <p:spPr>
          <a:xfrm>
            <a:off x="128668" y="1548370"/>
            <a:ext cx="87065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Question/Problem:  </a:t>
            </a:r>
            <a:r>
              <a:rPr lang="en-US" sz="1800" b="1" u="sng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Which economic system is best for the United States?</a:t>
            </a:r>
            <a:endParaRPr/>
          </a:p>
        </p:txBody>
      </p:sp>
      <p:sp>
        <p:nvSpPr>
          <p:cNvPr id="544" name="Google Shape;544;p19"/>
          <p:cNvSpPr txBox="1"/>
          <p:nvPr/>
        </p:nvSpPr>
        <p:spPr>
          <a:xfrm>
            <a:off x="6519557" y="2883266"/>
            <a:ext cx="251756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4. Evaluate the Alternatives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99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= alternative meets criteria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     very well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 = alternative meets criteria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     satisfactorily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 = alternative does not meet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     criteria satisfactorily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5" name="Google Shape;545;p19"/>
          <p:cNvSpPr txBox="1"/>
          <p:nvPr/>
        </p:nvSpPr>
        <p:spPr>
          <a:xfrm>
            <a:off x="1593440" y="3033297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46" name="Google Shape;546;p19"/>
          <p:cNvSpPr txBox="1"/>
          <p:nvPr/>
        </p:nvSpPr>
        <p:spPr>
          <a:xfrm>
            <a:off x="2615936" y="3049551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47" name="Google Shape;547;p19"/>
          <p:cNvSpPr txBox="1"/>
          <p:nvPr/>
        </p:nvSpPr>
        <p:spPr>
          <a:xfrm>
            <a:off x="1628879" y="3668096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48" name="Google Shape;548;p19"/>
          <p:cNvSpPr txBox="1"/>
          <p:nvPr/>
        </p:nvSpPr>
        <p:spPr>
          <a:xfrm>
            <a:off x="3638435" y="3043196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49" name="Google Shape;549;p19"/>
          <p:cNvSpPr txBox="1"/>
          <p:nvPr/>
        </p:nvSpPr>
        <p:spPr>
          <a:xfrm>
            <a:off x="4637894" y="3668096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50" name="Google Shape;550;p19"/>
          <p:cNvSpPr txBox="1"/>
          <p:nvPr/>
        </p:nvSpPr>
        <p:spPr>
          <a:xfrm>
            <a:off x="3638435" y="3647354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51" name="Google Shape;551;p19"/>
          <p:cNvSpPr txBox="1"/>
          <p:nvPr/>
        </p:nvSpPr>
        <p:spPr>
          <a:xfrm>
            <a:off x="2615936" y="3668096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52" name="Google Shape;552;p19"/>
          <p:cNvSpPr txBox="1"/>
          <p:nvPr/>
        </p:nvSpPr>
        <p:spPr>
          <a:xfrm>
            <a:off x="4637894" y="3022665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53" name="Google Shape;553;p19"/>
          <p:cNvSpPr txBox="1"/>
          <p:nvPr/>
        </p:nvSpPr>
        <p:spPr>
          <a:xfrm>
            <a:off x="5647988" y="3675367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554" name="Google Shape;554;p19"/>
          <p:cNvSpPr txBox="1"/>
          <p:nvPr/>
        </p:nvSpPr>
        <p:spPr>
          <a:xfrm>
            <a:off x="5647988" y="3035187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5C5506-0820-7E7E-0F77-BF6E4E509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EEBA4-9D1A-C036-DDB4-7294013F996A}"/>
              </a:ext>
            </a:extLst>
          </p:cNvPr>
          <p:cNvSpPr txBox="1"/>
          <p:nvPr/>
        </p:nvSpPr>
        <p:spPr>
          <a:xfrm>
            <a:off x="1593440" y="2040134"/>
            <a:ext cx="864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rtl="0" fontAlgn="ctr">
              <a:spcBef>
                <a:spcPts val="0"/>
              </a:spcBef>
              <a:spcAft>
                <a:spcPts val="0"/>
              </a:spcAft>
            </a:pPr>
            <a:r>
              <a:rPr lang="en-US" sz="13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Freedom</a:t>
            </a:r>
            <a:endParaRPr lang="en-US" sz="13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ctr" rtl="0" fontAlgn="ctr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(producers,</a:t>
            </a:r>
            <a:endParaRPr lang="en-US" sz="11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ctr" rtl="0" fontAlgn="ctr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consumer)</a:t>
            </a:r>
            <a:endParaRPr lang="en-US" sz="11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44445-B7BA-DD0A-7761-5A9334FDC224}"/>
              </a:ext>
            </a:extLst>
          </p:cNvPr>
          <p:cNvSpPr txBox="1"/>
          <p:nvPr/>
        </p:nvSpPr>
        <p:spPr>
          <a:xfrm>
            <a:off x="2588618" y="2040133"/>
            <a:ext cx="864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rtl="0" fontAlgn="ctr">
              <a:spcBef>
                <a:spcPts val="0"/>
              </a:spcBef>
              <a:spcAft>
                <a:spcPts val="0"/>
              </a:spcAft>
            </a:pPr>
            <a:r>
              <a:rPr lang="en-US" sz="13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Efficiency</a:t>
            </a:r>
          </a:p>
          <a:p>
            <a:pPr marL="0" marR="0" indent="0" algn="ctr" rtl="0" fontAlgn="ctr">
              <a:spcBef>
                <a:spcPts val="0"/>
              </a:spcBef>
              <a:spcAft>
                <a:spcPts val="0"/>
              </a:spcAft>
            </a:pPr>
            <a:r>
              <a:rPr lang="en-U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(little to no waste)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FBED9-E82D-276E-82A7-AD316F747E5F}"/>
              </a:ext>
            </a:extLst>
          </p:cNvPr>
          <p:cNvSpPr txBox="1"/>
          <p:nvPr/>
        </p:nvSpPr>
        <p:spPr>
          <a:xfrm>
            <a:off x="3591175" y="2021740"/>
            <a:ext cx="864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rtl="0" fontAlgn="ctr">
              <a:spcBef>
                <a:spcPts val="0"/>
              </a:spcBef>
              <a:spcAft>
                <a:spcPts val="0"/>
              </a:spcAft>
            </a:pPr>
            <a:r>
              <a:rPr lang="en-US" sz="13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Growth</a:t>
            </a:r>
          </a:p>
          <a:p>
            <a:pPr marL="0" marR="0" indent="0" algn="ctr" rtl="0" fontAlgn="ctr">
              <a:spcBef>
                <a:spcPts val="0"/>
              </a:spcBef>
              <a:spcAft>
                <a:spcPts val="0"/>
              </a:spcAft>
            </a:pPr>
            <a:r>
              <a:rPr lang="en-U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(revenue, GDP, trade)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14F4-39C5-9E9A-8FC8-E322E1109E69}"/>
              </a:ext>
            </a:extLst>
          </p:cNvPr>
          <p:cNvSpPr txBox="1"/>
          <p:nvPr/>
        </p:nvSpPr>
        <p:spPr>
          <a:xfrm>
            <a:off x="4597994" y="2008907"/>
            <a:ext cx="953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rtl="0" fontAlgn="ctr">
              <a:spcBef>
                <a:spcPts val="0"/>
              </a:spcBef>
              <a:spcAft>
                <a:spcPts val="0"/>
              </a:spcAft>
            </a:pPr>
            <a:r>
              <a:rPr lang="en-US" sz="13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Equity</a:t>
            </a:r>
          </a:p>
          <a:p>
            <a:pPr marL="0" marR="0" indent="0" algn="ctr" rtl="0" fontAlgn="ctr">
              <a:spcBef>
                <a:spcPts val="0"/>
              </a:spcBef>
              <a:spcAft>
                <a:spcPts val="0"/>
              </a:spcAft>
            </a:pPr>
            <a:r>
              <a:rPr lang="en-U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(not equality but fairness)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" grpId="0"/>
      <p:bldP spid="546" grpId="0"/>
      <p:bldP spid="547" grpId="0"/>
      <p:bldP spid="548" grpId="0"/>
      <p:bldP spid="549" grpId="0"/>
      <p:bldP spid="550" grpId="0"/>
      <p:bldP spid="551" grpId="0"/>
      <p:bldP spid="552" grpId="0"/>
      <p:bldP spid="553" grpId="0"/>
      <p:bldP spid="554" grpId="0"/>
      <p:bldP spid="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0" name="Google Shape;560;p20"/>
          <p:cNvGraphicFramePr/>
          <p:nvPr>
            <p:extLst>
              <p:ext uri="{D42A27DB-BD31-4B8C-83A1-F6EECF244321}">
                <p14:modId xmlns:p14="http://schemas.microsoft.com/office/powerpoint/2010/main" val="1206469480"/>
              </p:ext>
            </p:extLst>
          </p:nvPr>
        </p:nvGraphicFramePr>
        <p:xfrm>
          <a:off x="264456" y="1978224"/>
          <a:ext cx="6214775" cy="3362970"/>
        </p:xfrm>
        <a:graphic>
          <a:graphicData uri="http://schemas.openxmlformats.org/drawingml/2006/table">
            <a:tbl>
              <a:tblPr firstRow="1" bandRow="1">
                <a:noFill/>
                <a:tableStyleId>{CB0C61D2-14A4-4622-A3A0-5CBEF92C1513}</a:tableStyleId>
              </a:tblPr>
              <a:tblGrid>
                <a:gridCol w="115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0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3. Criteria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u="none" strike="noStrike" cap="none" dirty="0">
                        <a:solidFill>
                          <a:srgbClr val="FF66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2. Alternatives </a:t>
                      </a:r>
                      <a:endParaRPr dirty="0"/>
                    </a:p>
                  </a:txBody>
                  <a:tcPr marL="91450" marR="91450" marT="45725" marB="457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 dirty="0">
                          <a:solidFill>
                            <a:schemeClr val="bg1"/>
                          </a:solidFill>
                        </a:rPr>
                        <a:t>Economic Freedom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solidFill>
                            <a:schemeClr val="bg1"/>
                          </a:solidFill>
                        </a:rPr>
                        <a:t>(producers,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solidFill>
                            <a:schemeClr val="bg1"/>
                          </a:solidFill>
                        </a:rPr>
                        <a:t>consumer)</a:t>
                      </a:r>
                      <a:endParaRPr sz="1100" b="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>
                          <a:solidFill>
                            <a:schemeClr val="bg1"/>
                          </a:solidFill>
                        </a:rPr>
                        <a:t>Economic Efficiency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solidFill>
                            <a:schemeClr val="bg1"/>
                          </a:solidFill>
                        </a:rPr>
                        <a:t>(little to no waste)</a:t>
                      </a:r>
                      <a:endParaRPr sz="1100" b="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 dirty="0">
                          <a:solidFill>
                            <a:schemeClr val="bg1"/>
                          </a:solidFill>
                        </a:rPr>
                        <a:t>Economic Growth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solidFill>
                            <a:schemeClr val="bg1"/>
                          </a:solidFill>
                        </a:rPr>
                        <a:t>(revenue, GDP, trade)</a:t>
                      </a:r>
                      <a:endParaRPr sz="1100" b="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 dirty="0">
                          <a:solidFill>
                            <a:schemeClr val="bg1"/>
                          </a:solidFill>
                        </a:rPr>
                        <a:t>Economic Equity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 dirty="0">
                          <a:solidFill>
                            <a:schemeClr val="bg1"/>
                          </a:solidFill>
                        </a:rPr>
                        <a:t>(not equality but fairness)</a:t>
                      </a:r>
                      <a:endParaRPr sz="1100" b="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Totals</a:t>
                      </a:r>
                      <a:endParaRPr/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0033CC"/>
                          </a:solidFill>
                        </a:rPr>
                        <a:t>Capitalism</a:t>
                      </a:r>
                      <a:endParaRPr/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0033CC"/>
                          </a:solidFill>
                        </a:rPr>
                        <a:t>Socialism</a:t>
                      </a:r>
                      <a:endParaRPr/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rgbClr val="0033CC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61" name="Google Shape;561;p20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62" name="Google Shape;562;p20"/>
          <p:cNvSpPr txBox="1"/>
          <p:nvPr/>
        </p:nvSpPr>
        <p:spPr>
          <a:xfrm>
            <a:off x="226909" y="1463472"/>
            <a:ext cx="87065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Question/Problem:  </a:t>
            </a:r>
            <a:r>
              <a:rPr lang="en-US" sz="1800" b="1" u="sng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Which economic system is best for the United States?</a:t>
            </a:r>
            <a:endParaRPr/>
          </a:p>
        </p:txBody>
      </p:sp>
      <p:sp>
        <p:nvSpPr>
          <p:cNvPr id="563" name="Google Shape;563;p20"/>
          <p:cNvSpPr txBox="1"/>
          <p:nvPr/>
        </p:nvSpPr>
        <p:spPr>
          <a:xfrm>
            <a:off x="6703718" y="2798368"/>
            <a:ext cx="251756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4. Evaluate the Alternatives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99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= alternative meets criteria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     very well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 = alternative meets criteria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     satisfactorily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 = alternative does not meet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     criteria satisfactorily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5241" y="2863493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65" name="Google Shape;565;p20"/>
          <p:cNvSpPr txBox="1"/>
          <p:nvPr/>
        </p:nvSpPr>
        <p:spPr>
          <a:xfrm>
            <a:off x="2547737" y="2879747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66" name="Google Shape;566;p20"/>
          <p:cNvSpPr txBox="1"/>
          <p:nvPr/>
        </p:nvSpPr>
        <p:spPr>
          <a:xfrm>
            <a:off x="1560680" y="3498295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67" name="Google Shape;567;p20"/>
          <p:cNvSpPr txBox="1"/>
          <p:nvPr/>
        </p:nvSpPr>
        <p:spPr>
          <a:xfrm>
            <a:off x="3570236" y="2873392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68" name="Google Shape;568;p20"/>
          <p:cNvSpPr txBox="1"/>
          <p:nvPr/>
        </p:nvSpPr>
        <p:spPr>
          <a:xfrm>
            <a:off x="4569695" y="3498295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69" name="Google Shape;569;p20"/>
          <p:cNvSpPr txBox="1"/>
          <p:nvPr/>
        </p:nvSpPr>
        <p:spPr>
          <a:xfrm>
            <a:off x="3570236" y="3477558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70" name="Google Shape;570;p20"/>
          <p:cNvSpPr txBox="1"/>
          <p:nvPr/>
        </p:nvSpPr>
        <p:spPr>
          <a:xfrm>
            <a:off x="2547737" y="3498295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71" name="Google Shape;571;p20"/>
          <p:cNvSpPr txBox="1"/>
          <p:nvPr/>
        </p:nvSpPr>
        <p:spPr>
          <a:xfrm>
            <a:off x="4569695" y="2852861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72" name="Google Shape;572;p20"/>
          <p:cNvSpPr txBox="1"/>
          <p:nvPr/>
        </p:nvSpPr>
        <p:spPr>
          <a:xfrm>
            <a:off x="5579787" y="3505571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573" name="Google Shape;573;p20"/>
          <p:cNvSpPr txBox="1"/>
          <p:nvPr/>
        </p:nvSpPr>
        <p:spPr>
          <a:xfrm>
            <a:off x="5579787" y="2865383"/>
            <a:ext cx="6485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574" name="Google Shape;574;p20"/>
          <p:cNvSpPr txBox="1"/>
          <p:nvPr/>
        </p:nvSpPr>
        <p:spPr>
          <a:xfrm>
            <a:off x="1652831" y="2476073"/>
            <a:ext cx="425302" cy="30777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 dirty="0"/>
          </a:p>
        </p:txBody>
      </p:sp>
      <p:sp>
        <p:nvSpPr>
          <p:cNvPr id="575" name="Google Shape;575;p20"/>
          <p:cNvSpPr txBox="1"/>
          <p:nvPr/>
        </p:nvSpPr>
        <p:spPr>
          <a:xfrm>
            <a:off x="2639886" y="2475943"/>
            <a:ext cx="425302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/>
          </a:p>
        </p:txBody>
      </p:sp>
      <p:sp>
        <p:nvSpPr>
          <p:cNvPr id="576" name="Google Shape;576;p20"/>
          <p:cNvSpPr txBox="1"/>
          <p:nvPr/>
        </p:nvSpPr>
        <p:spPr>
          <a:xfrm>
            <a:off x="3681878" y="2476073"/>
            <a:ext cx="425302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/>
          </a:p>
        </p:txBody>
      </p:sp>
      <p:sp>
        <p:nvSpPr>
          <p:cNvPr id="577" name="Google Shape;577;p20"/>
          <p:cNvSpPr txBox="1"/>
          <p:nvPr/>
        </p:nvSpPr>
        <p:spPr>
          <a:xfrm>
            <a:off x="4681337" y="2476073"/>
            <a:ext cx="425302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85</a:t>
            </a:r>
            <a:endParaRPr/>
          </a:p>
        </p:txBody>
      </p:sp>
      <p:sp>
        <p:nvSpPr>
          <p:cNvPr id="578" name="Google Shape;578;p20"/>
          <p:cNvSpPr txBox="1"/>
          <p:nvPr/>
        </p:nvSpPr>
        <p:spPr>
          <a:xfrm>
            <a:off x="1961174" y="2956690"/>
            <a:ext cx="425302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15</a:t>
            </a:r>
            <a:endParaRPr/>
          </a:p>
        </p:txBody>
      </p:sp>
      <p:sp>
        <p:nvSpPr>
          <p:cNvPr id="579" name="Google Shape;579;p20"/>
          <p:cNvSpPr txBox="1"/>
          <p:nvPr/>
        </p:nvSpPr>
        <p:spPr>
          <a:xfrm>
            <a:off x="2964179" y="2956690"/>
            <a:ext cx="425302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</a:t>
            </a:r>
            <a:endParaRPr dirty="0"/>
          </a:p>
        </p:txBody>
      </p:sp>
      <p:sp>
        <p:nvSpPr>
          <p:cNvPr id="580" name="Google Shape;580;p20"/>
          <p:cNvSpPr txBox="1"/>
          <p:nvPr/>
        </p:nvSpPr>
        <p:spPr>
          <a:xfrm>
            <a:off x="5005630" y="2929804"/>
            <a:ext cx="518349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170</a:t>
            </a:r>
            <a:endParaRPr/>
          </a:p>
        </p:txBody>
      </p:sp>
      <p:sp>
        <p:nvSpPr>
          <p:cNvPr id="581" name="Google Shape;581;p20"/>
          <p:cNvSpPr txBox="1"/>
          <p:nvPr/>
        </p:nvSpPr>
        <p:spPr>
          <a:xfrm>
            <a:off x="4006172" y="2940436"/>
            <a:ext cx="425302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15</a:t>
            </a:r>
            <a:endParaRPr/>
          </a:p>
        </p:txBody>
      </p:sp>
      <p:sp>
        <p:nvSpPr>
          <p:cNvPr id="582" name="Google Shape;582;p20"/>
          <p:cNvSpPr txBox="1"/>
          <p:nvPr/>
        </p:nvSpPr>
        <p:spPr>
          <a:xfrm>
            <a:off x="6147288" y="2940435"/>
            <a:ext cx="583339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210</a:t>
            </a:r>
            <a:endParaRPr/>
          </a:p>
        </p:txBody>
      </p:sp>
      <p:sp>
        <p:nvSpPr>
          <p:cNvPr id="583" name="Google Shape;583;p20"/>
          <p:cNvSpPr txBox="1"/>
          <p:nvPr/>
        </p:nvSpPr>
        <p:spPr>
          <a:xfrm>
            <a:off x="3984905" y="3582513"/>
            <a:ext cx="425302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</a:t>
            </a:r>
            <a:endParaRPr/>
          </a:p>
        </p:txBody>
      </p:sp>
      <p:sp>
        <p:nvSpPr>
          <p:cNvPr id="584" name="Google Shape;584;p20"/>
          <p:cNvSpPr txBox="1"/>
          <p:nvPr/>
        </p:nvSpPr>
        <p:spPr>
          <a:xfrm>
            <a:off x="2964182" y="3575238"/>
            <a:ext cx="425303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/>
          </a:p>
        </p:txBody>
      </p:sp>
      <p:sp>
        <p:nvSpPr>
          <p:cNvPr id="585" name="Google Shape;585;p20"/>
          <p:cNvSpPr txBox="1"/>
          <p:nvPr/>
        </p:nvSpPr>
        <p:spPr>
          <a:xfrm>
            <a:off x="5005630" y="3593175"/>
            <a:ext cx="518349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255</a:t>
            </a:r>
            <a:endParaRPr/>
          </a:p>
        </p:txBody>
      </p:sp>
      <p:sp>
        <p:nvSpPr>
          <p:cNvPr id="586" name="Google Shape;586;p20"/>
          <p:cNvSpPr txBox="1"/>
          <p:nvPr/>
        </p:nvSpPr>
        <p:spPr>
          <a:xfrm>
            <a:off x="6013651" y="3582514"/>
            <a:ext cx="563847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275</a:t>
            </a:r>
            <a:endParaRPr/>
          </a:p>
        </p:txBody>
      </p:sp>
      <p:sp>
        <p:nvSpPr>
          <p:cNvPr id="587" name="Google Shape;587;p20"/>
          <p:cNvSpPr txBox="1"/>
          <p:nvPr/>
        </p:nvSpPr>
        <p:spPr>
          <a:xfrm>
            <a:off x="1961174" y="3593175"/>
            <a:ext cx="425302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/>
          </a:p>
        </p:txBody>
      </p:sp>
      <p:sp>
        <p:nvSpPr>
          <p:cNvPr id="588" name="Google Shape;588;p20"/>
          <p:cNvSpPr/>
          <p:nvPr/>
        </p:nvSpPr>
        <p:spPr>
          <a:xfrm>
            <a:off x="128668" y="347155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#2 PACED Decision Making Model </a:t>
            </a:r>
            <a:endParaRPr sz="32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60DF64-6551-0B5A-D035-4AEE9585F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Session Objectives (Activity-Based)</a:t>
            </a:r>
            <a:endParaRPr kumimoji="0" sz="36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57" name="Google Shape;357;p3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59" name="Google Shape;359;p3" descr="C:\Users\Cheryl.Gary-Travel-PC.000\Documents\2 VIRGINIA TECH\Flyers\Think Like an Economist.png"/>
          <p:cNvPicPr preferRelativeResize="0"/>
          <p:nvPr/>
        </p:nvPicPr>
        <p:blipFill rotWithShape="1">
          <a:blip r:embed="rId3">
            <a:alphaModFix/>
          </a:blip>
          <a:srcRect t="3348" b="8156"/>
          <a:stretch/>
        </p:blipFill>
        <p:spPr>
          <a:xfrm>
            <a:off x="3297653" y="3926563"/>
            <a:ext cx="2401507" cy="213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2A754-C566-24B9-6AA1-525119CEE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E45B51-4D27-5218-38F1-8EE0E94163B3}"/>
              </a:ext>
            </a:extLst>
          </p:cNvPr>
          <p:cNvSpPr txBox="1"/>
          <p:nvPr/>
        </p:nvSpPr>
        <p:spPr>
          <a:xfrm>
            <a:off x="300489" y="1278012"/>
            <a:ext cx="83958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Apply research-based economic reasoning skills to critically inquire, analyze, discuss, and debate economic topics to develop evidence-based opinions.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Practice controversial issues and culturally responsive teaching best-practices that cultivate civility toward opposing viewpoints while increasing student engagement.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1"/>
          <p:cNvSpPr/>
          <p:nvPr/>
        </p:nvSpPr>
        <p:spPr>
          <a:xfrm>
            <a:off x="128668" y="904924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#1 Cost-Benefit Analysis Chart </a:t>
            </a:r>
            <a:endParaRPr sz="32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94" name="Google Shape;594;p21"/>
          <p:cNvSpPr/>
          <p:nvPr/>
        </p:nvSpPr>
        <p:spPr>
          <a:xfrm>
            <a:off x="1658987" y="2995018"/>
            <a:ext cx="2738417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Whole Class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Application on Google Docs!</a:t>
            </a:r>
            <a:endParaRPr/>
          </a:p>
        </p:txBody>
      </p:sp>
      <p:sp>
        <p:nvSpPr>
          <p:cNvPr id="595" name="Google Shape;595;p21"/>
          <p:cNvSpPr/>
          <p:nvPr/>
        </p:nvSpPr>
        <p:spPr>
          <a:xfrm>
            <a:off x="4908527" y="2995018"/>
            <a:ext cx="2738417" cy="2665670"/>
          </a:xfrm>
          <a:prstGeom prst="irregularSeal1">
            <a:avLst/>
          </a:prstGeom>
          <a:solidFill>
            <a:srgbClr val="0070C0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Graphic Organizer for Primary and</a:t>
            </a:r>
            <a:br>
              <a:rPr lang="en-US" sz="16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Secondary Sources!</a:t>
            </a:r>
            <a:endParaRPr/>
          </a:p>
        </p:txBody>
      </p:sp>
      <p:sp>
        <p:nvSpPr>
          <p:cNvPr id="596" name="Google Shape;596;p21"/>
          <p:cNvSpPr/>
          <p:nvPr/>
        </p:nvSpPr>
        <p:spPr>
          <a:xfrm>
            <a:off x="128668" y="1644249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#2 PACED Decision-Making Model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C81F6A-1F38-5897-BE50-3D5106686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2" name="Google Shape;602;p22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603" name="Google Shape;603;p22"/>
          <p:cNvSpPr/>
          <p:nvPr/>
        </p:nvSpPr>
        <p:spPr>
          <a:xfrm>
            <a:off x="128668" y="347155"/>
            <a:ext cx="881061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#3 Economic Way of Thinking 6 Principles</a:t>
            </a:r>
            <a:endParaRPr sz="30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4" name="Google Shape;604;p22"/>
          <p:cNvSpPr txBox="1"/>
          <p:nvPr/>
        </p:nvSpPr>
        <p:spPr>
          <a:xfrm>
            <a:off x="381000" y="1041665"/>
            <a:ext cx="80772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22"/>
          <p:cNvPicPr preferRelativeResize="0"/>
          <p:nvPr/>
        </p:nvPicPr>
        <p:blipFill rotWithShape="1">
          <a:blip r:embed="rId3">
            <a:alphaModFix/>
          </a:blip>
          <a:srcRect l="25402" t="13281" r="23645" b="10157"/>
          <a:stretch/>
        </p:blipFill>
        <p:spPr>
          <a:xfrm>
            <a:off x="1655667" y="1543360"/>
            <a:ext cx="5232814" cy="44208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06" name="Google Shape;606;p22" descr="Image result for A must read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586104">
            <a:off x="751301" y="1362410"/>
            <a:ext cx="1095375" cy="152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2"/>
          <p:cNvPicPr preferRelativeResize="0"/>
          <p:nvPr/>
        </p:nvPicPr>
        <p:blipFill rotWithShape="1">
          <a:blip r:embed="rId5">
            <a:alphaModFix/>
          </a:blip>
          <a:srcRect l="24172" t="25937" r="24874" b="10936"/>
          <a:stretch/>
        </p:blipFill>
        <p:spPr>
          <a:xfrm>
            <a:off x="2547168" y="2124400"/>
            <a:ext cx="5911032" cy="41173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Google Shape;615;p23">
            <a:extLst>
              <a:ext uri="{FF2B5EF4-FFF2-40B4-BE49-F238E27FC236}">
                <a16:creationId xmlns:a16="http://schemas.microsoft.com/office/drawing/2014/main" id="{65DC4257-0A9C-7222-FAE4-02CD7D186DF9}"/>
              </a:ext>
            </a:extLst>
          </p:cNvPr>
          <p:cNvSpPr/>
          <p:nvPr/>
        </p:nvSpPr>
        <p:spPr>
          <a:xfrm rot="995247">
            <a:off x="6297873" y="690123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Inquiry-based Learning</a:t>
            </a:r>
            <a:br>
              <a:rPr lang="en-US" sz="1600" b="1" dirty="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dirty="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101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" name="Google Shape;614;p23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Google Shape;603;p22">
            <a:extLst>
              <a:ext uri="{FF2B5EF4-FFF2-40B4-BE49-F238E27FC236}">
                <a16:creationId xmlns:a16="http://schemas.microsoft.com/office/drawing/2014/main" id="{DED395F2-E8C2-EBDB-6B4E-8AED731DC85F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2CD63-C4D7-C5CC-8FAC-64D060AFCBA6}"/>
              </a:ext>
            </a:extLst>
          </p:cNvPr>
          <p:cNvSpPr txBox="1"/>
          <p:nvPr/>
        </p:nvSpPr>
        <p:spPr>
          <a:xfrm>
            <a:off x="459064" y="2140107"/>
            <a:ext cx="8225871" cy="3939540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choose.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People’s choices involve costs.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respond to incentives in predictable ways.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create rules and economic systems that influence individual choices and incentives.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 gain when they trade voluntarily.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People’s choices have consequences that lie in the future.</a:t>
            </a:r>
          </a:p>
        </p:txBody>
      </p:sp>
      <p:sp>
        <p:nvSpPr>
          <p:cNvPr id="615" name="Google Shape;615;p23"/>
          <p:cNvSpPr/>
          <p:nvPr/>
        </p:nvSpPr>
        <p:spPr>
          <a:xfrm rot="995247">
            <a:off x="6297873" y="690123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Qualitative framework for </a:t>
            </a:r>
            <a:br>
              <a:rPr lang="en-US" sz="1600" b="1" dirty="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dirty="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cost-benefit </a:t>
            </a:r>
            <a:br>
              <a:rPr lang="en-US" sz="1600" b="1" dirty="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dirty="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&amp; PACED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1" name="Google Shape;621;p2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622" name="Google Shape;622;p24"/>
          <p:cNvPicPr preferRelativeResize="0"/>
          <p:nvPr/>
        </p:nvPicPr>
        <p:blipFill rotWithShape="1">
          <a:blip r:embed="rId3">
            <a:alphaModFix/>
          </a:blip>
          <a:srcRect l="22416" t="25938" r="28038" b="17139"/>
          <a:stretch/>
        </p:blipFill>
        <p:spPr>
          <a:xfrm>
            <a:off x="747095" y="1478280"/>
            <a:ext cx="7573761" cy="4892040"/>
          </a:xfrm>
          <a:prstGeom prst="rect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23" name="Google Shape;623;p24"/>
          <p:cNvSpPr/>
          <p:nvPr/>
        </p:nvSpPr>
        <p:spPr>
          <a:xfrm>
            <a:off x="128668" y="347155"/>
            <a:ext cx="881061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#3 Economic Way of Thinking 6 Principles</a:t>
            </a:r>
            <a:endParaRPr sz="30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A5D3D-6364-B996-6EFF-D0C0CF780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07" t="19612" r="17441" b="6383"/>
          <a:stretch/>
        </p:blipFill>
        <p:spPr>
          <a:xfrm>
            <a:off x="1165662" y="1105787"/>
            <a:ext cx="6812675" cy="5752213"/>
          </a:xfrm>
          <a:prstGeom prst="rect">
            <a:avLst/>
          </a:prstGeom>
        </p:spPr>
      </p:pic>
      <p:cxnSp>
        <p:nvCxnSpPr>
          <p:cNvPr id="3" name="Google Shape;621;p24">
            <a:extLst>
              <a:ext uri="{FF2B5EF4-FFF2-40B4-BE49-F238E27FC236}">
                <a16:creationId xmlns:a16="http://schemas.microsoft.com/office/drawing/2014/main" id="{CDC65586-F2CC-12E2-2669-0BC96E0F10B8}"/>
              </a:ext>
            </a:extLst>
          </p:cNvPr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" name="Google Shape;603;p22">
            <a:extLst>
              <a:ext uri="{FF2B5EF4-FFF2-40B4-BE49-F238E27FC236}">
                <a16:creationId xmlns:a16="http://schemas.microsoft.com/office/drawing/2014/main" id="{9C993EB2-9661-D4B3-4A03-E5F968606E7F}"/>
              </a:ext>
            </a:extLst>
          </p:cNvPr>
          <p:cNvSpPr/>
          <p:nvPr/>
        </p:nvSpPr>
        <p:spPr>
          <a:xfrm>
            <a:off x="95250" y="347155"/>
            <a:ext cx="904875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Tool #3 Economic Way of Thinking 6 Principles</a:t>
            </a:r>
            <a:endParaRPr kumimoji="0" sz="31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50E378-546E-76AF-2E2B-C4DAC411C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5" name="Google Shape;635;p26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636" name="Google Shape;636;p26"/>
          <p:cNvPicPr preferRelativeResize="0"/>
          <p:nvPr/>
        </p:nvPicPr>
        <p:blipFill rotWithShape="1">
          <a:blip r:embed="rId3">
            <a:alphaModFix/>
          </a:blip>
          <a:srcRect l="25256" t="26823" r="24378" b="11718"/>
          <a:stretch/>
        </p:blipFill>
        <p:spPr>
          <a:xfrm>
            <a:off x="1794219" y="1587500"/>
            <a:ext cx="5479512" cy="37592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37" name="Google Shape;637;p26"/>
          <p:cNvSpPr/>
          <p:nvPr/>
        </p:nvSpPr>
        <p:spPr>
          <a:xfrm rot="995247">
            <a:off x="6425172" y="733710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Assessments: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Self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Peer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Debate</a:t>
            </a:r>
            <a:endParaRPr/>
          </a:p>
        </p:txBody>
      </p:sp>
      <p:sp>
        <p:nvSpPr>
          <p:cNvPr id="638" name="Google Shape;638;p26"/>
          <p:cNvSpPr/>
          <p:nvPr/>
        </p:nvSpPr>
        <p:spPr>
          <a:xfrm>
            <a:off x="128668" y="347155"/>
            <a:ext cx="881061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#3 Economic Way of Thinking 6 Principles</a:t>
            </a:r>
            <a:endParaRPr sz="30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D806F7-16AF-D201-D7A8-16BA26D00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7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DEBATE – Opening Argument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645" name="Google Shape;645;p27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646" name="Google Shape;646;p27"/>
          <p:cNvSpPr txBox="1"/>
          <p:nvPr/>
        </p:nvSpPr>
        <p:spPr>
          <a:xfrm>
            <a:off x="4605708" y="3975692"/>
            <a:ext cx="4432699" cy="2785378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AutoNum type="arabicParenR"/>
            </a:pPr>
            <a:r>
              <a:rPr lang="en-US" sz="15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 choose.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AutoNum type="arabicParenR"/>
            </a:pPr>
            <a:r>
              <a:rPr lang="en-US" sz="15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People’s choices involve costs.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AutoNum type="arabicParenR"/>
            </a:pPr>
            <a:r>
              <a:rPr lang="en-US" sz="15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 respond to incentives in predictable ways.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AutoNum type="arabicParenR"/>
            </a:pPr>
            <a:r>
              <a:rPr lang="en-US" sz="15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 create rules and economic systems that influence individual choices and incentives.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AutoNum type="arabicParenR"/>
            </a:pPr>
            <a:r>
              <a:rPr lang="en-US" sz="15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 gain when they trade voluntarily.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AutoNum type="arabicParenR"/>
            </a:pPr>
            <a:r>
              <a:rPr lang="en-US" sz="15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People’s choices have consequences that lie in the future.</a:t>
            </a:r>
            <a:endParaRPr dirty="0"/>
          </a:p>
        </p:txBody>
      </p:sp>
      <p:sp>
        <p:nvSpPr>
          <p:cNvPr id="647" name="Google Shape;647;p27"/>
          <p:cNvSpPr txBox="1"/>
          <p:nvPr/>
        </p:nvSpPr>
        <p:spPr>
          <a:xfrm>
            <a:off x="128668" y="4614327"/>
            <a:ext cx="4359349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 b="1" i="0" u="none" strike="noStrike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rabicParenR"/>
            </a:pPr>
            <a:r>
              <a:rPr lang="en-US" sz="1800" b="1" i="0" u="none" strike="noStrike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State FOR or AGAINST Capitalism.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+mj-lt"/>
              <a:buAutoNum type="arabicParenR" startAt="2"/>
            </a:pPr>
            <a:r>
              <a:rPr lang="en-US" sz="1800" b="1" i="0" u="none" strike="noStrike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Share one brief argument </a:t>
            </a:r>
            <a:r>
              <a:rPr lang="en-US" sz="18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through the lens of an </a:t>
            </a:r>
            <a:r>
              <a:rPr lang="en-US" sz="1800" b="1" i="0" u="none" strike="noStrike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Economic </a:t>
            </a:r>
            <a:r>
              <a:rPr lang="en-US" sz="18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</a:t>
            </a:r>
            <a:r>
              <a:rPr lang="en-US" sz="1800" b="1" i="0" u="none" strike="noStrike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easoning </a:t>
            </a:r>
            <a:r>
              <a:rPr lang="en-US" sz="18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</a:t>
            </a:r>
            <a:r>
              <a:rPr lang="en-US" sz="1800" b="1" i="0" u="none" strike="noStrike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ool.</a:t>
            </a:r>
            <a:endParaRPr dirty="0"/>
          </a:p>
        </p:txBody>
      </p:sp>
      <p:pic>
        <p:nvPicPr>
          <p:cNvPr id="648" name="Google Shape;648;p27"/>
          <p:cNvPicPr preferRelativeResize="0"/>
          <p:nvPr/>
        </p:nvPicPr>
        <p:blipFill rotWithShape="1">
          <a:blip r:embed="rId3">
            <a:alphaModFix/>
          </a:blip>
          <a:srcRect l="13023" t="27581" r="33775" b="18294"/>
          <a:stretch/>
        </p:blipFill>
        <p:spPr>
          <a:xfrm>
            <a:off x="4420608" y="1188620"/>
            <a:ext cx="4723392" cy="270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27"/>
          <p:cNvPicPr preferRelativeResize="0"/>
          <p:nvPr/>
        </p:nvPicPr>
        <p:blipFill rotWithShape="1">
          <a:blip r:embed="rId4">
            <a:alphaModFix/>
          </a:blip>
          <a:srcRect l="15000" t="13713" r="13138"/>
          <a:stretch/>
        </p:blipFill>
        <p:spPr>
          <a:xfrm>
            <a:off x="128668" y="1209750"/>
            <a:ext cx="4364054" cy="2947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28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 Corners (Post-test or Poll)</a:t>
            </a:r>
            <a:endParaRPr sz="3600" b="1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657" name="Google Shape;657;p28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658" name="Google Shape;658;p28"/>
          <p:cNvSpPr/>
          <p:nvPr/>
        </p:nvSpPr>
        <p:spPr>
          <a:xfrm>
            <a:off x="500743" y="1415143"/>
            <a:ext cx="2155371" cy="1360705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Strongly Agree</a:t>
            </a:r>
            <a:endParaRPr/>
          </a:p>
        </p:txBody>
      </p:sp>
      <p:sp>
        <p:nvSpPr>
          <p:cNvPr id="659" name="Google Shape;659;p28"/>
          <p:cNvSpPr/>
          <p:nvPr/>
        </p:nvSpPr>
        <p:spPr>
          <a:xfrm>
            <a:off x="500743" y="4332514"/>
            <a:ext cx="2155371" cy="1360705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Agree</a:t>
            </a:r>
            <a:endParaRPr/>
          </a:p>
        </p:txBody>
      </p:sp>
      <p:sp>
        <p:nvSpPr>
          <p:cNvPr id="660" name="Google Shape;660;p28"/>
          <p:cNvSpPr/>
          <p:nvPr/>
        </p:nvSpPr>
        <p:spPr>
          <a:xfrm>
            <a:off x="6335486" y="4412087"/>
            <a:ext cx="2155371" cy="1360705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Disagree</a:t>
            </a:r>
            <a:endParaRPr/>
          </a:p>
        </p:txBody>
      </p:sp>
      <p:sp>
        <p:nvSpPr>
          <p:cNvPr id="661" name="Google Shape;661;p28"/>
          <p:cNvSpPr/>
          <p:nvPr/>
        </p:nvSpPr>
        <p:spPr>
          <a:xfrm>
            <a:off x="6335486" y="1404257"/>
            <a:ext cx="2155371" cy="1360705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Strongly Disagree</a:t>
            </a:r>
            <a:endParaRPr/>
          </a:p>
        </p:txBody>
      </p:sp>
      <p:sp>
        <p:nvSpPr>
          <p:cNvPr id="662" name="Google Shape;662;p28"/>
          <p:cNvSpPr txBox="1"/>
          <p:nvPr/>
        </p:nvSpPr>
        <p:spPr>
          <a:xfrm>
            <a:off x="128668" y="3287126"/>
            <a:ext cx="8810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Capitalism is the best economic system for the United States 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9"/>
          <p:cNvSpPr/>
          <p:nvPr/>
        </p:nvSpPr>
        <p:spPr>
          <a:xfrm>
            <a:off x="128668" y="347155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F234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#3: Cost-Benefit Analysis RUBRIC </a:t>
            </a:r>
            <a:endParaRPr sz="3200" b="1" baseline="30000">
              <a:solidFill>
                <a:srgbClr val="7F234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668" name="Google Shape;668;p29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7F234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669" name="Google Shape;669;p29"/>
          <p:cNvPicPr preferRelativeResize="0"/>
          <p:nvPr/>
        </p:nvPicPr>
        <p:blipFill rotWithShape="1">
          <a:blip r:embed="rId3">
            <a:alphaModFix/>
          </a:blip>
          <a:srcRect l="24816" t="26823" r="24231" b="10677"/>
          <a:stretch/>
        </p:blipFill>
        <p:spPr>
          <a:xfrm>
            <a:off x="2019300" y="1689100"/>
            <a:ext cx="5303520" cy="36576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70" name="Google Shape;670;p29"/>
          <p:cNvSpPr/>
          <p:nvPr/>
        </p:nvSpPr>
        <p:spPr>
          <a:xfrm rot="995247">
            <a:off x="6425172" y="733710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Assessments: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Self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Peer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Debate</a:t>
            </a:r>
            <a:endParaRPr/>
          </a:p>
        </p:txBody>
      </p:sp>
      <p:sp>
        <p:nvSpPr>
          <p:cNvPr id="671" name="Google Shape;671;p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WRAP-UP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2"/>
          <p:cNvSpPr txBox="1"/>
          <p:nvPr/>
        </p:nvSpPr>
        <p:spPr>
          <a:xfrm>
            <a:off x="528986" y="4154013"/>
            <a:ext cx="8280300" cy="100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Google Drive Folder - Content &amp; Pedagogy Resources</a:t>
            </a:r>
            <a:endParaRPr sz="20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https://drive.google.com/drive/folders/1kx9iF_BEv_CUMi7rN9dcpceI3BOhR4xL?usp=sharing</a:t>
            </a:r>
            <a:endParaRPr lang="en-US" sz="1300" b="1" u="sng" dirty="0">
              <a:solidFill>
                <a:schemeClr val="hlink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06" name="Google Shape;706;p32"/>
          <p:cNvSpPr txBox="1"/>
          <p:nvPr/>
        </p:nvSpPr>
        <p:spPr>
          <a:xfrm>
            <a:off x="4037696" y="2416406"/>
            <a:ext cx="4292599" cy="9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Cheryl Ayers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u="sng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cheryl42@vt.edu</a:t>
            </a:r>
            <a:endParaRPr sz="2500" b="1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07" name="Google Shape;707;p32" descr="Image result for patriotic thank you clipart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486" y="694254"/>
            <a:ext cx="2899958" cy="2874519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32"/>
          <p:cNvSpPr txBox="1"/>
          <p:nvPr/>
        </p:nvSpPr>
        <p:spPr>
          <a:xfrm>
            <a:off x="4163427" y="1132749"/>
            <a:ext cx="4292599" cy="9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Dan Mortensen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u="sng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drmortensen@vcu.edu</a:t>
            </a:r>
            <a:endParaRPr sz="2500" b="1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DDB1A-0963-17DF-5415-0AA273A5E9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oogle Shape;349;p2">
            <a:extLst>
              <a:ext uri="{FF2B5EF4-FFF2-40B4-BE49-F238E27FC236}">
                <a16:creationId xmlns:a16="http://schemas.microsoft.com/office/drawing/2014/main" id="{8C6C33D3-F6FA-4954-6EC6-EF24150A7A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69684" y="5309588"/>
            <a:ext cx="2568978" cy="97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44;p2" descr="C:\Users\Cheryl.Gary-Travel-PC.000\Documents\2 VIRGINIA TECH\Flyers\virginia-tech new logo.png">
            <a:extLst>
              <a:ext uri="{FF2B5EF4-FFF2-40B4-BE49-F238E27FC236}">
                <a16:creationId xmlns:a16="http://schemas.microsoft.com/office/drawing/2014/main" id="{67A2BB51-EAF5-2F05-BEAB-279FFA27ED4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05339" y="5323833"/>
            <a:ext cx="2331720" cy="96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68" name="Google Shape;368;p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69" name="Google Shape;369;p4"/>
          <p:cNvSpPr/>
          <p:nvPr/>
        </p:nvSpPr>
        <p:spPr>
          <a:xfrm>
            <a:off x="1" y="5480346"/>
            <a:ext cx="91440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Ayers, C. A. (2018). A first step toward a practice-based theory of pedagogical content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knowledge in secondary economics. </a:t>
            </a:r>
            <a:r>
              <a:rPr lang="en-US" sz="1400" i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Journal of Social Studies Research, 42</a:t>
            </a:r>
            <a:r>
              <a:rPr lang="en-US" sz="14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61-79.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Ayers, C. A. (2019). Teaching students to ‘think like economists’ as democratic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citizenship preparation. </a:t>
            </a:r>
            <a:r>
              <a:rPr lang="en-US" sz="1400" i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Journal of Social Studies Research, 43</a:t>
            </a:r>
            <a:r>
              <a:rPr lang="en-US" sz="140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(4), 405-419.</a:t>
            </a:r>
            <a:endParaRPr/>
          </a:p>
        </p:txBody>
      </p:sp>
      <p:grpSp>
        <p:nvGrpSpPr>
          <p:cNvPr id="370" name="Google Shape;370;p4"/>
          <p:cNvGrpSpPr/>
          <p:nvPr/>
        </p:nvGrpSpPr>
        <p:grpSpPr>
          <a:xfrm>
            <a:off x="2488850" y="1594543"/>
            <a:ext cx="3891744" cy="3648982"/>
            <a:chOff x="880575" y="55295"/>
            <a:chExt cx="3891744" cy="3648982"/>
          </a:xfrm>
        </p:grpSpPr>
        <p:sp>
          <p:nvSpPr>
            <p:cNvPr id="371" name="Google Shape;371;p4"/>
            <p:cNvSpPr/>
            <p:nvPr/>
          </p:nvSpPr>
          <p:spPr>
            <a:xfrm>
              <a:off x="1619192" y="55295"/>
              <a:ext cx="2304625" cy="2304625"/>
            </a:xfrm>
            <a:prstGeom prst="ellipse">
              <a:avLst/>
            </a:prstGeom>
            <a:solidFill>
              <a:srgbClr val="4674AA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 txBox="1"/>
            <p:nvPr/>
          </p:nvSpPr>
          <p:spPr>
            <a:xfrm>
              <a:off x="1926475" y="458605"/>
              <a:ext cx="1690058" cy="103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Quattrocento Sans"/>
                <a:buNone/>
              </a:pPr>
              <a:r>
                <a:rPr lang="en-US" sz="14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Social Studies, English, Science, Math, LIFE 101, Personal Finance, Controversial Issues</a:t>
              </a:r>
              <a:br>
                <a:rPr lang="en-US" sz="12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12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attrocento Sans"/>
                <a:buNone/>
              </a:pPr>
              <a:br>
                <a:rPr lang="en-US" sz="12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endParaRPr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2467694" y="1399652"/>
              <a:ext cx="2304625" cy="2304625"/>
            </a:xfrm>
            <a:prstGeom prst="ellipse">
              <a:avLst/>
            </a:prstGeom>
            <a:solidFill>
              <a:srgbClr val="96ACCF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 txBox="1"/>
            <p:nvPr/>
          </p:nvSpPr>
          <p:spPr>
            <a:xfrm>
              <a:off x="3172525" y="1995014"/>
              <a:ext cx="1382775" cy="1267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Quattrocento Sans"/>
                <a:buNone/>
              </a:pPr>
              <a:r>
                <a:rPr lang="en-US" sz="17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 Economics</a:t>
              </a: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880575" y="1399652"/>
              <a:ext cx="2304625" cy="2304625"/>
            </a:xfrm>
            <a:prstGeom prst="ellipse">
              <a:avLst/>
            </a:prstGeom>
            <a:solidFill>
              <a:srgbClr val="96ACCF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 txBox="1"/>
            <p:nvPr/>
          </p:nvSpPr>
          <p:spPr>
            <a:xfrm>
              <a:off x="1097594" y="1995014"/>
              <a:ext cx="1382775" cy="1267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attrocento Sans"/>
                <a:buNone/>
              </a:pPr>
              <a:br>
                <a:rPr lang="en-US" sz="12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Real-world</a:t>
              </a:r>
              <a:b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Critical</a:t>
              </a:r>
              <a:b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Thinking</a:t>
              </a:r>
              <a:b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US" sz="1600" b="1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Skills</a:t>
              </a:r>
              <a:endParaRPr/>
            </a:p>
          </p:txBody>
        </p:sp>
      </p:grpSp>
      <p:sp>
        <p:nvSpPr>
          <p:cNvPr id="377" name="Google Shape;377;p4"/>
          <p:cNvSpPr/>
          <p:nvPr/>
        </p:nvSpPr>
        <p:spPr>
          <a:xfrm>
            <a:off x="5723069" y="1724044"/>
            <a:ext cx="3420932" cy="117686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2551" y="64211"/>
                </a:moveTo>
                <a:lnTo>
                  <a:pt x="-44002" y="195643"/>
                </a:lnTo>
              </a:path>
            </a:pathLst>
          </a:custGeom>
          <a:solidFill>
            <a:srgbClr val="0033CC"/>
          </a:solidFill>
          <a:ln w="127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u="sng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Skills/Tools</a:t>
            </a:r>
            <a:br>
              <a:rPr lang="en-US" sz="1300" b="1" u="sng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13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#1 Cost-benefit analysis chart</a:t>
            </a:r>
            <a:br>
              <a:rPr lang="en-US" sz="13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13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#2 PACED decision making model</a:t>
            </a:r>
            <a:br>
              <a:rPr lang="en-US" sz="13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13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#3 Economic way of thinking 6 principles</a:t>
            </a:r>
            <a:endParaRPr sz="13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8" name="Google Shape;378;p4"/>
          <p:cNvSpPr/>
          <p:nvPr/>
        </p:nvSpPr>
        <p:spPr>
          <a:xfrm>
            <a:off x="4257040" y="3386666"/>
            <a:ext cx="396240" cy="426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FB3763-F7D7-0D4E-FC0C-2F4A29EFD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33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3"/>
          <p:cNvSpPr txBox="1"/>
          <p:nvPr/>
        </p:nvSpPr>
        <p:spPr>
          <a:xfrm>
            <a:off x="258750" y="228600"/>
            <a:ext cx="86265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Quattrocento Sans"/>
              <a:buNone/>
            </a:pPr>
            <a:r>
              <a:rPr lang="en-US" sz="5400" b="1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Questions/Comments?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4"/>
          <p:cNvSpPr/>
          <p:nvPr/>
        </p:nvSpPr>
        <p:spPr>
          <a:xfrm>
            <a:off x="128668" y="347155"/>
            <a:ext cx="88106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7F234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Tool #3: Cost-Benefit Analysis RUBRIC </a:t>
            </a:r>
            <a:endParaRPr sz="3200" b="1" baseline="30000">
              <a:solidFill>
                <a:srgbClr val="7F234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22" name="Google Shape;722;p34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7F234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723" name="Google Shape;723;p34"/>
          <p:cNvPicPr preferRelativeResize="0"/>
          <p:nvPr/>
        </p:nvPicPr>
        <p:blipFill rotWithShape="1">
          <a:blip r:embed="rId3">
            <a:alphaModFix/>
          </a:blip>
          <a:srcRect l="24816" t="26823" r="24231" b="10677"/>
          <a:stretch/>
        </p:blipFill>
        <p:spPr>
          <a:xfrm>
            <a:off x="2019300" y="1689100"/>
            <a:ext cx="5303520" cy="36576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724" name="Google Shape;724;p34"/>
          <p:cNvSpPr/>
          <p:nvPr/>
        </p:nvSpPr>
        <p:spPr>
          <a:xfrm rot="995247">
            <a:off x="6425172" y="733710"/>
            <a:ext cx="2791348" cy="2665670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Assessments: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Self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Peer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Debate</a:t>
            </a:r>
            <a:endParaRPr/>
          </a:p>
        </p:txBody>
      </p:sp>
      <p:sp>
        <p:nvSpPr>
          <p:cNvPr id="725" name="Google Shape;725;p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MORE SLIDES &amp; RESOURCES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2" name="Google Shape;732;p35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33" name="Google Shape;733;p35"/>
          <p:cNvSpPr txBox="1"/>
          <p:nvPr/>
        </p:nvSpPr>
        <p:spPr>
          <a:xfrm>
            <a:off x="320040" y="1265067"/>
            <a:ext cx="8503920" cy="594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Quattrocento Sans"/>
              <a:buNone/>
            </a:pPr>
            <a:r>
              <a:rPr lang="en-US" sz="24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Why is it important to teach students to </a:t>
            </a:r>
            <a:br>
              <a:rPr lang="en-US" sz="24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24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discuss/deliberate/debate controversial issues?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Quattrocento Sans"/>
              <a:buNone/>
            </a:pPr>
            <a:r>
              <a:rPr lang="en-US" sz="24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TEACHER REFLECTIONS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“I want my students to learn how to really 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listen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 one another and take the 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perspectives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of their classmates.  I want to encourage my students to come to class with an 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open mind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willingness to learn from their peers, and 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respect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for differences.”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“My goals for student learning include 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introspection, reflection, and critical thinking 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skills, all of which are fostered in 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dialogue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with peers about topics that make them step outside their 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comfort zones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“The appeal of ‘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hard stuff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’ is that it encourages students to think critically about social life, that is, to 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question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what they learn and make meaning from what they learn, to 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synthesize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information from 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various sources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and to </a:t>
            </a:r>
            <a:r>
              <a:rPr lang="en-US" sz="2000" b="1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evaluate</a:t>
            </a:r>
            <a:r>
              <a:rPr lang="en-US" sz="2000" b="0" i="0" u="none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ideas.”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34" name="Google Shape;734;p35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&amp; Civil Dialogue</a:t>
            </a:r>
            <a:endParaRPr sz="3600" b="1" i="0" u="none" strike="noStrike" cap="none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6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0" name="Google Shape;740;p36"/>
          <p:cNvPicPr preferRelativeResize="0"/>
          <p:nvPr/>
        </p:nvPicPr>
        <p:blipFill rotWithShape="1">
          <a:blip r:embed="rId3">
            <a:alphaModFix/>
          </a:blip>
          <a:srcRect l="13104" r="14333" b="10311"/>
          <a:stretch/>
        </p:blipFill>
        <p:spPr>
          <a:xfrm>
            <a:off x="893474" y="1539240"/>
            <a:ext cx="7281003" cy="5059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1" name="Google Shape;741;p36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42" name="Google Shape;742;p36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Other Resources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7" name="Google Shape;747;p37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48" name="Google Shape;748;p37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Other Resources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49" name="Google Shape;749;p37"/>
          <p:cNvSpPr txBox="1"/>
          <p:nvPr/>
        </p:nvSpPr>
        <p:spPr>
          <a:xfrm>
            <a:off x="320043" y="1266304"/>
            <a:ext cx="8619244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Economics 101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Scarcity and Choice</a:t>
            </a:r>
            <a:r>
              <a:rPr lang="en-US"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(4:35)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http://www.youtube.com/watch?v=yoVc_S_gd_0</a:t>
            </a:r>
            <a:endParaRPr sz="14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Intro to Economics: Crash Course </a:t>
            </a:r>
            <a:r>
              <a:rPr lang="en-US"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(12:08)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https://www.youtube.com/watch?v=3ez10ADR_gM&amp;t=5s</a:t>
            </a:r>
            <a:endParaRPr sz="14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Economic Education Podcasts</a:t>
            </a:r>
            <a:endParaRPr sz="24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Think Like an Economist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https://podcasts.apple.com/us/podcast/think-like-an-economist/id1523898793</a:t>
            </a:r>
            <a:endParaRPr sz="14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Planet Money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https://www.npr.org/podcasts/510289/planet-money</a:t>
            </a:r>
            <a:endParaRPr sz="14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Freakanomics</a:t>
            </a:r>
            <a:endParaRPr sz="2000" b="1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https://freakonomics.com/category/podcasts/</a:t>
            </a:r>
            <a:endParaRPr sz="12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EconEdLink</a:t>
            </a:r>
            <a:endParaRPr sz="2400" b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https://www.econedlink.org/</a:t>
            </a:r>
            <a:endParaRPr sz="1200" b="0" i="0" u="none" strike="noStrike" cap="none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MRU EconInBox</a:t>
            </a:r>
            <a:endParaRPr sz="2400" b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https://www.econinbox.com/</a:t>
            </a:r>
            <a:endParaRPr sz="12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50" name="Google Shape;750;p37"/>
          <p:cNvPicPr preferRelativeResize="0"/>
          <p:nvPr/>
        </p:nvPicPr>
        <p:blipFill rotWithShape="1">
          <a:blip r:embed="rId10">
            <a:alphaModFix/>
          </a:blip>
          <a:srcRect l="4671" t="28438" r="67042" b="22188"/>
          <a:stretch/>
        </p:blipFill>
        <p:spPr>
          <a:xfrm>
            <a:off x="7068766" y="-24805"/>
            <a:ext cx="2075234" cy="2036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 txBox="1"/>
          <p:nvPr/>
        </p:nvSpPr>
        <p:spPr>
          <a:xfrm>
            <a:off x="929640" y="777240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292897" y="1206698"/>
            <a:ext cx="8558210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Vanderbilt University, Center for Teaching, Difficult Dialogues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https://cft.vanderbilt.edu/guides-sub-pages/difficult-dialogues/#tools</a:t>
            </a:r>
            <a:endParaRPr sz="14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iCivics</a:t>
            </a:r>
            <a:endParaRPr sz="2400" b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https://www.icivics.org</a:t>
            </a:r>
            <a:endParaRPr sz="14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Teaching for Democracy Alliance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http://www.teachingfordemocracy.org</a:t>
            </a:r>
            <a:endParaRPr sz="14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St. Louis Fed Minimum Wage Debate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https://www.stlouisfed.org/education/structured-minimum-wage-debate?s=03</a:t>
            </a:r>
            <a:endParaRPr sz="14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ts val="2400"/>
              <a:buFont typeface="Noto Sans Symbols"/>
              <a:buNone/>
            </a:pPr>
            <a:r>
              <a:rPr lang="en-US" sz="24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 World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ts val="1400"/>
              <a:buFont typeface="Noto Sans Symbols"/>
              <a:buNone/>
            </a:pPr>
            <a:r>
              <a:rPr lang="en-US" sz="1400" u="sng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http://www.educationworld.com/a_lesson/lesson/lesson304.shtml</a:t>
            </a:r>
            <a:endParaRPr sz="14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Educational Technology Tools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Nearpod, GoSoapBox, Padlet, Pear Deck, Google Jamboard</a:t>
            </a:r>
            <a:endParaRPr sz="1400" i="1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58" name="Google Shape;758;p38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59" name="Google Shape;759;p38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Other Resources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9"/>
          <p:cNvSpPr txBox="1"/>
          <p:nvPr/>
        </p:nvSpPr>
        <p:spPr>
          <a:xfrm>
            <a:off x="252248" y="1447800"/>
            <a:ext cx="8686800" cy="511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30 second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opening position statement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(no specifics) – For 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30 second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opening position statement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(no specifics) – Opposed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endParaRPr sz="27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argument (3 main points)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– For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argument (3 main points)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– Opposed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r>
              <a:rPr lang="en-US" sz="2200" b="0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5 minute work period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endParaRPr sz="2200" b="0" i="0" u="none" strike="noStrike" cap="none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rebuttal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(respond to 3 main points) – For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rebuttal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(respond to 3 main points) – Opposed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r>
              <a:rPr lang="en-US" sz="2200" b="0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3 minute work period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endParaRPr sz="2200" b="0" i="0" u="none" strike="noStrike" cap="none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– For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2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– Opposed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r>
              <a:rPr lang="en-US" sz="2200" b="0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1 minute work period</a:t>
            </a:r>
            <a:endParaRPr/>
          </a:p>
          <a:p>
            <a:pPr marL="320040" marR="0" lvl="1" indent="0" algn="l" rtl="0">
              <a:spcBef>
                <a:spcPts val="341"/>
              </a:spcBef>
              <a:spcAft>
                <a:spcPts val="0"/>
              </a:spcAft>
              <a:buClr>
                <a:srgbClr val="8CADAE"/>
              </a:buClr>
              <a:buSzPct val="70000"/>
              <a:buFont typeface="Noto Sans Symbols"/>
              <a:buNone/>
            </a:pPr>
            <a:endParaRPr sz="2200" b="0" i="0" u="none" strike="noStrike" cap="none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1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summary and closing statement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– Opposed</a:t>
            </a:r>
            <a:endParaRPr/>
          </a:p>
          <a:p>
            <a:pPr marL="0" marR="0" lvl="0" indent="0" algn="l" rtl="0">
              <a:spcBef>
                <a:spcPts val="418"/>
              </a:spcBef>
              <a:spcAft>
                <a:spcPts val="0"/>
              </a:spcAft>
              <a:buClr>
                <a:srgbClr val="CCB400"/>
              </a:buClr>
              <a:buSzPct val="85000"/>
              <a:buFont typeface="Noto Sans Symbols"/>
              <a:buNone/>
            </a:pP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1 minute </a:t>
            </a:r>
            <a:r>
              <a:rPr lang="en-US" sz="2700" u="sng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position summary and closing statement </a:t>
            </a:r>
            <a:r>
              <a:rPr lang="en-US" sz="27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– For</a:t>
            </a:r>
            <a:endParaRPr/>
          </a:p>
        </p:txBody>
      </p:sp>
      <p:sp>
        <p:nvSpPr>
          <p:cNvPr id="766" name="Google Shape;766;p39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Debate Format Example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67" name="Google Shape;767;p39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3" name="Google Shape;773;p40"/>
          <p:cNvGraphicFramePr/>
          <p:nvPr/>
        </p:nvGraphicFramePr>
        <p:xfrm>
          <a:off x="685804" y="1508760"/>
          <a:ext cx="7924800" cy="2595950"/>
        </p:xfrm>
        <a:graphic>
          <a:graphicData uri="http://schemas.openxmlformats.org/drawingml/2006/table">
            <a:tbl>
              <a:tblPr firstRow="1" bandRow="1">
                <a:noFill/>
                <a:tableStyleId>{CB0C61D2-14A4-4622-A3A0-5CBEF92C1513}</a:tableStyleId>
              </a:tblPr>
              <a:tblGrid>
                <a:gridCol w="662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Debate Performance Criteria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Score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Uses one or more of the 3 Economic Way of Thinking Tools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Stays on topic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Supports arguments with evidence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Delivers persuasiveness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Demonstrates teamwork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0033CC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Shows responsiveness to opposing team’s arguments</a:t>
                      </a:r>
                      <a:endParaRPr sz="1800" b="1">
                        <a:solidFill>
                          <a:srgbClr val="0033CC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74" name="Google Shape;774;p40"/>
          <p:cNvSpPr txBox="1"/>
          <p:nvPr/>
        </p:nvSpPr>
        <p:spPr>
          <a:xfrm>
            <a:off x="262380" y="4892040"/>
            <a:ext cx="86192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1=Needs More Practice     5=Join the Debate Club       10=Debate Stage Ready</a:t>
            </a:r>
            <a:endParaRPr/>
          </a:p>
        </p:txBody>
      </p:sp>
      <p:sp>
        <p:nvSpPr>
          <p:cNvPr id="775" name="Google Shape;775;p40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Debate Rubric Example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776" name="Google Shape;776;p40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77" name="Google Shape;777;p40"/>
          <p:cNvCxnSpPr/>
          <p:nvPr/>
        </p:nvCxnSpPr>
        <p:spPr>
          <a:xfrm>
            <a:off x="262378" y="4739640"/>
            <a:ext cx="8595360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5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85" name="Google Shape;385;p5"/>
          <p:cNvSpPr/>
          <p:nvPr/>
        </p:nvSpPr>
        <p:spPr>
          <a:xfrm>
            <a:off x="204716" y="1219349"/>
            <a:ext cx="8688913" cy="549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Student Learning Outcomes 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sharpening critical thinking and critical literacy skills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entertaining multiple perspectives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gaining a deeper, nuanced understanding of subject-specific content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making students’ thinking explicit for assessment purposes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achieving a inter/multidisciplinary understanding of current events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using evidence to draw conclusions and make generalizations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articulating and defending positions using content vocabulary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laying the groundwork for authentic discussions and civil debates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casting informed votes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analyzing and synthesizing primary and secondary sources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comparing and contrasting historical, cultural, and political perspectives 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explaining cause-and-effect relationships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practicing citizenship skills such as collaborating, compromising, and reaching consensus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thinking like an economist for authentic disciplinary learning (like historical thinking)</a:t>
            </a:r>
            <a:endParaRPr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Calibri"/>
              <a:buAutoNum type="arabicParenR"/>
            </a:pPr>
            <a:r>
              <a:rPr lang="en-US" sz="1600" b="1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making more productive and prosperous workplace and everyday life decisions</a:t>
            </a:r>
            <a:endParaRPr dirty="0"/>
          </a:p>
        </p:txBody>
      </p:sp>
      <p:sp>
        <p:nvSpPr>
          <p:cNvPr id="386" name="Google Shape;386;p5"/>
          <p:cNvSpPr/>
          <p:nvPr/>
        </p:nvSpPr>
        <p:spPr>
          <a:xfrm>
            <a:off x="5336112" y="1150522"/>
            <a:ext cx="3603172" cy="1985906"/>
          </a:xfrm>
          <a:prstGeom prst="cloudCallout">
            <a:avLst>
              <a:gd name="adj1" fmla="val -72270"/>
              <a:gd name="adj2" fmla="val -64538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Simple yet powerful </a:t>
            </a:r>
            <a:br>
              <a:rPr lang="en-US" sz="20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20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“game-changing” tools!</a:t>
            </a:r>
            <a:endParaRPr dirty="0"/>
          </a:p>
        </p:txBody>
      </p:sp>
      <p:sp>
        <p:nvSpPr>
          <p:cNvPr id="387" name="Google Shape;387;p5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Economic Reasoning Skills </a:t>
            </a:r>
            <a:r>
              <a:rPr lang="en-US" sz="18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(Ayers, 2019)</a:t>
            </a:r>
            <a:r>
              <a:rPr lang="en-US" sz="36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3600" b="1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CC"/>
          </a:solidFill>
          <a:ln w="254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</a:pPr>
            <a:r>
              <a:rPr lang="en-US" sz="7200" b="1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Teaching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</a:pPr>
            <a:r>
              <a:rPr lang="en-US" sz="7200" b="1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Quattrocento Sans"/>
              <a:buNone/>
            </a:pPr>
            <a:r>
              <a:rPr lang="en-US" sz="7200" b="1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&amp; Civil Dialogue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attrocento Sans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(references in PPT notes section)</a:t>
            </a:r>
            <a:r>
              <a:rPr lang="en-US" sz="7200" b="1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"/>
          <p:cNvSpPr/>
          <p:nvPr/>
        </p:nvSpPr>
        <p:spPr>
          <a:xfrm>
            <a:off x="0" y="0"/>
            <a:ext cx="9144000" cy="685800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8" name="Google Shape;408;p8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09" name="Google Shape;409;p8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&amp; Civil Dialogue</a:t>
            </a:r>
            <a:endParaRPr sz="3600" b="1" i="0" u="none" strike="noStrike" cap="none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0" name="Google Shape;410;p8"/>
          <p:cNvSpPr txBox="1"/>
          <p:nvPr/>
        </p:nvSpPr>
        <p:spPr>
          <a:xfrm>
            <a:off x="0" y="1410362"/>
            <a:ext cx="9144000" cy="484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400"/>
              <a:buFont typeface="Quattrocento Sans"/>
              <a:buNone/>
            </a:pPr>
            <a:r>
              <a:rPr lang="en-US" sz="24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What’s the problem?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</a:pPr>
            <a:endParaRPr sz="500" b="1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 is Politically Polarized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Americans less likely to hear diverse opinions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(self-selection into like-minded physical and virtual communities)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Media Echo Chambers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Liberals become more liberal and conservatives become more conservative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(scarcity of moderate viewpoints)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Quattrocento Sans"/>
              <a:buNone/>
            </a:pPr>
            <a:r>
              <a:rPr lang="en-US" sz="2000" b="1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Youth Impact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Social media and habits of consuming news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Scarcity of instruction prior to political identities formed then closed off to alternative perspectives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700"/>
              <a:buFont typeface="Quattrocento Sans"/>
              <a:buNone/>
            </a:pPr>
            <a:r>
              <a:rPr lang="en-US" sz="1700" b="0" i="0" u="none" strike="noStrike" cap="none" dirty="0">
                <a:solidFill>
                  <a:srgbClr val="0033C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(further polarization toward dominant community narrative)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0033C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6DB24-68FD-46B4-9FF5-19FEB2BF3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9"/>
          <p:cNvSpPr txBox="1">
            <a:spLocks noGrp="1"/>
          </p:cNvSpPr>
          <p:nvPr>
            <p:ph type="body" idx="1"/>
          </p:nvPr>
        </p:nvSpPr>
        <p:spPr>
          <a:xfrm>
            <a:off x="514350" y="1371606"/>
            <a:ext cx="8115300" cy="444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200"/>
              <a:buNone/>
            </a:pPr>
            <a:r>
              <a:rPr lang="en-US" sz="2200" b="1">
                <a:solidFill>
                  <a:srgbClr val="0033CC"/>
                </a:solidFill>
              </a:rPr>
              <a:t>Carefully Align Difficult Topics with Subject Area Learning Goals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rgbClr val="0033CC"/>
                </a:solidFill>
              </a:rPr>
              <a:t>Anticipate what “hot button” topics may become controversial to your unique group of students BEFORE the lesson/course begins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rgbClr val="0033CC"/>
                </a:solidFill>
              </a:rPr>
              <a:t>Reflect on how such conversations might actually contribute to – rather than detract from – your overall learning objectives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rgbClr val="0033CC"/>
                </a:solidFill>
              </a:rPr>
              <a:t>Clearly define course goals in the course syllabus for students and parents; perhaps ask your principal to approve</a:t>
            </a:r>
            <a:endParaRPr/>
          </a:p>
        </p:txBody>
      </p:sp>
      <p:cxnSp>
        <p:nvCxnSpPr>
          <p:cNvPr id="418" name="Google Shape;418;p9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19" name="Google Shape;419;p9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Best Practices</a:t>
            </a:r>
            <a:endParaRPr sz="3600" b="1" i="0" u="none" strike="noStrike" cap="none" baseline="30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20" name="Google Shape;420;p9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39" y="4215657"/>
            <a:ext cx="3185869" cy="160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070017-1E9F-3AE3-EAD7-22F7F39F02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72" t="1766" r="2821" b="82339"/>
          <a:stretch/>
        </p:blipFill>
        <p:spPr bwMode="auto">
          <a:xfrm>
            <a:off x="7870411" y="5905761"/>
            <a:ext cx="1171231" cy="80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0"/>
          <p:cNvSpPr txBox="1">
            <a:spLocks noGrp="1"/>
          </p:cNvSpPr>
          <p:nvPr>
            <p:ph type="body" idx="1"/>
          </p:nvPr>
        </p:nvSpPr>
        <p:spPr>
          <a:xfrm>
            <a:off x="571500" y="1325881"/>
            <a:ext cx="8115300" cy="537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200"/>
              <a:buNone/>
            </a:pPr>
            <a:r>
              <a:rPr lang="en-US" sz="2200" b="1" dirty="0">
                <a:solidFill>
                  <a:srgbClr val="0033CC"/>
                </a:solidFill>
              </a:rPr>
              <a:t>Co-Create and Post Clear Ground Rules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What will and will not be permitted and consequences for violating the rules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Model appropriate thinking and behaviors for students 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✔"/>
            </a:pPr>
            <a:r>
              <a:rPr lang="en-US" sz="1800" dirty="0">
                <a:solidFill>
                  <a:srgbClr val="0033CC"/>
                </a:solidFill>
              </a:rPr>
              <a:t>Explicitly and proactively invite unique and differing experiences and perspectives as valuable parts of social discourse and decision-making in a democracy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None/>
            </a:pPr>
            <a:br>
              <a:rPr lang="en-US" sz="1800" dirty="0">
                <a:solidFill>
                  <a:srgbClr val="0033CC"/>
                </a:solidFill>
              </a:rPr>
            </a:br>
            <a:endParaRPr sz="1800" dirty="0">
              <a:solidFill>
                <a:srgbClr val="0033CC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0033CC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0033CC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0033CC"/>
              </a:solidFill>
            </a:endParaRPr>
          </a:p>
        </p:txBody>
      </p:sp>
      <p:cxnSp>
        <p:nvCxnSpPr>
          <p:cNvPr id="428" name="Google Shape;428;p10"/>
          <p:cNvCxnSpPr/>
          <p:nvPr/>
        </p:nvCxnSpPr>
        <p:spPr>
          <a:xfrm>
            <a:off x="0" y="104166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29" name="Google Shape;429;p10"/>
          <p:cNvSpPr/>
          <p:nvPr/>
        </p:nvSpPr>
        <p:spPr>
          <a:xfrm>
            <a:off x="128668" y="347155"/>
            <a:ext cx="88106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attrocento Sans"/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Controversial Issues Best Practices</a:t>
            </a:r>
            <a:endParaRPr sz="3600" b="1" i="0" u="none" strike="noStrike" cap="none" baseline="30000" dirty="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30" name="Google Shape;430;p10"/>
          <p:cNvSpPr/>
          <p:nvPr/>
        </p:nvSpPr>
        <p:spPr>
          <a:xfrm>
            <a:off x="1931670" y="3771900"/>
            <a:ext cx="5558700" cy="2647505"/>
          </a:xfrm>
          <a:prstGeom prst="rect">
            <a:avLst/>
          </a:prstGeom>
          <a:solidFill>
            <a:srgbClr val="C5D8F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u="sng" dirty="0">
                <a:solidFill>
                  <a:srgbClr val="0033CC"/>
                </a:solidFill>
                <a:sym typeface="Arial"/>
              </a:rPr>
              <a:t>EXAMPLES OF GROUND RULES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b="0" i="0" dirty="0">
                <a:solidFill>
                  <a:srgbClr val="0033CC"/>
                </a:solidFill>
                <a:sym typeface="Arial"/>
              </a:rPr>
              <a:t>Argue ideas rather than attacking people </a:t>
            </a:r>
            <a:endParaRPr sz="1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033CC"/>
                </a:solidFill>
                <a:sym typeface="Arial"/>
              </a:rPr>
              <a:t>D</a:t>
            </a:r>
            <a:r>
              <a:rPr lang="en-US" sz="1500" b="0" i="0" dirty="0">
                <a:solidFill>
                  <a:srgbClr val="0033CC"/>
                </a:solidFill>
                <a:sym typeface="Arial"/>
              </a:rPr>
              <a:t>evelop empathy for other viewpoints by actively listening</a:t>
            </a:r>
            <a:endParaRPr sz="1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033CC"/>
                </a:solidFill>
                <a:sym typeface="Arial"/>
              </a:rPr>
              <a:t>Paraphrase others’ ideas before responding (don’t assume)</a:t>
            </a:r>
            <a:endParaRPr sz="1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b="0" i="0" dirty="0">
                <a:solidFill>
                  <a:srgbClr val="0033CC"/>
                </a:solidFill>
                <a:sym typeface="Arial"/>
              </a:rPr>
              <a:t>Value insight above being right</a:t>
            </a:r>
            <a:endParaRPr sz="1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b="0" i="0" dirty="0">
                <a:solidFill>
                  <a:srgbClr val="0033CC"/>
                </a:solidFill>
                <a:sym typeface="Arial"/>
              </a:rPr>
              <a:t>Be curious about the gaps in your own arguments</a:t>
            </a:r>
            <a:endParaRPr sz="1500"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033CC"/>
                </a:solidFill>
                <a:sym typeface="Arial"/>
              </a:rPr>
              <a:t>D</a:t>
            </a:r>
            <a:r>
              <a:rPr lang="en-US" sz="1500" b="0" i="0" dirty="0">
                <a:solidFill>
                  <a:srgbClr val="0033CC"/>
                </a:solidFill>
                <a:sym typeface="Arial"/>
              </a:rPr>
              <a:t>iscover points of connection to reach a compromise</a:t>
            </a:r>
            <a:endParaRPr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3648</Words>
  <Application>Microsoft Office PowerPoint</Application>
  <PresentationFormat>On-screen Show (4:3)</PresentationFormat>
  <Paragraphs>735</Paragraphs>
  <Slides>47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64" baseType="lpstr">
      <vt:lpstr>Calibri (heading)</vt:lpstr>
      <vt:lpstr>Times</vt:lpstr>
      <vt:lpstr>Segoe UI Symbol</vt:lpstr>
      <vt:lpstr>Calibri</vt:lpstr>
      <vt:lpstr>Segoe UI</vt:lpstr>
      <vt:lpstr>Arial</vt:lpstr>
      <vt:lpstr>Quattrocento Sans</vt:lpstr>
      <vt:lpstr>Calibri Light</vt:lpstr>
      <vt:lpstr>Lucida Calligraphy</vt:lpstr>
      <vt:lpstr>Wingdings</vt:lpstr>
      <vt:lpstr>Montserrat</vt:lpstr>
      <vt:lpstr>Noto Sans Symbols</vt:lpstr>
      <vt:lpstr>Office Theme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Socialism RESEARCH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Cisneros</dc:creator>
  <cp:lastModifiedBy>Cheryl Ayers</cp:lastModifiedBy>
  <cp:revision>23</cp:revision>
  <cp:lastPrinted>2024-02-26T19:49:07Z</cp:lastPrinted>
  <dcterms:created xsi:type="dcterms:W3CDTF">2014-10-27T16:28:22Z</dcterms:created>
  <dcterms:modified xsi:type="dcterms:W3CDTF">2024-02-26T23:30:10Z</dcterms:modified>
</cp:coreProperties>
</file>