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6858000" cx="12192000"/>
  <p:notesSz cx="6858000" cy="9144000"/>
  <p:embeddedFontLst>
    <p:embeddedFont>
      <p:font typeface="Inter Light"/>
      <p:regular r:id="rId40"/>
      <p:bold r:id="rId41"/>
    </p:embeddedFont>
    <p:embeddedFont>
      <p:font typeface="Roboto"/>
      <p:regular r:id="rId42"/>
      <p:bold r:id="rId43"/>
      <p:italic r:id="rId44"/>
      <p:boldItalic r:id="rId45"/>
    </p:embeddedFont>
    <p:embeddedFont>
      <p:font typeface="Lobster"/>
      <p:regular r:id="rId46"/>
    </p:embeddedFont>
    <p:embeddedFont>
      <p:font typeface="Inter"/>
      <p:regular r:id="rId47"/>
      <p:bold r:id="rId48"/>
    </p:embeddedFont>
    <p:embeddedFont>
      <p:font typeface="Source Code Pro"/>
      <p:regular r:id="rId49"/>
      <p:bold r:id="rId50"/>
      <p:italic r:id="rId51"/>
      <p:boldItalic r:id="rId52"/>
    </p:embeddedFont>
    <p:embeddedFont>
      <p:font typeface="Helvetica Neue"/>
      <p:regular r:id="rId53"/>
      <p:bold r:id="rId54"/>
      <p:italic r:id="rId55"/>
      <p:boldItalic r:id="rId56"/>
    </p:embeddedFont>
    <p:embeddedFont>
      <p:font typeface="Oswald"/>
      <p:regular r:id="rId57"/>
      <p:bold r:id="rId58"/>
    </p:embeddedFont>
    <p:embeddedFont>
      <p:font typeface="Merriweather"/>
      <p:regular r:id="rId59"/>
      <p:bold r:id="rId60"/>
      <p:italic r:id="rId61"/>
      <p:boldItalic r:id="rId6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3" roundtripDataSignature="AMtx7mgODkHnuzdm74zs30Ab+peigsf9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InterLight-regular.fntdata"/><Relationship Id="rId42" Type="http://schemas.openxmlformats.org/officeDocument/2006/relationships/font" Target="fonts/Roboto-regular.fntdata"/><Relationship Id="rId41" Type="http://schemas.openxmlformats.org/officeDocument/2006/relationships/font" Target="fonts/InterLight-bold.fntdata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Lobster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Inter-bold.fntdata"/><Relationship Id="rId47" Type="http://schemas.openxmlformats.org/officeDocument/2006/relationships/font" Target="fonts/Inter-regular.fntdata"/><Relationship Id="rId49" Type="http://schemas.openxmlformats.org/officeDocument/2006/relationships/font" Target="fonts/SourceCode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Merriweather-boldItalic.fntdata"/><Relationship Id="rId61" Type="http://schemas.openxmlformats.org/officeDocument/2006/relationships/font" Target="fonts/Merriweather-italic.fntdata"/><Relationship Id="rId20" Type="http://schemas.openxmlformats.org/officeDocument/2006/relationships/slide" Target="slides/slide16.xml"/><Relationship Id="rId63" Type="http://customschemas.google.com/relationships/presentationmetadata" Target="meta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Merriweather-bold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SourceCodePro-italic.fntdata"/><Relationship Id="rId50" Type="http://schemas.openxmlformats.org/officeDocument/2006/relationships/font" Target="fonts/SourceCodePro-bold.fntdata"/><Relationship Id="rId53" Type="http://schemas.openxmlformats.org/officeDocument/2006/relationships/font" Target="fonts/HelveticaNeue-regular.fntdata"/><Relationship Id="rId52" Type="http://schemas.openxmlformats.org/officeDocument/2006/relationships/font" Target="fonts/SourceCodePro-boldItalic.fntdata"/><Relationship Id="rId11" Type="http://schemas.openxmlformats.org/officeDocument/2006/relationships/slide" Target="slides/slide7.xml"/><Relationship Id="rId55" Type="http://schemas.openxmlformats.org/officeDocument/2006/relationships/font" Target="fonts/HelveticaNeue-italic.fntdata"/><Relationship Id="rId10" Type="http://schemas.openxmlformats.org/officeDocument/2006/relationships/slide" Target="slides/slide6.xml"/><Relationship Id="rId54" Type="http://schemas.openxmlformats.org/officeDocument/2006/relationships/font" Target="fonts/HelveticaNeue-bold.fntdata"/><Relationship Id="rId13" Type="http://schemas.openxmlformats.org/officeDocument/2006/relationships/slide" Target="slides/slide9.xml"/><Relationship Id="rId57" Type="http://schemas.openxmlformats.org/officeDocument/2006/relationships/font" Target="fonts/Oswald-regular.fntdata"/><Relationship Id="rId12" Type="http://schemas.openxmlformats.org/officeDocument/2006/relationships/slide" Target="slides/slide8.xml"/><Relationship Id="rId56" Type="http://schemas.openxmlformats.org/officeDocument/2006/relationships/font" Target="fonts/HelveticaNeue-boldItalic.fntdata"/><Relationship Id="rId15" Type="http://schemas.openxmlformats.org/officeDocument/2006/relationships/slide" Target="slides/slide11.xml"/><Relationship Id="rId59" Type="http://schemas.openxmlformats.org/officeDocument/2006/relationships/font" Target="fonts/Merriweather-regular.fntdata"/><Relationship Id="rId14" Type="http://schemas.openxmlformats.org/officeDocument/2006/relationships/slide" Target="slides/slide10.xml"/><Relationship Id="rId58" Type="http://schemas.openxmlformats.org/officeDocument/2006/relationships/font" Target="fonts/Oswald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8bcfefe86_0_17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g258bcfefe86_0_1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8bcfefe86_0_1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258bcfefe86_0_16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a415578df_0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a415578df_0_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8bcfefe86_0_1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258bcfefe86_0_1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6a415578df_0_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6a415578df_0_8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0be9964a8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0be9964a8_0_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6ad160fd30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6ad160fd30_0_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ad160fd30_0_17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6ad160fd30_0_17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a415578df_0_9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6a415578df_0_9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6ad160fd30_0_18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6ad160fd30_0_18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6a415578df_0_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6a415578df_0_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6a415578df_0_1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6a415578df_0_1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58bcfefe86_0_10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9" name="Google Shape;219;g258bcfefe86_0_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6a415578d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26a415578d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5" name="Google Shape;235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58bcfefe86_0_2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g258bcfefe86_0_2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6ad160fd30_0_1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6ad160fd30_0_18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6ad160fd3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26ad160fd30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6ad160fd30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6ad160fd30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8" name="Google Shape;298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58bcfefe86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4" name="Google Shape;124;g258bcfefe86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0be9964a8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0be9964a8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0be9964a8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0be9964a8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showMasterSp="0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11" name="Google Shape;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9638" y="-636103"/>
            <a:ext cx="15259261" cy="75338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812800" y="4146546"/>
            <a:ext cx="10515601" cy="914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  <a:defRPr sz="5400"/>
            </a:lvl1pPr>
            <a:lvl2pPr indent="-5715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Char char="•"/>
              <a:defRPr sz="5400"/>
            </a:lvl2pPr>
            <a:lvl3pPr indent="-5715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Char char="•"/>
              <a:defRPr sz="5400"/>
            </a:lvl3pPr>
            <a:lvl4pPr indent="-5715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Char char="•"/>
              <a:defRPr sz="5400"/>
            </a:lvl4pPr>
            <a:lvl5pPr indent="-5715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Char char="•"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" name="Google Shape;13;p20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47" name="Google Shape;47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29"/>
          <p:cNvSpPr/>
          <p:nvPr/>
        </p:nvSpPr>
        <p:spPr>
          <a:xfrm flipH="1" rot="10800000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29"/>
          <p:cNvSpPr txBox="1"/>
          <p:nvPr>
            <p:ph idx="1" type="body"/>
          </p:nvPr>
        </p:nvSpPr>
        <p:spPr>
          <a:xfrm>
            <a:off x="750885" y="1552715"/>
            <a:ext cx="10691816" cy="4752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ection Header" showMasterSp="0">
  <p:cSld name="2_Section 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52" name="Google Shape;52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0"/>
          <p:cNvSpPr/>
          <p:nvPr/>
        </p:nvSpPr>
        <p:spPr>
          <a:xfrm flipH="1" rot="10800000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0"/>
          <p:cNvSpPr txBox="1"/>
          <p:nvPr>
            <p:ph idx="1" type="body"/>
          </p:nvPr>
        </p:nvSpPr>
        <p:spPr>
          <a:xfrm>
            <a:off x="750885" y="1552715"/>
            <a:ext cx="10691816" cy="4752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2" type="sldNum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 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57" name="Google Shape;57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1"/>
          <p:cNvSpPr/>
          <p:nvPr/>
        </p:nvSpPr>
        <p:spPr>
          <a:xfrm flipH="1" rot="10800000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1"/>
          <p:cNvSpPr txBox="1"/>
          <p:nvPr>
            <p:ph idx="1" type="body"/>
          </p:nvPr>
        </p:nvSpPr>
        <p:spPr>
          <a:xfrm>
            <a:off x="699048" y="2290416"/>
            <a:ext cx="10830337" cy="3363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381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381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o"/>
              <a:defRPr sz="24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381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381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showMasterSp="0">
  <p:cSld name="1_Title and Conten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62" name="Google Shape;62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32"/>
          <p:cNvSpPr/>
          <p:nvPr/>
        </p:nvSpPr>
        <p:spPr>
          <a:xfrm flipH="1" rot="10800000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32"/>
          <p:cNvSpPr txBox="1"/>
          <p:nvPr>
            <p:ph idx="1" type="body"/>
          </p:nvPr>
        </p:nvSpPr>
        <p:spPr>
          <a:xfrm>
            <a:off x="699048" y="2290416"/>
            <a:ext cx="10830337" cy="3363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381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381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o"/>
              <a:defRPr sz="24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381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381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32"/>
          <p:cNvSpPr txBox="1"/>
          <p:nvPr>
            <p:ph idx="12" type="sldNum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67" name="Google Shape;6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3"/>
          <p:cNvSpPr/>
          <p:nvPr/>
        </p:nvSpPr>
        <p:spPr>
          <a:xfrm flipH="1" rot="10800000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3"/>
          <p:cNvSpPr txBox="1"/>
          <p:nvPr>
            <p:ph idx="1" type="body"/>
          </p:nvPr>
        </p:nvSpPr>
        <p:spPr>
          <a:xfrm>
            <a:off x="839784" y="2505070"/>
            <a:ext cx="5157783" cy="3684584"/>
          </a:xfrm>
          <a:prstGeom prst="rect">
            <a:avLst/>
          </a:prstGeom>
          <a:solidFill>
            <a:srgbClr val="FFFFFF">
              <a:alpha val="20000"/>
            </a:srgbClr>
          </a:solidFill>
          <a:ln cap="flat" cmpd="sng" w="12700">
            <a:solidFill>
              <a:srgbClr val="2C38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2" type="body"/>
          </p:nvPr>
        </p:nvSpPr>
        <p:spPr>
          <a:xfrm>
            <a:off x="6172199" y="1681159"/>
            <a:ext cx="5183186" cy="823911"/>
          </a:xfrm>
          <a:prstGeom prst="rect">
            <a:avLst/>
          </a:prstGeom>
          <a:solidFill>
            <a:srgbClr val="2C3842"/>
          </a:solidFill>
          <a:ln cap="flat" cmpd="sng" w="12700">
            <a:solidFill>
              <a:srgbClr val="2C384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3"/>
          <p:cNvSpPr txBox="1"/>
          <p:nvPr>
            <p:ph idx="12" type="sldNum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73" name="Google Shape;7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34"/>
          <p:cNvSpPr/>
          <p:nvPr/>
        </p:nvSpPr>
        <p:spPr>
          <a:xfrm flipH="1" rot="10800000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4"/>
          <p:cNvSpPr txBox="1"/>
          <p:nvPr>
            <p:ph idx="1" type="body"/>
          </p:nvPr>
        </p:nvSpPr>
        <p:spPr>
          <a:xfrm>
            <a:off x="732186" y="861391"/>
            <a:ext cx="9144001" cy="6162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Char char="•"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4"/>
          <p:cNvSpPr txBox="1"/>
          <p:nvPr>
            <p:ph idx="12" type="sldNum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78" name="Google Shape;7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35"/>
          <p:cNvSpPr/>
          <p:nvPr/>
        </p:nvSpPr>
        <p:spPr>
          <a:xfrm flipH="1" rot="10800000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35"/>
          <p:cNvSpPr txBox="1"/>
          <p:nvPr>
            <p:ph idx="1" type="body"/>
          </p:nvPr>
        </p:nvSpPr>
        <p:spPr>
          <a:xfrm>
            <a:off x="6172200" y="1825626"/>
            <a:ext cx="5181604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5"/>
          <p:cNvSpPr txBox="1"/>
          <p:nvPr>
            <p:ph idx="12" type="sldNum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showMasterSp="0">
  <p:cSld name="1_Two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83" name="Google Shape;8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36"/>
          <p:cNvSpPr/>
          <p:nvPr/>
        </p:nvSpPr>
        <p:spPr>
          <a:xfrm flipH="1" rot="10800000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6"/>
          <p:cNvSpPr txBox="1"/>
          <p:nvPr>
            <p:ph idx="1" type="body"/>
          </p:nvPr>
        </p:nvSpPr>
        <p:spPr>
          <a:xfrm>
            <a:off x="838203" y="1825626"/>
            <a:ext cx="5181604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6"/>
          <p:cNvSpPr txBox="1"/>
          <p:nvPr>
            <p:ph idx="12" type="sldNum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showMasterSp="0">
  <p:cSld name="Title and Tex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15" name="Google Shape;1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1"/>
          <p:cNvSpPr/>
          <p:nvPr/>
        </p:nvSpPr>
        <p:spPr>
          <a:xfrm flipH="1" rot="10800000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Text" showMasterSp="0">
  <p:cSld name="1_Title and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19" name="Google Shape;1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2"/>
          <p:cNvSpPr/>
          <p:nvPr/>
        </p:nvSpPr>
        <p:spPr>
          <a:xfrm flipH="1" rot="10800000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2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0" showMasterSp="0">
  <p:cSld name="Title and Text 0">
    <p:bg>
      <p:bgPr>
        <a:solidFill>
          <a:srgbClr val="41414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23" name="Google Shape;2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3"/>
          <p:cNvSpPr/>
          <p:nvPr/>
        </p:nvSpPr>
        <p:spPr>
          <a:xfrm flipH="1" rot="10800000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3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27" name="Google Shape;27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42454" y="70363"/>
            <a:ext cx="1465619" cy="122134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4"/>
          <p:cNvSpPr/>
          <p:nvPr/>
        </p:nvSpPr>
        <p:spPr>
          <a:xfrm flipH="1" rot="10800000">
            <a:off x="790415" y="1291707"/>
            <a:ext cx="10611175" cy="45721"/>
          </a:xfrm>
          <a:prstGeom prst="rect">
            <a:avLst/>
          </a:prstGeom>
          <a:solidFill>
            <a:srgbClr val="A7CE6F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4"/>
          <p:cNvSpPr txBox="1"/>
          <p:nvPr>
            <p:ph idx="1" type="body"/>
          </p:nvPr>
        </p:nvSpPr>
        <p:spPr>
          <a:xfrm>
            <a:off x="699048" y="2290416"/>
            <a:ext cx="10830337" cy="3363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1pPr>
            <a:lvl2pPr indent="-381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2pPr>
            <a:lvl3pPr indent="-381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o"/>
              <a:defRPr sz="2400">
                <a:latin typeface="Inter Light"/>
                <a:ea typeface="Inter Light"/>
                <a:cs typeface="Inter Light"/>
                <a:sym typeface="Inter Light"/>
              </a:defRPr>
            </a:lvl3pPr>
            <a:lvl4pPr indent="-381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4pPr>
            <a:lvl5pPr indent="-381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>
                <a:latin typeface="Inter Light"/>
                <a:ea typeface="Inter Light"/>
                <a:cs typeface="Inter Light"/>
                <a:sym typeface="Inter Light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11754441" y="6416995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  <a:defRPr b="0" i="0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showMasterSp="0">
  <p:cSld name="Title and Text 2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32" name="Google Shape;32;p25"/>
          <p:cNvPicPr preferRelativeResize="0"/>
          <p:nvPr/>
        </p:nvPicPr>
        <p:blipFill rotWithShape="1">
          <a:blip r:embed="rId2">
            <a:alphaModFix/>
          </a:blip>
          <a:srcRect b="0" l="0" r="19682" t="8823"/>
          <a:stretch/>
        </p:blipFill>
        <p:spPr>
          <a:xfrm>
            <a:off x="-1" y="-1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812800" y="4146546"/>
            <a:ext cx="10515601" cy="914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  <a:defRPr sz="5400">
                <a:solidFill>
                  <a:srgbClr val="FFFFFF"/>
                </a:solidFill>
              </a:defRPr>
            </a:lvl1pPr>
            <a:lvl2pPr indent="-5715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Char char="•"/>
              <a:defRPr sz="5400">
                <a:solidFill>
                  <a:srgbClr val="FFFFFF"/>
                </a:solidFill>
              </a:defRPr>
            </a:lvl2pPr>
            <a:lvl3pPr indent="-5715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Char char="•"/>
              <a:defRPr sz="5400">
                <a:solidFill>
                  <a:srgbClr val="FFFFFF"/>
                </a:solidFill>
              </a:defRPr>
            </a:lvl3pPr>
            <a:lvl4pPr indent="-5715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Char char="•"/>
              <a:defRPr sz="5400">
                <a:solidFill>
                  <a:srgbClr val="FFFFFF"/>
                </a:solidFill>
              </a:defRPr>
            </a:lvl4pPr>
            <a:lvl5pPr indent="-5715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Char char="•"/>
              <a:defRPr sz="54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>
  <p:cSld name="Title and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38" name="Google Shape;38;p27"/>
          <p:cNvPicPr preferRelativeResize="0"/>
          <p:nvPr/>
        </p:nvPicPr>
        <p:blipFill rotWithShape="1">
          <a:blip r:embed="rId2">
            <a:alphaModFix/>
          </a:blip>
          <a:srcRect b="0" l="0" r="19682" t="8823"/>
          <a:stretch/>
        </p:blipFill>
        <p:spPr>
          <a:xfrm>
            <a:off x="-1" y="-1"/>
            <a:ext cx="12191998" cy="68580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3" id="39" name="Google Shape;39;p27"/>
          <p:cNvPicPr preferRelativeResize="0"/>
          <p:nvPr/>
        </p:nvPicPr>
        <p:blipFill rotWithShape="1">
          <a:blip r:embed="rId3">
            <a:alphaModFix/>
          </a:blip>
          <a:srcRect b="1138" l="0" r="0" t="805"/>
          <a:stretch/>
        </p:blipFill>
        <p:spPr>
          <a:xfrm>
            <a:off x="0" y="0"/>
            <a:ext cx="929096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4" id="40" name="Google Shape;40;p27"/>
          <p:cNvPicPr preferRelativeResize="0"/>
          <p:nvPr/>
        </p:nvPicPr>
        <p:blipFill rotWithShape="1">
          <a:blip r:embed="rId4">
            <a:alphaModFix/>
          </a:blip>
          <a:srcRect b="13136" l="21989" r="31320" t="16063"/>
          <a:stretch/>
        </p:blipFill>
        <p:spPr>
          <a:xfrm>
            <a:off x="4644766" y="0"/>
            <a:ext cx="538700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6" id="41" name="Google Shape;4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8916" y="4896473"/>
            <a:ext cx="1270002" cy="88899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7"/>
          <p:cNvSpPr txBox="1"/>
          <p:nvPr>
            <p:ph idx="12" type="sldNum"/>
          </p:nvPr>
        </p:nvSpPr>
        <p:spPr>
          <a:xfrm>
            <a:off x="0" y="0"/>
            <a:ext cx="335866" cy="333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 2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2" id="44" name="Google Shape;4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9638" y="-636103"/>
            <a:ext cx="15259261" cy="7533862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2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1" id="6" name="Google Shape;6;p19"/>
          <p:cNvPicPr preferRelativeResize="0"/>
          <p:nvPr/>
        </p:nvPicPr>
        <p:blipFill rotWithShape="1">
          <a:blip r:embed="rId1">
            <a:alphaModFix/>
          </a:blip>
          <a:srcRect b="0" l="0" r="19682" t="8823"/>
          <a:stretch/>
        </p:blipFill>
        <p:spPr>
          <a:xfrm>
            <a:off x="-1" y="-1"/>
            <a:ext cx="12191998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9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9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econedlink.org/resources/whats-the-cost-of-spending-and-saving/" TargetMode="External"/><Relationship Id="rId4" Type="http://schemas.openxmlformats.org/officeDocument/2006/relationships/hyperlink" Target="https://econedlink.org/resources/compound-interest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econedlink.org/resources/emergency-funds-the-basics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bettermoneyhabits.bankofamerica.com/en/saving-budgeting/simple-saving-tool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econedlink.org/membership/" TargetMode="External"/><Relationship Id="rId4" Type="http://schemas.openxmlformats.org/officeDocument/2006/relationships/hyperlink" Target="https://econedlink.org/professional-development/professional-development-upcoming/?view-by=dayGridMonth&amp;currentStart=2020-Mar-1&amp;activeStart=2020-Mar-1&amp;activeEnd=2020-Apr-11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econedlink.org/resources/compound-interest-concept-video-and-quiz/" TargetMode="External"/><Relationship Id="rId4" Type="http://schemas.openxmlformats.org/officeDocument/2006/relationships/hyperlink" Target="https://www.investor.gov/financial-tools-calculators/calculators/savings-goal-calculator" TargetMode="External"/><Relationship Id="rId5" Type="http://schemas.openxmlformats.org/officeDocument/2006/relationships/hyperlink" Target="https://econedlink.org/resources/collection/fffl-9-12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councilforeconed.org/wp-content/uploads/2021/10/2021-National-Standards-for-Personal-Financial-Education.pdf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z.umn.edu/TeacherResources" TargetMode="External"/><Relationship Id="rId4" Type="http://schemas.openxmlformats.org/officeDocument/2006/relationships/hyperlink" Target="https://www.councilforeconed.org/resources/econedlink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econedlink.org/professional-development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www.councilforeconed.org/resources/local-affiliates/" TargetMode="External"/><Relationship Id="rId4" Type="http://schemas.openxmlformats.org/officeDocument/2006/relationships/hyperlink" Target="https://www.councilforeconed.org/resources/local-affiliates/" TargetMode="External"/><Relationship Id="rId5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1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8.jp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4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nn.com/2023/12/28/success/financial-new-years-resolution/index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econedlink.org/glossary/?glossary=I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idx="4294967295" type="title"/>
          </p:nvPr>
        </p:nvSpPr>
        <p:spPr>
          <a:xfrm>
            <a:off x="-1340551" y="435656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745"/>
              <a:buFont typeface="Inter"/>
              <a:buNone/>
            </a:pPr>
            <a:r>
              <a:rPr lang="en-US" sz="1745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Presented by: Dr. Cynthia Fitzthum</a:t>
            </a:r>
            <a:endParaRPr sz="1745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745"/>
              <a:buFont typeface="Inter"/>
              <a:buNone/>
            </a:pPr>
            <a:br>
              <a:rPr lang="en-US" sz="1745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745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April 9th, 2024</a:t>
            </a:r>
            <a:endParaRPr/>
          </a:p>
        </p:txBody>
      </p:sp>
      <p:sp>
        <p:nvSpPr>
          <p:cNvPr id="92" name="Google Shape;92;p1"/>
          <p:cNvSpPr txBox="1"/>
          <p:nvPr>
            <p:ph idx="1" type="body"/>
          </p:nvPr>
        </p:nvSpPr>
        <p:spPr>
          <a:xfrm>
            <a:off x="0" y="2235050"/>
            <a:ext cx="9694800" cy="11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5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Financial Literacy: Mastering Money Matters for High School Educators</a:t>
            </a:r>
            <a:endParaRPr sz="3766">
              <a:solidFill>
                <a:srgbClr val="414A58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b="1" sz="1900" u="sng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 u="sng">
                <a:solidFill>
                  <a:schemeClr val="dk1"/>
                </a:solidFill>
              </a:rPr>
              <a:t>Webinar 3: "Standard 3 - Saving: Building for the Future"</a:t>
            </a:r>
            <a:endParaRPr sz="4066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8bcfefe86_0_172"/>
          <p:cNvSpPr txBox="1"/>
          <p:nvPr>
            <p:ph idx="4294967295" type="sldNum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54" name="Google Shape;154;g258bcfefe86_0_172"/>
          <p:cNvSpPr txBox="1"/>
          <p:nvPr/>
        </p:nvSpPr>
        <p:spPr>
          <a:xfrm>
            <a:off x="883919" y="3040083"/>
            <a:ext cx="10424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g258bcfefe86_0_172"/>
          <p:cNvSpPr txBox="1"/>
          <p:nvPr/>
        </p:nvSpPr>
        <p:spPr>
          <a:xfrm>
            <a:off x="1713025" y="2044425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rPr>
              <a:t>Reflection Journal</a:t>
            </a:r>
            <a:endParaRPr b="0" i="0" sz="3000" u="none" cap="none" strike="noStrike">
              <a:solidFill>
                <a:srgbClr val="42424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56" name="Google Shape;156;g258bcfefe86_0_172"/>
          <p:cNvSpPr txBox="1"/>
          <p:nvPr/>
        </p:nvSpPr>
        <p:spPr>
          <a:xfrm>
            <a:off x="1713025" y="3140750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Paper or Word Document</a:t>
            </a:r>
            <a:endParaRPr b="0" i="0" sz="2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•Pause and reflect:</a:t>
            </a:r>
            <a:endParaRPr b="0" i="0" sz="2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–Answer the questions</a:t>
            </a:r>
            <a:endParaRPr b="0" i="0" sz="2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–Make connections to your situation</a:t>
            </a:r>
            <a:endParaRPr b="0" i="0" sz="2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–Application</a:t>
            </a:r>
            <a:endParaRPr b="0" i="0" sz="20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57" name="Google Shape;157;g258bcfefe86_0_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2401" y="3075300"/>
            <a:ext cx="3131976" cy="221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8bcfefe86_0_166"/>
          <p:cNvSpPr txBox="1"/>
          <p:nvPr>
            <p:ph idx="4294967295" type="sldNum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63" name="Google Shape;163;g258bcfefe86_0_166"/>
          <p:cNvSpPr txBox="1"/>
          <p:nvPr/>
        </p:nvSpPr>
        <p:spPr>
          <a:xfrm>
            <a:off x="883919" y="3040083"/>
            <a:ext cx="10424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258bcfefe86_0_166"/>
          <p:cNvSpPr txBox="1"/>
          <p:nvPr/>
        </p:nvSpPr>
        <p:spPr>
          <a:xfrm>
            <a:off x="824550" y="2690550"/>
            <a:ext cx="10542900" cy="245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Name three reasons why you need an emergency savings fund </a:t>
            </a:r>
            <a:r>
              <a:rPr i="1" lang="en-US"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now.</a:t>
            </a:r>
            <a:endParaRPr b="0" i="1" sz="28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Reflect in journal.</a:t>
            </a:r>
            <a:endParaRPr b="0" i="0" sz="36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g26a415578df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1875" y="276225"/>
            <a:ext cx="5048250" cy="630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58bcfefe86_0_160"/>
          <p:cNvSpPr txBox="1"/>
          <p:nvPr>
            <p:ph idx="4294967295" type="sldNum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5" name="Google Shape;175;g258bcfefe86_0_160"/>
          <p:cNvSpPr txBox="1"/>
          <p:nvPr/>
        </p:nvSpPr>
        <p:spPr>
          <a:xfrm>
            <a:off x="883919" y="3040083"/>
            <a:ext cx="10424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g258bcfefe86_0_160"/>
          <p:cNvSpPr txBox="1"/>
          <p:nvPr/>
        </p:nvSpPr>
        <p:spPr>
          <a:xfrm>
            <a:off x="1954800" y="2973350"/>
            <a:ext cx="8282400" cy="151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sng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Overview and Application Ideas</a:t>
            </a:r>
            <a:endParaRPr b="0" i="0" sz="3600" u="sng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(EconEdLink, Personal Examples)</a:t>
            </a:r>
            <a:endParaRPr b="0" i="0" sz="24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6a415578df_0_89"/>
          <p:cNvSpPr txBox="1"/>
          <p:nvPr>
            <p:ph idx="1" type="body"/>
          </p:nvPr>
        </p:nvSpPr>
        <p:spPr>
          <a:xfrm>
            <a:off x="359500" y="4175796"/>
            <a:ext cx="10515600" cy="914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lt1"/>
                </a:solidFill>
              </a:rPr>
              <a:t>Importance of Saving and Emergency Funds</a:t>
            </a:r>
            <a:endParaRPr sz="6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g2c0be9964a8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8774" y="152400"/>
            <a:ext cx="10879501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ad160fd30_0_90"/>
          <p:cNvSpPr txBox="1"/>
          <p:nvPr>
            <p:ph idx="1" type="body"/>
          </p:nvPr>
        </p:nvSpPr>
        <p:spPr>
          <a:xfrm>
            <a:off x="699048" y="2290416"/>
            <a:ext cx="10830300" cy="3363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Why do we need to save?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What’s the Cost of Spending and Saving?</a:t>
            </a:r>
            <a:r>
              <a:rPr lang="en-US"/>
              <a:t> Lesson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Emphasize opportunity cost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Objectives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Compound interest</a:t>
            </a:r>
            <a:r>
              <a:rPr lang="en-US"/>
              <a:t> activity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ad160fd30_0_176"/>
          <p:cNvSpPr txBox="1"/>
          <p:nvPr>
            <p:ph idx="1" type="body"/>
          </p:nvPr>
        </p:nvSpPr>
        <p:spPr>
          <a:xfrm>
            <a:off x="699048" y="2290416"/>
            <a:ext cx="10830300" cy="3363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Are you prepared for unexpected expenses?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Emergency Savings </a:t>
            </a:r>
            <a:r>
              <a:rPr lang="en-US"/>
              <a:t>Article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Discuss with class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Create tangible steps as class or individually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a415578df_0_97"/>
          <p:cNvSpPr txBox="1"/>
          <p:nvPr>
            <p:ph idx="1" type="body"/>
          </p:nvPr>
        </p:nvSpPr>
        <p:spPr>
          <a:xfrm>
            <a:off x="838200" y="4014971"/>
            <a:ext cx="10515600" cy="914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</a:rPr>
              <a:t>Tools and Accounts for Saving</a:t>
            </a:r>
            <a:endParaRPr sz="8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6ad160fd30_0_180"/>
          <p:cNvSpPr txBox="1"/>
          <p:nvPr>
            <p:ph idx="1" type="body"/>
          </p:nvPr>
        </p:nvSpPr>
        <p:spPr>
          <a:xfrm>
            <a:off x="699048" y="2290416"/>
            <a:ext cx="10830300" cy="3363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How do I start saving?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Savings Tools</a:t>
            </a:r>
            <a:r>
              <a:rPr lang="en-US"/>
              <a:t> Article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Discuss with class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are the costs and benefits to each of these?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>
            <p:ph idx="4294967295" type="sldNum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883919" y="1825625"/>
            <a:ext cx="10424162" cy="48422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now access CEE’s professional development webinars directly on EconEdLink.org! To receive these new professional development benefits, 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become an EconEdLink </a:t>
            </a:r>
            <a:r>
              <a:rPr b="1" i="0" lang="en-US" sz="2000" u="sng" cap="none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member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As a member, you will now be able to: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Automatically receive a professional development certificate via e-mail within 24 hours after viewing any webinar for a minimum of 45 minutes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Register for upcoming webinars with a simple one-click process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Easily download presentations, lesson plan materials and activities for each webinar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 and view all webinars at your convenience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Save webinars to your EconEdLink dashboard for easy access to the event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143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 our new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Professional Development</a:t>
            </a: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page </a:t>
            </a:r>
            <a:r>
              <a:rPr b="0" i="0" lang="en-US" sz="2000" u="sng" cap="none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579119" y="681037"/>
            <a:ext cx="10424162" cy="497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EconEdLink Membership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6a415578df_0_93"/>
          <p:cNvSpPr txBox="1"/>
          <p:nvPr>
            <p:ph idx="1" type="body"/>
          </p:nvPr>
        </p:nvSpPr>
        <p:spPr>
          <a:xfrm>
            <a:off x="838200" y="3780971"/>
            <a:ext cx="10515600" cy="914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Classroom Integration: 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Savings goal projects &amp; 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financial tool comparisons</a:t>
            </a:r>
            <a:endParaRPr sz="7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a415578df_0_113"/>
          <p:cNvSpPr txBox="1"/>
          <p:nvPr>
            <p:ph idx="1" type="body"/>
          </p:nvPr>
        </p:nvSpPr>
        <p:spPr>
          <a:xfrm>
            <a:off x="699048" y="2290416"/>
            <a:ext cx="10830300" cy="3363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What other resources can I integrate into my classroom now?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Compound Interest</a:t>
            </a:r>
            <a:r>
              <a:rPr lang="en-US"/>
              <a:t> Video and Kahoot Quiz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Savings Goal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Calculator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Financial Fitness for Life Lessons</a:t>
            </a:r>
            <a:r>
              <a:rPr lang="en-US"/>
              <a:t> 9-12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Review Lessons</a:t>
            </a:r>
            <a:endParaRPr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Highlight activities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8bcfefe86_0_106"/>
          <p:cNvSpPr txBox="1"/>
          <p:nvPr>
            <p:ph idx="4294967295" type="sldNum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22" name="Google Shape;222;g258bcfefe86_0_106"/>
          <p:cNvSpPr txBox="1"/>
          <p:nvPr/>
        </p:nvSpPr>
        <p:spPr>
          <a:xfrm>
            <a:off x="883919" y="3040083"/>
            <a:ext cx="104241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58bcfefe86_0_106"/>
          <p:cNvSpPr txBox="1"/>
          <p:nvPr/>
        </p:nvSpPr>
        <p:spPr>
          <a:xfrm>
            <a:off x="1717825" y="2394625"/>
            <a:ext cx="4045200" cy="178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b="0" i="0" lang="en-US" sz="46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Side Bar:</a:t>
            </a:r>
            <a:endParaRPr b="0" i="0" sz="46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24" name="Google Shape;224;g258bcfefe86_0_106"/>
          <p:cNvSpPr txBox="1"/>
          <p:nvPr/>
        </p:nvSpPr>
        <p:spPr>
          <a:xfrm>
            <a:off x="1717825" y="4237276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Discussions</a:t>
            </a:r>
            <a:endParaRPr b="0" i="0" sz="19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25" name="Google Shape;225;g258bcfefe86_0_106"/>
          <p:cNvSpPr txBox="1"/>
          <p:nvPr/>
        </p:nvSpPr>
        <p:spPr>
          <a:xfrm>
            <a:off x="6391825" y="2040075"/>
            <a:ext cx="3837000" cy="37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Do not save what is left after spending, but spend what is left after saving.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sz="1800">
              <a:solidFill>
                <a:srgbClr val="181818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lang="en-US" sz="1800">
                <a:solidFill>
                  <a:srgbClr val="181818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Warren Buffet</a:t>
            </a:r>
            <a:endParaRPr sz="1800">
              <a:solidFill>
                <a:srgbClr val="181818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a415578df_0_0"/>
          <p:cNvSpPr txBox="1"/>
          <p:nvPr>
            <p:ph idx="4294967295" type="sldNum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1" name="Google Shape;231;g26a415578df_0_0"/>
          <p:cNvSpPr txBox="1"/>
          <p:nvPr/>
        </p:nvSpPr>
        <p:spPr>
          <a:xfrm>
            <a:off x="883919" y="1599121"/>
            <a:ext cx="104241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National Standards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6a415578df_0_0"/>
          <p:cNvSpPr txBox="1"/>
          <p:nvPr/>
        </p:nvSpPr>
        <p:spPr>
          <a:xfrm>
            <a:off x="883944" y="2253021"/>
            <a:ext cx="10424100" cy="4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u="sng">
                <a:solidFill>
                  <a:schemeClr val="hlink"/>
                </a:solidFill>
                <a:hlinkClick r:id="rId3"/>
              </a:rPr>
              <a:t>The National Standards for Personal Financial Education (2021)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800">
                <a:latin typeface="Calibri"/>
                <a:ea typeface="Calibri"/>
                <a:cs typeface="Calibri"/>
                <a:sym typeface="Calibri"/>
              </a:rPr>
              <a:t>The National Standards for Personal Financial Education is organized around six topics,</a:t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-US" sz="1800">
                <a:latin typeface="Calibri"/>
                <a:ea typeface="Calibri"/>
                <a:cs typeface="Calibri"/>
                <a:sym typeface="Calibri"/>
              </a:rPr>
              <a:t> with Standards and Learning Outcomes expected by the end of the 4th, 8th, and 12th grades. </a:t>
            </a:r>
            <a:endParaRPr i="1"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5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The Topics are: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I. Earning Income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II. Spending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III. Saving </a:t>
            </a:r>
            <a:endParaRPr sz="1800"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IV. Investing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V. Managing Credit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VI. Managing Risk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/>
          <p:nvPr>
            <p:ph idx="4294967295" type="sldNum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38" name="Google Shape;238;p10"/>
          <p:cNvSpPr txBox="1"/>
          <p:nvPr/>
        </p:nvSpPr>
        <p:spPr>
          <a:xfrm>
            <a:off x="965225" y="3077993"/>
            <a:ext cx="104241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en-US" sz="44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Assessment Ideas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58bcfefe86_0_250"/>
          <p:cNvSpPr txBox="1"/>
          <p:nvPr>
            <p:ph idx="4294967295" type="sldNum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44" name="Google Shape;244;g258bcfefe86_0_250"/>
          <p:cNvSpPr txBox="1"/>
          <p:nvPr/>
        </p:nvSpPr>
        <p:spPr>
          <a:xfrm>
            <a:off x="1840500" y="2425600"/>
            <a:ext cx="4045200" cy="1789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Quotes:</a:t>
            </a:r>
            <a:endParaRPr b="0" i="0" sz="48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245" name="Google Shape;245;g258bcfefe86_0_250"/>
          <p:cNvSpPr txBox="1"/>
          <p:nvPr/>
        </p:nvSpPr>
        <p:spPr>
          <a:xfrm>
            <a:off x="1840500" y="426825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Discuss with students</a:t>
            </a:r>
            <a:endParaRPr b="0" i="0" sz="21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46" name="Google Shape;246;g258bcfefe86_0_250"/>
          <p:cNvSpPr txBox="1"/>
          <p:nvPr/>
        </p:nvSpPr>
        <p:spPr>
          <a:xfrm>
            <a:off x="6514500" y="2425600"/>
            <a:ext cx="3837000" cy="372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“He who buys what he does not need, steals from himself.” 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33333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– Swedish Proverb</a:t>
            </a:r>
            <a:endParaRPr sz="2400">
              <a:solidFill>
                <a:srgbClr val="33333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chemeClr val="dk1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t/>
            </a:r>
            <a:endParaRPr sz="1750">
              <a:solidFill>
                <a:srgbClr val="181818"/>
              </a:solidFill>
              <a:highlight>
                <a:srgbClr val="FFFFFF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6ad160fd30_0_184"/>
          <p:cNvSpPr txBox="1"/>
          <p:nvPr>
            <p:ph idx="1" type="body"/>
          </p:nvPr>
        </p:nvSpPr>
        <p:spPr>
          <a:xfrm>
            <a:off x="699048" y="2290416"/>
            <a:ext cx="10830300" cy="33636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fontScale="92500" lnSpcReduction="20000"/>
          </a:bodyPr>
          <a:lstStyle/>
          <a:p>
            <a:pPr indent="-36957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Discuss the quote: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69569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How does this quote highlight wants versus needs?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695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How can spending today impact your future finances?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695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Why is it important to track your income and expenses (within a budget)?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369569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"/>
              <a:buChar char="•"/>
            </a:pPr>
            <a:r>
              <a:rPr lang="en-US">
                <a:solidFill>
                  <a:schemeClr val="dk1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What is your opportunity cost of saving today?</a:t>
            </a:r>
            <a:endParaRPr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50">
              <a:solidFill>
                <a:schemeClr val="dk1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t/>
            </a:r>
            <a:endParaRPr sz="33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2"/>
          <p:cNvSpPr txBox="1"/>
          <p:nvPr>
            <p:ph idx="4294967295" type="sldNum"/>
          </p:nvPr>
        </p:nvSpPr>
        <p:spPr>
          <a:xfrm>
            <a:off x="11631537" y="6435612"/>
            <a:ext cx="236040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883919" y="1692782"/>
            <a:ext cx="10424162" cy="653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/>
          <p:cNvSpPr txBox="1"/>
          <p:nvPr/>
        </p:nvSpPr>
        <p:spPr>
          <a:xfrm>
            <a:off x="883919" y="3153282"/>
            <a:ext cx="10424100" cy="11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Source Code Pro"/>
              <a:buChar char="•"/>
            </a:pPr>
            <a:r>
              <a:rPr b="0" i="0" lang="en-US" sz="1800" u="none" cap="none" strike="noStrike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Additional MCEE </a:t>
            </a:r>
            <a:r>
              <a:rPr b="1" i="0" lang="en-US" sz="1500" u="none" cap="none" strike="noStrike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K-12</a:t>
            </a:r>
            <a:r>
              <a:rPr b="0" i="0" lang="en-US" sz="1800" u="none" cap="none" strike="noStrike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Resources: </a:t>
            </a:r>
            <a:r>
              <a:rPr b="0" i="0" lang="en-US" sz="1800" u="sng" cap="none" strike="noStrike">
                <a:solidFill>
                  <a:srgbClr val="01AFD1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z.umn.edu/TeacherResources</a:t>
            </a:r>
            <a:endParaRPr b="0" i="0" sz="1400" u="none" cap="none" strike="noStrike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800"/>
              <a:buFont typeface="Source Code Pro"/>
              <a:buChar char="•"/>
            </a:pPr>
            <a:r>
              <a:rPr b="0" i="0" lang="en-US" sz="1800" u="none" cap="none" strike="noStrike">
                <a:solidFill>
                  <a:srgbClr val="42424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Council for Economic Education (National): </a:t>
            </a:r>
            <a:endParaRPr b="0" i="0" sz="1800" u="none" cap="none" strike="noStrike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424242"/>
              </a:buClr>
              <a:buSzPts val="1800"/>
              <a:buFont typeface="Source Code Pro"/>
              <a:buChar char="○"/>
            </a:pPr>
            <a:r>
              <a:rPr b="0" i="0" lang="en-US" sz="1800" u="sng" cap="none" strike="noStrike">
                <a:solidFill>
                  <a:srgbClr val="01AFD1"/>
                </a:solidFill>
                <a:latin typeface="Source Code Pro"/>
                <a:ea typeface="Source Code Pro"/>
                <a:cs typeface="Source Code Pro"/>
                <a:sym typeface="Source Code Pr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EconEdLink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6ad160fd30_0_0"/>
          <p:cNvSpPr txBox="1"/>
          <p:nvPr>
            <p:ph idx="1" type="body"/>
          </p:nvPr>
        </p:nvSpPr>
        <p:spPr>
          <a:xfrm>
            <a:off x="812800" y="4146546"/>
            <a:ext cx="10515600" cy="914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Looking ahead…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6ad160fd30_0_4"/>
          <p:cNvSpPr txBox="1"/>
          <p:nvPr>
            <p:ph idx="1" type="body"/>
          </p:nvPr>
        </p:nvSpPr>
        <p:spPr>
          <a:xfrm>
            <a:off x="750885" y="1552715"/>
            <a:ext cx="10691700" cy="4752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4/11: Standards #1-3 Recap and Breakout Rooms (4-5 CT)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4/16 Standard #4 (4-5 CT)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4/23 Standard #5 (4-5 CT)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4/25: Standard #6 (4-5 CT)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en-US" sz="24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4/30: Standards #4-6 Recap and Breakout Rooms (4-5 CT)</a:t>
            </a:r>
            <a:endParaRPr sz="24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idx="4294967295" type="sldNum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05" name="Google Shape;105;p3"/>
          <p:cNvSpPr txBox="1"/>
          <p:nvPr/>
        </p:nvSpPr>
        <p:spPr>
          <a:xfrm>
            <a:off x="785560" y="469343"/>
            <a:ext cx="10424161" cy="497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Professional Development Opportunities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3"/>
          <p:cNvSpPr txBox="1"/>
          <p:nvPr/>
        </p:nvSpPr>
        <p:spPr>
          <a:xfrm>
            <a:off x="948658" y="1577154"/>
            <a:ext cx="10424100" cy="3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earn professional development credit for CEE webinars found on EconEdLink, you must: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Watch a minimum of 45-minutes and you will automatically receive a professional development </a:t>
            </a:r>
            <a:r>
              <a:rPr b="1" i="0" lang="en-US" sz="1800" u="none" cap="none" strike="noStrike">
                <a:solidFill>
                  <a:srgbClr val="7A9900"/>
                </a:solidFill>
                <a:latin typeface="Calibri"/>
                <a:ea typeface="Calibri"/>
                <a:cs typeface="Calibri"/>
                <a:sym typeface="Calibri"/>
              </a:rPr>
              <a:t>certificate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via e-mail within 24 hours.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Attendees can learn how much credit they will earn per workshop. </a:t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sng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Accessing resources: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You can now easily download presentations, lesson plan materials, and activities for each webinar from </a:t>
            </a:r>
            <a:r>
              <a:rPr b="1" i="1" lang="en-US" sz="1600" u="sng" cap="none" strike="noStrik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EconEdLink.org/professional-development/</a:t>
            </a:r>
            <a:endParaRPr b="1" i="1" sz="1600" u="none" cap="none" strike="noStrike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B8"/>
              </a:buClr>
              <a:buSzPts val="1600"/>
              <a:buFont typeface="Helvetica Neue"/>
              <a:buNone/>
            </a:pPr>
            <a:r>
              <a:t/>
            </a:r>
            <a:endParaRPr b="1" i="1" sz="1600" u="none" cap="none" strike="noStrike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CB8"/>
              </a:buClr>
              <a:buSzPts val="1400"/>
              <a:buFont typeface="Calibri"/>
              <a:buNone/>
            </a:pPr>
            <a:r>
              <a:t/>
            </a:r>
            <a:endParaRPr b="1" i="1" sz="1400" u="none" cap="none" strike="noStrike">
              <a:solidFill>
                <a:srgbClr val="005CB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/>
          <p:nvPr>
            <p:ph idx="4294967295" type="sldNum"/>
          </p:nvPr>
        </p:nvSpPr>
        <p:spPr>
          <a:xfrm>
            <a:off x="11622173" y="643561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761292" y="2939490"/>
            <a:ext cx="104241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 &amp; A (Or Comments)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8"/>
          <p:cNvSpPr txBox="1"/>
          <p:nvPr>
            <p:ph idx="4294967295" type="title"/>
          </p:nvPr>
        </p:nvSpPr>
        <p:spPr>
          <a:xfrm>
            <a:off x="510959" y="3309003"/>
            <a:ext cx="10515601" cy="1325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Inter Light"/>
              <a:buNone/>
            </a:pPr>
            <a:r>
              <a:rPr lang="en-US" sz="32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Dr. Cynthia Fitzthum</a:t>
            </a:r>
            <a:endParaRPr sz="3200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Inter Light"/>
              <a:buNone/>
            </a:pPr>
            <a:r>
              <a:t/>
            </a:r>
            <a:endParaRPr sz="3200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Inter Light"/>
              <a:buNone/>
            </a:pPr>
            <a:r>
              <a:rPr lang="en-US" sz="3200">
                <a:solidFill>
                  <a:srgbClr val="FFFFFF"/>
                </a:solidFill>
                <a:latin typeface="Inter Light"/>
                <a:ea typeface="Inter Light"/>
                <a:cs typeface="Inter Light"/>
                <a:sym typeface="Inter Light"/>
              </a:rPr>
              <a:t>cjfitzthum@stcloudstate.edu</a:t>
            </a:r>
            <a:endParaRPr sz="3200">
              <a:solidFill>
                <a:srgbClr val="FFFFFF"/>
              </a:solidFill>
              <a:latin typeface="Inter Light"/>
              <a:ea typeface="Inter Light"/>
              <a:cs typeface="Inter Light"/>
              <a:sym typeface="Inter Light"/>
            </a:endParaRPr>
          </a:p>
        </p:txBody>
      </p:sp>
      <p:sp>
        <p:nvSpPr>
          <p:cNvPr id="280" name="Google Shape;280;p18"/>
          <p:cNvSpPr txBox="1"/>
          <p:nvPr>
            <p:ph idx="1" type="body"/>
          </p:nvPr>
        </p:nvSpPr>
        <p:spPr>
          <a:xfrm>
            <a:off x="510959" y="2388768"/>
            <a:ext cx="10515601" cy="914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</a:pPr>
            <a:r>
              <a:rPr lang="en-US">
                <a:latin typeface="Inter"/>
                <a:ea typeface="Inter"/>
                <a:cs typeface="Inter"/>
                <a:sym typeface="Inter"/>
              </a:rPr>
              <a:t>Thank You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 txBox="1"/>
          <p:nvPr/>
        </p:nvSpPr>
        <p:spPr>
          <a:xfrm>
            <a:off x="883918" y="291089"/>
            <a:ext cx="10424161" cy="9326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Calibri"/>
              <a:buNone/>
            </a:pPr>
            <a:r>
              <a:rPr b="0" i="0" lang="en-US" sz="5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 In Girls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 3" id="286" name="Google Shape;2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9453" y="1486729"/>
            <a:ext cx="8633092" cy="4864952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"/>
          <p:cNvSpPr txBox="1"/>
          <p:nvPr>
            <p:ph idx="4294967295" type="sldNum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 lnSpcReduction="1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Inter"/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/>
          <p:nvPr/>
        </p:nvSpPr>
        <p:spPr>
          <a:xfrm>
            <a:off x="7510334" y="1783958"/>
            <a:ext cx="3995867" cy="28891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EDED"/>
              </a:buClr>
              <a:buSzPts val="5400"/>
              <a:buFont typeface="Calibri"/>
              <a:buNone/>
            </a:pPr>
            <a:r>
              <a:rPr b="0" i="0" lang="en-US" sz="5400" u="none" cap="none" strike="noStrike">
                <a:solidFill>
                  <a:srgbClr val="EDEDED"/>
                </a:solidFill>
                <a:latin typeface="Calibri"/>
                <a:ea typeface="Calibri"/>
                <a:cs typeface="Calibri"/>
                <a:sym typeface="Calibri"/>
              </a:rPr>
              <a:t>Advocacy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 rot="10800000">
            <a:off x="1" y="-1"/>
            <a:ext cx="7188052" cy="6858001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327" y="21600"/>
                </a:lnTo>
                <a:lnTo>
                  <a:pt x="238" y="21043"/>
                </a:lnTo>
                <a:cubicBezTo>
                  <a:pt x="81" y="19896"/>
                  <a:pt x="0" y="18723"/>
                  <a:pt x="0" y="17530"/>
                </a:cubicBezTo>
                <a:cubicBezTo>
                  <a:pt x="0" y="10897"/>
                  <a:pt x="2507" y="4878"/>
                  <a:pt x="6583" y="458"/>
                </a:cubicBezTo>
                <a:lnTo>
                  <a:pt x="7030" y="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icture 3" id="294" name="Google Shape;294;p15"/>
          <p:cNvPicPr preferRelativeResize="0"/>
          <p:nvPr/>
        </p:nvPicPr>
        <p:blipFill rotWithShape="1">
          <a:blip r:embed="rId3">
            <a:alphaModFix/>
          </a:blip>
          <a:srcRect b="21915" l="0" r="0" t="2706"/>
          <a:stretch/>
        </p:blipFill>
        <p:spPr>
          <a:xfrm>
            <a:off x="157113" y="9"/>
            <a:ext cx="7028497" cy="6858001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14002" y="21600"/>
                </a:lnTo>
                <a:lnTo>
                  <a:pt x="14969" y="20650"/>
                </a:lnTo>
                <a:cubicBezTo>
                  <a:pt x="19069" y="16385"/>
                  <a:pt x="21600" y="10531"/>
                  <a:pt x="21600" y="4070"/>
                </a:cubicBezTo>
                <a:cubicBezTo>
                  <a:pt x="21600" y="2923"/>
                  <a:pt x="21520" y="1794"/>
                  <a:pt x="21366" y="691"/>
                </a:cubicBezTo>
                <a:lnTo>
                  <a:pt x="21252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95" name="Google Shape;295;p15"/>
          <p:cNvSpPr txBox="1"/>
          <p:nvPr>
            <p:ph idx="4294967295" type="sldNum"/>
          </p:nvPr>
        </p:nvSpPr>
        <p:spPr>
          <a:xfrm>
            <a:off x="11083626" y="738825"/>
            <a:ext cx="387949" cy="277998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45700" spcFirstLastPara="1" rIns="45700" wrap="square" tIns="45700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fld id="{00000000-1234-1234-1234-123412341234}" type="slidenum">
              <a:rPr lang="en-US" sz="1500">
                <a:solidFill>
                  <a:srgbClr val="FFFFFF"/>
                </a:solidFill>
              </a:rPr>
              <a:t>‹#›</a:t>
            </a:fld>
            <a:endParaRPr b="0" i="0" sz="15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/>
          <p:nvPr/>
        </p:nvSpPr>
        <p:spPr>
          <a:xfrm>
            <a:off x="727670" y="516836"/>
            <a:ext cx="104913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14A58"/>
              </a:buClr>
              <a:buSzPts val="2267"/>
              <a:buFont typeface="Arial"/>
              <a:buNone/>
            </a:pPr>
            <a:r>
              <a:rPr b="0" i="0" lang="en-US" sz="3167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Why do we do that?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000"/>
              <a:buFont typeface="Inter"/>
              <a:buNone/>
            </a:pPr>
            <a:r>
              <a:t/>
            </a:r>
            <a:endParaRPr b="0" i="0" sz="4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1" name="Google Shape;301;p16"/>
          <p:cNvSpPr txBox="1"/>
          <p:nvPr>
            <p:ph idx="4294967295" type="sldNum"/>
          </p:nvPr>
        </p:nvSpPr>
        <p:spPr>
          <a:xfrm>
            <a:off x="11622173" y="6435612"/>
            <a:ext cx="245404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2" name="Google Shape;302;p16"/>
          <p:cNvSpPr txBox="1"/>
          <p:nvPr/>
        </p:nvSpPr>
        <p:spPr>
          <a:xfrm>
            <a:off x="2026919" y="1531487"/>
            <a:ext cx="8138162" cy="1143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Calibri"/>
              <a:buNone/>
            </a:pPr>
            <a:r>
              <a:rPr b="0" i="0" lang="en-US" sz="5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CEE Affiliates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16"/>
          <p:cNvSpPr txBox="1"/>
          <p:nvPr/>
        </p:nvSpPr>
        <p:spPr>
          <a:xfrm>
            <a:off x="3071494" y="5595613"/>
            <a:ext cx="60489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63C1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https://www.councilforeconed.org/resources/local-affiliates/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sng" cap="none" strike="noStrike">
              <a:solidFill>
                <a:srgbClr val="0563C1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 4" id="304" name="Google Shape;30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48000" y="2796851"/>
            <a:ext cx="6096000" cy="24050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7"/>
          <p:cNvSpPr txBox="1"/>
          <p:nvPr/>
        </p:nvSpPr>
        <p:spPr>
          <a:xfrm>
            <a:off x="1851405" y="206347"/>
            <a:ext cx="76809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5400"/>
              <a:buFont typeface="Calibri"/>
              <a:buNone/>
            </a:pPr>
            <a:r>
              <a:rPr b="1" i="0" lang="en-US" sz="5200" u="none" cap="none" strike="noStrike">
                <a:solidFill>
                  <a:srgbClr val="203864"/>
                </a:solidFill>
                <a:latin typeface="Calibri"/>
                <a:ea typeface="Calibri"/>
                <a:cs typeface="Calibri"/>
                <a:sym typeface="Calibri"/>
              </a:rPr>
              <a:t>Thank You to Our Sponsors!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7"/>
          <p:cNvSpPr txBox="1"/>
          <p:nvPr/>
        </p:nvSpPr>
        <p:spPr>
          <a:xfrm>
            <a:off x="4496532" y="3244333"/>
            <a:ext cx="161291" cy="348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 8" id="311" name="Google Shape;3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7616" y="1439041"/>
            <a:ext cx="1905001" cy="1874521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 txBox="1"/>
          <p:nvPr>
            <p:ph idx="4294967295" type="sldNum"/>
          </p:nvPr>
        </p:nvSpPr>
        <p:spPr>
          <a:xfrm>
            <a:off x="11784107" y="6597458"/>
            <a:ext cx="245364" cy="243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descr="Google Shape;112;p25" id="313" name="Google Shape;31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0647" y="3123291"/>
            <a:ext cx="4762501" cy="21907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13;p25" id="314" name="Google Shape;31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341199" y="4918976"/>
            <a:ext cx="2952751" cy="1552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14;p25" id="315" name="Google Shape;31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2592" y="4948342"/>
            <a:ext cx="1669726" cy="179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15;p25" id="316" name="Google Shape;31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546428" y="1713668"/>
            <a:ext cx="1724026" cy="1714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16;p25" id="317" name="Google Shape;31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2488" y="3369633"/>
            <a:ext cx="2952751" cy="1552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17;p25" id="318" name="Google Shape;318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02726" y="1437232"/>
            <a:ext cx="1714501" cy="1714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18;p25" id="319" name="Google Shape;319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8791306" y="3313272"/>
            <a:ext cx="2857501" cy="1600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19;p25" id="320" name="Google Shape;320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503578" y="1753103"/>
            <a:ext cx="2580302" cy="14070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20;p25" id="321" name="Google Shape;321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194831" y="4982028"/>
            <a:ext cx="3619501" cy="174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 txBox="1"/>
          <p:nvPr>
            <p:ph idx="4294967295" type="sldNum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2" name="Google Shape;112;p4"/>
          <p:cNvSpPr txBox="1"/>
          <p:nvPr/>
        </p:nvSpPr>
        <p:spPr>
          <a:xfrm>
            <a:off x="737615" y="629231"/>
            <a:ext cx="10424100" cy="7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Inter"/>
              <a:buNone/>
            </a:pPr>
            <a:r>
              <a:rPr b="0" i="0" lang="en-US" sz="44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1835700" y="214997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•Journal and Approach</a:t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•Overview and Application Ideas</a:t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•Assessment</a:t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•Resources</a:t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•Q and A</a:t>
            </a:r>
            <a:endParaRPr b="0" i="0" sz="2400" u="none" cap="none" strike="noStrik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idx="4294967295" type="sldNum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19" name="Google Shape;119;p5"/>
          <p:cNvSpPr txBox="1"/>
          <p:nvPr/>
        </p:nvSpPr>
        <p:spPr>
          <a:xfrm>
            <a:off x="737615" y="629231"/>
            <a:ext cx="104241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4400"/>
              <a:buFont typeface="Inter"/>
              <a:buNone/>
            </a:pPr>
            <a:r>
              <a:rPr b="0" i="0" lang="en-US" sz="44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Objective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"/>
          <p:cNvSpPr txBox="1"/>
          <p:nvPr/>
        </p:nvSpPr>
        <p:spPr>
          <a:xfrm>
            <a:off x="839100" y="2752500"/>
            <a:ext cx="105138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Objective: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Introduce saving principles and tools, offering teachers methods to inspire financial foresight and stability among students.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Topics Covered: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Importance of Saving and Emergency Funds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Tools and Accounts for Saving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Classroom Integration: Savings goal projects and financial tool comparisons</a:t>
            </a:r>
            <a:endParaRPr sz="32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21" name="Google Shape;1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775" y="328650"/>
            <a:ext cx="3221850" cy="217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8bcfefe86_0_0"/>
          <p:cNvSpPr txBox="1"/>
          <p:nvPr>
            <p:ph idx="4294967295" type="sldNum"/>
          </p:nvPr>
        </p:nvSpPr>
        <p:spPr>
          <a:xfrm>
            <a:off x="11692804" y="6435612"/>
            <a:ext cx="174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lang="en-US" sz="1000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27" name="Google Shape;127;g258bcfefe86_0_0"/>
          <p:cNvSpPr txBox="1"/>
          <p:nvPr/>
        </p:nvSpPr>
        <p:spPr>
          <a:xfrm>
            <a:off x="883919" y="1469529"/>
            <a:ext cx="104241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"/>
              <a:buNone/>
            </a:pPr>
            <a:r>
              <a:rPr b="0" i="0" lang="en-US" sz="4400" u="sng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Dr. Cynthia Fitzthum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258bcfefe86_0_0"/>
          <p:cNvSpPr txBox="1"/>
          <p:nvPr/>
        </p:nvSpPr>
        <p:spPr>
          <a:xfrm>
            <a:off x="883919" y="3040083"/>
            <a:ext cx="104241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Director of Economic Education, St. Cloud State University</a:t>
            </a:r>
            <a:b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Professor of Social Studies Education and Economic Education</a:t>
            </a:r>
            <a:endParaRPr b="0" i="0" sz="18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marR="215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K-16 Economic Education Projects</a:t>
            </a:r>
            <a:endParaRPr b="0" i="0" sz="18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marR="215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Former 5-12 Social Studies Teacher</a:t>
            </a:r>
            <a:endParaRPr b="0" i="0" sz="1800" u="none" cap="none" strike="noStrike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342900" lvl="0" marL="457200" marR="215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K-12 Principal, K-12 Superintendent Licenses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258bcfefe86_0_0"/>
          <p:cNvPicPr preferRelativeResize="0"/>
          <p:nvPr/>
        </p:nvPicPr>
        <p:blipFill rotWithShape="1">
          <a:blip r:embed="rId3">
            <a:alphaModFix/>
          </a:blip>
          <a:srcRect b="0" l="58445" r="0" t="21500"/>
          <a:stretch/>
        </p:blipFill>
        <p:spPr>
          <a:xfrm>
            <a:off x="9506625" y="2260187"/>
            <a:ext cx="1649972" cy="233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0be9964a8_0_0"/>
          <p:cNvSpPr txBox="1"/>
          <p:nvPr>
            <p:ph idx="1" type="body"/>
          </p:nvPr>
        </p:nvSpPr>
        <p:spPr>
          <a:xfrm>
            <a:off x="812800" y="3260854"/>
            <a:ext cx="10515600" cy="1800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Personal Finance: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7 Items To Consider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c0be9964a8_0_4"/>
          <p:cNvSpPr txBox="1"/>
          <p:nvPr>
            <p:ph idx="1" type="body"/>
          </p:nvPr>
        </p:nvSpPr>
        <p:spPr>
          <a:xfrm>
            <a:off x="699050" y="1696227"/>
            <a:ext cx="10830300" cy="3957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1700">
                <a:solidFill>
                  <a:srgbClr val="0C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Create a greater sense of ease</a:t>
            </a:r>
            <a:endParaRPr b="1" sz="1700">
              <a:solidFill>
                <a:srgbClr val="0C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1700">
                <a:solidFill>
                  <a:srgbClr val="0C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Spend in ways that are true to who you are, not others’ expectations</a:t>
            </a:r>
            <a:endParaRPr b="1" sz="1700">
              <a:solidFill>
                <a:srgbClr val="0C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1700">
                <a:solidFill>
                  <a:srgbClr val="0C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Buy yourself time</a:t>
            </a:r>
            <a:endParaRPr b="1" sz="1700">
              <a:solidFill>
                <a:srgbClr val="0C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1700">
                <a:solidFill>
                  <a:srgbClr val="0C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Express your values</a:t>
            </a:r>
            <a:endParaRPr b="1" sz="1700">
              <a:solidFill>
                <a:srgbClr val="0C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1700">
                <a:solidFill>
                  <a:srgbClr val="0C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Don’t confuse what you buy with joy</a:t>
            </a:r>
            <a:endParaRPr b="1" sz="1700">
              <a:solidFill>
                <a:srgbClr val="0C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1700">
                <a:solidFill>
                  <a:srgbClr val="0C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Focus on what brings you contentment</a:t>
            </a:r>
            <a:endParaRPr b="1" sz="1700">
              <a:solidFill>
                <a:srgbClr val="0C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b="1" lang="en-US" sz="1700">
                <a:solidFill>
                  <a:srgbClr val="0C0C0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Figure out your relationship with money</a:t>
            </a:r>
            <a:endParaRPr b="1" sz="1700">
              <a:solidFill>
                <a:srgbClr val="0C0C0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Full Article Link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/>
          <p:nvPr>
            <p:ph idx="4294967295" type="sldNum"/>
          </p:nvPr>
        </p:nvSpPr>
        <p:spPr>
          <a:xfrm>
            <a:off x="11692804" y="6435612"/>
            <a:ext cx="174773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A58"/>
              </a:buClr>
              <a:buSzPts val="1000"/>
              <a:buFont typeface="Inter"/>
              <a:buNone/>
            </a:pPr>
            <a:fld id="{00000000-1234-1234-1234-123412341234}" type="slidenum">
              <a:rPr b="0" i="0" lang="en-US" sz="1000" u="none" cap="none" strike="noStrike">
                <a:solidFill>
                  <a:srgbClr val="414A58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b="0" i="0" sz="1000" u="none" cap="none" strike="noStrike">
              <a:solidFill>
                <a:srgbClr val="414A58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883919" y="3040083"/>
            <a:ext cx="10424162" cy="424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7"/>
          <p:cNvSpPr txBox="1"/>
          <p:nvPr/>
        </p:nvSpPr>
        <p:spPr>
          <a:xfrm>
            <a:off x="1713025" y="18277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rPr>
              <a:t>Key Terms- </a:t>
            </a:r>
            <a:r>
              <a:rPr b="0" i="0" lang="en-US" sz="3000" u="sng" cap="none" strike="noStrike">
                <a:solidFill>
                  <a:srgbClr val="01AFD1"/>
                </a:solidFill>
                <a:latin typeface="Oswald"/>
                <a:ea typeface="Oswald"/>
                <a:cs typeface="Oswald"/>
                <a:sym typeface="Oswald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EconEdLink</a:t>
            </a:r>
            <a:r>
              <a:rPr b="0" i="0" lang="en-US" sz="3000" u="none" cap="none" strike="noStrike">
                <a:solidFill>
                  <a:srgbClr val="424242"/>
                </a:solidFill>
                <a:latin typeface="Oswald"/>
                <a:ea typeface="Oswald"/>
                <a:cs typeface="Oswald"/>
                <a:sym typeface="Oswald"/>
              </a:rPr>
              <a:t> Glossary</a:t>
            </a:r>
            <a:endParaRPr b="0" i="0" sz="3000" u="none" cap="none" strike="noStrike">
              <a:solidFill>
                <a:srgbClr val="424242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47" name="Google Shape;147;p7"/>
          <p:cNvSpPr txBox="1"/>
          <p:nvPr/>
        </p:nvSpPr>
        <p:spPr>
          <a:xfrm>
            <a:off x="1713025" y="29240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71BB"/>
                </a:solidFill>
                <a:latin typeface="Arial"/>
                <a:ea typeface="Arial"/>
                <a:cs typeface="Arial"/>
                <a:sym typeface="Arial"/>
              </a:rPr>
              <a:t>Decision Making</a:t>
            </a:r>
            <a:endParaRPr b="0" i="0" sz="1600" u="none" cap="none" strike="noStrike">
              <a:solidFill>
                <a:srgbClr val="0071B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Reaching a conclusion after considering alternatives and their results.</a:t>
            </a:r>
            <a:endParaRPr b="0" i="0" sz="16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0071BB"/>
                </a:solidFill>
                <a:latin typeface="Arial"/>
                <a:ea typeface="Arial"/>
                <a:cs typeface="Arial"/>
                <a:sym typeface="Arial"/>
              </a:rPr>
              <a:t>Choice</a:t>
            </a:r>
            <a:endParaRPr b="0" i="0" sz="1600" u="none" cap="none" strike="noStrike">
              <a:solidFill>
                <a:srgbClr val="0071B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An act of selecting or making a decision when faced with two or more alternatives.</a:t>
            </a:r>
            <a:endParaRPr b="0" i="0" sz="16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8" name="Google Shape;148;p7"/>
          <p:cNvSpPr txBox="1"/>
          <p:nvPr/>
        </p:nvSpPr>
        <p:spPr>
          <a:xfrm>
            <a:off x="6233725" y="2924025"/>
            <a:ext cx="39999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071BB"/>
                </a:solidFill>
              </a:rPr>
              <a:t>Saving</a:t>
            </a:r>
            <a:endParaRPr sz="1600">
              <a:solidFill>
                <a:srgbClr val="0071BB"/>
              </a:solidFill>
            </a:endParaRPr>
          </a:p>
          <a:p>
            <a:pPr indent="0" lvl="0" marL="0" rtl="0" algn="l">
              <a:lnSpc>
                <a:spcPct val="1375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04040"/>
                </a:solidFill>
              </a:rPr>
              <a:t>Disposable income (income after taxes) minus consumption spending.</a:t>
            </a:r>
            <a:endParaRPr sz="1600">
              <a:solidFill>
                <a:srgbClr val="404040"/>
              </a:solidFill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600">
              <a:solidFill>
                <a:srgbClr val="404040"/>
              </a:solidFill>
            </a:endParaRPr>
          </a:p>
          <a:p>
            <a:pPr indent="0" lvl="0" marL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0071BB"/>
                </a:solidFill>
              </a:rPr>
              <a:t>Goal</a:t>
            </a:r>
            <a:endParaRPr sz="1600">
              <a:solidFill>
                <a:srgbClr val="0071BB"/>
              </a:solidFill>
            </a:endParaRPr>
          </a:p>
          <a:p>
            <a:pPr indent="0" lvl="0" marL="0" rtl="0" algn="l">
              <a:lnSpc>
                <a:spcPct val="1375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rgbClr val="404040"/>
                </a:solidFill>
              </a:rPr>
              <a:t>Something a person or organization plans to achieve in the future; an aim or desired result.</a:t>
            </a:r>
            <a:endParaRPr sz="1600">
              <a:solidFill>
                <a:srgbClr val="404040"/>
              </a:solidFill>
            </a:endParaRPr>
          </a:p>
          <a:p>
            <a:pPr indent="0" lvl="0" marL="0" marR="0" rtl="0" algn="l">
              <a:lnSpc>
                <a:spcPct val="1375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sz="1700">
              <a:solidFill>
                <a:srgbClr val="404040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42424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