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7"/>
  </p:notesMasterIdLst>
  <p:handoutMasterIdLst>
    <p:handoutMasterId r:id="rId18"/>
  </p:handoutMasterIdLst>
  <p:sldIdLst>
    <p:sldId id="699" r:id="rId5"/>
    <p:sldId id="730" r:id="rId6"/>
    <p:sldId id="731" r:id="rId7"/>
    <p:sldId id="732" r:id="rId8"/>
    <p:sldId id="733" r:id="rId9"/>
    <p:sldId id="734" r:id="rId10"/>
    <p:sldId id="735" r:id="rId11"/>
    <p:sldId id="736" r:id="rId12"/>
    <p:sldId id="737" r:id="rId13"/>
    <p:sldId id="738" r:id="rId14"/>
    <p:sldId id="739" r:id="rId15"/>
    <p:sldId id="74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A58"/>
    <a:srgbClr val="DDF2F7"/>
    <a:srgbClr val="5DBF9A"/>
    <a:srgbClr val="79BFB8"/>
    <a:srgbClr val="D8FEE4"/>
    <a:srgbClr val="86C17B"/>
    <a:srgbClr val="A7C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E9D49-26EE-40C2-9C75-48982447C767}" v="8" dt="2024-02-08T22:52:19.0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
    <p:restoredTop sz="85360"/>
  </p:normalViewPr>
  <p:slideViewPr>
    <p:cSldViewPr snapToGrid="0" snapToObjects="1">
      <p:cViewPr varScale="1">
        <p:scale>
          <a:sx n="71" d="100"/>
          <a:sy n="71" d="100"/>
        </p:scale>
        <p:origin x="1440" y="43"/>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Cookson" userId="ca3a0789-b855-405c-9d2a-912abc57193b" providerId="ADAL" clId="{EC1E9D49-26EE-40C2-9C75-48982447C767}"/>
    <pc:docChg chg="undo custSel modSld">
      <pc:chgData name="Ruth Cookson" userId="ca3a0789-b855-405c-9d2a-912abc57193b" providerId="ADAL" clId="{EC1E9D49-26EE-40C2-9C75-48982447C767}" dt="2024-02-08T22:52:42.905" v="36" actId="1076"/>
      <pc:docMkLst>
        <pc:docMk/>
      </pc:docMkLst>
      <pc:sldChg chg="addSp delSp modSp mod">
        <pc:chgData name="Ruth Cookson" userId="ca3a0789-b855-405c-9d2a-912abc57193b" providerId="ADAL" clId="{EC1E9D49-26EE-40C2-9C75-48982447C767}" dt="2024-02-08T22:52:42.905" v="36" actId="1076"/>
        <pc:sldMkLst>
          <pc:docMk/>
          <pc:sldMk cId="341012192" sldId="699"/>
        </pc:sldMkLst>
        <pc:picChg chg="add del">
          <ac:chgData name="Ruth Cookson" userId="ca3a0789-b855-405c-9d2a-912abc57193b" providerId="ADAL" clId="{EC1E9D49-26EE-40C2-9C75-48982447C767}" dt="2024-02-08T22:26:12.662" v="6" actId="478"/>
          <ac:picMkLst>
            <pc:docMk/>
            <pc:sldMk cId="341012192" sldId="699"/>
            <ac:picMk id="4" creationId="{1A5E8AA4-F7D2-743F-026F-2554DE1CBEB1}"/>
          </ac:picMkLst>
        </pc:picChg>
        <pc:picChg chg="add mod ord">
          <ac:chgData name="Ruth Cookson" userId="ca3a0789-b855-405c-9d2a-912abc57193b" providerId="ADAL" clId="{EC1E9D49-26EE-40C2-9C75-48982447C767}" dt="2024-02-08T22:52:42.905" v="36" actId="1076"/>
          <ac:picMkLst>
            <pc:docMk/>
            <pc:sldMk cId="341012192" sldId="699"/>
            <ac:picMk id="4" creationId="{FF8CBD3E-79ED-0584-D370-B7B1ED065D3F}"/>
          </ac:picMkLst>
        </pc:picChg>
        <pc:picChg chg="mod">
          <ac:chgData name="Ruth Cookson" userId="ca3a0789-b855-405c-9d2a-912abc57193b" providerId="ADAL" clId="{EC1E9D49-26EE-40C2-9C75-48982447C767}" dt="2024-02-08T22:52:36.351" v="35" actId="1076"/>
          <ac:picMkLst>
            <pc:docMk/>
            <pc:sldMk cId="341012192" sldId="699"/>
            <ac:picMk id="5" creationId="{491F6E2D-AB04-B9EB-3236-1AC86FDAEFFE}"/>
          </ac:picMkLst>
        </pc:picChg>
        <pc:picChg chg="add del mod">
          <ac:chgData name="Ruth Cookson" userId="ca3a0789-b855-405c-9d2a-912abc57193b" providerId="ADAL" clId="{EC1E9D49-26EE-40C2-9C75-48982447C767}" dt="2024-02-08T22:26:01.359" v="4" actId="22"/>
          <ac:picMkLst>
            <pc:docMk/>
            <pc:sldMk cId="341012192" sldId="699"/>
            <ac:picMk id="7" creationId="{E7876643-CC7E-A3E5-E061-2A90457AE2A6}"/>
          </ac:picMkLst>
        </pc:picChg>
        <pc:picChg chg="add del mod ord">
          <ac:chgData name="Ruth Cookson" userId="ca3a0789-b855-405c-9d2a-912abc57193b" providerId="ADAL" clId="{EC1E9D49-26EE-40C2-9C75-48982447C767}" dt="2024-02-08T22:52:05.215" v="29" actId="478"/>
          <ac:picMkLst>
            <pc:docMk/>
            <pc:sldMk cId="341012192" sldId="699"/>
            <ac:picMk id="9" creationId="{BF0F7D84-7BE5-D8C0-F548-5799E4A5F42D}"/>
          </ac:picMkLst>
        </pc:picChg>
      </pc:sldChg>
      <pc:sldChg chg="modAnim">
        <pc:chgData name="Ruth Cookson" userId="ca3a0789-b855-405c-9d2a-912abc57193b" providerId="ADAL" clId="{EC1E9D49-26EE-40C2-9C75-48982447C767}" dt="2024-02-08T22:28:33.860" v="23"/>
        <pc:sldMkLst>
          <pc:docMk/>
          <pc:sldMk cId="3758823024" sldId="730"/>
        </pc:sldMkLst>
      </pc:sldChg>
      <pc:sldChg chg="modAnim">
        <pc:chgData name="Ruth Cookson" userId="ca3a0789-b855-405c-9d2a-912abc57193b" providerId="ADAL" clId="{EC1E9D49-26EE-40C2-9C75-48982447C767}" dt="2024-02-08T22:28:51.615" v="24"/>
        <pc:sldMkLst>
          <pc:docMk/>
          <pc:sldMk cId="2328828603" sldId="733"/>
        </pc:sldMkLst>
      </pc:sldChg>
      <pc:sldChg chg="modAnim">
        <pc:chgData name="Ruth Cookson" userId="ca3a0789-b855-405c-9d2a-912abc57193b" providerId="ADAL" clId="{EC1E9D49-26EE-40C2-9C75-48982447C767}" dt="2024-02-08T22:29:04.558" v="25"/>
        <pc:sldMkLst>
          <pc:docMk/>
          <pc:sldMk cId="2331652374" sldId="734"/>
        </pc:sldMkLst>
      </pc:sldChg>
      <pc:sldChg chg="modAnim">
        <pc:chgData name="Ruth Cookson" userId="ca3a0789-b855-405c-9d2a-912abc57193b" providerId="ADAL" clId="{EC1E9D49-26EE-40C2-9C75-48982447C767}" dt="2024-02-08T22:29:12.296" v="26"/>
        <pc:sldMkLst>
          <pc:docMk/>
          <pc:sldMk cId="2776323755" sldId="735"/>
        </pc:sldMkLst>
      </pc:sldChg>
      <pc:sldChg chg="modAnim">
        <pc:chgData name="Ruth Cookson" userId="ca3a0789-b855-405c-9d2a-912abc57193b" providerId="ADAL" clId="{EC1E9D49-26EE-40C2-9C75-48982447C767}" dt="2024-02-08T22:29:18.633" v="27"/>
        <pc:sldMkLst>
          <pc:docMk/>
          <pc:sldMk cId="1955112117" sldId="736"/>
        </pc:sldMkLst>
      </pc:sldChg>
      <pc:sldChg chg="modAnim">
        <pc:chgData name="Ruth Cookson" userId="ca3a0789-b855-405c-9d2a-912abc57193b" providerId="ADAL" clId="{EC1E9D49-26EE-40C2-9C75-48982447C767}" dt="2024-02-08T22:29:40.466" v="28"/>
        <pc:sldMkLst>
          <pc:docMk/>
          <pc:sldMk cId="2353765378" sldId="7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9C7AE-8996-0046-AA5C-7794C4A469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3D7849-3040-054B-AA6B-4869B4CF38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3ED1ED-05C6-9642-A613-B52D9CF231EE}" type="datetimeFigureOut">
              <a:rPr lang="en-US" smtClean="0"/>
              <a:t>2/8/2024</a:t>
            </a:fld>
            <a:endParaRPr lang="en-US"/>
          </a:p>
        </p:txBody>
      </p:sp>
      <p:sp>
        <p:nvSpPr>
          <p:cNvPr id="4" name="Footer Placeholder 3">
            <a:extLst>
              <a:ext uri="{FF2B5EF4-FFF2-40B4-BE49-F238E27FC236}">
                <a16:creationId xmlns:a16="http://schemas.microsoft.com/office/drawing/2014/main" id="{8ED7E81D-860E-D943-8C3B-1AAD2A4756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0F9BB-B3F0-1944-85CF-3ED0A12319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EB40F-773B-FC4B-8DAB-7A099FDE6767}" type="slidenum">
              <a:rPr lang="en-US" smtClean="0"/>
              <a:t>‹#›</a:t>
            </a:fld>
            <a:endParaRPr lang="en-US"/>
          </a:p>
        </p:txBody>
      </p:sp>
    </p:spTree>
    <p:extLst>
      <p:ext uri="{BB962C8B-B14F-4D97-AF65-F5344CB8AC3E}">
        <p14:creationId xmlns:p14="http://schemas.microsoft.com/office/powerpoint/2010/main" val="3982603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5DA19-45A3-9C4D-A0BD-48E5752966F4}" type="datetimeFigureOut">
              <a:rPr lang="en-US" smtClean="0"/>
              <a:t>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09D57-1EB1-314F-BB6D-C17464656B8A}" type="slidenum">
              <a:rPr lang="en-US" smtClean="0"/>
              <a:t>‹#›</a:t>
            </a:fld>
            <a:endParaRPr lang="en-US"/>
          </a:p>
        </p:txBody>
      </p:sp>
    </p:spTree>
    <p:extLst>
      <p:ext uri="{BB962C8B-B14F-4D97-AF65-F5344CB8AC3E}">
        <p14:creationId xmlns:p14="http://schemas.microsoft.com/office/powerpoint/2010/main" val="404566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1</a:t>
            </a:fld>
            <a:endParaRPr lang="en-US"/>
          </a:p>
        </p:txBody>
      </p:sp>
    </p:spTree>
    <p:extLst>
      <p:ext uri="{BB962C8B-B14F-4D97-AF65-F5344CB8AC3E}">
        <p14:creationId xmlns:p14="http://schemas.microsoft.com/office/powerpoint/2010/main" val="3052510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EE7DD-DDA2-569D-4474-20E6F4117B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5D7B61-C40D-5CBD-2C7A-673C7D756D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F958F5-2F06-6209-F5F5-31E50AB3E0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7641111-ABAE-218C-009E-504270334BDD}"/>
              </a:ext>
            </a:extLst>
          </p:cNvPr>
          <p:cNvSpPr>
            <a:spLocks noGrp="1"/>
          </p:cNvSpPr>
          <p:nvPr>
            <p:ph type="sldNum" sz="quarter" idx="5"/>
          </p:nvPr>
        </p:nvSpPr>
        <p:spPr/>
        <p:txBody>
          <a:bodyPr/>
          <a:lstStyle/>
          <a:p>
            <a:fld id="{A4A09D57-1EB1-314F-BB6D-C17464656B8A}" type="slidenum">
              <a:rPr lang="en-US" smtClean="0"/>
              <a:t>10</a:t>
            </a:fld>
            <a:endParaRPr lang="en-US"/>
          </a:p>
        </p:txBody>
      </p:sp>
    </p:spTree>
    <p:extLst>
      <p:ext uri="{BB962C8B-B14F-4D97-AF65-F5344CB8AC3E}">
        <p14:creationId xmlns:p14="http://schemas.microsoft.com/office/powerpoint/2010/main" val="1501881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96E1BE-8691-0B27-DFA4-5E41FA1390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8EDB9A-4040-A048-004C-58DADE165C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87CF5E-3661-FD61-A741-1F93C446121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FB9570-A0AC-B877-9735-817DD1EB838D}"/>
              </a:ext>
            </a:extLst>
          </p:cNvPr>
          <p:cNvSpPr>
            <a:spLocks noGrp="1"/>
          </p:cNvSpPr>
          <p:nvPr>
            <p:ph type="sldNum" sz="quarter" idx="5"/>
          </p:nvPr>
        </p:nvSpPr>
        <p:spPr/>
        <p:txBody>
          <a:bodyPr/>
          <a:lstStyle/>
          <a:p>
            <a:fld id="{A4A09D57-1EB1-314F-BB6D-C17464656B8A}" type="slidenum">
              <a:rPr lang="en-US" smtClean="0"/>
              <a:t>11</a:t>
            </a:fld>
            <a:endParaRPr lang="en-US"/>
          </a:p>
        </p:txBody>
      </p:sp>
    </p:spTree>
    <p:extLst>
      <p:ext uri="{BB962C8B-B14F-4D97-AF65-F5344CB8AC3E}">
        <p14:creationId xmlns:p14="http://schemas.microsoft.com/office/powerpoint/2010/main" val="643115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E4C09-D6F5-38AA-928E-BBA31B3A3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C2A7D7-2966-C3B4-AFFA-2FBFE39CE2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4BA966-CEB8-EB22-4DF9-2FD1477EAE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328822B-84DF-C04E-2217-98FB716B29B9}"/>
              </a:ext>
            </a:extLst>
          </p:cNvPr>
          <p:cNvSpPr>
            <a:spLocks noGrp="1"/>
          </p:cNvSpPr>
          <p:nvPr>
            <p:ph type="sldNum" sz="quarter" idx="5"/>
          </p:nvPr>
        </p:nvSpPr>
        <p:spPr/>
        <p:txBody>
          <a:bodyPr/>
          <a:lstStyle/>
          <a:p>
            <a:fld id="{A4A09D57-1EB1-314F-BB6D-C17464656B8A}" type="slidenum">
              <a:rPr lang="en-US" smtClean="0"/>
              <a:t>12</a:t>
            </a:fld>
            <a:endParaRPr lang="en-US"/>
          </a:p>
        </p:txBody>
      </p:sp>
    </p:spTree>
    <p:extLst>
      <p:ext uri="{BB962C8B-B14F-4D97-AF65-F5344CB8AC3E}">
        <p14:creationId xmlns:p14="http://schemas.microsoft.com/office/powerpoint/2010/main" val="18043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A09D57-1EB1-314F-BB6D-C17464656B8A}" type="slidenum">
              <a:rPr lang="en-US" smtClean="0"/>
              <a:t>2</a:t>
            </a:fld>
            <a:endParaRPr lang="en-US"/>
          </a:p>
        </p:txBody>
      </p:sp>
    </p:spTree>
    <p:extLst>
      <p:ext uri="{BB962C8B-B14F-4D97-AF65-F5344CB8AC3E}">
        <p14:creationId xmlns:p14="http://schemas.microsoft.com/office/powerpoint/2010/main" val="202921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F79E6-86FC-B29E-3FD4-11E0AC0D91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4A1928-A8C3-B7EE-354E-228BC6C5B3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2BCC6FE-3F1A-7874-2A09-24CC7D7F865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96AC20D-E34D-A42A-45F8-C0A7496CB164}"/>
              </a:ext>
            </a:extLst>
          </p:cNvPr>
          <p:cNvSpPr>
            <a:spLocks noGrp="1"/>
          </p:cNvSpPr>
          <p:nvPr>
            <p:ph type="sldNum" sz="quarter" idx="5"/>
          </p:nvPr>
        </p:nvSpPr>
        <p:spPr/>
        <p:txBody>
          <a:bodyPr/>
          <a:lstStyle/>
          <a:p>
            <a:fld id="{A4A09D57-1EB1-314F-BB6D-C17464656B8A}" type="slidenum">
              <a:rPr lang="en-US" smtClean="0"/>
              <a:t>3</a:t>
            </a:fld>
            <a:endParaRPr lang="en-US"/>
          </a:p>
        </p:txBody>
      </p:sp>
    </p:spTree>
    <p:extLst>
      <p:ext uri="{BB962C8B-B14F-4D97-AF65-F5344CB8AC3E}">
        <p14:creationId xmlns:p14="http://schemas.microsoft.com/office/powerpoint/2010/main" val="2059883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9F556-BCDE-507B-B150-F19CA54376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DE4C05-FA79-D3C8-EB4F-1DAFD9F5BCD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539071-D7DF-1864-0E79-23FA6A745E6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B912DE1-3129-73CD-829C-6AE362CFEC8D}"/>
              </a:ext>
            </a:extLst>
          </p:cNvPr>
          <p:cNvSpPr>
            <a:spLocks noGrp="1"/>
          </p:cNvSpPr>
          <p:nvPr>
            <p:ph type="sldNum" sz="quarter" idx="5"/>
          </p:nvPr>
        </p:nvSpPr>
        <p:spPr/>
        <p:txBody>
          <a:bodyPr/>
          <a:lstStyle/>
          <a:p>
            <a:fld id="{A4A09D57-1EB1-314F-BB6D-C17464656B8A}" type="slidenum">
              <a:rPr lang="en-US" smtClean="0"/>
              <a:t>4</a:t>
            </a:fld>
            <a:endParaRPr lang="en-US"/>
          </a:p>
        </p:txBody>
      </p:sp>
    </p:spTree>
    <p:extLst>
      <p:ext uri="{BB962C8B-B14F-4D97-AF65-F5344CB8AC3E}">
        <p14:creationId xmlns:p14="http://schemas.microsoft.com/office/powerpoint/2010/main" val="259648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5E3DAE-1A67-851C-AD9D-3E3299B50C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DA6D27-7EE9-AA5C-99F7-E639161059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F2186E-805B-1A34-C02D-9D8B481BA6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F1652A-EB1C-CF62-DAAA-1FA4F3E7D737}"/>
              </a:ext>
            </a:extLst>
          </p:cNvPr>
          <p:cNvSpPr>
            <a:spLocks noGrp="1"/>
          </p:cNvSpPr>
          <p:nvPr>
            <p:ph type="sldNum" sz="quarter" idx="5"/>
          </p:nvPr>
        </p:nvSpPr>
        <p:spPr/>
        <p:txBody>
          <a:bodyPr/>
          <a:lstStyle/>
          <a:p>
            <a:fld id="{A4A09D57-1EB1-314F-BB6D-C17464656B8A}" type="slidenum">
              <a:rPr lang="en-US" smtClean="0"/>
              <a:t>5</a:t>
            </a:fld>
            <a:endParaRPr lang="en-US"/>
          </a:p>
        </p:txBody>
      </p:sp>
    </p:spTree>
    <p:extLst>
      <p:ext uri="{BB962C8B-B14F-4D97-AF65-F5344CB8AC3E}">
        <p14:creationId xmlns:p14="http://schemas.microsoft.com/office/powerpoint/2010/main" val="1944527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B8814-1B54-6737-EF5B-F006427E6D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028E41-F151-4211-ACD7-FF514C516BA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09F513-CA54-DB21-47DC-9C02D7B6031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B25C08-ECF3-B1E6-9A14-1D5D521B52B4}"/>
              </a:ext>
            </a:extLst>
          </p:cNvPr>
          <p:cNvSpPr>
            <a:spLocks noGrp="1"/>
          </p:cNvSpPr>
          <p:nvPr>
            <p:ph type="sldNum" sz="quarter" idx="5"/>
          </p:nvPr>
        </p:nvSpPr>
        <p:spPr/>
        <p:txBody>
          <a:bodyPr/>
          <a:lstStyle/>
          <a:p>
            <a:fld id="{A4A09D57-1EB1-314F-BB6D-C17464656B8A}" type="slidenum">
              <a:rPr lang="en-US" smtClean="0"/>
              <a:t>6</a:t>
            </a:fld>
            <a:endParaRPr lang="en-US"/>
          </a:p>
        </p:txBody>
      </p:sp>
    </p:spTree>
    <p:extLst>
      <p:ext uri="{BB962C8B-B14F-4D97-AF65-F5344CB8AC3E}">
        <p14:creationId xmlns:p14="http://schemas.microsoft.com/office/powerpoint/2010/main" val="424274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3C6F1F-3BB6-39E2-6260-6A441773FAB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267FAC-9C39-B4AF-5EFE-654E51AECEF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3A0189-219D-3990-855F-B04F99E9720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01047A1-851B-D899-0991-B24D15A33C50}"/>
              </a:ext>
            </a:extLst>
          </p:cNvPr>
          <p:cNvSpPr>
            <a:spLocks noGrp="1"/>
          </p:cNvSpPr>
          <p:nvPr>
            <p:ph type="sldNum" sz="quarter" idx="5"/>
          </p:nvPr>
        </p:nvSpPr>
        <p:spPr/>
        <p:txBody>
          <a:bodyPr/>
          <a:lstStyle/>
          <a:p>
            <a:fld id="{A4A09D57-1EB1-314F-BB6D-C17464656B8A}" type="slidenum">
              <a:rPr lang="en-US" smtClean="0"/>
              <a:t>7</a:t>
            </a:fld>
            <a:endParaRPr lang="en-US"/>
          </a:p>
        </p:txBody>
      </p:sp>
    </p:spTree>
    <p:extLst>
      <p:ext uri="{BB962C8B-B14F-4D97-AF65-F5344CB8AC3E}">
        <p14:creationId xmlns:p14="http://schemas.microsoft.com/office/powerpoint/2010/main" val="267946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03740-8878-4799-5E9E-E4EA11958F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98ADF2-10CC-FC6B-1B36-F83399F5CB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A063C3-CADC-85D5-4974-E392DC9241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271A5F7-DF61-9886-9E36-5944373ECCC1}"/>
              </a:ext>
            </a:extLst>
          </p:cNvPr>
          <p:cNvSpPr>
            <a:spLocks noGrp="1"/>
          </p:cNvSpPr>
          <p:nvPr>
            <p:ph type="sldNum" sz="quarter" idx="5"/>
          </p:nvPr>
        </p:nvSpPr>
        <p:spPr/>
        <p:txBody>
          <a:bodyPr/>
          <a:lstStyle/>
          <a:p>
            <a:fld id="{A4A09D57-1EB1-314F-BB6D-C17464656B8A}" type="slidenum">
              <a:rPr lang="en-US" smtClean="0"/>
              <a:t>8</a:t>
            </a:fld>
            <a:endParaRPr lang="en-US"/>
          </a:p>
        </p:txBody>
      </p:sp>
    </p:spTree>
    <p:extLst>
      <p:ext uri="{BB962C8B-B14F-4D97-AF65-F5344CB8AC3E}">
        <p14:creationId xmlns:p14="http://schemas.microsoft.com/office/powerpoint/2010/main" val="348941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3B69C-1ACE-6EBC-38BD-F0E37E763F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DBD058-49CE-51EE-7ADC-22C15FCD90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2D1BB7-236D-7D17-C7D0-E6379257312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2BEB3CB-9E71-BF20-3E99-FF040AE8E977}"/>
              </a:ext>
            </a:extLst>
          </p:cNvPr>
          <p:cNvSpPr>
            <a:spLocks noGrp="1"/>
          </p:cNvSpPr>
          <p:nvPr>
            <p:ph type="sldNum" sz="quarter" idx="5"/>
          </p:nvPr>
        </p:nvSpPr>
        <p:spPr/>
        <p:txBody>
          <a:bodyPr/>
          <a:lstStyle/>
          <a:p>
            <a:fld id="{A4A09D57-1EB1-314F-BB6D-C17464656B8A}" type="slidenum">
              <a:rPr lang="en-US" smtClean="0"/>
              <a:t>9</a:t>
            </a:fld>
            <a:endParaRPr lang="en-US"/>
          </a:p>
        </p:txBody>
      </p:sp>
    </p:spTree>
    <p:extLst>
      <p:ext uri="{BB962C8B-B14F-4D97-AF65-F5344CB8AC3E}">
        <p14:creationId xmlns:p14="http://schemas.microsoft.com/office/powerpoint/2010/main" val="195000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AECEC67-45A8-8A4A-9C85-5CEA41F7BAB5}"/>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114386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279986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9973CB-34A1-D713-CA29-A82DF73E52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1002891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5238-D472-B506-C6C3-A31529133F72}"/>
              </a:ext>
            </a:extLst>
          </p:cNvPr>
          <p:cNvSpPr>
            <a:spLocks noGrp="1"/>
          </p:cNvSpPr>
          <p:nvPr>
            <p:ph type="title"/>
          </p:nvPr>
        </p:nvSpPr>
        <p:spPr>
          <a:xfrm>
            <a:off x="812800" y="5066783"/>
            <a:ext cx="10515600" cy="1325563"/>
          </a:xfrm>
          <a:prstGeom prst="rect">
            <a:avLst/>
          </a:prstGeom>
        </p:spPr>
        <p:txBody>
          <a:bodyPr/>
          <a:lstStyle>
            <a:lvl1pPr>
              <a:defRPr sz="3400" b="0" i="0" spc="-100" baseline="0">
                <a:solidFill>
                  <a:schemeClr val="tx1"/>
                </a:solidFill>
                <a:latin typeface="+mj-lt"/>
                <a:ea typeface="Calibri Light" panose="020F0302020204030204" pitchFamily="34" charset="0"/>
                <a:cs typeface="Calibri Light" panose="020F0302020204030204" pitchFamily="34" charset="0"/>
              </a:defRPr>
            </a:lvl1pPr>
          </a:lstStyle>
          <a:p>
            <a:r>
              <a:rPr lang="en-US" dirty="0"/>
              <a:t>Click to edit Master title style</a:t>
            </a:r>
          </a:p>
        </p:txBody>
      </p:sp>
      <p:sp>
        <p:nvSpPr>
          <p:cNvPr id="10" name="Text Placeholder 9">
            <a:extLst>
              <a:ext uri="{FF2B5EF4-FFF2-40B4-BE49-F238E27FC236}">
                <a16:creationId xmlns:a16="http://schemas.microsoft.com/office/drawing/2014/main" id="{55B7508F-85EB-1F5B-D91C-D2D4F929AA98}"/>
              </a:ext>
            </a:extLst>
          </p:cNvPr>
          <p:cNvSpPr>
            <a:spLocks noGrp="1"/>
          </p:cNvSpPr>
          <p:nvPr>
            <p:ph type="body" sz="quarter" idx="10" hasCustomPrompt="1"/>
          </p:nvPr>
        </p:nvSpPr>
        <p:spPr>
          <a:xfrm>
            <a:off x="812800" y="4146550"/>
            <a:ext cx="10515600" cy="914400"/>
          </a:xfrm>
          <a:prstGeom prst="rect">
            <a:avLst/>
          </a:prstGeom>
        </p:spPr>
        <p:txBody>
          <a:bodyPr/>
          <a:lstStyle>
            <a:lvl1pPr marL="0" indent="0">
              <a:buFontTx/>
              <a:buNone/>
              <a:defRPr sz="5400" spc="-150">
                <a:solidFill>
                  <a:schemeClr val="tx1"/>
                </a:solidFill>
              </a:defRPr>
            </a:lvl1pPr>
            <a:lvl3pPr marL="914400" indent="0">
              <a:buNone/>
              <a:defRPr/>
            </a:lvl3pPr>
          </a:lstStyle>
          <a:p>
            <a:pPr lvl="0"/>
            <a:r>
              <a:rPr lang="en-US" dirty="0"/>
              <a:t>Click to edit Master title style</a:t>
            </a:r>
          </a:p>
        </p:txBody>
      </p:sp>
    </p:spTree>
    <p:extLst>
      <p:ext uri="{BB962C8B-B14F-4D97-AF65-F5344CB8AC3E}">
        <p14:creationId xmlns:p14="http://schemas.microsoft.com/office/powerpoint/2010/main" val="115280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Tex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64F8B3-F874-5741-937B-7A2A821D56A5}"/>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3" name="Slide Number Placeholder 5">
            <a:extLst>
              <a:ext uri="{FF2B5EF4-FFF2-40B4-BE49-F238E27FC236}">
                <a16:creationId xmlns:a16="http://schemas.microsoft.com/office/drawing/2014/main" id="{6AA85F9E-F7DD-424A-A243-848E478BD914}"/>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418874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6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8377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53EA1F-137D-994D-B8BE-DDC03EB6B79D}"/>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8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37833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8343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8EC30F-F7F4-5340-A189-031B51112F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3525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DB2-4AD0-5F7B-FC1D-1AF24980A025}"/>
              </a:ext>
            </a:extLst>
          </p:cNvPr>
          <p:cNvSpPr>
            <a:spLocks noGrp="1"/>
          </p:cNvSpPr>
          <p:nvPr>
            <p:ph type="title"/>
          </p:nvPr>
        </p:nvSpPr>
        <p:spPr>
          <a:xfrm>
            <a:off x="713894" y="510897"/>
            <a:ext cx="10515600" cy="986597"/>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27A14BE4-D728-0426-4416-4934FD59D3FD}"/>
              </a:ext>
            </a:extLst>
          </p:cNvPr>
          <p:cNvSpPr>
            <a:spLocks noGrp="1"/>
          </p:cNvSpPr>
          <p:nvPr>
            <p:ph type="body" idx="1" hasCustomPrompt="1"/>
          </p:nvPr>
        </p:nvSpPr>
        <p:spPr>
          <a:xfrm>
            <a:off x="839788" y="1681163"/>
            <a:ext cx="5157787"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589443F-A02B-85D9-286B-FA2BE883BB8A}"/>
              </a:ext>
            </a:extLst>
          </p:cNvPr>
          <p:cNvSpPr>
            <a:spLocks noGrp="1"/>
          </p:cNvSpPr>
          <p:nvPr>
            <p:ph sz="half" idx="2"/>
          </p:nvPr>
        </p:nvSpPr>
        <p:spPr>
          <a:xfrm>
            <a:off x="839788" y="2505075"/>
            <a:ext cx="5157787"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5" name="Text Placeholder 4">
            <a:extLst>
              <a:ext uri="{FF2B5EF4-FFF2-40B4-BE49-F238E27FC236}">
                <a16:creationId xmlns:a16="http://schemas.microsoft.com/office/drawing/2014/main" id="{362CFE18-72C0-A86F-FCAA-0255E42A6DEC}"/>
              </a:ext>
            </a:extLst>
          </p:cNvPr>
          <p:cNvSpPr>
            <a:spLocks noGrp="1"/>
          </p:cNvSpPr>
          <p:nvPr>
            <p:ph type="body" sz="quarter" idx="3" hasCustomPrompt="1"/>
          </p:nvPr>
        </p:nvSpPr>
        <p:spPr>
          <a:xfrm>
            <a:off x="6172200" y="1681163"/>
            <a:ext cx="5183188"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1B85C0A-E3F4-C527-3169-013E164323EA}"/>
              </a:ext>
            </a:extLst>
          </p:cNvPr>
          <p:cNvSpPr>
            <a:spLocks noGrp="1"/>
          </p:cNvSpPr>
          <p:nvPr>
            <p:ph sz="quarter" idx="4"/>
          </p:nvPr>
        </p:nvSpPr>
        <p:spPr>
          <a:xfrm>
            <a:off x="6172200" y="2505075"/>
            <a:ext cx="5183188"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9" name="Slide Number Placeholder 8">
            <a:extLst>
              <a:ext uri="{FF2B5EF4-FFF2-40B4-BE49-F238E27FC236}">
                <a16:creationId xmlns:a16="http://schemas.microsoft.com/office/drawing/2014/main" id="{4A1EE331-0DC5-4C93-19BA-70C475B9AC3C}"/>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394626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Calibri Light" panose="020F0302020204030204" pitchFamily="34" charset="0"/>
                <a:ea typeface="Calibri Light" panose="020F0302020204030204" pitchFamily="34" charset="0"/>
              </a:defRPr>
            </a:lvl1pPr>
            <a:lvl2pPr>
              <a:defRPr sz="2000" b="0" i="0" spc="-100" baseline="0">
                <a:latin typeface="Calibri Light" panose="020F0302020204030204" pitchFamily="34" charset="0"/>
                <a:ea typeface="Calibri Light" panose="020F0302020204030204" pitchFamily="34" charset="0"/>
              </a:defRPr>
            </a:lvl2pPr>
            <a:lvl3pPr marL="1143000" indent="-228600">
              <a:buFont typeface="Courier New" panose="02070309020205020404" pitchFamily="49" charset="0"/>
              <a:buChar char="o"/>
              <a:defRPr sz="1800" b="0" i="0" spc="-100" baseline="0">
                <a:latin typeface="Calibri Light" panose="020F0302020204030204" pitchFamily="34" charset="0"/>
                <a:ea typeface="Calibri Light" panose="020F0302020204030204" pitchFamily="34" charset="0"/>
              </a:defRPr>
            </a:lvl3pPr>
            <a:lvl4pPr marL="1600200" indent="-228600">
              <a:buFont typeface="Arial" panose="020B0604020202020204" pitchFamily="34" charset="0"/>
              <a:buChar char="•"/>
              <a:defRPr b="0" i="0" spc="-100" baseline="0">
                <a:latin typeface="Calibri Light" panose="020F0302020204030204" pitchFamily="34" charset="0"/>
                <a:ea typeface="Calibri Light" panose="020F0302020204030204" pitchFamily="34" charset="0"/>
              </a:defRPr>
            </a:lvl4pPr>
            <a:lvl5pPr>
              <a:defRPr b="0" i="0" spc="-100" baseline="0">
                <a:latin typeface="Calibri Light" panose="020F0302020204030204" pitchFamily="34" charset="0"/>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Calibri Light" panose="020F0302020204030204" pitchFamily="34" charset="0"/>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769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E0554A9-C7C3-EFEC-8714-5C1E2C23AA0E}"/>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5418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52492-3CC3-CB45-8DBD-0628ADDBE06F}"/>
              </a:ext>
            </a:extLst>
          </p:cNvPr>
          <p:cNvSpPr/>
          <p:nvPr userDrawn="1"/>
        </p:nvSpPr>
        <p:spPr>
          <a:xfrm flipV="1">
            <a:off x="790414" y="1291710"/>
            <a:ext cx="10611172" cy="45719"/>
          </a:xfrm>
          <a:prstGeom prst="rect">
            <a:avLst/>
          </a:prstGeom>
          <a:solidFill>
            <a:srgbClr val="A7C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33B496CD-2279-CD4F-8D0A-FDDFF8C86885}"/>
              </a:ext>
            </a:extLst>
          </p:cNvPr>
          <p:cNvSpPr>
            <a:spLocks noGrp="1"/>
          </p:cNvSpPr>
          <p:nvPr>
            <p:ph type="sldNum" sz="quarter" idx="4"/>
          </p:nvPr>
        </p:nvSpPr>
        <p:spPr>
          <a:xfrm>
            <a:off x="8610599" y="6356350"/>
            <a:ext cx="3389243"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6C37F40D-BF86-6F43-B998-BE81C530D250}" type="slidenum">
              <a:rPr lang="en-US" smtClean="0"/>
              <a:pPr/>
              <a:t>‹#›</a:t>
            </a:fld>
            <a:endParaRPr lang="en-US" dirty="0"/>
          </a:p>
        </p:txBody>
      </p:sp>
      <p:pic>
        <p:nvPicPr>
          <p:cNvPr id="7" name="Picture 6">
            <a:extLst>
              <a:ext uri="{FF2B5EF4-FFF2-40B4-BE49-F238E27FC236}">
                <a16:creationId xmlns:a16="http://schemas.microsoft.com/office/drawing/2014/main" id="{E8829DBB-6882-9F19-DFA1-5C6C44AF50EA}"/>
              </a:ext>
            </a:extLst>
          </p:cNvPr>
          <p:cNvPicPr>
            <a:picLocks noChangeAspect="1"/>
          </p:cNvPicPr>
          <p:nvPr userDrawn="1"/>
        </p:nvPicPr>
        <p:blipFill>
          <a:blip r:embed="rId14"/>
          <a:srcRect/>
          <a:stretch/>
        </p:blipFill>
        <p:spPr>
          <a:xfrm>
            <a:off x="9727552" y="259907"/>
            <a:ext cx="1641223" cy="837708"/>
          </a:xfrm>
          <a:prstGeom prst="rect">
            <a:avLst/>
          </a:prstGeom>
        </p:spPr>
      </p:pic>
    </p:spTree>
    <p:extLst>
      <p:ext uri="{BB962C8B-B14F-4D97-AF65-F5344CB8AC3E}">
        <p14:creationId xmlns:p14="http://schemas.microsoft.com/office/powerpoint/2010/main" val="1490564425"/>
      </p:ext>
    </p:extLst>
  </p:cSld>
  <p:clrMap bg1="lt1" tx1="dk1" bg2="lt2" tx2="dk2" accent1="accent1" accent2="accent2" accent3="accent3" accent4="accent4" accent5="accent5" accent6="accent6" hlink="hlink" folHlink="folHlink"/>
  <p:sldLayoutIdLst>
    <p:sldLayoutId id="2147483685" r:id="rId1"/>
    <p:sldLayoutId id="2147483693" r:id="rId2"/>
    <p:sldLayoutId id="2147483686" r:id="rId3"/>
    <p:sldLayoutId id="2147483694" r:id="rId4"/>
    <p:sldLayoutId id="2147483666" r:id="rId5"/>
    <p:sldLayoutId id="2147483695" r:id="rId6"/>
    <p:sldLayoutId id="2147483669" r:id="rId7"/>
    <p:sldLayoutId id="2147483665" r:id="rId8"/>
    <p:sldLayoutId id="2147483696" r:id="rId9"/>
    <p:sldLayoutId id="2147483668" r:id="rId10"/>
    <p:sldLayoutId id="2147483697" r:id="rId11"/>
    <p:sldLayoutId id="2147483715"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huduser.gov/portal/sites/default/files/pdf/2023-AHAR-Part-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aw.cornell.edu/wex/economic_efficienc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aceweb.org/about-us/equity-defini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ouse and money on a scale&#10;&#10;Description automatically generated">
            <a:extLst>
              <a:ext uri="{FF2B5EF4-FFF2-40B4-BE49-F238E27FC236}">
                <a16:creationId xmlns:a16="http://schemas.microsoft.com/office/drawing/2014/main" id="{FF8CBD3E-79ED-0584-D370-B7B1ED065D3F}"/>
              </a:ext>
            </a:extLst>
          </p:cNvPr>
          <p:cNvPicPr>
            <a:picLocks noChangeAspect="1"/>
          </p:cNvPicPr>
          <p:nvPr/>
        </p:nvPicPr>
        <p:blipFill>
          <a:blip r:embed="rId3"/>
          <a:stretch>
            <a:fillRect/>
          </a:stretch>
        </p:blipFill>
        <p:spPr>
          <a:xfrm>
            <a:off x="6548181" y="86061"/>
            <a:ext cx="6858000" cy="6858000"/>
          </a:xfrm>
          <a:prstGeom prst="rect">
            <a:avLst/>
          </a:prstGeom>
        </p:spPr>
      </p:pic>
      <p:pic>
        <p:nvPicPr>
          <p:cNvPr id="5" name="Picture 4">
            <a:extLst>
              <a:ext uri="{FF2B5EF4-FFF2-40B4-BE49-F238E27FC236}">
                <a16:creationId xmlns:a16="http://schemas.microsoft.com/office/drawing/2014/main" id="{491F6E2D-AB04-B9EB-3236-1AC86FDAEFFE}"/>
              </a:ext>
            </a:extLst>
          </p:cNvPr>
          <p:cNvPicPr>
            <a:picLocks noChangeAspect="1"/>
          </p:cNvPicPr>
          <p:nvPr/>
        </p:nvPicPr>
        <p:blipFill rotWithShape="1">
          <a:blip r:embed="rId4"/>
          <a:srcRect l="29" r="29"/>
          <a:stretch/>
        </p:blipFill>
        <p:spPr>
          <a:xfrm>
            <a:off x="387275" y="86061"/>
            <a:ext cx="9290958" cy="6858000"/>
          </a:xfrm>
          <a:prstGeom prst="rect">
            <a:avLst/>
          </a:prstGeom>
        </p:spPr>
      </p:pic>
      <p:sp>
        <p:nvSpPr>
          <p:cNvPr id="3" name="Text Placeholder 2">
            <a:extLst>
              <a:ext uri="{FF2B5EF4-FFF2-40B4-BE49-F238E27FC236}">
                <a16:creationId xmlns:a16="http://schemas.microsoft.com/office/drawing/2014/main" id="{9890555E-F5A8-A749-BA5F-C95D063E463A}"/>
              </a:ext>
            </a:extLst>
          </p:cNvPr>
          <p:cNvSpPr>
            <a:spLocks noGrp="1"/>
          </p:cNvSpPr>
          <p:nvPr>
            <p:ph type="body" sz="quarter" idx="10"/>
          </p:nvPr>
        </p:nvSpPr>
        <p:spPr>
          <a:xfrm>
            <a:off x="812800" y="1240288"/>
            <a:ext cx="10515600" cy="914400"/>
          </a:xfrm>
        </p:spPr>
        <p:txBody>
          <a:bodyPr/>
          <a:lstStyle/>
          <a:p>
            <a:r>
              <a:rPr lang="en-US" dirty="0">
                <a:solidFill>
                  <a:srgbClr val="414A58"/>
                </a:solidFill>
                <a:latin typeface="+mj-lt"/>
                <a:ea typeface="Inter" panose="02000503000000020004" pitchFamily="2" charset="0"/>
                <a:cs typeface="Calibri" panose="020F0502020204030204" pitchFamily="34" charset="0"/>
              </a:rPr>
              <a:t>Can We End </a:t>
            </a:r>
            <a:br>
              <a:rPr lang="en-US" dirty="0">
                <a:solidFill>
                  <a:srgbClr val="414A58"/>
                </a:solidFill>
                <a:latin typeface="+mj-lt"/>
                <a:ea typeface="Inter" panose="02000503000000020004" pitchFamily="2" charset="0"/>
                <a:cs typeface="Calibri" panose="020F0502020204030204" pitchFamily="34" charset="0"/>
              </a:rPr>
            </a:br>
            <a:r>
              <a:rPr lang="en-US" dirty="0">
                <a:solidFill>
                  <a:srgbClr val="414A58"/>
                </a:solidFill>
                <a:latin typeface="+mj-lt"/>
                <a:ea typeface="Inter" panose="02000503000000020004" pitchFamily="2" charset="0"/>
                <a:cs typeface="Calibri" panose="020F0502020204030204" pitchFamily="34" charset="0"/>
              </a:rPr>
              <a:t>Housing Insecurity?</a:t>
            </a:r>
            <a:endParaRPr lang="en-US" dirty="0">
              <a:solidFill>
                <a:srgbClr val="414A58"/>
              </a:solidFill>
              <a:latin typeface="+mj-lt"/>
            </a:endParaRPr>
          </a:p>
        </p:txBody>
      </p:sp>
      <p:pic>
        <p:nvPicPr>
          <p:cNvPr id="6" name="Picture 5">
            <a:extLst>
              <a:ext uri="{FF2B5EF4-FFF2-40B4-BE49-F238E27FC236}">
                <a16:creationId xmlns:a16="http://schemas.microsoft.com/office/drawing/2014/main" id="{6FE388A1-8479-A276-7746-BE78447D2267}"/>
              </a:ext>
            </a:extLst>
          </p:cNvPr>
          <p:cNvPicPr>
            <a:picLocks noChangeAspect="1"/>
          </p:cNvPicPr>
          <p:nvPr/>
        </p:nvPicPr>
        <p:blipFill>
          <a:blip r:embed="rId5"/>
          <a:srcRect/>
          <a:stretch/>
        </p:blipFill>
        <p:spPr>
          <a:xfrm>
            <a:off x="806081" y="4963707"/>
            <a:ext cx="2190808" cy="1118225"/>
          </a:xfrm>
          <a:prstGeom prst="rect">
            <a:avLst/>
          </a:prstGeom>
        </p:spPr>
      </p:pic>
    </p:spTree>
    <p:extLst>
      <p:ext uri="{BB962C8B-B14F-4D97-AF65-F5344CB8AC3E}">
        <p14:creationId xmlns:p14="http://schemas.microsoft.com/office/powerpoint/2010/main" val="34101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23174-CF36-801F-502F-5BE5D5ABAF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0580F4-31B8-C382-E437-F8767D81A241}"/>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Group discussion</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CFB3ECAC-6F29-E16B-CAAA-2741750D1EC2}"/>
              </a:ext>
            </a:extLst>
          </p:cNvPr>
          <p:cNvSpPr>
            <a:spLocks noGrp="1"/>
          </p:cNvSpPr>
          <p:nvPr>
            <p:ph type="sldNum" sz="quarter" idx="4"/>
          </p:nvPr>
        </p:nvSpPr>
        <p:spPr/>
        <p:txBody>
          <a:bodyPr/>
          <a:lstStyle/>
          <a:p>
            <a:fld id="{FAEE96CF-4053-2149-B5F9-FD566E7161CA}" type="slidenum">
              <a:rPr lang="en-US" smtClean="0"/>
              <a:pPr/>
              <a:t>10</a:t>
            </a:fld>
            <a:endParaRPr lang="en-US" dirty="0"/>
          </a:p>
        </p:txBody>
      </p:sp>
      <p:sp>
        <p:nvSpPr>
          <p:cNvPr id="3" name="Text Placeholder 2">
            <a:extLst>
              <a:ext uri="{FF2B5EF4-FFF2-40B4-BE49-F238E27FC236}">
                <a16:creationId xmlns:a16="http://schemas.microsoft.com/office/drawing/2014/main" id="{DDE2051A-6A0B-FA56-1767-A46147218184}"/>
              </a:ext>
            </a:extLst>
          </p:cNvPr>
          <p:cNvSpPr txBox="1">
            <a:spLocks/>
          </p:cNvSpPr>
          <p:nvPr/>
        </p:nvSpPr>
        <p:spPr>
          <a:xfrm>
            <a:off x="770959" y="1825625"/>
            <a:ext cx="670707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None/>
            </a:pPr>
            <a:r>
              <a:rPr lang="en-US" dirty="0">
                <a:solidFill>
                  <a:schemeClr val="dk1"/>
                </a:solidFill>
              </a:rPr>
              <a:t>How many of you had an argument on your Citizen Role Card that emphasized economic efficiency?</a:t>
            </a:r>
          </a:p>
          <a:p>
            <a:pPr marL="0" lvl="0" indent="0">
              <a:spcBef>
                <a:spcPts val="1200"/>
              </a:spcBef>
              <a:spcAft>
                <a:spcPts val="1200"/>
              </a:spcAft>
              <a:buNone/>
            </a:pPr>
            <a:r>
              <a:rPr lang="en-US" dirty="0">
                <a:solidFill>
                  <a:schemeClr val="dk1"/>
                </a:solidFill>
              </a:rPr>
              <a:t>How many of you had an argument on your Citizen Role Card that emphasized equity?</a:t>
            </a:r>
          </a:p>
        </p:txBody>
      </p:sp>
    </p:spTree>
    <p:extLst>
      <p:ext uri="{BB962C8B-B14F-4D97-AF65-F5344CB8AC3E}">
        <p14:creationId xmlns:p14="http://schemas.microsoft.com/office/powerpoint/2010/main" val="61873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AFC8A-03A0-5BEE-8AD1-7BF61587AB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6097B7-36A4-882A-FF39-E3954644C4D8}"/>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Closure</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21F84C19-111B-C127-E31A-49EA8BEB4AC1}"/>
              </a:ext>
            </a:extLst>
          </p:cNvPr>
          <p:cNvSpPr>
            <a:spLocks noGrp="1"/>
          </p:cNvSpPr>
          <p:nvPr>
            <p:ph type="sldNum" sz="quarter" idx="4"/>
          </p:nvPr>
        </p:nvSpPr>
        <p:spPr/>
        <p:txBody>
          <a:bodyPr/>
          <a:lstStyle/>
          <a:p>
            <a:fld id="{FAEE96CF-4053-2149-B5F9-FD566E7161CA}" type="slidenum">
              <a:rPr lang="en-US" smtClean="0"/>
              <a:pPr/>
              <a:t>11</a:t>
            </a:fld>
            <a:endParaRPr lang="en-US" dirty="0"/>
          </a:p>
        </p:txBody>
      </p:sp>
      <p:sp>
        <p:nvSpPr>
          <p:cNvPr id="3" name="Text Placeholder 2">
            <a:extLst>
              <a:ext uri="{FF2B5EF4-FFF2-40B4-BE49-F238E27FC236}">
                <a16:creationId xmlns:a16="http://schemas.microsoft.com/office/drawing/2014/main" id="{A8D4A209-E365-843A-8D50-41A849C2D6FE}"/>
              </a:ext>
            </a:extLst>
          </p:cNvPr>
          <p:cNvSpPr txBox="1">
            <a:spLocks/>
          </p:cNvSpPr>
          <p:nvPr/>
        </p:nvSpPr>
        <p:spPr>
          <a:xfrm>
            <a:off x="770959" y="1825625"/>
            <a:ext cx="795968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None/>
            </a:pPr>
            <a:r>
              <a:rPr lang="en-US" dirty="0">
                <a:solidFill>
                  <a:schemeClr val="dk1"/>
                </a:solidFill>
              </a:rPr>
              <a:t>Economics involves making decisions while facing scarcity.</a:t>
            </a:r>
          </a:p>
          <a:p>
            <a:pPr marL="0" lvl="0" indent="0">
              <a:spcBef>
                <a:spcPts val="0"/>
              </a:spcBef>
              <a:buNone/>
            </a:pPr>
            <a:endParaRPr lang="en-US" dirty="0">
              <a:solidFill>
                <a:schemeClr val="dk1"/>
              </a:solidFill>
            </a:endParaRPr>
          </a:p>
          <a:p>
            <a:pPr marL="0" lvl="0" indent="0">
              <a:spcBef>
                <a:spcPts val="0"/>
              </a:spcBef>
              <a:buNone/>
            </a:pPr>
            <a:r>
              <a:rPr lang="en-US" dirty="0">
                <a:solidFill>
                  <a:schemeClr val="dk1"/>
                </a:solidFill>
              </a:rPr>
              <a:t>Often these decisions can be difficult, especially with policies that may impact someone’s life or livelihood. </a:t>
            </a:r>
          </a:p>
          <a:p>
            <a:pPr marL="0" lvl="0" indent="0">
              <a:spcBef>
                <a:spcPts val="0"/>
              </a:spcBef>
              <a:buNone/>
            </a:pPr>
            <a:endParaRPr lang="en-US" dirty="0">
              <a:solidFill>
                <a:schemeClr val="dk1"/>
              </a:solidFill>
            </a:endParaRPr>
          </a:p>
          <a:p>
            <a:pPr marL="0" lvl="0" indent="0">
              <a:spcBef>
                <a:spcPts val="0"/>
              </a:spcBef>
              <a:buNone/>
            </a:pPr>
            <a:r>
              <a:rPr lang="en-US" dirty="0">
                <a:solidFill>
                  <a:schemeClr val="dk1"/>
                </a:solidFill>
              </a:rPr>
              <a:t>Economists often focus on efficiency because it is seen as the most cost-effective way to allocate resources. </a:t>
            </a:r>
          </a:p>
          <a:p>
            <a:pPr marL="0" lvl="0" indent="0">
              <a:spcBef>
                <a:spcPts val="0"/>
              </a:spcBef>
              <a:buNone/>
            </a:pPr>
            <a:endParaRPr lang="en-US" dirty="0">
              <a:solidFill>
                <a:schemeClr val="dk1"/>
              </a:solidFill>
            </a:endParaRPr>
          </a:p>
          <a:p>
            <a:pPr marL="0" lvl="0" indent="0">
              <a:spcBef>
                <a:spcPts val="0"/>
              </a:spcBef>
              <a:buNone/>
            </a:pPr>
            <a:r>
              <a:rPr lang="en-US" dirty="0">
                <a:solidFill>
                  <a:schemeClr val="dk1"/>
                </a:solidFill>
              </a:rPr>
              <a:t>There are times when efficiency may need to balance with equity to ensure a more just society.</a:t>
            </a:r>
          </a:p>
          <a:p>
            <a:pPr marL="0" lvl="0" indent="0">
              <a:spcBef>
                <a:spcPts val="0"/>
              </a:spcBef>
              <a:buNone/>
            </a:pPr>
            <a:endParaRPr lang="en-US" dirty="0">
              <a:solidFill>
                <a:schemeClr val="dk1"/>
              </a:solidFill>
            </a:endParaRPr>
          </a:p>
        </p:txBody>
      </p:sp>
    </p:spTree>
    <p:extLst>
      <p:ext uri="{BB962C8B-B14F-4D97-AF65-F5344CB8AC3E}">
        <p14:creationId xmlns:p14="http://schemas.microsoft.com/office/powerpoint/2010/main" val="235376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9AC109-A33B-9460-03EB-3B7F3362DA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714367-1ADB-52CE-FF6E-EB31CB745DE6}"/>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Wrap-up questions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988CC722-ED25-5415-1045-D29AB598B0BC}"/>
              </a:ext>
            </a:extLst>
          </p:cNvPr>
          <p:cNvSpPr>
            <a:spLocks noGrp="1"/>
          </p:cNvSpPr>
          <p:nvPr>
            <p:ph type="sldNum" sz="quarter" idx="4"/>
          </p:nvPr>
        </p:nvSpPr>
        <p:spPr/>
        <p:txBody>
          <a:bodyPr/>
          <a:lstStyle/>
          <a:p>
            <a:fld id="{FAEE96CF-4053-2149-B5F9-FD566E7161CA}" type="slidenum">
              <a:rPr lang="en-US" smtClean="0"/>
              <a:pPr/>
              <a:t>12</a:t>
            </a:fld>
            <a:endParaRPr lang="en-US" dirty="0"/>
          </a:p>
        </p:txBody>
      </p:sp>
      <p:sp>
        <p:nvSpPr>
          <p:cNvPr id="3" name="Text Placeholder 2">
            <a:extLst>
              <a:ext uri="{FF2B5EF4-FFF2-40B4-BE49-F238E27FC236}">
                <a16:creationId xmlns:a16="http://schemas.microsoft.com/office/drawing/2014/main" id="{6E1D244B-6BD8-E4CB-F0C6-DA3FD2493497}"/>
              </a:ext>
            </a:extLst>
          </p:cNvPr>
          <p:cNvSpPr txBox="1">
            <a:spLocks/>
          </p:cNvSpPr>
          <p:nvPr/>
        </p:nvSpPr>
        <p:spPr>
          <a:xfrm>
            <a:off x="770959" y="1825625"/>
            <a:ext cx="7959682"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lvl="0" indent="-514350">
              <a:spcBef>
                <a:spcPts val="0"/>
              </a:spcBef>
              <a:buFont typeface="+mj-lt"/>
              <a:buAutoNum type="arabicPeriod"/>
            </a:pPr>
            <a:r>
              <a:rPr lang="en-US" dirty="0">
                <a:solidFill>
                  <a:schemeClr val="dk1"/>
                </a:solidFill>
              </a:rPr>
              <a:t>Which citizen brought up a concern you agreed with?</a:t>
            </a:r>
          </a:p>
          <a:p>
            <a:pPr marL="514350" lvl="0" indent="-514350">
              <a:spcBef>
                <a:spcPts val="0"/>
              </a:spcBef>
              <a:buFont typeface="+mj-lt"/>
              <a:buAutoNum type="arabicPeriod"/>
            </a:pPr>
            <a:endParaRPr lang="en-US" dirty="0">
              <a:solidFill>
                <a:schemeClr val="dk1"/>
              </a:solidFill>
            </a:endParaRPr>
          </a:p>
          <a:p>
            <a:pPr marL="514350" lvl="0" indent="-514350">
              <a:spcBef>
                <a:spcPts val="0"/>
              </a:spcBef>
              <a:buFont typeface="+mj-lt"/>
              <a:buAutoNum type="arabicPeriod"/>
            </a:pPr>
            <a:r>
              <a:rPr lang="en-US" dirty="0">
                <a:solidFill>
                  <a:schemeClr val="dk1"/>
                </a:solidFill>
              </a:rPr>
              <a:t>Which citizen brought up a concern you disagreed with?</a:t>
            </a:r>
          </a:p>
          <a:p>
            <a:pPr marL="514350" lvl="0" indent="-514350">
              <a:spcBef>
                <a:spcPts val="0"/>
              </a:spcBef>
              <a:buFont typeface="+mj-lt"/>
              <a:buAutoNum type="arabicPeriod"/>
            </a:pPr>
            <a:endParaRPr lang="en-US" dirty="0">
              <a:solidFill>
                <a:schemeClr val="dk1"/>
              </a:solidFill>
            </a:endParaRPr>
          </a:p>
        </p:txBody>
      </p:sp>
    </p:spTree>
    <p:extLst>
      <p:ext uri="{BB962C8B-B14F-4D97-AF65-F5344CB8AC3E}">
        <p14:creationId xmlns:p14="http://schemas.microsoft.com/office/powerpoint/2010/main" val="386923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Housing Insecurity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a:t>
            </a:fld>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670707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latin typeface="+mj-lt"/>
                <a:ea typeface="Inter Light" panose="02000503000000020004" pitchFamily="2" charset="0"/>
                <a:cs typeface="Calibri" panose="020F0502020204030204" pitchFamily="34" charset="0"/>
              </a:rPr>
              <a:t>Today’s lesson will involve evaluating an issue affecting more than 650,000 Americans¹ according to a press release by the U.S. Department of Housing and Urban Development. </a:t>
            </a:r>
            <a:br>
              <a:rPr lang="en-US" sz="2700" b="1" dirty="0">
                <a:latin typeface="+mj-lt"/>
                <a:ea typeface="Inter Light" panose="02000503000000020004" pitchFamily="2" charset="0"/>
                <a:cs typeface="Calibri" panose="020F0502020204030204" pitchFamily="34" charset="0"/>
              </a:rPr>
            </a:br>
            <a:endParaRPr lang="en-US" sz="2700" b="1" dirty="0">
              <a:latin typeface="+mj-lt"/>
              <a:ea typeface="Inter Light" panose="02000503000000020004" pitchFamily="2" charset="0"/>
              <a:cs typeface="Calibri" panose="020F0502020204030204" pitchFamily="34" charset="0"/>
            </a:endParaRPr>
          </a:p>
          <a:p>
            <a:pPr marL="0" indent="0">
              <a:buNone/>
            </a:pPr>
            <a:r>
              <a:rPr lang="en-US" sz="2700" b="1" dirty="0">
                <a:latin typeface="+mj-lt"/>
                <a:ea typeface="Inter Light" panose="02000503000000020004" pitchFamily="2" charset="0"/>
                <a:cs typeface="Calibri" panose="020F0502020204030204" pitchFamily="34" charset="0"/>
              </a:rPr>
              <a:t>That issue is the lack of housing faced by many Americans.</a:t>
            </a:r>
          </a:p>
          <a:p>
            <a:pPr marL="0" indent="0">
              <a:buNone/>
            </a:pPr>
            <a:endParaRPr lang="en-US" sz="2700" b="1" dirty="0">
              <a:latin typeface="+mj-lt"/>
              <a:ea typeface="Inter Light" panose="02000503000000020004" pitchFamily="2" charset="0"/>
              <a:cs typeface="Calibri" panose="020F0502020204030204" pitchFamily="34" charset="0"/>
            </a:endParaRPr>
          </a:p>
          <a:p>
            <a:pPr marL="0" indent="0">
              <a:buNone/>
            </a:pPr>
            <a:endParaRPr lang="en-US" sz="2700" b="1" dirty="0">
              <a:latin typeface="+mj-lt"/>
              <a:ea typeface="Inter Light" panose="02000503000000020004" pitchFamily="2" charset="0"/>
              <a:cs typeface="Calibri" panose="020F0502020204030204" pitchFamily="34" charset="0"/>
            </a:endParaRPr>
          </a:p>
        </p:txBody>
      </p:sp>
      <p:sp>
        <p:nvSpPr>
          <p:cNvPr id="7" name="Google Shape;61;p14">
            <a:extLst>
              <a:ext uri="{FF2B5EF4-FFF2-40B4-BE49-F238E27FC236}">
                <a16:creationId xmlns:a16="http://schemas.microsoft.com/office/drawing/2014/main" id="{3A84C721-8111-651F-A455-82C0CBF5FBC2}"/>
              </a:ext>
            </a:extLst>
          </p:cNvPr>
          <p:cNvSpPr txBox="1"/>
          <p:nvPr/>
        </p:nvSpPr>
        <p:spPr>
          <a:xfrm>
            <a:off x="580435" y="6176963"/>
            <a:ext cx="5801700" cy="70785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00" dirty="0">
                <a:solidFill>
                  <a:schemeClr val="dk1"/>
                </a:solidFill>
              </a:rPr>
              <a:t>¹US Department of Housing and Urban Development (HUD) </a:t>
            </a:r>
            <a:r>
              <a:rPr lang="en-US" sz="1000" dirty="0">
                <a:solidFill>
                  <a:schemeClr val="dk1"/>
                </a:solidFill>
                <a:hlinkClick r:id="rId3"/>
              </a:rPr>
              <a:t>https://www.huduser.gov/portal/sites/default/files/pdf/2023-AHAR-Part-1.pdf</a:t>
            </a:r>
            <a:endParaRPr lang="en-US" sz="1000" dirty="0">
              <a:solidFill>
                <a:schemeClr val="dk1"/>
              </a:solidFill>
            </a:endParaRPr>
          </a:p>
          <a:p>
            <a:pPr marL="0" lvl="0" indent="0" algn="l" rtl="0">
              <a:spcBef>
                <a:spcPts val="0"/>
              </a:spcBef>
              <a:spcAft>
                <a:spcPts val="0"/>
              </a:spcAft>
              <a:buClr>
                <a:schemeClr val="dk1"/>
              </a:buClr>
              <a:buSzPts val="1100"/>
              <a:buFont typeface="Arial"/>
              <a:buNone/>
            </a:pPr>
            <a:endParaRPr dirty="0"/>
          </a:p>
        </p:txBody>
      </p:sp>
    </p:spTree>
    <p:extLst>
      <p:ext uri="{BB962C8B-B14F-4D97-AF65-F5344CB8AC3E}">
        <p14:creationId xmlns:p14="http://schemas.microsoft.com/office/powerpoint/2010/main" val="375882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96D3C3-EB70-61DE-6968-CBFF2323F2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EA1134-311A-CCAA-F46C-C800A4CD7149}"/>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Economic efficiency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18F6FF2C-43BE-9A9F-8122-09D5B68E9C1E}"/>
              </a:ext>
            </a:extLst>
          </p:cNvPr>
          <p:cNvSpPr>
            <a:spLocks noGrp="1"/>
          </p:cNvSpPr>
          <p:nvPr>
            <p:ph type="sldNum" sz="quarter" idx="4"/>
          </p:nvPr>
        </p:nvSpPr>
        <p:spPr/>
        <p:txBody>
          <a:bodyPr/>
          <a:lstStyle/>
          <a:p>
            <a:fld id="{FAEE96CF-4053-2149-B5F9-FD566E7161CA}" type="slidenum">
              <a:rPr lang="en-US" smtClean="0"/>
              <a:pPr/>
              <a:t>3</a:t>
            </a:fld>
            <a:endParaRPr lang="en-US" dirty="0"/>
          </a:p>
        </p:txBody>
      </p:sp>
      <p:sp>
        <p:nvSpPr>
          <p:cNvPr id="3" name="Text Placeholder 2">
            <a:extLst>
              <a:ext uri="{FF2B5EF4-FFF2-40B4-BE49-F238E27FC236}">
                <a16:creationId xmlns:a16="http://schemas.microsoft.com/office/drawing/2014/main" id="{ADA84909-E3FD-93A9-DCF9-D92BBBBE8201}"/>
              </a:ext>
            </a:extLst>
          </p:cNvPr>
          <p:cNvSpPr txBox="1">
            <a:spLocks/>
          </p:cNvSpPr>
          <p:nvPr/>
        </p:nvSpPr>
        <p:spPr>
          <a:xfrm>
            <a:off x="770959" y="1825625"/>
            <a:ext cx="670707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Economic efficiency: </a:t>
            </a:r>
            <a:r>
              <a:rPr lang="en-US" sz="2700" b="1" dirty="0">
                <a:latin typeface="+mj-lt"/>
                <a:ea typeface="Inter Light" panose="02000503000000020004" pitchFamily="2" charset="0"/>
                <a:cs typeface="Calibri" panose="020F0502020204030204" pitchFamily="34" charset="0"/>
              </a:rPr>
              <a:t>refers to a state in which the allocation of resources yields the greatest net benefit². </a:t>
            </a:r>
          </a:p>
          <a:p>
            <a:pPr marL="0" indent="0">
              <a:buNone/>
            </a:pPr>
            <a:endParaRPr lang="en-US" sz="2700" b="1" dirty="0">
              <a:latin typeface="+mj-lt"/>
              <a:ea typeface="Inter Light" panose="02000503000000020004" pitchFamily="2" charset="0"/>
              <a:cs typeface="Calibri" panose="020F0502020204030204" pitchFamily="34" charset="0"/>
            </a:endParaRPr>
          </a:p>
          <a:p>
            <a:pPr marL="0" indent="0">
              <a:buNone/>
            </a:pPr>
            <a:r>
              <a:rPr lang="en-US" sz="2700" b="1" dirty="0">
                <a:latin typeface="+mj-lt"/>
                <a:ea typeface="Inter Light" panose="02000503000000020004" pitchFamily="2" charset="0"/>
                <a:cs typeface="Calibri" panose="020F0502020204030204" pitchFamily="34" charset="0"/>
              </a:rPr>
              <a:t>Focusing on efficiency attempts to maximize the benefits from resources.</a:t>
            </a:r>
          </a:p>
          <a:p>
            <a:pPr marL="0" indent="0">
              <a:buNone/>
            </a:pPr>
            <a:endParaRPr lang="en-US" sz="2700" b="1" dirty="0">
              <a:latin typeface="+mj-lt"/>
              <a:ea typeface="Inter Light" panose="02000503000000020004" pitchFamily="2" charset="0"/>
              <a:cs typeface="Calibri" panose="020F0502020204030204" pitchFamily="34" charset="0"/>
            </a:endParaRPr>
          </a:p>
        </p:txBody>
      </p:sp>
      <p:sp>
        <p:nvSpPr>
          <p:cNvPr id="4" name="Google Shape;68;p15">
            <a:extLst>
              <a:ext uri="{FF2B5EF4-FFF2-40B4-BE49-F238E27FC236}">
                <a16:creationId xmlns:a16="http://schemas.microsoft.com/office/drawing/2014/main" id="{04208704-64F8-899A-8D72-E28F533DBB38}"/>
              </a:ext>
            </a:extLst>
          </p:cNvPr>
          <p:cNvSpPr txBox="1"/>
          <p:nvPr/>
        </p:nvSpPr>
        <p:spPr>
          <a:xfrm>
            <a:off x="580435" y="6176963"/>
            <a:ext cx="6290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dirty="0">
                <a:solidFill>
                  <a:schemeClr val="dk1"/>
                </a:solidFill>
              </a:rPr>
              <a:t>²Cornell Law School Legal Information Institute: </a:t>
            </a:r>
            <a:r>
              <a:rPr lang="en" sz="1000" u="sng" dirty="0">
                <a:solidFill>
                  <a:schemeClr val="hlink"/>
                </a:solidFill>
                <a:hlinkClick r:id="rId3"/>
              </a:rPr>
              <a:t>https://www.law.cornell.edu/wex/economic_efficiency</a:t>
            </a:r>
            <a:endParaRPr sz="1000" dirty="0">
              <a:solidFill>
                <a:schemeClr val="dk1"/>
              </a:solidFill>
            </a:endParaRPr>
          </a:p>
          <a:p>
            <a:pPr marL="0" lvl="0" indent="0" algn="l" rtl="0">
              <a:spcBef>
                <a:spcPts val="0"/>
              </a:spcBef>
              <a:spcAft>
                <a:spcPts val="0"/>
              </a:spcAft>
              <a:buClr>
                <a:schemeClr val="dk1"/>
              </a:buClr>
              <a:buSzPts val="1100"/>
              <a:buFont typeface="Arial"/>
              <a:buNone/>
            </a:pPr>
            <a:endParaRPr sz="1000" dirty="0">
              <a:solidFill>
                <a:schemeClr val="dk1"/>
              </a:solidFill>
            </a:endParaRPr>
          </a:p>
        </p:txBody>
      </p:sp>
    </p:spTree>
    <p:extLst>
      <p:ext uri="{BB962C8B-B14F-4D97-AF65-F5344CB8AC3E}">
        <p14:creationId xmlns:p14="http://schemas.microsoft.com/office/powerpoint/2010/main" val="358272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4074E-CD99-5470-621A-298FF8C553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C5CBDF-04A0-B888-89FF-24B0407487F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Equity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A96D86A6-6866-1D94-875E-49B99174FDFC}"/>
              </a:ext>
            </a:extLst>
          </p:cNvPr>
          <p:cNvSpPr>
            <a:spLocks noGrp="1"/>
          </p:cNvSpPr>
          <p:nvPr>
            <p:ph type="sldNum" sz="quarter" idx="4"/>
          </p:nvPr>
        </p:nvSpPr>
        <p:spPr/>
        <p:txBody>
          <a:bodyPr/>
          <a:lstStyle/>
          <a:p>
            <a:fld id="{FAEE96CF-4053-2149-B5F9-FD566E7161CA}" type="slidenum">
              <a:rPr lang="en-US" smtClean="0"/>
              <a:pPr/>
              <a:t>4</a:t>
            </a:fld>
            <a:endParaRPr lang="en-US" dirty="0"/>
          </a:p>
        </p:txBody>
      </p:sp>
      <p:sp>
        <p:nvSpPr>
          <p:cNvPr id="3" name="Text Placeholder 2">
            <a:extLst>
              <a:ext uri="{FF2B5EF4-FFF2-40B4-BE49-F238E27FC236}">
                <a16:creationId xmlns:a16="http://schemas.microsoft.com/office/drawing/2014/main" id="{E226E790-19AF-D1FD-DD85-C400E47273E3}"/>
              </a:ext>
            </a:extLst>
          </p:cNvPr>
          <p:cNvSpPr txBox="1">
            <a:spLocks/>
          </p:cNvSpPr>
          <p:nvPr/>
        </p:nvSpPr>
        <p:spPr>
          <a:xfrm>
            <a:off x="770959" y="1825625"/>
            <a:ext cx="670707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latin typeface="Calibri" panose="020F0502020204030204" pitchFamily="34" charset="0"/>
                <a:ea typeface="Inter Light" panose="02000503000000020004" pitchFamily="2" charset="0"/>
                <a:cs typeface="Calibri" panose="020F0502020204030204" pitchFamily="34" charset="0"/>
              </a:rPr>
              <a:t>Equity: </a:t>
            </a:r>
            <a:r>
              <a:rPr lang="en-US" sz="2700" b="1" dirty="0">
                <a:latin typeface="+mj-lt"/>
                <a:ea typeface="Inter Light" panose="02000503000000020004" pitchFamily="2" charset="0"/>
                <a:cs typeface="Calibri" panose="020F0502020204030204" pitchFamily="34" charset="0"/>
              </a:rPr>
              <a:t>refers to fairness and justness and is distinguished from equality: </a:t>
            </a:r>
          </a:p>
          <a:p>
            <a:r>
              <a:rPr lang="en-US" sz="2700" b="1" dirty="0">
                <a:latin typeface="Calibri" panose="020F0502020204030204" pitchFamily="34" charset="0"/>
                <a:ea typeface="Inter Light" panose="02000503000000020004" pitchFamily="2" charset="0"/>
                <a:cs typeface="Calibri" panose="020F0502020204030204" pitchFamily="34" charset="0"/>
              </a:rPr>
              <a:t>Equality</a:t>
            </a:r>
            <a:r>
              <a:rPr lang="en-US" sz="2700" b="1" dirty="0">
                <a:latin typeface="+mj-lt"/>
                <a:ea typeface="Inter Light" panose="02000503000000020004" pitchFamily="2" charset="0"/>
                <a:cs typeface="Calibri" panose="020F0502020204030204" pitchFamily="34" charset="0"/>
              </a:rPr>
              <a:t> means providing the same to all.</a:t>
            </a:r>
          </a:p>
          <a:p>
            <a:r>
              <a:rPr lang="en-US" sz="2700" b="1" dirty="0">
                <a:latin typeface="Calibri" panose="020F0502020204030204" pitchFamily="34" charset="0"/>
                <a:ea typeface="Inter Light" panose="02000503000000020004" pitchFamily="2" charset="0"/>
                <a:cs typeface="Calibri" panose="020F0502020204030204" pitchFamily="34" charset="0"/>
              </a:rPr>
              <a:t>Equity</a:t>
            </a:r>
            <a:r>
              <a:rPr lang="en-US" sz="2700" b="1" dirty="0">
                <a:latin typeface="+mj-lt"/>
                <a:ea typeface="Inter Light" panose="02000503000000020004" pitchFamily="2" charset="0"/>
                <a:cs typeface="Calibri" panose="020F0502020204030204" pitchFamily="34" charset="0"/>
              </a:rPr>
              <a:t> means recognizing that we do not all start from the same place and must acknowledge and make adjustments to imbalances³. </a:t>
            </a:r>
          </a:p>
          <a:p>
            <a:pPr marL="0" indent="0">
              <a:buNone/>
            </a:pPr>
            <a:endParaRPr lang="en-US" sz="2700" b="1" dirty="0" err="1">
              <a:latin typeface="+mj-lt"/>
              <a:ea typeface="Inter Light" panose="02000503000000020004" pitchFamily="2" charset="0"/>
              <a:cs typeface="Calibri" panose="020F0502020204030204" pitchFamily="34" charset="0"/>
            </a:endParaRPr>
          </a:p>
        </p:txBody>
      </p:sp>
      <p:sp>
        <p:nvSpPr>
          <p:cNvPr id="4" name="Google Shape;68;p15">
            <a:extLst>
              <a:ext uri="{FF2B5EF4-FFF2-40B4-BE49-F238E27FC236}">
                <a16:creationId xmlns:a16="http://schemas.microsoft.com/office/drawing/2014/main" id="{916F7D42-3297-98BB-BBF7-82166DA04380}"/>
              </a:ext>
            </a:extLst>
          </p:cNvPr>
          <p:cNvSpPr txBox="1"/>
          <p:nvPr/>
        </p:nvSpPr>
        <p:spPr>
          <a:xfrm>
            <a:off x="580435" y="6176963"/>
            <a:ext cx="6290700" cy="33852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000" dirty="0">
                <a:solidFill>
                  <a:schemeClr val="dk1"/>
                </a:solidFill>
              </a:rPr>
              <a:t>³National Association of Colleges and Employers: </a:t>
            </a:r>
            <a:r>
              <a:rPr lang="en-US" sz="1000" u="sng" dirty="0">
                <a:solidFill>
                  <a:schemeClr val="hlink"/>
                </a:solidFill>
                <a:hlinkClick r:id="rId3"/>
              </a:rPr>
              <a:t>https://www.naceweb.org/about-us/equity-definition/</a:t>
            </a:r>
            <a:endParaRPr lang="en-US" sz="1000" dirty="0">
              <a:solidFill>
                <a:schemeClr val="dk1"/>
              </a:solidFill>
            </a:endParaRPr>
          </a:p>
        </p:txBody>
      </p:sp>
    </p:spTree>
    <p:extLst>
      <p:ext uri="{BB962C8B-B14F-4D97-AF65-F5344CB8AC3E}">
        <p14:creationId xmlns:p14="http://schemas.microsoft.com/office/powerpoint/2010/main" val="254142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97E33-60C4-9342-035A-5C579B3EF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0A9B56-9F02-B456-1062-F1576263956D}"/>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Efficiency vs Equity</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96F3540-E863-67D9-7D45-90FF3BEC074C}"/>
              </a:ext>
            </a:extLst>
          </p:cNvPr>
          <p:cNvSpPr>
            <a:spLocks noGrp="1"/>
          </p:cNvSpPr>
          <p:nvPr>
            <p:ph type="sldNum" sz="quarter" idx="4"/>
          </p:nvPr>
        </p:nvSpPr>
        <p:spPr/>
        <p:txBody>
          <a:bodyPr/>
          <a:lstStyle/>
          <a:p>
            <a:fld id="{FAEE96CF-4053-2149-B5F9-FD566E7161CA}" type="slidenum">
              <a:rPr lang="en-US" smtClean="0"/>
              <a:pPr/>
              <a:t>5</a:t>
            </a:fld>
            <a:endParaRPr lang="en-US" dirty="0"/>
          </a:p>
        </p:txBody>
      </p:sp>
      <p:sp>
        <p:nvSpPr>
          <p:cNvPr id="3" name="Text Placeholder 2">
            <a:extLst>
              <a:ext uri="{FF2B5EF4-FFF2-40B4-BE49-F238E27FC236}">
                <a16:creationId xmlns:a16="http://schemas.microsoft.com/office/drawing/2014/main" id="{DE2A4385-0F75-3450-1D57-1ACBC33B970A}"/>
              </a:ext>
            </a:extLst>
          </p:cNvPr>
          <p:cNvSpPr txBox="1">
            <a:spLocks/>
          </p:cNvSpPr>
          <p:nvPr/>
        </p:nvSpPr>
        <p:spPr>
          <a:xfrm>
            <a:off x="770959" y="1825625"/>
            <a:ext cx="72582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dirty="0">
                <a:latin typeface="Calibri" panose="020F0502020204030204" pitchFamily="34" charset="0"/>
                <a:ea typeface="Inter Light" panose="02000503000000020004" pitchFamily="2" charset="0"/>
                <a:cs typeface="Calibri" panose="020F0502020204030204" pitchFamily="34" charset="0"/>
              </a:rPr>
              <a:t>Do you think policymakers should focus more on economic efficiency or on equity when making decisions?</a:t>
            </a:r>
          </a:p>
          <a:p>
            <a:pPr marL="0" indent="0">
              <a:buNone/>
            </a:pPr>
            <a:endParaRPr lang="en-US" sz="2700" dirty="0">
              <a:latin typeface="Calibri" panose="020F0502020204030204" pitchFamily="34" charset="0"/>
              <a:ea typeface="Inter Light" panose="02000503000000020004" pitchFamily="2" charset="0"/>
              <a:cs typeface="Calibri" panose="020F0502020204030204" pitchFamily="34" charset="0"/>
            </a:endParaRPr>
          </a:p>
        </p:txBody>
      </p:sp>
    </p:spTree>
    <p:extLst>
      <p:ext uri="{BB962C8B-B14F-4D97-AF65-F5344CB8AC3E}">
        <p14:creationId xmlns:p14="http://schemas.microsoft.com/office/powerpoint/2010/main" val="232882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EA58C-74C1-F32D-0ED7-88CE8135EE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A1F307-AACB-F02B-B4F4-B2AFDE546A30}"/>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Option #1</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ACB46C44-7BA0-A916-E5D6-E7ADEC423BF5}"/>
              </a:ext>
            </a:extLst>
          </p:cNvPr>
          <p:cNvSpPr>
            <a:spLocks noGrp="1"/>
          </p:cNvSpPr>
          <p:nvPr>
            <p:ph type="sldNum" sz="quarter" idx="4"/>
          </p:nvPr>
        </p:nvSpPr>
        <p:spPr/>
        <p:txBody>
          <a:bodyPr/>
          <a:lstStyle/>
          <a:p>
            <a:fld id="{FAEE96CF-4053-2149-B5F9-FD566E7161CA}" type="slidenum">
              <a:rPr lang="en-US" smtClean="0"/>
              <a:pPr/>
              <a:t>6</a:t>
            </a:fld>
            <a:endParaRPr lang="en-US" dirty="0"/>
          </a:p>
        </p:txBody>
      </p:sp>
      <p:sp>
        <p:nvSpPr>
          <p:cNvPr id="3" name="Text Placeholder 2">
            <a:extLst>
              <a:ext uri="{FF2B5EF4-FFF2-40B4-BE49-F238E27FC236}">
                <a16:creationId xmlns:a16="http://schemas.microsoft.com/office/drawing/2014/main" id="{EB5335C7-0D32-FB73-1330-CD51F65A5476}"/>
              </a:ext>
            </a:extLst>
          </p:cNvPr>
          <p:cNvSpPr txBox="1">
            <a:spLocks/>
          </p:cNvSpPr>
          <p:nvPr/>
        </p:nvSpPr>
        <p:spPr>
          <a:xfrm>
            <a:off x="770959" y="1712891"/>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Option #1:</a:t>
            </a:r>
            <a:r>
              <a:rPr lang="en-US" sz="2200" dirty="0">
                <a:latin typeface="Calibri" panose="020F0502020204030204" pitchFamily="34" charset="0"/>
                <a:ea typeface="Inter Light" panose="02000503000000020004" pitchFamily="2" charset="0"/>
                <a:cs typeface="Calibri" panose="020F0502020204030204" pitchFamily="34" charset="0"/>
              </a:rPr>
              <a:t> Expand Open Arms</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The current homeless shelter operates from 6:00pm to 9:00am every day. </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Occupants are provided dinner and breakfast. They are also provided a cot and bedding (mattress, pillow, sheet, blanket) for sleeping. </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The shelter currently has 4 large rooms to house sleeping quarters. The rooms also have small closets to allow for temporary storage of personal items while you sleep. Each room has capacity for 10 individuals.</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Total capacity for the existing shelter is 40 total individuals. The shelter maintains a staff of 5 workers and a director.</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This proposal would:</a:t>
            </a:r>
            <a:r>
              <a:rPr lang="en-US" sz="2200" dirty="0">
                <a:latin typeface="Calibri" panose="020F0502020204030204" pitchFamily="34" charset="0"/>
                <a:ea typeface="Inter Light" panose="02000503000000020004" pitchFamily="2" charset="0"/>
                <a:cs typeface="Calibri" panose="020F0502020204030204" pitchFamily="34" charset="0"/>
              </a:rPr>
              <a:t> expand the shelter to allow for 20 additional individuals.</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To do this we would: </a:t>
            </a:r>
            <a:r>
              <a:rPr lang="en-US" sz="2200" dirty="0">
                <a:latin typeface="Calibri" panose="020F0502020204030204" pitchFamily="34" charset="0"/>
                <a:ea typeface="Inter Light" panose="02000503000000020004" pitchFamily="2" charset="0"/>
                <a:cs typeface="Calibri" panose="020F0502020204030204" pitchFamily="34" charset="0"/>
              </a:rPr>
              <a:t>create 2 additional large sleeping quarters. Expand the current dining space and kitchen. Increase the restroom facilities to sustain the expanded capacity.</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Final price tag: $2,000,000</a:t>
            </a:r>
          </a:p>
          <a:p>
            <a:pPr marL="0" indent="0">
              <a:buNone/>
            </a:pPr>
            <a:endParaRPr lang="en-US" sz="2200" dirty="0">
              <a:latin typeface="Calibri" panose="020F0502020204030204" pitchFamily="34" charset="0"/>
              <a:ea typeface="Inter Light" panose="02000503000000020004" pitchFamily="2" charset="0"/>
              <a:cs typeface="Calibri" panose="020F0502020204030204" pitchFamily="34" charset="0"/>
            </a:endParaRPr>
          </a:p>
        </p:txBody>
      </p:sp>
    </p:spTree>
    <p:extLst>
      <p:ext uri="{BB962C8B-B14F-4D97-AF65-F5344CB8AC3E}">
        <p14:creationId xmlns:p14="http://schemas.microsoft.com/office/powerpoint/2010/main" val="233165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83D0F-7445-FF6F-4A9D-759DECB271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3BC89B-90EE-A697-4C69-13B794F0C7C7}"/>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Option #2</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560E887E-10CC-5089-2E27-B40F9FF17F04}"/>
              </a:ext>
            </a:extLst>
          </p:cNvPr>
          <p:cNvSpPr>
            <a:spLocks noGrp="1"/>
          </p:cNvSpPr>
          <p:nvPr>
            <p:ph type="sldNum" sz="quarter" idx="4"/>
          </p:nvPr>
        </p:nvSpPr>
        <p:spPr/>
        <p:txBody>
          <a:bodyPr/>
          <a:lstStyle/>
          <a:p>
            <a:fld id="{FAEE96CF-4053-2149-B5F9-FD566E7161CA}" type="slidenum">
              <a:rPr lang="en-US" smtClean="0"/>
              <a:pPr/>
              <a:t>7</a:t>
            </a:fld>
            <a:endParaRPr lang="en-US" dirty="0"/>
          </a:p>
        </p:txBody>
      </p:sp>
      <p:sp>
        <p:nvSpPr>
          <p:cNvPr id="3" name="Text Placeholder 2">
            <a:extLst>
              <a:ext uri="{FF2B5EF4-FFF2-40B4-BE49-F238E27FC236}">
                <a16:creationId xmlns:a16="http://schemas.microsoft.com/office/drawing/2014/main" id="{51D694E2-27CB-D3EC-1FC8-BF31F90FAB80}"/>
              </a:ext>
            </a:extLst>
          </p:cNvPr>
          <p:cNvSpPr txBox="1">
            <a:spLocks/>
          </p:cNvSpPr>
          <p:nvPr/>
        </p:nvSpPr>
        <p:spPr>
          <a:xfrm>
            <a:off x="770959" y="1712891"/>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Option #2:</a:t>
            </a:r>
            <a:r>
              <a:rPr lang="en-US" sz="2200" dirty="0">
                <a:latin typeface="Calibri" panose="020F0502020204030204" pitchFamily="34" charset="0"/>
                <a:ea typeface="Inter Light" panose="02000503000000020004" pitchFamily="2" charset="0"/>
                <a:cs typeface="Calibri" panose="020F0502020204030204" pitchFamily="34" charset="0"/>
              </a:rPr>
              <a:t> Build a new seven story apartment building to create semi-permanent housing.</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Each floor </a:t>
            </a:r>
            <a:r>
              <a:rPr lang="en-US" sz="2200" dirty="0">
                <a:latin typeface="Calibri" panose="020F0502020204030204" pitchFamily="34" charset="0"/>
                <a:ea typeface="Inter Light" panose="02000503000000020004" pitchFamily="2" charset="0"/>
                <a:cs typeface="Calibri" panose="020F0502020204030204" pitchFamily="34" charset="0"/>
              </a:rPr>
              <a:t>would contain four apartments. This would allow for 28 total apartments. </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Each apartment</a:t>
            </a:r>
            <a:r>
              <a:rPr lang="en-US" sz="2200" dirty="0">
                <a:latin typeface="Calibri" panose="020F0502020204030204" pitchFamily="34" charset="0"/>
                <a:ea typeface="Inter Light" panose="02000503000000020004" pitchFamily="2" charset="0"/>
                <a:cs typeface="Calibri" panose="020F0502020204030204" pitchFamily="34" charset="0"/>
              </a:rPr>
              <a:t> would contain: 2 bedrooms, a full bathroom, a kitchen and small dining area, a small living room. </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The apartment </a:t>
            </a:r>
            <a:r>
              <a:rPr lang="en-US" sz="2200" dirty="0">
                <a:latin typeface="Calibri" panose="020F0502020204030204" pitchFamily="34" charset="0"/>
                <a:ea typeface="Inter Light" panose="02000503000000020004" pitchFamily="2" charset="0"/>
                <a:cs typeface="Calibri" panose="020F0502020204030204" pitchFamily="34" charset="0"/>
              </a:rPr>
              <a:t>would have central air conditioning and heat maintained at a central location. There would be access to an on-site laundry facility. </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The city has located land for this apartment adjacent to the downtown business district, providing easy access to workplaces for tenants. This location would also provide easy access to a grocery store and schools.</a:t>
            </a:r>
            <a:br>
              <a:rPr lang="en-US" sz="2200" dirty="0">
                <a:latin typeface="Calibri" panose="020F0502020204030204" pitchFamily="34" charset="0"/>
                <a:ea typeface="Inter Light" panose="02000503000000020004" pitchFamily="2" charset="0"/>
                <a:cs typeface="Calibri" panose="020F0502020204030204" pitchFamily="34" charset="0"/>
              </a:rPr>
            </a:br>
            <a:endParaRPr lang="en-US" sz="2200" dirty="0">
              <a:latin typeface="Calibri" panose="020F0502020204030204" pitchFamily="34" charset="0"/>
              <a:ea typeface="Inter Light" panose="02000503000000020004" pitchFamily="2" charset="0"/>
              <a:cs typeface="Calibri" panose="020F0502020204030204" pitchFamily="34" charset="0"/>
            </a:endParaRP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Final price tag: $10,000,000</a:t>
            </a:r>
          </a:p>
          <a:p>
            <a:pPr marL="0" indent="0">
              <a:buNone/>
            </a:pPr>
            <a:endParaRPr lang="en-US" sz="2200" dirty="0">
              <a:latin typeface="Calibri" panose="020F0502020204030204" pitchFamily="34" charset="0"/>
              <a:ea typeface="Inter Light" panose="02000503000000020004" pitchFamily="2" charset="0"/>
              <a:cs typeface="Calibri" panose="020F0502020204030204" pitchFamily="34" charset="0"/>
            </a:endParaRPr>
          </a:p>
          <a:p>
            <a:pPr marL="0" indent="0">
              <a:buNone/>
            </a:pPr>
            <a:endParaRPr lang="en-US" sz="2200" dirty="0">
              <a:latin typeface="Calibri" panose="020F0502020204030204" pitchFamily="34" charset="0"/>
              <a:ea typeface="Inter Light" panose="02000503000000020004" pitchFamily="2" charset="0"/>
              <a:cs typeface="Calibri" panose="020F0502020204030204" pitchFamily="34" charset="0"/>
            </a:endParaRPr>
          </a:p>
        </p:txBody>
      </p:sp>
    </p:spTree>
    <p:extLst>
      <p:ext uri="{BB962C8B-B14F-4D97-AF65-F5344CB8AC3E}">
        <p14:creationId xmlns:p14="http://schemas.microsoft.com/office/powerpoint/2010/main" val="277632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5E8A12-2150-613E-9230-0C0F6116FD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240114-177D-B5CA-A7A8-CA604F219C39}"/>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Option #3</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FB8FBB7C-ABD0-36E0-B361-78692EBA39E1}"/>
              </a:ext>
            </a:extLst>
          </p:cNvPr>
          <p:cNvSpPr>
            <a:spLocks noGrp="1"/>
          </p:cNvSpPr>
          <p:nvPr>
            <p:ph type="sldNum" sz="quarter" idx="4"/>
          </p:nvPr>
        </p:nvSpPr>
        <p:spPr/>
        <p:txBody>
          <a:bodyPr/>
          <a:lstStyle/>
          <a:p>
            <a:fld id="{FAEE96CF-4053-2149-B5F9-FD566E7161CA}" type="slidenum">
              <a:rPr lang="en-US" smtClean="0"/>
              <a:pPr/>
              <a:t>8</a:t>
            </a:fld>
            <a:endParaRPr lang="en-US" dirty="0"/>
          </a:p>
        </p:txBody>
      </p:sp>
      <p:sp>
        <p:nvSpPr>
          <p:cNvPr id="3" name="Text Placeholder 2">
            <a:extLst>
              <a:ext uri="{FF2B5EF4-FFF2-40B4-BE49-F238E27FC236}">
                <a16:creationId xmlns:a16="http://schemas.microsoft.com/office/drawing/2014/main" id="{46B5EFFE-5985-2B36-EFDD-09E42CE6F8DE}"/>
              </a:ext>
            </a:extLst>
          </p:cNvPr>
          <p:cNvSpPr txBox="1">
            <a:spLocks/>
          </p:cNvSpPr>
          <p:nvPr/>
        </p:nvSpPr>
        <p:spPr>
          <a:xfrm>
            <a:off x="770959" y="1712891"/>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Option #3: </a:t>
            </a:r>
            <a:r>
              <a:rPr lang="en-US" sz="2200" dirty="0">
                <a:latin typeface="Calibri" panose="020F0502020204030204" pitchFamily="34" charset="0"/>
                <a:ea typeface="Inter Light" panose="02000503000000020004" pitchFamily="2" charset="0"/>
                <a:cs typeface="Calibri" panose="020F0502020204030204" pitchFamily="34" charset="0"/>
              </a:rPr>
              <a:t>Build a neighborhood of 25 small single-family homes.</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Homes would range in size from 1,000ft² to 1,500 ft²</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Each home </a:t>
            </a:r>
            <a:r>
              <a:rPr lang="en-US" sz="2200" dirty="0">
                <a:latin typeface="Calibri" panose="020F0502020204030204" pitchFamily="34" charset="0"/>
                <a:ea typeface="Inter Light" panose="02000503000000020004" pitchFamily="2" charset="0"/>
                <a:cs typeface="Calibri" panose="020F0502020204030204" pitchFamily="34" charset="0"/>
              </a:rPr>
              <a:t>would occupy a lot of land ~⅕ of an acre</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Each home would contain: 3 bedrooms, 1.5 bathrooms, a laundry room, a kitchen with a small dining area, and a large living room.</a:t>
            </a: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The community </a:t>
            </a:r>
            <a:r>
              <a:rPr lang="en-US" sz="2200" dirty="0">
                <a:latin typeface="Calibri" panose="020F0502020204030204" pitchFamily="34" charset="0"/>
                <a:ea typeface="Inter Light" panose="02000503000000020004" pitchFamily="2" charset="0"/>
                <a:cs typeface="Calibri" panose="020F0502020204030204" pitchFamily="34" charset="0"/>
              </a:rPr>
              <a:t>would center around a park with: a playground, a walking track, a retention pond, and 3 bus stops for school buses.</a:t>
            </a:r>
          </a:p>
          <a:p>
            <a:pPr marL="0" indent="0">
              <a:buNone/>
            </a:pPr>
            <a:r>
              <a:rPr lang="en-US" sz="2200" dirty="0">
                <a:latin typeface="Calibri" panose="020F0502020204030204" pitchFamily="34" charset="0"/>
                <a:ea typeface="Inter Light" panose="02000503000000020004" pitchFamily="2" charset="0"/>
                <a:cs typeface="Calibri" panose="020F0502020204030204" pitchFamily="34" charset="0"/>
              </a:rPr>
              <a:t>The city has located 10 acres of land on the east side of town neighboring existing communities. This location is within walking distance to bus stops for the city bus line. </a:t>
            </a:r>
            <a:br>
              <a:rPr lang="en-US" sz="2200" dirty="0">
                <a:latin typeface="Calibri" panose="020F0502020204030204" pitchFamily="34" charset="0"/>
                <a:ea typeface="Inter Light" panose="02000503000000020004" pitchFamily="2" charset="0"/>
                <a:cs typeface="Calibri" panose="020F0502020204030204" pitchFamily="34" charset="0"/>
              </a:rPr>
            </a:br>
            <a:endParaRPr lang="en-US" sz="2200" dirty="0">
              <a:latin typeface="Calibri" panose="020F0502020204030204" pitchFamily="34" charset="0"/>
              <a:ea typeface="Inter Light" panose="02000503000000020004" pitchFamily="2" charset="0"/>
              <a:cs typeface="Calibri" panose="020F0502020204030204" pitchFamily="34" charset="0"/>
            </a:endParaRPr>
          </a:p>
          <a:p>
            <a:pPr marL="0" indent="0">
              <a:buNone/>
            </a:pPr>
            <a:r>
              <a:rPr lang="en-US" sz="2200" b="1" dirty="0">
                <a:latin typeface="Calibri" panose="020F0502020204030204" pitchFamily="34" charset="0"/>
                <a:ea typeface="Inter Light" panose="02000503000000020004" pitchFamily="2" charset="0"/>
                <a:cs typeface="Calibri" panose="020F0502020204030204" pitchFamily="34" charset="0"/>
              </a:rPr>
              <a:t>Final price tag: $50,000,000</a:t>
            </a:r>
          </a:p>
        </p:txBody>
      </p:sp>
    </p:spTree>
    <p:extLst>
      <p:ext uri="{BB962C8B-B14F-4D97-AF65-F5344CB8AC3E}">
        <p14:creationId xmlns:p14="http://schemas.microsoft.com/office/powerpoint/2010/main" val="195511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808E1-BA61-EDEF-9E2D-C92B5CF06080}"/>
            </a:ext>
          </a:extLst>
        </p:cNvPr>
        <p:cNvGrpSpPr/>
        <p:nvPr/>
      </p:nvGrpSpPr>
      <p:grpSpPr>
        <a:xfrm>
          <a:off x="0" y="0"/>
          <a:ext cx="0" cy="0"/>
          <a:chOff x="0" y="0"/>
          <a:chExt cx="0" cy="0"/>
        </a:xfrm>
      </p:grpSpPr>
      <p:pic>
        <p:nvPicPr>
          <p:cNvPr id="8" name="Picture 7" descr="A group of people sitting in a courtroom&#10;&#10;Description automatically generated">
            <a:extLst>
              <a:ext uri="{FF2B5EF4-FFF2-40B4-BE49-F238E27FC236}">
                <a16:creationId xmlns:a16="http://schemas.microsoft.com/office/drawing/2014/main" id="{EC696BF4-A8CE-26C2-1690-D36F9771EBAA}"/>
              </a:ext>
            </a:extLst>
          </p:cNvPr>
          <p:cNvPicPr>
            <a:picLocks noChangeAspect="1"/>
          </p:cNvPicPr>
          <p:nvPr/>
        </p:nvPicPr>
        <p:blipFill>
          <a:blip r:embed="rId3"/>
          <a:stretch>
            <a:fillRect/>
          </a:stretch>
        </p:blipFill>
        <p:spPr>
          <a:xfrm>
            <a:off x="5672103" y="1350631"/>
            <a:ext cx="6519897" cy="5364392"/>
          </a:xfrm>
          <a:prstGeom prst="rect">
            <a:avLst/>
          </a:prstGeom>
        </p:spPr>
      </p:pic>
      <p:sp>
        <p:nvSpPr>
          <p:cNvPr id="2" name="Title 1">
            <a:extLst>
              <a:ext uri="{FF2B5EF4-FFF2-40B4-BE49-F238E27FC236}">
                <a16:creationId xmlns:a16="http://schemas.microsoft.com/office/drawing/2014/main" id="{BC3CE65E-E532-7A78-E590-935C34338A49}"/>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Citizen Role cards</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EB4BBACC-F55F-83ED-A6E9-D46622D43C1A}"/>
              </a:ext>
            </a:extLst>
          </p:cNvPr>
          <p:cNvSpPr>
            <a:spLocks noGrp="1"/>
          </p:cNvSpPr>
          <p:nvPr>
            <p:ph type="sldNum" sz="quarter" idx="4"/>
          </p:nvPr>
        </p:nvSpPr>
        <p:spPr/>
        <p:txBody>
          <a:bodyPr/>
          <a:lstStyle/>
          <a:p>
            <a:fld id="{FAEE96CF-4053-2149-B5F9-FD566E7161CA}" type="slidenum">
              <a:rPr lang="en-US" smtClean="0"/>
              <a:pPr/>
              <a:t>9</a:t>
            </a:fld>
            <a:endParaRPr lang="en-US" dirty="0"/>
          </a:p>
        </p:txBody>
      </p:sp>
      <p:pic>
        <p:nvPicPr>
          <p:cNvPr id="6" name="Picture 5">
            <a:extLst>
              <a:ext uri="{FF2B5EF4-FFF2-40B4-BE49-F238E27FC236}">
                <a16:creationId xmlns:a16="http://schemas.microsoft.com/office/drawing/2014/main" id="{55BA900D-0CC1-3AD7-9BE1-05570F8B3FE0}"/>
              </a:ext>
            </a:extLst>
          </p:cNvPr>
          <p:cNvPicPr>
            <a:picLocks noChangeAspect="1"/>
          </p:cNvPicPr>
          <p:nvPr/>
        </p:nvPicPr>
        <p:blipFill>
          <a:blip r:embed="rId4"/>
          <a:stretch>
            <a:fillRect/>
          </a:stretch>
        </p:blipFill>
        <p:spPr>
          <a:xfrm>
            <a:off x="3113990" y="1294545"/>
            <a:ext cx="7496124" cy="5642574"/>
          </a:xfrm>
          <a:prstGeom prst="rect">
            <a:avLst/>
          </a:prstGeom>
        </p:spPr>
      </p:pic>
      <p:sp>
        <p:nvSpPr>
          <p:cNvPr id="3" name="Text Placeholder 2">
            <a:extLst>
              <a:ext uri="{FF2B5EF4-FFF2-40B4-BE49-F238E27FC236}">
                <a16:creationId xmlns:a16="http://schemas.microsoft.com/office/drawing/2014/main" id="{6DE4032C-50D7-9451-C290-077BE3B30EB6}"/>
              </a:ext>
            </a:extLst>
          </p:cNvPr>
          <p:cNvSpPr txBox="1">
            <a:spLocks/>
          </p:cNvSpPr>
          <p:nvPr/>
        </p:nvSpPr>
        <p:spPr>
          <a:xfrm>
            <a:off x="770960" y="1715897"/>
            <a:ext cx="722064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None/>
            </a:pPr>
            <a:r>
              <a:rPr lang="en-US" sz="2600" dirty="0">
                <a:solidFill>
                  <a:schemeClr val="dk1"/>
                </a:solidFill>
              </a:rPr>
              <a:t>All of you will be given role cards that represent a citizen attending the city council meeting. You will be interviewing each other to better understand the positions of your fellow citizens.</a:t>
            </a:r>
          </a:p>
          <a:p>
            <a:pPr marL="0" lvl="0" indent="0">
              <a:spcBef>
                <a:spcPts val="1200"/>
              </a:spcBef>
              <a:buNone/>
            </a:pPr>
            <a:r>
              <a:rPr lang="en-US" sz="2600" dirty="0">
                <a:solidFill>
                  <a:schemeClr val="dk1"/>
                </a:solidFill>
              </a:rPr>
              <a:t>Each card represents a different citizen of </a:t>
            </a:r>
            <a:r>
              <a:rPr lang="en-US" sz="2600" dirty="0" err="1">
                <a:solidFill>
                  <a:schemeClr val="dk1"/>
                </a:solidFill>
              </a:rPr>
              <a:t>Econopolis</a:t>
            </a:r>
            <a:r>
              <a:rPr lang="en-US" sz="2600" dirty="0">
                <a:solidFill>
                  <a:schemeClr val="dk1"/>
                </a:solidFill>
              </a:rPr>
              <a:t>. </a:t>
            </a:r>
          </a:p>
          <a:p>
            <a:pPr marL="0" lvl="0" indent="0">
              <a:spcBef>
                <a:spcPts val="1200"/>
              </a:spcBef>
              <a:buNone/>
            </a:pPr>
            <a:r>
              <a:rPr lang="en-US" sz="2600" dirty="0">
                <a:solidFill>
                  <a:schemeClr val="dk1"/>
                </a:solidFill>
              </a:rPr>
              <a:t>Each role card represents a concern that citizens of </a:t>
            </a:r>
            <a:r>
              <a:rPr lang="en-US" sz="2600" dirty="0" err="1">
                <a:solidFill>
                  <a:schemeClr val="dk1"/>
                </a:solidFill>
              </a:rPr>
              <a:t>Econopolis</a:t>
            </a:r>
            <a:r>
              <a:rPr lang="en-US" sz="2600" dirty="0">
                <a:solidFill>
                  <a:schemeClr val="dk1"/>
                </a:solidFill>
              </a:rPr>
              <a:t> have regarding the different plans to house the homeless.</a:t>
            </a:r>
          </a:p>
          <a:p>
            <a:pPr marL="0" lvl="0" indent="0">
              <a:spcBef>
                <a:spcPts val="1200"/>
              </a:spcBef>
              <a:spcAft>
                <a:spcPts val="1200"/>
              </a:spcAft>
              <a:buNone/>
            </a:pPr>
            <a:r>
              <a:rPr lang="en-US" sz="2600" dirty="0">
                <a:solidFill>
                  <a:schemeClr val="dk1"/>
                </a:solidFill>
              </a:rPr>
              <a:t>After each of you have interviewed 5 people we will discuss if your statement emphasized economic efficiency or equity.</a:t>
            </a:r>
          </a:p>
        </p:txBody>
      </p:sp>
    </p:spTree>
    <p:extLst>
      <p:ext uri="{BB962C8B-B14F-4D97-AF65-F5344CB8AC3E}">
        <p14:creationId xmlns:p14="http://schemas.microsoft.com/office/powerpoint/2010/main" val="132155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CEE colors">
      <a:dk1>
        <a:srgbClr val="000000"/>
      </a:dk1>
      <a:lt1>
        <a:srgbClr val="FFFFFF"/>
      </a:lt1>
      <a:dk2>
        <a:srgbClr val="2C3842"/>
      </a:dk2>
      <a:lt2>
        <a:srgbClr val="E7E6E6"/>
      </a:lt2>
      <a:accent1>
        <a:srgbClr val="7B8186"/>
      </a:accent1>
      <a:accent2>
        <a:srgbClr val="5AB890"/>
      </a:accent2>
      <a:accent3>
        <a:srgbClr val="A6CD6F"/>
      </a:accent3>
      <a:accent4>
        <a:srgbClr val="1C8F53"/>
      </a:accent4>
      <a:accent5>
        <a:srgbClr val="85C17A"/>
      </a:accent5>
      <a:accent6>
        <a:srgbClr val="2C3842"/>
      </a:accent6>
      <a:hlink>
        <a:srgbClr val="7B8186"/>
      </a:hlink>
      <a:folHlink>
        <a:srgbClr val="E1E2D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42ad430-3572-48e8-b446-46b1d42ed47a">
      <Terms xmlns="http://schemas.microsoft.com/office/infopath/2007/PartnerControls"/>
    </lcf76f155ced4ddcb4097134ff3c332f>
    <TaxCatchAll xmlns="74616181-94ba-4823-8a07-43739609fc94" xsi:nil="true"/>
    <Preview xmlns="742ad430-3572-48e8-b446-46b1d42ed47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B04982AC0B484FA7A442A8FF52A606" ma:contentTypeVersion="10" ma:contentTypeDescription="Create a new document." ma:contentTypeScope="" ma:versionID="ede84e8f0e023983d3517b34e6548536">
  <xsd:schema xmlns:xsd="http://www.w3.org/2001/XMLSchema" xmlns:xs="http://www.w3.org/2001/XMLSchema" xmlns:p="http://schemas.microsoft.com/office/2006/metadata/properties" xmlns:ns2="742ad430-3572-48e8-b446-46b1d42ed47a" xmlns:ns3="74616181-94ba-4823-8a07-43739609fc94" targetNamespace="http://schemas.microsoft.com/office/2006/metadata/properties" ma:root="true" ma:fieldsID="c80f5bdfd4e5581fb777729c322493c2" ns2:_="" ns3:_="">
    <xsd:import namespace="742ad430-3572-48e8-b446-46b1d42ed47a"/>
    <xsd:import namespace="74616181-94ba-4823-8a07-43739609fc9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2ad430-3572-48e8-b446-46b1d42ed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05ee66a-9dd0-4897-bf8b-a3237da4aeb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Preview" ma:index="17"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616181-94ba-4823-8a07-43739609fc9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3fabd4a-b02c-4bc1-93a9-9c2382e9df6d}" ma:internalName="TaxCatchAll" ma:showField="CatchAllData" ma:web="74616181-94ba-4823-8a07-43739609fc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51F743-C0A0-4E7E-B51E-35DF69ECFFB2}">
  <ds:schemaRefs>
    <ds:schemaRef ds:uri="http://schemas.microsoft.com/office/2006/metadata/properties"/>
    <ds:schemaRef ds:uri="http://schemas.microsoft.com/office/infopath/2007/PartnerControls"/>
    <ds:schemaRef ds:uri="742ad430-3572-48e8-b446-46b1d42ed47a"/>
    <ds:schemaRef ds:uri="74616181-94ba-4823-8a07-43739609fc94"/>
  </ds:schemaRefs>
</ds:datastoreItem>
</file>

<file path=customXml/itemProps2.xml><?xml version="1.0" encoding="utf-8"?>
<ds:datastoreItem xmlns:ds="http://schemas.openxmlformats.org/officeDocument/2006/customXml" ds:itemID="{F1848826-8C26-4312-A7A1-9ACA488E5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2ad430-3572-48e8-b446-46b1d42ed47a"/>
    <ds:schemaRef ds:uri="74616181-94ba-4823-8a07-43739609fc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11EF54-CA8B-47BA-91A0-3C52EC8195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3526</TotalTime>
  <Words>873</Words>
  <Application>Microsoft Office PowerPoint</Application>
  <PresentationFormat>Widescreen</PresentationFormat>
  <Paragraphs>84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Courier New</vt:lpstr>
      <vt:lpstr>Inter Light</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Ruth Cookson</cp:lastModifiedBy>
  <cp:revision>83</cp:revision>
  <dcterms:created xsi:type="dcterms:W3CDTF">2022-05-10T21:20:13Z</dcterms:created>
  <dcterms:modified xsi:type="dcterms:W3CDTF">2024-02-08T22:52:47Z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0x010100C0B04982AC0B484FA7A442A8FF52A606</vt:lpwstr>
  </property>
</Properties>
</file>