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Lst>
  <p:sldSz cx="12192000" cy="6858000"/>
  <p:notesSz cx="6858000" cy="9144000"/>
  <p:embeddedFontLst>
    <p:embeddedFont>
      <p:font typeface="Inter Light" panose="02000503000000020004" pitchFamily="2"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5"/>
  </p:normalViewPr>
  <p:slideViewPr>
    <p:cSldViewPr snapToGrid="0">
      <p:cViewPr>
        <p:scale>
          <a:sx n="97" d="100"/>
          <a:sy n="97" d="100"/>
        </p:scale>
        <p:origin x="106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9" name="Google Shape;28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5" name="Google Shape;29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1" name="Google Shape;30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7" name="Google Shape;30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3" name="Google Shape;31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9" name="Google Shape;31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5" name="Google Shape;32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1" name="Google Shape;33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7" name="Google Shape;33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3" name="Google Shape;34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9" name="Google Shape;34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5" name="Google Shape;35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1" name="Google Shape;36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7" name="Google Shape;36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Text">
  <p:cSld name="2_Title and Text">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812800" y="506678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3400"/>
              <a:buFont typeface="Calibri"/>
              <a:buNone/>
              <a:defRPr sz="3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2"/>
          <p:cNvSpPr txBox="1">
            <a:spLocks noGrp="1"/>
          </p:cNvSpPr>
          <p:nvPr>
            <p:ph type="body" idx="1"/>
          </p:nvPr>
        </p:nvSpPr>
        <p:spPr>
          <a:xfrm>
            <a:off x="812800" y="4146550"/>
            <a:ext cx="10515600" cy="914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5400"/>
              <a:buFont typeface="Arial"/>
              <a:buNone/>
              <a:defRPr sz="54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9"/>
        <p:cNvGrpSpPr/>
        <p:nvPr/>
      </p:nvGrpSpPr>
      <p:grpSpPr>
        <a:xfrm>
          <a:off x="0" y="0"/>
          <a:ext cx="0" cy="0"/>
          <a:chOff x="0" y="0"/>
          <a:chExt cx="0" cy="0"/>
        </a:xfrm>
      </p:grpSpPr>
      <p:sp>
        <p:nvSpPr>
          <p:cNvPr id="50" name="Google Shape;50;p11"/>
          <p:cNvSpPr txBox="1">
            <a:spLocks noGrp="1"/>
          </p:cNvSpPr>
          <p:nvPr>
            <p:ph type="ctrTitle"/>
          </p:nvPr>
        </p:nvSpPr>
        <p:spPr>
          <a:xfrm>
            <a:off x="699053" y="274224"/>
            <a:ext cx="9144000" cy="67993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11"/>
          <p:cNvSpPr txBox="1">
            <a:spLocks noGrp="1"/>
          </p:cNvSpPr>
          <p:nvPr>
            <p:ph type="subTitle" idx="1"/>
          </p:nvPr>
        </p:nvSpPr>
        <p:spPr>
          <a:xfrm>
            <a:off x="732183" y="861391"/>
            <a:ext cx="9144000" cy="6162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2" name="Google Shape;52;p11"/>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11"/>
          <p:cNvSpPr txBox="1">
            <a:spLocks noGrp="1"/>
          </p:cNvSpPr>
          <p:nvPr>
            <p:ph type="body" idx="2"/>
          </p:nvPr>
        </p:nvSpPr>
        <p:spPr>
          <a:xfrm>
            <a:off x="699053" y="2290418"/>
            <a:ext cx="10830339" cy="336363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11"/>
          <p:cNvSpPr txBox="1">
            <a:spLocks noGrp="1"/>
          </p:cNvSpPr>
          <p:nvPr>
            <p:ph type="body" idx="3"/>
          </p:nvPr>
        </p:nvSpPr>
        <p:spPr>
          <a:xfrm>
            <a:off x="699053" y="1477618"/>
            <a:ext cx="10830339" cy="10350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Inter Light"/>
                <a:ea typeface="Inter Light"/>
                <a:cs typeface="Inter Light"/>
                <a:sym typeface="Inter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699053" y="274224"/>
            <a:ext cx="9144000" cy="67993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12"/>
          <p:cNvSpPr txBox="1">
            <a:spLocks noGrp="1"/>
          </p:cNvSpPr>
          <p:nvPr>
            <p:ph type="subTitle" idx="1"/>
          </p:nvPr>
        </p:nvSpPr>
        <p:spPr>
          <a:xfrm>
            <a:off x="732183" y="861391"/>
            <a:ext cx="9144000" cy="61622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8" name="Google Shape;58;p12"/>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12"/>
          <p:cNvSpPr txBox="1">
            <a:spLocks noGrp="1"/>
          </p:cNvSpPr>
          <p:nvPr>
            <p:ph type="body" idx="2"/>
          </p:nvPr>
        </p:nvSpPr>
        <p:spPr>
          <a:xfrm>
            <a:off x="699053" y="2290418"/>
            <a:ext cx="10830339" cy="336363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2"/>
          <p:cNvSpPr txBox="1">
            <a:spLocks noGrp="1"/>
          </p:cNvSpPr>
          <p:nvPr>
            <p:ph type="body" idx="3"/>
          </p:nvPr>
        </p:nvSpPr>
        <p:spPr>
          <a:xfrm>
            <a:off x="699053" y="1477618"/>
            <a:ext cx="10830339" cy="10350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Inter Light"/>
                <a:ea typeface="Inter Light"/>
                <a:cs typeface="Inter Light"/>
                <a:sym typeface="Inter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689113" y="543339"/>
            <a:ext cx="10664687" cy="827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13"/>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689113" y="543339"/>
            <a:ext cx="10664687" cy="82724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14"/>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Text">
  <p:cSld name="1_Title and Text">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414A58"/>
                </a:solidFill>
                <a:latin typeface="Calibri"/>
                <a:ea typeface="Calibri"/>
                <a:cs typeface="Calibri"/>
                <a:sym typeface="Calibri"/>
              </a:defRPr>
            </a:lvl1pPr>
            <a:lvl2pPr marL="0" lvl="1" indent="0" algn="r">
              <a:spcBef>
                <a:spcPts val="0"/>
              </a:spcBef>
              <a:buNone/>
              <a:defRPr sz="1000" b="0" i="0" u="none" strike="noStrike" cap="none">
                <a:solidFill>
                  <a:srgbClr val="414A58"/>
                </a:solidFill>
                <a:latin typeface="Calibri"/>
                <a:ea typeface="Calibri"/>
                <a:cs typeface="Calibri"/>
                <a:sym typeface="Calibri"/>
              </a:defRPr>
            </a:lvl2pPr>
            <a:lvl3pPr marL="0" lvl="2" indent="0" algn="r">
              <a:spcBef>
                <a:spcPts val="0"/>
              </a:spcBef>
              <a:buNone/>
              <a:defRPr sz="1000" b="0" i="0" u="none" strike="noStrike" cap="none">
                <a:solidFill>
                  <a:srgbClr val="414A58"/>
                </a:solidFill>
                <a:latin typeface="Calibri"/>
                <a:ea typeface="Calibri"/>
                <a:cs typeface="Calibri"/>
                <a:sym typeface="Calibri"/>
              </a:defRPr>
            </a:lvl3pPr>
            <a:lvl4pPr marL="0" lvl="3" indent="0" algn="r">
              <a:spcBef>
                <a:spcPts val="0"/>
              </a:spcBef>
              <a:buNone/>
              <a:defRPr sz="1000" b="0" i="0" u="none" strike="noStrike" cap="none">
                <a:solidFill>
                  <a:srgbClr val="414A58"/>
                </a:solidFill>
                <a:latin typeface="Calibri"/>
                <a:ea typeface="Calibri"/>
                <a:cs typeface="Calibri"/>
                <a:sym typeface="Calibri"/>
              </a:defRPr>
            </a:lvl4pPr>
            <a:lvl5pPr marL="0" lvl="4" indent="0" algn="r">
              <a:spcBef>
                <a:spcPts val="0"/>
              </a:spcBef>
              <a:buNone/>
              <a:defRPr sz="1000" b="0" i="0" u="none" strike="noStrike" cap="none">
                <a:solidFill>
                  <a:srgbClr val="414A58"/>
                </a:solidFill>
                <a:latin typeface="Calibri"/>
                <a:ea typeface="Calibri"/>
                <a:cs typeface="Calibri"/>
                <a:sym typeface="Calibri"/>
              </a:defRPr>
            </a:lvl5pPr>
            <a:lvl6pPr marL="0" lvl="5" indent="0" algn="r">
              <a:spcBef>
                <a:spcPts val="0"/>
              </a:spcBef>
              <a:buNone/>
              <a:defRPr sz="1000" b="0" i="0" u="none" strike="noStrike" cap="none">
                <a:solidFill>
                  <a:srgbClr val="414A58"/>
                </a:solidFill>
                <a:latin typeface="Calibri"/>
                <a:ea typeface="Calibri"/>
                <a:cs typeface="Calibri"/>
                <a:sym typeface="Calibri"/>
              </a:defRPr>
            </a:lvl6pPr>
            <a:lvl7pPr marL="0" lvl="6" indent="0" algn="r">
              <a:spcBef>
                <a:spcPts val="0"/>
              </a:spcBef>
              <a:buNone/>
              <a:defRPr sz="1000" b="0" i="0" u="none" strike="noStrike" cap="none">
                <a:solidFill>
                  <a:srgbClr val="414A58"/>
                </a:solidFill>
                <a:latin typeface="Calibri"/>
                <a:ea typeface="Calibri"/>
                <a:cs typeface="Calibri"/>
                <a:sym typeface="Calibri"/>
              </a:defRPr>
            </a:lvl7pPr>
            <a:lvl8pPr marL="0" lvl="7" indent="0" algn="r">
              <a:spcBef>
                <a:spcPts val="0"/>
              </a:spcBef>
              <a:buNone/>
              <a:defRPr sz="1000" b="0" i="0" u="none" strike="noStrike" cap="none">
                <a:solidFill>
                  <a:srgbClr val="414A58"/>
                </a:solidFill>
                <a:latin typeface="Calibri"/>
                <a:ea typeface="Calibri"/>
                <a:cs typeface="Calibri"/>
                <a:sym typeface="Calibri"/>
              </a:defRPr>
            </a:lvl8pPr>
            <a:lvl9pPr marL="0" lvl="8" indent="0" algn="r">
              <a:spcBef>
                <a:spcPts val="0"/>
              </a:spcBef>
              <a:buNone/>
              <a:defRPr sz="1000" b="0" i="0" u="none" strike="noStrike" cap="none">
                <a:solidFill>
                  <a:srgbClr val="414A5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689113" y="470452"/>
            <a:ext cx="10664687" cy="90013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4"/>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4"/>
          <p:cNvSpPr txBox="1">
            <a:spLocks noGrp="1"/>
          </p:cNvSpPr>
          <p:nvPr>
            <p:ph type="body" idx="1"/>
          </p:nvPr>
        </p:nvSpPr>
        <p:spPr>
          <a:xfrm>
            <a:off x="699053" y="2290418"/>
            <a:ext cx="10830339" cy="336363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4"/>
          <p:cNvSpPr txBox="1">
            <a:spLocks noGrp="1"/>
          </p:cNvSpPr>
          <p:nvPr>
            <p:ph type="body" idx="2"/>
          </p:nvPr>
        </p:nvSpPr>
        <p:spPr>
          <a:xfrm>
            <a:off x="699053" y="1477618"/>
            <a:ext cx="10830339" cy="10350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Inter Light"/>
                <a:ea typeface="Inter Light"/>
                <a:cs typeface="Inter Light"/>
                <a:sym typeface="Inter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414A58"/>
              </a:buClr>
              <a:buSzPts val="1000"/>
              <a:buFont typeface="Calibri"/>
              <a:buNone/>
              <a:defRPr sz="1000" b="0" i="0">
                <a:solidFill>
                  <a:srgbClr val="414A58"/>
                </a:solidFill>
                <a:latin typeface="Calibri"/>
                <a:ea typeface="Calibri"/>
                <a:cs typeface="Calibri"/>
                <a:sym typeface="Calibri"/>
              </a:defRPr>
            </a:lvl1pPr>
            <a:lvl2pPr marL="0" marR="0" lvl="1" indent="0" algn="r">
              <a:spcBef>
                <a:spcPts val="0"/>
              </a:spcBef>
              <a:spcAft>
                <a:spcPts val="0"/>
              </a:spcAft>
              <a:buClr>
                <a:srgbClr val="414A58"/>
              </a:buClr>
              <a:buSzPts val="1000"/>
              <a:buFont typeface="Calibri"/>
              <a:buNone/>
              <a:defRPr sz="1000" b="0" i="0">
                <a:solidFill>
                  <a:srgbClr val="414A58"/>
                </a:solidFill>
                <a:latin typeface="Calibri"/>
                <a:ea typeface="Calibri"/>
                <a:cs typeface="Calibri"/>
                <a:sym typeface="Calibri"/>
              </a:defRPr>
            </a:lvl2pPr>
            <a:lvl3pPr marL="0" marR="0" lvl="2" indent="0" algn="r">
              <a:spcBef>
                <a:spcPts val="0"/>
              </a:spcBef>
              <a:spcAft>
                <a:spcPts val="0"/>
              </a:spcAft>
              <a:buClr>
                <a:srgbClr val="414A58"/>
              </a:buClr>
              <a:buSzPts val="1000"/>
              <a:buFont typeface="Calibri"/>
              <a:buNone/>
              <a:defRPr sz="1000" b="0" i="0">
                <a:solidFill>
                  <a:srgbClr val="414A58"/>
                </a:solidFill>
                <a:latin typeface="Calibri"/>
                <a:ea typeface="Calibri"/>
                <a:cs typeface="Calibri"/>
                <a:sym typeface="Calibri"/>
              </a:defRPr>
            </a:lvl3pPr>
            <a:lvl4pPr marL="0" marR="0" lvl="3" indent="0" algn="r">
              <a:spcBef>
                <a:spcPts val="0"/>
              </a:spcBef>
              <a:spcAft>
                <a:spcPts val="0"/>
              </a:spcAft>
              <a:buClr>
                <a:srgbClr val="414A58"/>
              </a:buClr>
              <a:buSzPts val="1000"/>
              <a:buFont typeface="Calibri"/>
              <a:buNone/>
              <a:defRPr sz="1000" b="0" i="0">
                <a:solidFill>
                  <a:srgbClr val="414A58"/>
                </a:solidFill>
                <a:latin typeface="Calibri"/>
                <a:ea typeface="Calibri"/>
                <a:cs typeface="Calibri"/>
                <a:sym typeface="Calibri"/>
              </a:defRPr>
            </a:lvl4pPr>
            <a:lvl5pPr marL="0" marR="0" lvl="4" indent="0" algn="r">
              <a:spcBef>
                <a:spcPts val="0"/>
              </a:spcBef>
              <a:spcAft>
                <a:spcPts val="0"/>
              </a:spcAft>
              <a:buClr>
                <a:srgbClr val="414A58"/>
              </a:buClr>
              <a:buSzPts val="1000"/>
              <a:buFont typeface="Calibri"/>
              <a:buNone/>
              <a:defRPr sz="1000" b="0" i="0">
                <a:solidFill>
                  <a:srgbClr val="414A58"/>
                </a:solidFill>
                <a:latin typeface="Calibri"/>
                <a:ea typeface="Calibri"/>
                <a:cs typeface="Calibri"/>
                <a:sym typeface="Calibri"/>
              </a:defRPr>
            </a:lvl5pPr>
            <a:lvl6pPr marL="0" marR="0" lvl="5" indent="0" algn="r">
              <a:spcBef>
                <a:spcPts val="0"/>
              </a:spcBef>
              <a:spcAft>
                <a:spcPts val="0"/>
              </a:spcAft>
              <a:buClr>
                <a:srgbClr val="414A58"/>
              </a:buClr>
              <a:buSzPts val="1000"/>
              <a:buFont typeface="Calibri"/>
              <a:buNone/>
              <a:defRPr sz="1000" b="0" i="0">
                <a:solidFill>
                  <a:srgbClr val="414A58"/>
                </a:solidFill>
                <a:latin typeface="Calibri"/>
                <a:ea typeface="Calibri"/>
                <a:cs typeface="Calibri"/>
                <a:sym typeface="Calibri"/>
              </a:defRPr>
            </a:lvl6pPr>
            <a:lvl7pPr marL="0" marR="0" lvl="6" indent="0" algn="r">
              <a:spcBef>
                <a:spcPts val="0"/>
              </a:spcBef>
              <a:spcAft>
                <a:spcPts val="0"/>
              </a:spcAft>
              <a:buClr>
                <a:srgbClr val="414A58"/>
              </a:buClr>
              <a:buSzPts val="1000"/>
              <a:buFont typeface="Calibri"/>
              <a:buNone/>
              <a:defRPr sz="1000" b="0" i="0">
                <a:solidFill>
                  <a:srgbClr val="414A58"/>
                </a:solidFill>
                <a:latin typeface="Calibri"/>
                <a:ea typeface="Calibri"/>
                <a:cs typeface="Calibri"/>
                <a:sym typeface="Calibri"/>
              </a:defRPr>
            </a:lvl7pPr>
            <a:lvl8pPr marL="0" marR="0" lvl="7" indent="0" algn="r">
              <a:spcBef>
                <a:spcPts val="0"/>
              </a:spcBef>
              <a:spcAft>
                <a:spcPts val="0"/>
              </a:spcAft>
              <a:buClr>
                <a:srgbClr val="414A58"/>
              </a:buClr>
              <a:buSzPts val="1000"/>
              <a:buFont typeface="Calibri"/>
              <a:buNone/>
              <a:defRPr sz="1000" b="0" i="0">
                <a:solidFill>
                  <a:srgbClr val="414A58"/>
                </a:solidFill>
                <a:latin typeface="Calibri"/>
                <a:ea typeface="Calibri"/>
                <a:cs typeface="Calibri"/>
                <a:sym typeface="Calibri"/>
              </a:defRPr>
            </a:lvl8pPr>
            <a:lvl9pPr marL="0" marR="0" lvl="8" indent="0" algn="r">
              <a:spcBef>
                <a:spcPts val="0"/>
              </a:spcBef>
              <a:spcAft>
                <a:spcPts val="0"/>
              </a:spcAft>
              <a:buClr>
                <a:srgbClr val="414A58"/>
              </a:buClr>
              <a:buSzPts val="1000"/>
              <a:buFont typeface="Calibri"/>
              <a:buNone/>
              <a:defRPr sz="1000" b="0" i="0">
                <a:solidFill>
                  <a:srgbClr val="414A5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
        <p:cNvGrpSpPr/>
        <p:nvPr/>
      </p:nvGrpSpPr>
      <p:grpSpPr>
        <a:xfrm>
          <a:off x="0" y="0"/>
          <a:ext cx="0" cy="0"/>
          <a:chOff x="0" y="0"/>
          <a:chExt cx="0" cy="0"/>
        </a:xfrm>
      </p:grpSpPr>
      <p:sp>
        <p:nvSpPr>
          <p:cNvPr id="28" name="Google Shape;28;p6"/>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a:solidFill>
                  <a:srgbClr val="414A58"/>
                </a:solidFill>
                <a:latin typeface="Calibri"/>
                <a:ea typeface="Calibri"/>
                <a:cs typeface="Calibri"/>
                <a:sym typeface="Calibri"/>
              </a:defRPr>
            </a:lvl1pPr>
            <a:lvl2pPr marL="0" lvl="1" indent="0" algn="r">
              <a:spcBef>
                <a:spcPts val="0"/>
              </a:spcBef>
              <a:buNone/>
              <a:defRPr sz="1000" b="0" i="0">
                <a:solidFill>
                  <a:srgbClr val="414A58"/>
                </a:solidFill>
                <a:latin typeface="Calibri"/>
                <a:ea typeface="Calibri"/>
                <a:cs typeface="Calibri"/>
                <a:sym typeface="Calibri"/>
              </a:defRPr>
            </a:lvl2pPr>
            <a:lvl3pPr marL="0" lvl="2" indent="0" algn="r">
              <a:spcBef>
                <a:spcPts val="0"/>
              </a:spcBef>
              <a:buNone/>
              <a:defRPr sz="1000" b="0" i="0">
                <a:solidFill>
                  <a:srgbClr val="414A58"/>
                </a:solidFill>
                <a:latin typeface="Calibri"/>
                <a:ea typeface="Calibri"/>
                <a:cs typeface="Calibri"/>
                <a:sym typeface="Calibri"/>
              </a:defRPr>
            </a:lvl3pPr>
            <a:lvl4pPr marL="0" lvl="3" indent="0" algn="r">
              <a:spcBef>
                <a:spcPts val="0"/>
              </a:spcBef>
              <a:buNone/>
              <a:defRPr sz="1000" b="0" i="0">
                <a:solidFill>
                  <a:srgbClr val="414A58"/>
                </a:solidFill>
                <a:latin typeface="Calibri"/>
                <a:ea typeface="Calibri"/>
                <a:cs typeface="Calibri"/>
                <a:sym typeface="Calibri"/>
              </a:defRPr>
            </a:lvl4pPr>
            <a:lvl5pPr marL="0" lvl="4" indent="0" algn="r">
              <a:spcBef>
                <a:spcPts val="0"/>
              </a:spcBef>
              <a:buNone/>
              <a:defRPr sz="1000" b="0" i="0">
                <a:solidFill>
                  <a:srgbClr val="414A58"/>
                </a:solidFill>
                <a:latin typeface="Calibri"/>
                <a:ea typeface="Calibri"/>
                <a:cs typeface="Calibri"/>
                <a:sym typeface="Calibri"/>
              </a:defRPr>
            </a:lvl5pPr>
            <a:lvl6pPr marL="0" lvl="5" indent="0" algn="r">
              <a:spcBef>
                <a:spcPts val="0"/>
              </a:spcBef>
              <a:buNone/>
              <a:defRPr sz="1000" b="0" i="0">
                <a:solidFill>
                  <a:srgbClr val="414A58"/>
                </a:solidFill>
                <a:latin typeface="Calibri"/>
                <a:ea typeface="Calibri"/>
                <a:cs typeface="Calibri"/>
                <a:sym typeface="Calibri"/>
              </a:defRPr>
            </a:lvl6pPr>
            <a:lvl7pPr marL="0" lvl="6" indent="0" algn="r">
              <a:spcBef>
                <a:spcPts val="0"/>
              </a:spcBef>
              <a:buNone/>
              <a:defRPr sz="1000" b="0" i="0">
                <a:solidFill>
                  <a:srgbClr val="414A58"/>
                </a:solidFill>
                <a:latin typeface="Calibri"/>
                <a:ea typeface="Calibri"/>
                <a:cs typeface="Calibri"/>
                <a:sym typeface="Calibri"/>
              </a:defRPr>
            </a:lvl7pPr>
            <a:lvl8pPr marL="0" lvl="7" indent="0" algn="r">
              <a:spcBef>
                <a:spcPts val="0"/>
              </a:spcBef>
              <a:buNone/>
              <a:defRPr sz="1000" b="0" i="0">
                <a:solidFill>
                  <a:srgbClr val="414A58"/>
                </a:solidFill>
                <a:latin typeface="Calibri"/>
                <a:ea typeface="Calibri"/>
                <a:cs typeface="Calibri"/>
                <a:sym typeface="Calibri"/>
              </a:defRPr>
            </a:lvl8pPr>
            <a:lvl9pPr marL="0" lvl="8" indent="0" algn="r">
              <a:spcBef>
                <a:spcPts val="0"/>
              </a:spcBef>
              <a:buNone/>
              <a:defRPr sz="1000" b="0" i="0">
                <a:solidFill>
                  <a:srgbClr val="414A5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686076" y="529881"/>
            <a:ext cx="9213298" cy="8417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7"/>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7"/>
          <p:cNvSpPr txBox="1">
            <a:spLocks noGrp="1"/>
          </p:cNvSpPr>
          <p:nvPr>
            <p:ph type="body" idx="1"/>
          </p:nvPr>
        </p:nvSpPr>
        <p:spPr>
          <a:xfrm>
            <a:off x="750888" y="1552713"/>
            <a:ext cx="10691812" cy="47528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00"/>
              </a:spcBef>
              <a:spcAft>
                <a:spcPts val="0"/>
              </a:spcAft>
              <a:buClr>
                <a:schemeClr val="dk1"/>
              </a:buClr>
              <a:buSzPts val="2600"/>
              <a:buFont typeface="Arial"/>
              <a:buNone/>
              <a:defRPr sz="2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86076" y="529881"/>
            <a:ext cx="9213298" cy="8417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8"/>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8"/>
          <p:cNvSpPr txBox="1">
            <a:spLocks noGrp="1"/>
          </p:cNvSpPr>
          <p:nvPr>
            <p:ph type="body" idx="1"/>
          </p:nvPr>
        </p:nvSpPr>
        <p:spPr>
          <a:xfrm>
            <a:off x="750888" y="1552713"/>
            <a:ext cx="10691812" cy="47528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689113" y="470452"/>
            <a:ext cx="10664687" cy="90013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9"/>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9"/>
          <p:cNvSpPr txBox="1">
            <a:spLocks noGrp="1"/>
          </p:cNvSpPr>
          <p:nvPr>
            <p:ph type="body" idx="1"/>
          </p:nvPr>
        </p:nvSpPr>
        <p:spPr>
          <a:xfrm>
            <a:off x="699053" y="2290418"/>
            <a:ext cx="10830339" cy="336363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9"/>
          <p:cNvSpPr txBox="1">
            <a:spLocks noGrp="1"/>
          </p:cNvSpPr>
          <p:nvPr>
            <p:ph type="body" idx="2"/>
          </p:nvPr>
        </p:nvSpPr>
        <p:spPr>
          <a:xfrm>
            <a:off x="699053" y="1477618"/>
            <a:ext cx="10830339" cy="103504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Inter Light"/>
                <a:ea typeface="Inter Light"/>
                <a:cs typeface="Inter Light"/>
                <a:sym typeface="Inter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Inter Light"/>
                <a:ea typeface="Inter Light"/>
                <a:cs typeface="Inter Light"/>
                <a:sym typeface="Inter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Inter Light"/>
                <a:ea typeface="Inter Light"/>
                <a:cs typeface="Inter Light"/>
                <a:sym typeface="Inter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713894" y="510897"/>
            <a:ext cx="10515600" cy="98659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10"/>
          <p:cNvSpPr txBox="1">
            <a:spLocks noGrp="1"/>
          </p:cNvSpPr>
          <p:nvPr>
            <p:ph type="body" idx="1"/>
          </p:nvPr>
        </p:nvSpPr>
        <p:spPr>
          <a:xfrm>
            <a:off x="839788" y="1681163"/>
            <a:ext cx="5157787" cy="823912"/>
          </a:xfrm>
          <a:prstGeom prst="rect">
            <a:avLst/>
          </a:prstGeom>
          <a:solidFill>
            <a:schemeClr val="accent6"/>
          </a:solidFill>
          <a:ln w="127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10"/>
          <p:cNvSpPr txBox="1">
            <a:spLocks noGrp="1"/>
          </p:cNvSpPr>
          <p:nvPr>
            <p:ph type="body" idx="2"/>
          </p:nvPr>
        </p:nvSpPr>
        <p:spPr>
          <a:xfrm>
            <a:off x="839788" y="2505075"/>
            <a:ext cx="5157787" cy="3684588"/>
          </a:xfrm>
          <a:prstGeom prst="rect">
            <a:avLst/>
          </a:prstGeom>
          <a:solidFill>
            <a:schemeClr val="lt1">
              <a:alpha val="20000"/>
            </a:schemeClr>
          </a:solidFill>
          <a:ln w="127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10"/>
          <p:cNvSpPr txBox="1">
            <a:spLocks noGrp="1"/>
          </p:cNvSpPr>
          <p:nvPr>
            <p:ph type="body" idx="3"/>
          </p:nvPr>
        </p:nvSpPr>
        <p:spPr>
          <a:xfrm>
            <a:off x="6172200" y="1681163"/>
            <a:ext cx="5183188" cy="823912"/>
          </a:xfrm>
          <a:prstGeom prst="rect">
            <a:avLst/>
          </a:prstGeom>
          <a:solidFill>
            <a:schemeClr val="accent6"/>
          </a:solidFill>
          <a:ln w="127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10"/>
          <p:cNvSpPr txBox="1">
            <a:spLocks noGrp="1"/>
          </p:cNvSpPr>
          <p:nvPr>
            <p:ph type="body" idx="4"/>
          </p:nvPr>
        </p:nvSpPr>
        <p:spPr>
          <a:xfrm>
            <a:off x="6172200" y="2505075"/>
            <a:ext cx="5183188" cy="3684588"/>
          </a:xfrm>
          <a:prstGeom prst="rect">
            <a:avLst/>
          </a:prstGeom>
          <a:solidFill>
            <a:schemeClr val="lt1">
              <a:alpha val="20000"/>
            </a:schemeClr>
          </a:solidFill>
          <a:ln w="127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10"/>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rot="10800000" flipH="1">
            <a:off x="790414" y="1291710"/>
            <a:ext cx="10611172" cy="45719"/>
          </a:xfrm>
          <a:prstGeom prst="rect">
            <a:avLst/>
          </a:prstGeom>
          <a:solidFill>
            <a:srgbClr val="A7CE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414A58"/>
                </a:solidFill>
                <a:latin typeface="Calibri"/>
                <a:ea typeface="Calibri"/>
                <a:cs typeface="Calibri"/>
                <a:sym typeface="Calibri"/>
              </a:defRPr>
            </a:lvl1pPr>
            <a:lvl2pPr marL="0" marR="0" lvl="1" indent="0" algn="r" rtl="0">
              <a:spcBef>
                <a:spcPts val="0"/>
              </a:spcBef>
              <a:buNone/>
              <a:defRPr sz="1000" b="0" i="0" u="none" strike="noStrike" cap="none">
                <a:solidFill>
                  <a:srgbClr val="414A58"/>
                </a:solidFill>
                <a:latin typeface="Calibri"/>
                <a:ea typeface="Calibri"/>
                <a:cs typeface="Calibri"/>
                <a:sym typeface="Calibri"/>
              </a:defRPr>
            </a:lvl2pPr>
            <a:lvl3pPr marL="0" marR="0" lvl="2" indent="0" algn="r" rtl="0">
              <a:spcBef>
                <a:spcPts val="0"/>
              </a:spcBef>
              <a:buNone/>
              <a:defRPr sz="1000" b="0" i="0" u="none" strike="noStrike" cap="none">
                <a:solidFill>
                  <a:srgbClr val="414A58"/>
                </a:solidFill>
                <a:latin typeface="Calibri"/>
                <a:ea typeface="Calibri"/>
                <a:cs typeface="Calibri"/>
                <a:sym typeface="Calibri"/>
              </a:defRPr>
            </a:lvl3pPr>
            <a:lvl4pPr marL="0" marR="0" lvl="3" indent="0" algn="r" rtl="0">
              <a:spcBef>
                <a:spcPts val="0"/>
              </a:spcBef>
              <a:buNone/>
              <a:defRPr sz="1000" b="0" i="0" u="none" strike="noStrike" cap="none">
                <a:solidFill>
                  <a:srgbClr val="414A58"/>
                </a:solidFill>
                <a:latin typeface="Calibri"/>
                <a:ea typeface="Calibri"/>
                <a:cs typeface="Calibri"/>
                <a:sym typeface="Calibri"/>
              </a:defRPr>
            </a:lvl4pPr>
            <a:lvl5pPr marL="0" marR="0" lvl="4" indent="0" algn="r" rtl="0">
              <a:spcBef>
                <a:spcPts val="0"/>
              </a:spcBef>
              <a:buNone/>
              <a:defRPr sz="1000" b="0" i="0" u="none" strike="noStrike" cap="none">
                <a:solidFill>
                  <a:srgbClr val="414A58"/>
                </a:solidFill>
                <a:latin typeface="Calibri"/>
                <a:ea typeface="Calibri"/>
                <a:cs typeface="Calibri"/>
                <a:sym typeface="Calibri"/>
              </a:defRPr>
            </a:lvl5pPr>
            <a:lvl6pPr marL="0" marR="0" lvl="5" indent="0" algn="r" rtl="0">
              <a:spcBef>
                <a:spcPts val="0"/>
              </a:spcBef>
              <a:buNone/>
              <a:defRPr sz="1000" b="0" i="0" u="none" strike="noStrike" cap="none">
                <a:solidFill>
                  <a:srgbClr val="414A58"/>
                </a:solidFill>
                <a:latin typeface="Calibri"/>
                <a:ea typeface="Calibri"/>
                <a:cs typeface="Calibri"/>
                <a:sym typeface="Calibri"/>
              </a:defRPr>
            </a:lvl6pPr>
            <a:lvl7pPr marL="0" marR="0" lvl="6" indent="0" algn="r" rtl="0">
              <a:spcBef>
                <a:spcPts val="0"/>
              </a:spcBef>
              <a:buNone/>
              <a:defRPr sz="1000" b="0" i="0" u="none" strike="noStrike" cap="none">
                <a:solidFill>
                  <a:srgbClr val="414A58"/>
                </a:solidFill>
                <a:latin typeface="Calibri"/>
                <a:ea typeface="Calibri"/>
                <a:cs typeface="Calibri"/>
                <a:sym typeface="Calibri"/>
              </a:defRPr>
            </a:lvl7pPr>
            <a:lvl8pPr marL="0" marR="0" lvl="7" indent="0" algn="r" rtl="0">
              <a:spcBef>
                <a:spcPts val="0"/>
              </a:spcBef>
              <a:buNone/>
              <a:defRPr sz="1000" b="0" i="0" u="none" strike="noStrike" cap="none">
                <a:solidFill>
                  <a:srgbClr val="414A58"/>
                </a:solidFill>
                <a:latin typeface="Calibri"/>
                <a:ea typeface="Calibri"/>
                <a:cs typeface="Calibri"/>
                <a:sym typeface="Calibri"/>
              </a:defRPr>
            </a:lvl8pPr>
            <a:lvl9pPr marL="0" marR="0" lvl="8" indent="0" algn="r" rtl="0">
              <a:spcBef>
                <a:spcPts val="0"/>
              </a:spcBef>
              <a:buNone/>
              <a:defRPr sz="1000" b="0" i="0" u="none" strike="noStrike" cap="none">
                <a:solidFill>
                  <a:srgbClr val="414A5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2" name="Google Shape;12;p1"/>
          <p:cNvPicPr preferRelativeResize="0"/>
          <p:nvPr/>
        </p:nvPicPr>
        <p:blipFill rotWithShape="1">
          <a:blip r:embed="rId15">
            <a:alphaModFix/>
          </a:blip>
          <a:srcRect/>
          <a:stretch/>
        </p:blipFill>
        <p:spPr>
          <a:xfrm>
            <a:off x="9909313" y="324519"/>
            <a:ext cx="1452594" cy="74142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youtube.com/watch?v=lpwVwa8GaxI%E2%80%8B"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5rPVtiPKRpI?si=E6v2kvAh4WgI8Vtq"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jbattle15@gsu.edu" TargetMode="Externa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mailto:stoverlf@jmu.edu" TargetMode="External"/><Relationship Id="rId4" Type="http://schemas.openxmlformats.org/officeDocument/2006/relationships/hyperlink" Target="mailto:marsha@economicsarkansas.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hyperlink" Target="https://www.stlouisfed.org/education/the-pickle-patch-bathtub"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docs.google.com/presentation/d/1eSq6DdFpog7uZnxSH4PLrygad8U8Vmhkh-sLpXSSzYE/edit#slide=id.p1"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docs.google.com/document/d/1G55BlbTnvZN5YFy_SmFrbSVupkCyyobkVj72tb4qYyY/edit?usp=sharin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hyperlink" Target="https://www.readingmakescents.c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vcee.org/elementary-school/reading-makes-cents/" TargetMode="External"/><Relationship Id="rId4" Type="http://schemas.openxmlformats.org/officeDocument/2006/relationships/hyperlink" Target="https://simplebooklet.com/rmcslothsquirrellesson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readingmakescents.com/"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vcee.org/elementary-school/reading-makes-cents/" TargetMode="External"/><Relationship Id="rId4" Type="http://schemas.openxmlformats.org/officeDocument/2006/relationships/hyperlink" Target="https://simplebooklet.com/rmcslothsquirrellesson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councilforeconed.org/about/state-affiliate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hyperlink" Target="https://councilforeconed.org/programs/for-students/invest-in-girls/" TargetMode="External"/><Relationship Id="rId7" Type="http://schemas.openxmlformats.org/officeDocument/2006/relationships/image" Target="../media/image63.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councilforeconed.org/programs/for-students/national-personal-finance-challenge/" TargetMode="External"/><Relationship Id="rId4" Type="http://schemas.openxmlformats.org/officeDocument/2006/relationships/hyperlink" Target="https://councilforeconed.org/programs/for-students/national-economic-challeng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jbattle15@gsu.edu" TargetMode="External"/><Relationship Id="rId7"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mailto:stoverlf@jmu.edu" TargetMode="External"/><Relationship Id="rId4" Type="http://schemas.openxmlformats.org/officeDocument/2006/relationships/hyperlink" Target="mailto:marsha@economicsarkansas.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councilforeconed.org/policy-advocacy/k-12-standard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councilforeconed.org/policy-advocacy/k-12-standard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descr="A book cover with a sloth and squirrel in a pickle jar&#10;&#10;Description automatically generated"/>
          <p:cNvPicPr preferRelativeResize="0"/>
          <p:nvPr/>
        </p:nvPicPr>
        <p:blipFill rotWithShape="1">
          <a:blip r:embed="rId3">
            <a:alphaModFix/>
          </a:blip>
          <a:srcRect l="21640" r="26788"/>
          <a:stretch/>
        </p:blipFill>
        <p:spPr>
          <a:xfrm>
            <a:off x="6193218" y="0"/>
            <a:ext cx="6083813" cy="6858000"/>
          </a:xfrm>
          <a:prstGeom prst="rect">
            <a:avLst/>
          </a:prstGeom>
          <a:noFill/>
          <a:ln>
            <a:noFill/>
          </a:ln>
        </p:spPr>
      </p:pic>
      <p:pic>
        <p:nvPicPr>
          <p:cNvPr id="76" name="Google Shape;76;p15"/>
          <p:cNvPicPr preferRelativeResize="0"/>
          <p:nvPr/>
        </p:nvPicPr>
        <p:blipFill rotWithShape="1">
          <a:blip r:embed="rId4">
            <a:alphaModFix/>
          </a:blip>
          <a:srcRect l="29" r="28"/>
          <a:stretch/>
        </p:blipFill>
        <p:spPr>
          <a:xfrm>
            <a:off x="0" y="0"/>
            <a:ext cx="9411909" cy="6896083"/>
          </a:xfrm>
          <a:prstGeom prst="rect">
            <a:avLst/>
          </a:prstGeom>
          <a:noFill/>
          <a:ln>
            <a:noFill/>
          </a:ln>
        </p:spPr>
      </p:pic>
      <p:sp>
        <p:nvSpPr>
          <p:cNvPr id="77" name="Google Shape;77;p15"/>
          <p:cNvSpPr txBox="1">
            <a:spLocks noGrp="1"/>
          </p:cNvSpPr>
          <p:nvPr>
            <p:ph type="body" idx="1"/>
          </p:nvPr>
        </p:nvSpPr>
        <p:spPr>
          <a:xfrm>
            <a:off x="466810" y="1265002"/>
            <a:ext cx="6161315" cy="91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14A58"/>
              </a:buClr>
              <a:buSzPts val="5000"/>
              <a:buFont typeface="Calibri"/>
              <a:buNone/>
            </a:pPr>
            <a:r>
              <a:rPr lang="en-US" sz="5000" dirty="0">
                <a:solidFill>
                  <a:srgbClr val="414A58"/>
                </a:solidFill>
                <a:latin typeface="Calibri"/>
                <a:ea typeface="Calibri"/>
                <a:cs typeface="Calibri"/>
                <a:sym typeface="Calibri"/>
              </a:rPr>
              <a:t>From Pickles to Profits:</a:t>
            </a:r>
            <a:endParaRPr dirty="0"/>
          </a:p>
          <a:p>
            <a:pPr marL="0" lvl="0" indent="0" algn="l" rtl="0">
              <a:lnSpc>
                <a:spcPct val="90000"/>
              </a:lnSpc>
              <a:spcBef>
                <a:spcPts val="1000"/>
              </a:spcBef>
              <a:spcAft>
                <a:spcPts val="0"/>
              </a:spcAft>
              <a:buClr>
                <a:srgbClr val="414A58"/>
              </a:buClr>
              <a:buSzPts val="5000"/>
              <a:buFont typeface="Calibri"/>
              <a:buNone/>
            </a:pPr>
            <a:r>
              <a:rPr lang="en-US" sz="5000" dirty="0">
                <a:solidFill>
                  <a:srgbClr val="414A58"/>
                </a:solidFill>
                <a:latin typeface="Calibri"/>
                <a:ea typeface="Calibri"/>
                <a:cs typeface="Calibri"/>
                <a:sym typeface="Calibri"/>
              </a:rPr>
              <a:t>Learn about Personal Finance with Sloth &amp; Squirrel</a:t>
            </a:r>
            <a:endParaRPr sz="5000" dirty="0">
              <a:solidFill>
                <a:srgbClr val="414A58"/>
              </a:solidFill>
              <a:latin typeface="Calibri"/>
              <a:ea typeface="Calibri"/>
              <a:cs typeface="Calibri"/>
              <a:sym typeface="Calibri"/>
            </a:endParaRPr>
          </a:p>
        </p:txBody>
      </p:sp>
      <p:pic>
        <p:nvPicPr>
          <p:cNvPr id="78" name="Google Shape;78;p15"/>
          <p:cNvPicPr preferRelativeResize="0"/>
          <p:nvPr/>
        </p:nvPicPr>
        <p:blipFill rotWithShape="1">
          <a:blip r:embed="rId5">
            <a:alphaModFix/>
          </a:blip>
          <a:srcRect/>
          <a:stretch/>
        </p:blipFill>
        <p:spPr>
          <a:xfrm>
            <a:off x="708075" y="4860038"/>
            <a:ext cx="2597021" cy="13255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Introduction</a:t>
            </a:r>
            <a:endParaRPr sz="4400">
              <a:solidFill>
                <a:schemeClr val="dk1"/>
              </a:solidFill>
              <a:latin typeface="Calibri"/>
              <a:ea typeface="Calibri"/>
              <a:cs typeface="Calibri"/>
              <a:sym typeface="Calibri"/>
            </a:endParaRPr>
          </a:p>
        </p:txBody>
      </p:sp>
      <p:sp>
        <p:nvSpPr>
          <p:cNvPr id="151" name="Google Shape;151;p24"/>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152" name="Google Shape;152;p24" descr="A white text with red text&#10;&#10;Description automatically generated"/>
          <p:cNvPicPr preferRelativeResize="0"/>
          <p:nvPr/>
        </p:nvPicPr>
        <p:blipFill rotWithShape="1">
          <a:blip r:embed="rId3">
            <a:alphaModFix/>
          </a:blip>
          <a:srcRect l="3688" t="540" r="-92" b="10112"/>
          <a:stretch/>
        </p:blipFill>
        <p:spPr>
          <a:xfrm>
            <a:off x="4263836" y="1764103"/>
            <a:ext cx="7116639" cy="3327475"/>
          </a:xfrm>
          <a:prstGeom prst="rect">
            <a:avLst/>
          </a:prstGeom>
          <a:noFill/>
          <a:ln>
            <a:noFill/>
          </a:ln>
        </p:spPr>
      </p:pic>
      <p:pic>
        <p:nvPicPr>
          <p:cNvPr id="153" name="Google Shape;153;p24" descr="Tricky Tongue Twisters"/>
          <p:cNvPicPr preferRelativeResize="0"/>
          <p:nvPr/>
        </p:nvPicPr>
        <p:blipFill rotWithShape="1">
          <a:blip r:embed="rId4">
            <a:alphaModFix/>
          </a:blip>
          <a:srcRect/>
          <a:stretch/>
        </p:blipFill>
        <p:spPr>
          <a:xfrm>
            <a:off x="961465" y="2048436"/>
            <a:ext cx="2906806" cy="2895600"/>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In a Pickle</a:t>
            </a:r>
            <a:endParaRPr sz="4400">
              <a:solidFill>
                <a:srgbClr val="000000"/>
              </a:solidFill>
              <a:latin typeface="Calibri"/>
              <a:ea typeface="Calibri"/>
              <a:cs typeface="Calibri"/>
              <a:sym typeface="Calibri"/>
            </a:endParaRPr>
          </a:p>
        </p:txBody>
      </p:sp>
      <p:sp>
        <p:nvSpPr>
          <p:cNvPr id="159" name="Google Shape;159;p25"/>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grpSp>
        <p:nvGrpSpPr>
          <p:cNvPr id="160" name="Google Shape;160;p25"/>
          <p:cNvGrpSpPr/>
          <p:nvPr/>
        </p:nvGrpSpPr>
        <p:grpSpPr>
          <a:xfrm>
            <a:off x="5210394" y="3855203"/>
            <a:ext cx="1788225" cy="2368512"/>
            <a:chOff x="3619159" y="2611350"/>
            <a:chExt cx="2381250" cy="2381250"/>
          </a:xfrm>
        </p:grpSpPr>
        <p:pic>
          <p:nvPicPr>
            <p:cNvPr id="161" name="Google Shape;161;p25" descr="Pickles Clipart Vector Images (over 530)"/>
            <p:cNvPicPr preferRelativeResize="0"/>
            <p:nvPr/>
          </p:nvPicPr>
          <p:blipFill rotWithShape="1">
            <a:blip r:embed="rId3">
              <a:alphaModFix/>
            </a:blip>
            <a:srcRect/>
            <a:stretch/>
          </p:blipFill>
          <p:spPr>
            <a:xfrm>
              <a:off x="3619159" y="2611350"/>
              <a:ext cx="2381250" cy="2381250"/>
            </a:xfrm>
            <a:prstGeom prst="rect">
              <a:avLst/>
            </a:prstGeom>
            <a:noFill/>
            <a:ln>
              <a:noFill/>
            </a:ln>
          </p:spPr>
        </p:pic>
        <p:pic>
          <p:nvPicPr>
            <p:cNvPr id="162" name="Google Shape;162;p25"/>
            <p:cNvPicPr preferRelativeResize="0"/>
            <p:nvPr/>
          </p:nvPicPr>
          <p:blipFill rotWithShape="1">
            <a:blip r:embed="rId4">
              <a:alphaModFix/>
            </a:blip>
            <a:srcRect/>
            <a:stretch/>
          </p:blipFill>
          <p:spPr>
            <a:xfrm>
              <a:off x="4838096" y="3224625"/>
              <a:ext cx="781495" cy="706743"/>
            </a:xfrm>
            <a:prstGeom prst="rect">
              <a:avLst/>
            </a:prstGeom>
            <a:noFill/>
            <a:ln>
              <a:noFill/>
            </a:ln>
          </p:spPr>
        </p:pic>
        <p:sp>
          <p:nvSpPr>
            <p:cNvPr id="163" name="Google Shape;163;p25"/>
            <p:cNvSpPr txBox="1"/>
            <p:nvPr/>
          </p:nvSpPr>
          <p:spPr>
            <a:xfrm>
              <a:off x="3942034" y="3495262"/>
              <a:ext cx="806400" cy="144654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8800"/>
                <a:buFont typeface="Calibri"/>
                <a:buNone/>
              </a:pPr>
              <a:r>
                <a:rPr lang="en-US" sz="8800" b="1" i="0" u="none" strike="noStrike" cap="none">
                  <a:solidFill>
                    <a:srgbClr val="000000"/>
                  </a:solidFill>
                  <a:latin typeface="Calibri"/>
                  <a:ea typeface="Calibri"/>
                  <a:cs typeface="Calibri"/>
                  <a:sym typeface="Calibri"/>
                </a:rPr>
                <a:t>?</a:t>
              </a:r>
              <a:endParaRPr/>
            </a:p>
          </p:txBody>
        </p:sp>
      </p:grpSp>
      <p:grpSp>
        <p:nvGrpSpPr>
          <p:cNvPr id="164" name="Google Shape;164;p25"/>
          <p:cNvGrpSpPr/>
          <p:nvPr/>
        </p:nvGrpSpPr>
        <p:grpSpPr>
          <a:xfrm>
            <a:off x="8100215" y="3786511"/>
            <a:ext cx="2289600" cy="2489512"/>
            <a:chOff x="6508980" y="2542658"/>
            <a:chExt cx="2578322" cy="2571750"/>
          </a:xfrm>
        </p:grpSpPr>
        <p:pic>
          <p:nvPicPr>
            <p:cNvPr id="165" name="Google Shape;165;p25" descr="Pickle With Sign Stock Illustration - Download Image Now - Pickle, Pickled,  Cartoon - iStock"/>
            <p:cNvPicPr preferRelativeResize="0"/>
            <p:nvPr/>
          </p:nvPicPr>
          <p:blipFill rotWithShape="1">
            <a:blip r:embed="rId5">
              <a:alphaModFix/>
            </a:blip>
            <a:srcRect/>
            <a:stretch/>
          </p:blipFill>
          <p:spPr>
            <a:xfrm>
              <a:off x="6508980" y="2550426"/>
              <a:ext cx="2578322" cy="2563982"/>
            </a:xfrm>
            <a:prstGeom prst="rect">
              <a:avLst/>
            </a:prstGeom>
            <a:noFill/>
            <a:ln>
              <a:noFill/>
            </a:ln>
          </p:spPr>
        </p:pic>
        <p:pic>
          <p:nvPicPr>
            <p:cNvPr id="166" name="Google Shape;166;p25"/>
            <p:cNvPicPr preferRelativeResize="0"/>
            <p:nvPr/>
          </p:nvPicPr>
          <p:blipFill rotWithShape="1">
            <a:blip r:embed="rId6">
              <a:alphaModFix/>
            </a:blip>
            <a:srcRect/>
            <a:stretch/>
          </p:blipFill>
          <p:spPr>
            <a:xfrm>
              <a:off x="7910698" y="3457204"/>
              <a:ext cx="584328" cy="535203"/>
            </a:xfrm>
            <a:prstGeom prst="rect">
              <a:avLst/>
            </a:prstGeom>
            <a:noFill/>
            <a:ln>
              <a:noFill/>
            </a:ln>
          </p:spPr>
        </p:pic>
        <p:sp>
          <p:nvSpPr>
            <p:cNvPr id="167" name="Google Shape;167;p25"/>
            <p:cNvSpPr txBox="1"/>
            <p:nvPr/>
          </p:nvSpPr>
          <p:spPr>
            <a:xfrm>
              <a:off x="7080873" y="2542658"/>
              <a:ext cx="451060" cy="101680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6600"/>
                <a:buFont typeface="Calibri"/>
                <a:buNone/>
              </a:pPr>
              <a:r>
                <a:rPr lang="en-US" sz="6600" b="1" i="0" u="none" strike="noStrike" cap="none">
                  <a:solidFill>
                    <a:srgbClr val="000000"/>
                  </a:solidFill>
                  <a:latin typeface="Calibri"/>
                  <a:ea typeface="Calibri"/>
                  <a:cs typeface="Calibri"/>
                  <a:sym typeface="Calibri"/>
                </a:rPr>
                <a:t>?</a:t>
              </a:r>
              <a:endParaRPr/>
            </a:p>
          </p:txBody>
        </p:sp>
      </p:grpSp>
      <p:grpSp>
        <p:nvGrpSpPr>
          <p:cNvPr id="168" name="Google Shape;168;p25"/>
          <p:cNvGrpSpPr/>
          <p:nvPr/>
        </p:nvGrpSpPr>
        <p:grpSpPr>
          <a:xfrm>
            <a:off x="1727547" y="3844401"/>
            <a:ext cx="2381251" cy="2381251"/>
            <a:chOff x="136312" y="2600548"/>
            <a:chExt cx="2381251" cy="2381251"/>
          </a:xfrm>
        </p:grpSpPr>
        <p:pic>
          <p:nvPicPr>
            <p:cNvPr id="169" name="Google Shape;169;p25" descr="Free dill pickle Clipart Images | FreeImages"/>
            <p:cNvPicPr preferRelativeResize="0"/>
            <p:nvPr/>
          </p:nvPicPr>
          <p:blipFill rotWithShape="1">
            <a:blip r:embed="rId7">
              <a:alphaModFix/>
            </a:blip>
            <a:srcRect/>
            <a:stretch/>
          </p:blipFill>
          <p:spPr>
            <a:xfrm>
              <a:off x="136312" y="2600548"/>
              <a:ext cx="2381251" cy="2381251"/>
            </a:xfrm>
            <a:prstGeom prst="rect">
              <a:avLst/>
            </a:prstGeom>
            <a:noFill/>
            <a:ln>
              <a:noFill/>
            </a:ln>
          </p:spPr>
        </p:pic>
        <p:pic>
          <p:nvPicPr>
            <p:cNvPr id="170" name="Google Shape;170;p25"/>
            <p:cNvPicPr preferRelativeResize="0"/>
            <p:nvPr/>
          </p:nvPicPr>
          <p:blipFill rotWithShape="1">
            <a:blip r:embed="rId8">
              <a:alphaModFix/>
            </a:blip>
            <a:srcRect/>
            <a:stretch/>
          </p:blipFill>
          <p:spPr>
            <a:xfrm>
              <a:off x="926974" y="3372075"/>
              <a:ext cx="564912" cy="713573"/>
            </a:xfrm>
            <a:prstGeom prst="rect">
              <a:avLst/>
            </a:prstGeom>
            <a:noFill/>
            <a:ln>
              <a:noFill/>
            </a:ln>
          </p:spPr>
        </p:pic>
        <p:sp>
          <p:nvSpPr>
            <p:cNvPr id="171" name="Google Shape;171;p25"/>
            <p:cNvSpPr txBox="1"/>
            <p:nvPr/>
          </p:nvSpPr>
          <p:spPr>
            <a:xfrm>
              <a:off x="1583220" y="3532129"/>
              <a:ext cx="361652" cy="101566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6000"/>
                <a:buFont typeface="Calibri"/>
                <a:buNone/>
              </a:pPr>
              <a:r>
                <a:rPr lang="en-US" sz="6000" b="1" i="0" u="none" strike="noStrike" cap="none">
                  <a:solidFill>
                    <a:srgbClr val="000000"/>
                  </a:solidFill>
                  <a:latin typeface="Calibri"/>
                  <a:ea typeface="Calibri"/>
                  <a:cs typeface="Calibri"/>
                  <a:sym typeface="Calibri"/>
                </a:rPr>
                <a:t>?</a:t>
              </a:r>
              <a:endParaRPr/>
            </a:p>
          </p:txBody>
        </p:sp>
      </p:grpSp>
      <p:sp>
        <p:nvSpPr>
          <p:cNvPr id="172" name="Google Shape;172;p25"/>
          <p:cNvSpPr txBox="1"/>
          <p:nvPr/>
        </p:nvSpPr>
        <p:spPr>
          <a:xfrm>
            <a:off x="770959" y="1825625"/>
            <a:ext cx="10517192" cy="4351338"/>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0"/>
              </a:spcAft>
              <a:buClr>
                <a:schemeClr val="dk1"/>
              </a:buClr>
              <a:buSzPts val="2600"/>
              <a:buFont typeface="Arial"/>
              <a:buAutoNum type="arabicPeriod"/>
            </a:pPr>
            <a:r>
              <a:rPr lang="en-US" sz="2600">
                <a:solidFill>
                  <a:schemeClr val="dk1"/>
                </a:solidFill>
                <a:latin typeface="Calibri"/>
                <a:ea typeface="Calibri"/>
                <a:cs typeface="Calibri"/>
                <a:sym typeface="Calibri"/>
              </a:rPr>
              <a:t>Do you like pickles?</a:t>
            </a:r>
            <a:endParaRPr/>
          </a:p>
          <a:p>
            <a:pPr marL="514350" marR="0" lvl="0" indent="-514350" algn="l" rtl="0">
              <a:lnSpc>
                <a:spcPct val="90000"/>
              </a:lnSpc>
              <a:spcBef>
                <a:spcPts val="1000"/>
              </a:spcBef>
              <a:spcAft>
                <a:spcPts val="0"/>
              </a:spcAft>
              <a:buClr>
                <a:schemeClr val="dk1"/>
              </a:buClr>
              <a:buSzPts val="2600"/>
              <a:buFont typeface="Arial"/>
              <a:buAutoNum type="arabicPeriod"/>
            </a:pPr>
            <a:r>
              <a:rPr lang="en-US" sz="2600">
                <a:solidFill>
                  <a:schemeClr val="dk1"/>
                </a:solidFill>
                <a:latin typeface="Calibri"/>
                <a:ea typeface="Calibri"/>
                <a:cs typeface="Calibri"/>
                <a:sym typeface="Calibri"/>
              </a:rPr>
              <a:t>If so, what is your favorite type of pickle?</a:t>
            </a:r>
            <a:endParaRPr/>
          </a:p>
          <a:p>
            <a:pPr marL="514350" marR="0" lvl="0" indent="-34925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514350" marR="0" lvl="0" indent="-34925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Ready for the Pickles?</a:t>
            </a:r>
            <a:endParaRPr sz="4400">
              <a:solidFill>
                <a:schemeClr val="dk1"/>
              </a:solidFill>
              <a:latin typeface="Calibri"/>
              <a:ea typeface="Calibri"/>
              <a:cs typeface="Calibri"/>
              <a:sym typeface="Calibri"/>
            </a:endParaRPr>
          </a:p>
        </p:txBody>
      </p:sp>
      <p:sp>
        <p:nvSpPr>
          <p:cNvPr id="178" name="Google Shape;178;p26"/>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79" name="Google Shape;179;p26"/>
          <p:cNvSpPr txBox="1"/>
          <p:nvPr/>
        </p:nvSpPr>
        <p:spPr>
          <a:xfrm>
            <a:off x="770959" y="1825625"/>
            <a:ext cx="10517192" cy="59736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How many pounds of pickles does the average American consume each year?</a:t>
            </a:r>
            <a:endParaRPr/>
          </a:p>
          <a:p>
            <a:pPr marL="514350" marR="0" lvl="0" indent="-34925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
        <p:nvSpPr>
          <p:cNvPr id="180" name="Google Shape;180;p26"/>
          <p:cNvSpPr txBox="1"/>
          <p:nvPr/>
        </p:nvSpPr>
        <p:spPr>
          <a:xfrm>
            <a:off x="1329018" y="2965076"/>
            <a:ext cx="10172699"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The typical American eats an average of </a:t>
            </a:r>
            <a:r>
              <a:rPr lang="en-US" sz="2400" b="1">
                <a:solidFill>
                  <a:schemeClr val="dk1"/>
                </a:solidFill>
                <a:latin typeface="Calibri"/>
                <a:ea typeface="Calibri"/>
                <a:cs typeface="Calibri"/>
                <a:sym typeface="Calibri"/>
              </a:rPr>
              <a:t>9 pounds of pickles a year.</a:t>
            </a:r>
            <a:r>
              <a:rPr lang="en-US" sz="24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(According to the Department of Agriculture)</a:t>
            </a:r>
            <a:endParaRPr sz="1800">
              <a:solidFill>
                <a:schemeClr val="dk1"/>
              </a:solidFill>
              <a:latin typeface="Calibri"/>
              <a:ea typeface="Calibri"/>
              <a:cs typeface="Calibri"/>
              <a:sym typeface="Calibri"/>
            </a:endParaRPr>
          </a:p>
        </p:txBody>
      </p:sp>
      <p:pic>
        <p:nvPicPr>
          <p:cNvPr id="181" name="Google Shape;181;p26" descr="Hamburger PNG, Hamburger Clipart, Fast Food, Digital Download"/>
          <p:cNvPicPr preferRelativeResize="0"/>
          <p:nvPr/>
        </p:nvPicPr>
        <p:blipFill rotWithShape="1">
          <a:blip r:embed="rId3">
            <a:alphaModFix/>
          </a:blip>
          <a:srcRect/>
          <a:stretch/>
        </p:blipFill>
        <p:spPr>
          <a:xfrm>
            <a:off x="9858080" y="3606113"/>
            <a:ext cx="1695450" cy="1704975"/>
          </a:xfrm>
          <a:prstGeom prst="rect">
            <a:avLst/>
          </a:prstGeom>
          <a:noFill/>
          <a:ln>
            <a:noFill/>
          </a:ln>
        </p:spPr>
      </p:pic>
      <p:sp>
        <p:nvSpPr>
          <p:cNvPr id="182" name="Google Shape;182;p26"/>
          <p:cNvSpPr txBox="1"/>
          <p:nvPr/>
        </p:nvSpPr>
        <p:spPr>
          <a:xfrm>
            <a:off x="1025022" y="4136235"/>
            <a:ext cx="906331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Dill pickle slices on hamburgers and in restaurants make up the most commercial pickle sales, accounting for 25% of the pickle market.</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7"/>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Ready for More Pickles?</a:t>
            </a:r>
            <a:endParaRPr sz="4400">
              <a:solidFill>
                <a:schemeClr val="dk1"/>
              </a:solidFill>
              <a:latin typeface="Calibri"/>
              <a:ea typeface="Calibri"/>
              <a:cs typeface="Calibri"/>
              <a:sym typeface="Calibri"/>
            </a:endParaRPr>
          </a:p>
        </p:txBody>
      </p:sp>
      <p:sp>
        <p:nvSpPr>
          <p:cNvPr id="188" name="Google Shape;188;p27"/>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189" name="Google Shape;189;p27"/>
          <p:cNvSpPr txBox="1"/>
          <p:nvPr/>
        </p:nvSpPr>
        <p:spPr>
          <a:xfrm>
            <a:off x="714930" y="1792008"/>
            <a:ext cx="10562014" cy="5861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States That Love Pickles Research Summary</a:t>
            </a:r>
            <a:endParaRPr sz="2800" b="1">
              <a:solidFill>
                <a:schemeClr val="dk1"/>
              </a:solidFill>
              <a:latin typeface="Calibri"/>
              <a:ea typeface="Calibri"/>
              <a:cs typeface="Calibri"/>
              <a:sym typeface="Calibri"/>
            </a:endParaRPr>
          </a:p>
        </p:txBody>
      </p:sp>
      <p:sp>
        <p:nvSpPr>
          <p:cNvPr id="190" name="Google Shape;190;p27"/>
          <p:cNvSpPr txBox="1"/>
          <p:nvPr/>
        </p:nvSpPr>
        <p:spPr>
          <a:xfrm>
            <a:off x="819150" y="2046075"/>
            <a:ext cx="10553699" cy="20928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dirty="0">
                <a:solidFill>
                  <a:schemeClr val="dk1"/>
                </a:solidFill>
                <a:latin typeface="Calibri"/>
                <a:ea typeface="Calibri"/>
                <a:cs typeface="Calibri"/>
                <a:sym typeface="Calibri"/>
              </a:rPr>
              <a:t>​</a:t>
            </a:r>
            <a:endParaRPr dirty="0"/>
          </a:p>
          <a:p>
            <a:pPr marL="457200" marR="0" lvl="0" indent="-457200" algn="l" rtl="0">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The state that loves pickles the most is </a:t>
            </a:r>
            <a:endParaRPr sz="26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The state that just  can't stand pickles is </a:t>
            </a:r>
            <a:endParaRPr dirty="0"/>
          </a:p>
          <a:p>
            <a:pPr marL="457200" marR="0" lvl="0" indent="-457200" algn="l" rtl="0">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Americans collectively consume a whopping </a:t>
            </a:r>
            <a:endParaRPr sz="18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600"/>
              <a:buFont typeface="Arial"/>
              <a:buChar char="•"/>
            </a:pPr>
            <a:r>
              <a:rPr lang="en-US" sz="2600" dirty="0">
                <a:solidFill>
                  <a:schemeClr val="dk1"/>
                </a:solidFill>
                <a:latin typeface="Calibri"/>
                <a:ea typeface="Calibri"/>
                <a:cs typeface="Calibri"/>
                <a:sym typeface="Calibri"/>
              </a:rPr>
              <a:t>As of 2021, the global pickles market is worth </a:t>
            </a:r>
            <a:endParaRPr sz="2600" b="1" dirty="0">
              <a:solidFill>
                <a:schemeClr val="dk1"/>
              </a:solidFill>
              <a:latin typeface="Calibri"/>
              <a:ea typeface="Calibri"/>
              <a:cs typeface="Calibri"/>
              <a:sym typeface="Calibri"/>
            </a:endParaRPr>
          </a:p>
        </p:txBody>
      </p:sp>
      <p:sp>
        <p:nvSpPr>
          <p:cNvPr id="191" name="Google Shape;191;p27"/>
          <p:cNvSpPr txBox="1"/>
          <p:nvPr/>
        </p:nvSpPr>
        <p:spPr>
          <a:xfrm>
            <a:off x="6533776" y="2447484"/>
            <a:ext cx="2743200"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Calibri"/>
                <a:ea typeface="Calibri"/>
                <a:cs typeface="Calibri"/>
                <a:sym typeface="Calibri"/>
              </a:rPr>
              <a:t>Maine.</a:t>
            </a:r>
            <a:r>
              <a:rPr lang="en-US" sz="26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
        <p:nvSpPr>
          <p:cNvPr id="192" name="Google Shape;192;p27"/>
          <p:cNvSpPr txBox="1"/>
          <p:nvPr/>
        </p:nvSpPr>
        <p:spPr>
          <a:xfrm>
            <a:off x="6685429" y="2844333"/>
            <a:ext cx="2743200"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Calibri"/>
                <a:ea typeface="Calibri"/>
                <a:cs typeface="Calibri"/>
                <a:sym typeface="Calibri"/>
              </a:rPr>
              <a:t>Hawaii.</a:t>
            </a:r>
            <a:r>
              <a:rPr lang="en-US" sz="26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93" name="Google Shape;193;p27"/>
          <p:cNvSpPr txBox="1"/>
          <p:nvPr/>
        </p:nvSpPr>
        <p:spPr>
          <a:xfrm>
            <a:off x="7251280" y="3245423"/>
            <a:ext cx="4300817"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Calibri"/>
                <a:ea typeface="Calibri"/>
                <a:cs typeface="Calibri"/>
                <a:sym typeface="Calibri"/>
              </a:rPr>
              <a:t>20 billion pickles each year.</a:t>
            </a:r>
            <a:r>
              <a:rPr lang="en-US" sz="26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
        <p:nvSpPr>
          <p:cNvPr id="194" name="Google Shape;194;p27"/>
          <p:cNvSpPr txBox="1"/>
          <p:nvPr/>
        </p:nvSpPr>
        <p:spPr>
          <a:xfrm>
            <a:off x="7437717" y="3616522"/>
            <a:ext cx="2743200"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Calibri"/>
                <a:ea typeface="Calibri"/>
                <a:cs typeface="Calibri"/>
                <a:sym typeface="Calibri"/>
              </a:rPr>
              <a:t>$11.1 billion.</a:t>
            </a:r>
            <a:r>
              <a:rPr lang="en-US" sz="26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pic>
        <p:nvPicPr>
          <p:cNvPr id="195" name="Google Shape;195;p27"/>
          <p:cNvPicPr preferRelativeResize="0"/>
          <p:nvPr/>
        </p:nvPicPr>
        <p:blipFill rotWithShape="1">
          <a:blip r:embed="rId3">
            <a:alphaModFix/>
          </a:blip>
          <a:srcRect t="6531" b="9925"/>
          <a:stretch/>
        </p:blipFill>
        <p:spPr>
          <a:xfrm>
            <a:off x="4740593" y="4291108"/>
            <a:ext cx="2510687" cy="20975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8" descr="A book cover with a sloth and squirrel in a pickle jar&#10;&#10;Description automatically generated"/>
          <p:cNvPicPr preferRelativeResize="0"/>
          <p:nvPr/>
        </p:nvPicPr>
        <p:blipFill rotWithShape="1">
          <a:blip r:embed="rId3">
            <a:alphaModFix/>
          </a:blip>
          <a:srcRect l="21640" r="26788"/>
          <a:stretch/>
        </p:blipFill>
        <p:spPr>
          <a:xfrm>
            <a:off x="6193218" y="0"/>
            <a:ext cx="6083813" cy="6858000"/>
          </a:xfrm>
          <a:prstGeom prst="rect">
            <a:avLst/>
          </a:prstGeom>
          <a:noFill/>
          <a:ln>
            <a:noFill/>
          </a:ln>
        </p:spPr>
      </p:pic>
      <p:pic>
        <p:nvPicPr>
          <p:cNvPr id="201" name="Google Shape;201;p28"/>
          <p:cNvPicPr preferRelativeResize="0"/>
          <p:nvPr/>
        </p:nvPicPr>
        <p:blipFill rotWithShape="1">
          <a:blip r:embed="rId4">
            <a:alphaModFix/>
          </a:blip>
          <a:srcRect l="29" r="28"/>
          <a:stretch/>
        </p:blipFill>
        <p:spPr>
          <a:xfrm>
            <a:off x="0" y="0"/>
            <a:ext cx="9411909" cy="6896083"/>
          </a:xfrm>
          <a:prstGeom prst="rect">
            <a:avLst/>
          </a:prstGeom>
          <a:noFill/>
          <a:ln>
            <a:noFill/>
          </a:ln>
        </p:spPr>
      </p:pic>
      <p:sp>
        <p:nvSpPr>
          <p:cNvPr id="202" name="Google Shape;202;p28"/>
          <p:cNvSpPr txBox="1">
            <a:spLocks noGrp="1"/>
          </p:cNvSpPr>
          <p:nvPr>
            <p:ph type="body" idx="1"/>
          </p:nvPr>
        </p:nvSpPr>
        <p:spPr>
          <a:xfrm>
            <a:off x="703943" y="2449812"/>
            <a:ext cx="6161315" cy="91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14A58"/>
              </a:buClr>
              <a:buSzPts val="5000"/>
              <a:buFont typeface="Calibri"/>
              <a:buNone/>
            </a:pPr>
            <a:r>
              <a:rPr lang="en-US" sz="5000">
                <a:solidFill>
                  <a:srgbClr val="414A58"/>
                </a:solidFill>
                <a:latin typeface="Calibri"/>
                <a:ea typeface="Calibri"/>
                <a:cs typeface="Calibri"/>
                <a:sym typeface="Calibri"/>
              </a:rPr>
              <a:t>2 - Lesson Plan and Activities</a:t>
            </a:r>
            <a:endParaRPr/>
          </a:p>
        </p:txBody>
      </p:sp>
      <p:pic>
        <p:nvPicPr>
          <p:cNvPr id="203" name="Google Shape;203;p28"/>
          <p:cNvPicPr preferRelativeResize="0"/>
          <p:nvPr/>
        </p:nvPicPr>
        <p:blipFill rotWithShape="1">
          <a:blip r:embed="rId5">
            <a:alphaModFix/>
          </a:blip>
          <a:srcRect/>
          <a:stretch/>
        </p:blipFill>
        <p:spPr>
          <a:xfrm>
            <a:off x="708075" y="4860038"/>
            <a:ext cx="2597021" cy="13255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9"/>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Sloth &amp; Squirrel in a Pickle</a:t>
            </a:r>
            <a:endParaRPr sz="4400">
              <a:solidFill>
                <a:schemeClr val="dk1"/>
              </a:solidFill>
              <a:latin typeface="Calibri"/>
              <a:ea typeface="Calibri"/>
              <a:cs typeface="Calibri"/>
              <a:sym typeface="Calibri"/>
            </a:endParaRPr>
          </a:p>
        </p:txBody>
      </p:sp>
      <p:sp>
        <p:nvSpPr>
          <p:cNvPr id="209" name="Google Shape;209;p29"/>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210" name="Google Shape;210;p29" descr="Sloth and Squirrel in a Pickle"/>
          <p:cNvPicPr preferRelativeResize="0"/>
          <p:nvPr/>
        </p:nvPicPr>
        <p:blipFill rotWithShape="1">
          <a:blip r:embed="rId3">
            <a:alphaModFix/>
          </a:blip>
          <a:srcRect/>
          <a:stretch/>
        </p:blipFill>
        <p:spPr>
          <a:xfrm>
            <a:off x="1562590" y="1843562"/>
            <a:ext cx="4429619" cy="401126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11" name="Google Shape;211;p29"/>
          <p:cNvSpPr txBox="1"/>
          <p:nvPr/>
        </p:nvSpPr>
        <p:spPr>
          <a:xfrm>
            <a:off x="6465531" y="2740807"/>
            <a:ext cx="4190815" cy="1815882"/>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2800"/>
              <a:buFont typeface="Calibri"/>
              <a:buNone/>
            </a:pPr>
            <a:r>
              <a:rPr lang="en-US" sz="2800" b="1" i="0" u="none" strike="noStrike" cap="none">
                <a:solidFill>
                  <a:srgbClr val="333333"/>
                </a:solidFill>
                <a:latin typeface="Calibri"/>
                <a:ea typeface="Calibri"/>
                <a:cs typeface="Calibri"/>
                <a:sym typeface="Calibri"/>
              </a:rPr>
              <a:t>Publisher:</a:t>
            </a:r>
            <a:r>
              <a:rPr lang="en-US" sz="2800" b="0" i="0" u="none" strike="noStrike" cap="none">
                <a:solidFill>
                  <a:srgbClr val="333333"/>
                </a:solidFill>
                <a:latin typeface="Calibri"/>
                <a:ea typeface="Calibri"/>
                <a:cs typeface="Calibri"/>
                <a:sym typeface="Calibri"/>
              </a:rPr>
              <a:t> Kids Can Press</a:t>
            </a:r>
            <a:endParaRPr sz="2800" b="0" i="0" u="none" strike="noStrike" cap="none">
              <a:solidFill>
                <a:srgbClr val="333333"/>
              </a:solidFill>
              <a:latin typeface="Calibri"/>
              <a:ea typeface="Calibri"/>
              <a:cs typeface="Calibri"/>
              <a:sym typeface="Calibri"/>
            </a:endParaRPr>
          </a:p>
          <a:p>
            <a:pPr marL="0" marR="0" lvl="0" indent="0" algn="l" rtl="0">
              <a:lnSpc>
                <a:spcPct val="100000"/>
              </a:lnSpc>
              <a:spcBef>
                <a:spcPts val="0"/>
              </a:spcBef>
              <a:spcAft>
                <a:spcPts val="0"/>
              </a:spcAft>
              <a:buClr>
                <a:srgbClr val="333333"/>
              </a:buClr>
              <a:buSzPts val="2800"/>
              <a:buFont typeface="Calibri"/>
              <a:buNone/>
            </a:pPr>
            <a:r>
              <a:rPr lang="en-US" sz="2800" b="1" i="0" u="none" strike="noStrike" cap="none">
                <a:solidFill>
                  <a:srgbClr val="333333"/>
                </a:solidFill>
                <a:latin typeface="Calibri"/>
                <a:ea typeface="Calibri"/>
                <a:cs typeface="Calibri"/>
                <a:sym typeface="Calibri"/>
              </a:rPr>
              <a:t>Copyright Date:</a:t>
            </a:r>
            <a:r>
              <a:rPr lang="en-US" sz="2800" b="0" i="0" u="none" strike="noStrike" cap="none">
                <a:solidFill>
                  <a:srgbClr val="333333"/>
                </a:solidFill>
                <a:latin typeface="Calibri"/>
                <a:ea typeface="Calibri"/>
                <a:cs typeface="Calibri"/>
                <a:sym typeface="Calibri"/>
              </a:rPr>
              <a:t> 2021</a:t>
            </a:r>
            <a:endParaRPr sz="2800" b="0" i="0" u="none" strike="noStrike" cap="none">
              <a:solidFill>
                <a:srgbClr val="333333"/>
              </a:solidFill>
              <a:latin typeface="Calibri"/>
              <a:ea typeface="Calibri"/>
              <a:cs typeface="Calibri"/>
              <a:sym typeface="Calibri"/>
            </a:endParaRPr>
          </a:p>
          <a:p>
            <a:pPr marL="0" marR="0" lvl="0" indent="0" algn="l" rtl="0">
              <a:lnSpc>
                <a:spcPct val="100000"/>
              </a:lnSpc>
              <a:spcBef>
                <a:spcPts val="0"/>
              </a:spcBef>
              <a:spcAft>
                <a:spcPts val="0"/>
              </a:spcAft>
              <a:buClr>
                <a:srgbClr val="333333"/>
              </a:buClr>
              <a:buSzPts val="2800"/>
              <a:buFont typeface="Calibri"/>
              <a:buNone/>
            </a:pPr>
            <a:r>
              <a:rPr lang="en-US" sz="2800" b="1" i="0" u="none" strike="noStrike" cap="none">
                <a:solidFill>
                  <a:srgbClr val="333333"/>
                </a:solidFill>
                <a:latin typeface="Calibri"/>
                <a:ea typeface="Calibri"/>
                <a:cs typeface="Calibri"/>
                <a:sym typeface="Calibri"/>
              </a:rPr>
              <a:t>Reading Level:</a:t>
            </a:r>
            <a:r>
              <a:rPr lang="en-US" sz="2800" b="0" i="0" u="none" strike="noStrike" cap="none">
                <a:solidFill>
                  <a:srgbClr val="333333"/>
                </a:solidFill>
                <a:latin typeface="Calibri"/>
                <a:ea typeface="Calibri"/>
                <a:cs typeface="Calibri"/>
                <a:sym typeface="Calibri"/>
              </a:rPr>
              <a:t> 2.0</a:t>
            </a:r>
            <a:endParaRPr sz="2800" b="0" i="0" u="none" strike="noStrike" cap="none">
              <a:solidFill>
                <a:srgbClr val="333333"/>
              </a:solidFill>
              <a:latin typeface="Calibri"/>
              <a:ea typeface="Calibri"/>
              <a:cs typeface="Calibri"/>
              <a:sym typeface="Calibri"/>
            </a:endParaRPr>
          </a:p>
          <a:p>
            <a:pPr marL="0" marR="0" lvl="0" indent="0" algn="l" rtl="0">
              <a:lnSpc>
                <a:spcPct val="100000"/>
              </a:lnSpc>
              <a:spcBef>
                <a:spcPts val="0"/>
              </a:spcBef>
              <a:spcAft>
                <a:spcPts val="0"/>
              </a:spcAft>
              <a:buClr>
                <a:srgbClr val="333333"/>
              </a:buClr>
              <a:buSzPts val="2800"/>
              <a:buFont typeface="Calibri"/>
              <a:buNone/>
            </a:pPr>
            <a:r>
              <a:rPr lang="en-US" sz="2800" b="1" i="0" u="none" strike="noStrike" cap="none">
                <a:solidFill>
                  <a:srgbClr val="333333"/>
                </a:solidFill>
                <a:latin typeface="Calibri"/>
                <a:ea typeface="Calibri"/>
                <a:cs typeface="Calibri"/>
                <a:sym typeface="Calibri"/>
              </a:rPr>
              <a:t>Interest Level:</a:t>
            </a:r>
            <a:r>
              <a:rPr lang="en-US" sz="2800" b="0" i="0" u="none" strike="noStrike" cap="none">
                <a:solidFill>
                  <a:srgbClr val="333333"/>
                </a:solidFill>
                <a:latin typeface="Calibri"/>
                <a:ea typeface="Calibri"/>
                <a:cs typeface="Calibri"/>
                <a:sym typeface="Calibri"/>
              </a:rPr>
              <a:t> PK-2</a:t>
            </a:r>
            <a:endParaRPr sz="2800" b="0" i="0" u="none" strike="noStrike" cap="none">
              <a:solidFill>
                <a:srgbClr val="333333"/>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0"/>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Sloth &amp; Squirrel in a Pickle</a:t>
            </a:r>
            <a:endParaRPr sz="4400">
              <a:solidFill>
                <a:schemeClr val="dk1"/>
              </a:solidFill>
              <a:latin typeface="Calibri"/>
              <a:ea typeface="Calibri"/>
              <a:cs typeface="Calibri"/>
              <a:sym typeface="Calibri"/>
            </a:endParaRPr>
          </a:p>
        </p:txBody>
      </p:sp>
      <p:sp>
        <p:nvSpPr>
          <p:cNvPr id="217" name="Google Shape;217;p30"/>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pic>
        <p:nvPicPr>
          <p:cNvPr id="218" name="Google Shape;218;p30" title="Sloth and Squirrel in A Pickle"/>
          <p:cNvPicPr preferRelativeResize="0"/>
          <p:nvPr/>
        </p:nvPicPr>
        <p:blipFill rotWithShape="1">
          <a:blip r:embed="rId3">
            <a:alphaModFix/>
          </a:blip>
          <a:srcRect/>
          <a:stretch/>
        </p:blipFill>
        <p:spPr>
          <a:xfrm>
            <a:off x="2070660" y="1713867"/>
            <a:ext cx="7536798" cy="4253754"/>
          </a:xfrm>
          <a:prstGeom prst="rect">
            <a:avLst/>
          </a:prstGeom>
          <a:noFill/>
          <a:ln>
            <a:noFill/>
          </a:ln>
        </p:spPr>
      </p:pic>
      <p:sp>
        <p:nvSpPr>
          <p:cNvPr id="219" name="Google Shape;219;p30"/>
          <p:cNvSpPr txBox="1"/>
          <p:nvPr/>
        </p:nvSpPr>
        <p:spPr>
          <a:xfrm>
            <a:off x="1265162" y="6163733"/>
            <a:ext cx="926253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u="sng">
                <a:solidFill>
                  <a:schemeClr val="hlink"/>
                </a:solidFill>
                <a:latin typeface="Calibri"/>
                <a:ea typeface="Calibri"/>
                <a:cs typeface="Calibri"/>
                <a:sym typeface="Calibri"/>
                <a:hlinkClick r:id="rId4"/>
              </a:rPr>
              <a:t>https://www.youtube.com/watch?v=lpwVwa8GaxI​</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7" name="Google Shape;227;p31"/>
          <p:cNvPicPr preferRelativeResize="0"/>
          <p:nvPr/>
        </p:nvPicPr>
        <p:blipFill rotWithShape="1">
          <a:blip r:embed="rId3">
            <a:alphaModFix/>
          </a:blip>
          <a:srcRect/>
          <a:stretch/>
        </p:blipFill>
        <p:spPr>
          <a:xfrm>
            <a:off x="379671" y="4353152"/>
            <a:ext cx="1048355" cy="1823811"/>
          </a:xfrm>
          <a:prstGeom prst="rect">
            <a:avLst/>
          </a:prstGeom>
          <a:noFill/>
          <a:ln>
            <a:noFill/>
          </a:ln>
        </p:spPr>
      </p:pic>
      <p:sp>
        <p:nvSpPr>
          <p:cNvPr id="224" name="Google Shape;224;p31"/>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Sloth &amp; Squirrel in a Pickle</a:t>
            </a:r>
            <a:endParaRPr sz="4400">
              <a:solidFill>
                <a:schemeClr val="dk1"/>
              </a:solidFill>
              <a:latin typeface="Calibri"/>
              <a:ea typeface="Calibri"/>
              <a:cs typeface="Calibri"/>
              <a:sym typeface="Calibri"/>
            </a:endParaRPr>
          </a:p>
        </p:txBody>
      </p:sp>
      <p:sp>
        <p:nvSpPr>
          <p:cNvPr id="225" name="Google Shape;225;p31"/>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226" name="Google Shape;226;p31"/>
          <p:cNvSpPr txBox="1"/>
          <p:nvPr/>
        </p:nvSpPr>
        <p:spPr>
          <a:xfrm>
            <a:off x="771872" y="1507573"/>
            <a:ext cx="10517192"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Story Synopsis</a:t>
            </a:r>
            <a:endParaRPr sz="280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2600"/>
              <a:buFont typeface="Arial"/>
              <a:buNone/>
            </a:pPr>
            <a:r>
              <a:rPr lang="en-US" sz="2600">
                <a:solidFill>
                  <a:schemeClr val="dk1"/>
                </a:solidFill>
                <a:latin typeface="Calibri"/>
                <a:ea typeface="Calibri"/>
                <a:cs typeface="Calibri"/>
                <a:sym typeface="Calibri"/>
              </a:rPr>
              <a:t>Sloth and Squirrel have different ways and speeds of doing things.  When speedy Squirrel and slow Sloth are hired as pickle packers to earn money for a new bike, things don’t go according to plan. They’re so bad, in fact, that the friends are shown the door, along with the 677 1/2 jars of pickles they packed incorrectly! Now their bicycle dream is shot. Or so they think — until the resourceful pair come up with a resourceful  plan!</a:t>
            </a:r>
            <a:endParaRPr sz="2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pic>
        <p:nvPicPr>
          <p:cNvPr id="228" name="Google Shape;228;p31" descr="A cartoon squirrel with tail&#10;&#10;Description automatically generated"/>
          <p:cNvPicPr preferRelativeResize="0"/>
          <p:nvPr/>
        </p:nvPicPr>
        <p:blipFill rotWithShape="1">
          <a:blip r:embed="rId4">
            <a:alphaModFix/>
          </a:blip>
          <a:srcRect t="14795"/>
          <a:stretch/>
        </p:blipFill>
        <p:spPr>
          <a:xfrm>
            <a:off x="9707941" y="4479235"/>
            <a:ext cx="1381125" cy="13796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9" name="Google Shape;239;p32"/>
          <p:cNvSpPr/>
          <p:nvPr/>
        </p:nvSpPr>
        <p:spPr>
          <a:xfrm rot="-1200000">
            <a:off x="6765054" y="4529362"/>
            <a:ext cx="2046816" cy="2020056"/>
          </a:xfrm>
          <a:prstGeom prst="rect">
            <a:avLst/>
          </a:prstGeom>
          <a:solidFill>
            <a:srgbClr val="FFFFFF"/>
          </a:solidFill>
          <a:ln>
            <a:noFill/>
          </a:ln>
        </p:spPr>
        <p:txBody>
          <a:bodyPr/>
          <a:lstStyle/>
          <a:p>
            <a:endParaRPr lang="en-US"/>
          </a:p>
        </p:txBody>
      </p:sp>
      <p:sp>
        <p:nvSpPr>
          <p:cNvPr id="233" name="Google Shape;233;p32"/>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Human Capital</a:t>
            </a:r>
            <a:endParaRPr sz="4400">
              <a:solidFill>
                <a:schemeClr val="dk1"/>
              </a:solidFill>
              <a:latin typeface="Calibri"/>
              <a:ea typeface="Calibri"/>
              <a:cs typeface="Calibri"/>
              <a:sym typeface="Calibri"/>
            </a:endParaRPr>
          </a:p>
        </p:txBody>
      </p:sp>
      <p:sp>
        <p:nvSpPr>
          <p:cNvPr id="234" name="Google Shape;234;p32"/>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235" name="Google Shape;235;p32"/>
          <p:cNvSpPr txBox="1"/>
          <p:nvPr/>
        </p:nvSpPr>
        <p:spPr>
          <a:xfrm>
            <a:off x="446677" y="1722650"/>
            <a:ext cx="6417950"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dirty="0">
                <a:solidFill>
                  <a:schemeClr val="dk1"/>
                </a:solidFill>
                <a:latin typeface="Calibri"/>
                <a:ea typeface="Calibri"/>
                <a:cs typeface="Calibri"/>
                <a:sym typeface="Calibri"/>
              </a:rPr>
              <a:t>Lesson Plan 1: Human Capital</a:t>
            </a:r>
            <a:endParaRPr sz="28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r>
              <a:rPr lang="en-US" sz="1800" dirty="0">
                <a:effectLst/>
                <a:latin typeface="Calibri" panose="020F0502020204030204" pitchFamily="34" charset="0"/>
                <a:ea typeface="Calibri" panose="020F0502020204030204" pitchFamily="34" charset="0"/>
              </a:rPr>
              <a:t>Human capital refers to the quality of labor resources, which can be improved through investments in education, training, and health. Investments in human capital are ways to “train your brain” to become more skilled, productive, and successful at tasks. In this lesson, students will examine the human capital of Squirrel, Sloth, and Mr. Peacock and apply the concept to identify their human capital.</a:t>
            </a:r>
            <a:endParaRPr sz="2600" dirty="0">
              <a:solidFill>
                <a:schemeClr val="dk1"/>
              </a:solidFill>
              <a:latin typeface="Calibri"/>
              <a:ea typeface="Calibri"/>
              <a:cs typeface="Calibri"/>
              <a:sym typeface="Calibri"/>
            </a:endParaRPr>
          </a:p>
        </p:txBody>
      </p:sp>
      <p:pic>
        <p:nvPicPr>
          <p:cNvPr id="236" name="Google Shape;236;p32" descr="A screenshot of a computer screen&#10;&#10;Description automatically generated"/>
          <p:cNvPicPr preferRelativeResize="0"/>
          <p:nvPr/>
        </p:nvPicPr>
        <p:blipFill rotWithShape="1">
          <a:blip r:embed="rId3">
            <a:alphaModFix/>
          </a:blip>
          <a:srcRect/>
          <a:stretch/>
        </p:blipFill>
        <p:spPr>
          <a:xfrm>
            <a:off x="6978575" y="1514022"/>
            <a:ext cx="3169708" cy="3696909"/>
          </a:xfrm>
          <a:prstGeom prst="rect">
            <a:avLst/>
          </a:prstGeom>
          <a:noFill/>
          <a:ln>
            <a:noFill/>
          </a:ln>
        </p:spPr>
      </p:pic>
      <p:pic>
        <p:nvPicPr>
          <p:cNvPr id="237" name="Google Shape;237;p32" descr="A group of black and white images of a pickle&#10;&#10;Description automatically generated"/>
          <p:cNvPicPr preferRelativeResize="0"/>
          <p:nvPr/>
        </p:nvPicPr>
        <p:blipFill rotWithShape="1">
          <a:blip r:embed="rId4">
            <a:alphaModFix/>
          </a:blip>
          <a:srcRect/>
          <a:stretch/>
        </p:blipFill>
        <p:spPr>
          <a:xfrm rot="-5400000">
            <a:off x="8734274" y="2735035"/>
            <a:ext cx="2853117" cy="3415848"/>
          </a:xfrm>
          <a:prstGeom prst="rect">
            <a:avLst/>
          </a:prstGeom>
          <a:noFill/>
          <a:ln>
            <a:noFill/>
          </a:ln>
        </p:spPr>
      </p:pic>
      <p:pic>
        <p:nvPicPr>
          <p:cNvPr id="238" name="Google Shape;238;p32" descr="A green and white glue stick&#10;&#10;Description automatically generated"/>
          <p:cNvPicPr preferRelativeResize="0"/>
          <p:nvPr/>
        </p:nvPicPr>
        <p:blipFill rotWithShape="1">
          <a:blip r:embed="rId5">
            <a:alphaModFix/>
          </a:blip>
          <a:srcRect/>
          <a:stretch/>
        </p:blipFill>
        <p:spPr>
          <a:xfrm rot="-2220000">
            <a:off x="10713659" y="1617752"/>
            <a:ext cx="868892" cy="1061206"/>
          </a:xfrm>
          <a:prstGeom prst="rect">
            <a:avLst/>
          </a:prstGeom>
          <a:noFill/>
          <a:ln>
            <a:noFill/>
          </a:ln>
        </p:spPr>
      </p:pic>
      <p:sp>
        <p:nvSpPr>
          <p:cNvPr id="240" name="Google Shape;240;p32"/>
          <p:cNvSpPr/>
          <p:nvPr/>
        </p:nvSpPr>
        <p:spPr>
          <a:xfrm>
            <a:off x="2044629" y="4322538"/>
            <a:ext cx="2341418" cy="1632925"/>
          </a:xfrm>
          <a:prstGeom prst="wedgeEllipseCallout">
            <a:avLst>
              <a:gd name="adj1" fmla="val 79167"/>
              <a:gd name="adj2" fmla="val 3109"/>
            </a:avLst>
          </a:prstGeom>
          <a:solidFill>
            <a:schemeClr val="accent2"/>
          </a:solidFill>
          <a:ln w="12700" cap="flat" cmpd="sng">
            <a:solidFill>
              <a:srgbClr val="4186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Let me tell you about this great lesson!</a:t>
            </a:r>
            <a:endParaRPr sz="1800" dirty="0">
              <a:solidFill>
                <a:schemeClr val="lt1"/>
              </a:solidFill>
              <a:latin typeface="Calibri"/>
              <a:ea typeface="Calibri"/>
              <a:cs typeface="Calibri"/>
              <a:sym typeface="Calibri"/>
            </a:endParaRPr>
          </a:p>
        </p:txBody>
      </p:sp>
      <p:pic>
        <p:nvPicPr>
          <p:cNvPr id="241" name="Google Shape;241;p32" descr="A person smiling with a medal&#10;&#10;Description automatically generated"/>
          <p:cNvPicPr preferRelativeResize="0"/>
          <p:nvPr/>
        </p:nvPicPr>
        <p:blipFill rotWithShape="1">
          <a:blip r:embed="rId6">
            <a:alphaModFix/>
          </a:blip>
          <a:srcRect/>
          <a:stretch/>
        </p:blipFill>
        <p:spPr>
          <a:xfrm>
            <a:off x="5114575" y="4766129"/>
            <a:ext cx="1252800" cy="1468336"/>
          </a:xfrm>
          <a:prstGeom prst="ellipse">
            <a:avLst/>
          </a:prstGeom>
          <a:noFill/>
          <a:ln>
            <a:noFill/>
          </a:ln>
          <a:effectLst>
            <a:outerShdw blurRad="381000" dist="292100" dir="5400000" sx="-80000" sy="-18000" rotWithShape="0">
              <a:srgbClr val="000000">
                <a:alpha val="2196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Human Capital</a:t>
            </a:r>
            <a:endParaRPr sz="4400">
              <a:solidFill>
                <a:schemeClr val="dk1"/>
              </a:solidFill>
              <a:latin typeface="Calibri"/>
              <a:ea typeface="Calibri"/>
              <a:cs typeface="Calibri"/>
              <a:sym typeface="Calibri"/>
            </a:endParaRPr>
          </a:p>
        </p:txBody>
      </p:sp>
      <p:sp>
        <p:nvSpPr>
          <p:cNvPr id="247" name="Google Shape;247;p33"/>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248" name="Google Shape;248;p33"/>
          <p:cNvSpPr txBox="1"/>
          <p:nvPr/>
        </p:nvSpPr>
        <p:spPr>
          <a:xfrm>
            <a:off x="728029" y="2298191"/>
            <a:ext cx="6211288"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Definition of </a:t>
            </a:r>
            <a:r>
              <a:rPr lang="en-US" sz="2600" b="1" i="1">
                <a:solidFill>
                  <a:schemeClr val="dk1"/>
                </a:solidFill>
                <a:latin typeface="Calibri"/>
                <a:ea typeface="Calibri"/>
                <a:cs typeface="Calibri"/>
                <a:sym typeface="Calibri"/>
              </a:rPr>
              <a:t>Human Capital</a:t>
            </a:r>
            <a:endParaRPr sz="2800" i="1">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r>
              <a:rPr lang="en-US" sz="2600">
                <a:solidFill>
                  <a:schemeClr val="dk1"/>
                </a:solidFill>
                <a:latin typeface="Calibri"/>
                <a:ea typeface="Calibri"/>
                <a:cs typeface="Calibri"/>
                <a:sym typeface="Calibri"/>
              </a:rPr>
              <a:t>The quality of labor resources, which can be improved through investments in education, training, and health.</a:t>
            </a:r>
            <a:endParaRPr sz="2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pic>
        <p:nvPicPr>
          <p:cNvPr id="249" name="Google Shape;249;p33" descr="A peacock sitting at a desk&#10;&#10;Description automatically generated"/>
          <p:cNvPicPr preferRelativeResize="0"/>
          <p:nvPr/>
        </p:nvPicPr>
        <p:blipFill rotWithShape="1">
          <a:blip r:embed="rId3">
            <a:alphaModFix/>
          </a:blip>
          <a:srcRect/>
          <a:stretch/>
        </p:blipFill>
        <p:spPr>
          <a:xfrm>
            <a:off x="7256840" y="2016805"/>
            <a:ext cx="3314700" cy="3114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EconEdLink Membership</a:t>
            </a:r>
            <a:endParaRPr sz="4400" b="0" i="0" u="none" strike="noStrike" cap="none">
              <a:solidFill>
                <a:schemeClr val="dk1"/>
              </a:solidFill>
              <a:latin typeface="Calibri"/>
              <a:ea typeface="Calibri"/>
              <a:cs typeface="Calibri"/>
              <a:sym typeface="Calibri"/>
            </a:endParaRPr>
          </a:p>
        </p:txBody>
      </p:sp>
      <p:sp>
        <p:nvSpPr>
          <p:cNvPr id="84" name="Google Shape;84;p16"/>
          <p:cNvSpPr txBox="1"/>
          <p:nvPr/>
        </p:nvSpPr>
        <p:spPr>
          <a:xfrm>
            <a:off x="770959" y="1825625"/>
            <a:ext cx="1051719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en-US" sz="2600" b="0" i="0" u="none" strike="noStrike" cap="none">
                <a:solidFill>
                  <a:schemeClr val="dk1"/>
                </a:solidFill>
                <a:latin typeface="Calibri"/>
                <a:ea typeface="Calibri"/>
                <a:cs typeface="Calibri"/>
                <a:sym typeface="Calibri"/>
              </a:rPr>
              <a:t>Enjoy the perks of being an EconEdLink (EEL) member:</a:t>
            </a:r>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a:p>
            <a:pPr marL="457200" marR="0" lvl="0" indent="-457200" algn="l" rtl="0">
              <a:lnSpc>
                <a:spcPct val="9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Easily download presentations, lessons, and activities</a:t>
            </a:r>
            <a:endParaRPr sz="2600" b="0" i="0" u="none" strike="noStrike" cap="none">
              <a:solidFill>
                <a:schemeClr val="dk1"/>
              </a:solidFill>
              <a:latin typeface="Calibri"/>
              <a:ea typeface="Calibri"/>
              <a:cs typeface="Calibri"/>
              <a:sym typeface="Calibri"/>
            </a:endParaRPr>
          </a:p>
          <a:p>
            <a:pPr marL="457200" marR="0" lvl="0" indent="-457200" algn="l" rtl="0">
              <a:lnSpc>
                <a:spcPct val="9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Access new webinar events every month</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Save webinars to your EEL dashboard</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Download your webinar certificates from your EEL dashboard at any time</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Get 20% discount at CEE Store using the code: EEL20</a:t>
            </a:r>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
        <p:nvSpPr>
          <p:cNvPr id="85" name="Google Shape;85;p16"/>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4"/>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Human Capital</a:t>
            </a:r>
            <a:endParaRPr sz="4400">
              <a:solidFill>
                <a:schemeClr val="dk1"/>
              </a:solidFill>
              <a:latin typeface="Calibri"/>
              <a:ea typeface="Calibri"/>
              <a:cs typeface="Calibri"/>
              <a:sym typeface="Calibri"/>
            </a:endParaRPr>
          </a:p>
        </p:txBody>
      </p:sp>
      <p:sp>
        <p:nvSpPr>
          <p:cNvPr id="255" name="Google Shape;255;p34"/>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256" name="Google Shape;256;p34"/>
          <p:cNvSpPr txBox="1"/>
          <p:nvPr/>
        </p:nvSpPr>
        <p:spPr>
          <a:xfrm>
            <a:off x="770959" y="2019149"/>
            <a:ext cx="6211288"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dirty="0">
                <a:solidFill>
                  <a:schemeClr val="dk1"/>
                </a:solidFill>
                <a:latin typeface="Calibri"/>
                <a:ea typeface="Calibri"/>
                <a:cs typeface="Calibri"/>
                <a:sym typeface="Calibri"/>
              </a:rPr>
              <a:t>Assessment</a:t>
            </a:r>
            <a:endParaRPr sz="28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p:txBody>
      </p:sp>
      <p:pic>
        <p:nvPicPr>
          <p:cNvPr id="257" name="Google Shape;257;p34" descr="A screenshot of a paper&#10;&#10;Description automatically generated"/>
          <p:cNvPicPr preferRelativeResize="0"/>
          <p:nvPr/>
        </p:nvPicPr>
        <p:blipFill rotWithShape="1">
          <a:blip r:embed="rId3">
            <a:alphaModFix/>
          </a:blip>
          <a:srcRect/>
          <a:stretch/>
        </p:blipFill>
        <p:spPr>
          <a:xfrm>
            <a:off x="6796465" y="1636788"/>
            <a:ext cx="4199164" cy="4431090"/>
          </a:xfrm>
          <a:prstGeom prst="rect">
            <a:avLst/>
          </a:prstGeom>
          <a:noFill/>
          <a:ln>
            <a:noFill/>
          </a:ln>
        </p:spPr>
      </p:pic>
      <p:sp>
        <p:nvSpPr>
          <p:cNvPr id="2" name="TextBox 1">
            <a:extLst>
              <a:ext uri="{FF2B5EF4-FFF2-40B4-BE49-F238E27FC236}">
                <a16:creationId xmlns:a16="http://schemas.microsoft.com/office/drawing/2014/main" id="{C70659B4-284C-9197-F785-4551CEB65832}"/>
              </a:ext>
            </a:extLst>
          </p:cNvPr>
          <p:cNvSpPr txBox="1"/>
          <p:nvPr/>
        </p:nvSpPr>
        <p:spPr>
          <a:xfrm>
            <a:off x="994255" y="2716695"/>
            <a:ext cx="5764696" cy="584775"/>
          </a:xfrm>
          <a:prstGeom prst="rect">
            <a:avLst/>
          </a:prstGeom>
          <a:noFill/>
        </p:spPr>
        <p:txBody>
          <a:bodyPr wrap="square" rtlCol="0">
            <a:spAutoFit/>
          </a:bodyPr>
          <a:lstStyle/>
          <a:p>
            <a:pPr algn="ctr"/>
            <a:r>
              <a:rPr lang="en-US" sz="3200" dirty="0"/>
              <a:t>Word Sort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txBox="1">
            <a:spLocks noGrp="1"/>
          </p:cNvSpPr>
          <p:nvPr>
            <p:ph type="title"/>
          </p:nvPr>
        </p:nvSpPr>
        <p:spPr>
          <a:xfrm>
            <a:off x="689113" y="470452"/>
            <a:ext cx="10664687" cy="9001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Producers and Consumers</a:t>
            </a:r>
            <a:endParaRPr/>
          </a:p>
        </p:txBody>
      </p:sp>
      <p:sp>
        <p:nvSpPr>
          <p:cNvPr id="269" name="Google Shape;269;p36"/>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270" name="Google Shape;270;p36"/>
          <p:cNvSpPr txBox="1">
            <a:spLocks noGrp="1"/>
          </p:cNvSpPr>
          <p:nvPr>
            <p:ph type="body" idx="1"/>
          </p:nvPr>
        </p:nvSpPr>
        <p:spPr>
          <a:xfrm>
            <a:off x="718591" y="1694495"/>
            <a:ext cx="7378487" cy="33636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dirty="0"/>
              <a:t>Lesson 2: Producers and Consumers</a:t>
            </a:r>
            <a:endParaRPr dirty="0"/>
          </a:p>
          <a:p>
            <a:pPr marL="0" lvl="0" indent="0" algn="l" rtl="0">
              <a:lnSpc>
                <a:spcPct val="90000"/>
              </a:lnSpc>
              <a:spcBef>
                <a:spcPts val="1000"/>
              </a:spcBef>
              <a:spcAft>
                <a:spcPts val="0"/>
              </a:spcAft>
              <a:buClr>
                <a:schemeClr val="dk1"/>
              </a:buClr>
              <a:buSzPts val="2400"/>
              <a:buNone/>
            </a:pPr>
            <a:endParaRPr dirty="0"/>
          </a:p>
          <a:p>
            <a:pPr marL="0" lvl="0" indent="0" algn="l" rtl="0">
              <a:lnSpc>
                <a:spcPct val="90000"/>
              </a:lnSpc>
              <a:spcBef>
                <a:spcPts val="1000"/>
              </a:spcBef>
              <a:spcAft>
                <a:spcPts val="0"/>
              </a:spcAft>
              <a:buClr>
                <a:schemeClr val="dk1"/>
              </a:buClr>
              <a:buSzPts val="2400"/>
              <a:buNone/>
            </a:pPr>
            <a:r>
              <a:rPr lang="en-US" sz="1800" dirty="0">
                <a:solidFill>
                  <a:srgbClr val="000000"/>
                </a:solidFill>
                <a:effectLst/>
                <a:latin typeface="Calibri" panose="020F0502020204030204" pitchFamily="34" charset="0"/>
                <a:ea typeface="Times New Roman" panose="02020603050405020304" pitchFamily="18" charset="0"/>
              </a:rPr>
              <a:t>Producers make and sell the goods and services to satisfy consumers' wants. To do this, producers must also be consumers who buy the goods and services as resources. This lesson takes students through the process of making a good to sell to a fictional business owner, Mr. Peacock, to earn an income. This income, in the form of play money, can be used in an optional activity to purchase small items and </a:t>
            </a:r>
            <a:r>
              <a:rPr lang="en-US"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classroom coupons.</a:t>
            </a:r>
            <a:r>
              <a:rPr lang="en-US" sz="1400" dirty="0">
                <a:solidFill>
                  <a:schemeClr val="tx1"/>
                </a:solidFill>
                <a:effectLst/>
              </a:rPr>
              <a:t> </a:t>
            </a:r>
            <a:endParaRPr dirty="0">
              <a:solidFill>
                <a:schemeClr val="tx1"/>
              </a:solidFill>
            </a:endParaRPr>
          </a:p>
        </p:txBody>
      </p:sp>
      <p:pic>
        <p:nvPicPr>
          <p:cNvPr id="271" name="Google Shape;271;p36" descr="A person with red hair wearing glasses&#10;&#10;Description automatically generated"/>
          <p:cNvPicPr preferRelativeResize="0"/>
          <p:nvPr/>
        </p:nvPicPr>
        <p:blipFill rotWithShape="1">
          <a:blip r:embed="rId3">
            <a:alphaModFix/>
          </a:blip>
          <a:srcRect/>
          <a:stretch/>
        </p:blipFill>
        <p:spPr>
          <a:xfrm>
            <a:off x="2056730" y="4562637"/>
            <a:ext cx="1738913" cy="1793713"/>
          </a:xfrm>
          <a:prstGeom prst="ellipse">
            <a:avLst/>
          </a:prstGeom>
          <a:noFill/>
          <a:ln>
            <a:noFill/>
          </a:ln>
          <a:effectLst>
            <a:outerShdw blurRad="381000" dist="292100" dir="5400000" sx="-80000" sy="-18000" rotWithShape="0">
              <a:srgbClr val="000000">
                <a:alpha val="21960"/>
              </a:srgbClr>
            </a:outerShdw>
          </a:effectLst>
        </p:spPr>
      </p:pic>
      <p:sp>
        <p:nvSpPr>
          <p:cNvPr id="272" name="Google Shape;272;p36"/>
          <p:cNvSpPr/>
          <p:nvPr/>
        </p:nvSpPr>
        <p:spPr>
          <a:xfrm>
            <a:off x="4183621" y="4274997"/>
            <a:ext cx="2341418" cy="1632925"/>
          </a:xfrm>
          <a:prstGeom prst="wedgeEllipseCallout">
            <a:avLst>
              <a:gd name="adj1" fmla="val -77638"/>
              <a:gd name="adj2" fmla="val 18381"/>
            </a:avLst>
          </a:prstGeom>
          <a:solidFill>
            <a:schemeClr val="accent2"/>
          </a:solidFill>
          <a:ln w="12700" cap="flat" cmpd="sng">
            <a:solidFill>
              <a:srgbClr val="4186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Here’s another super lesson to teach economics!</a:t>
            </a:r>
            <a:endParaRPr sz="1800" dirty="0">
              <a:solidFill>
                <a:schemeClr val="lt1"/>
              </a:solidFill>
              <a:latin typeface="Calibri"/>
              <a:ea typeface="Calibri"/>
              <a:cs typeface="Calibri"/>
              <a:sym typeface="Calibri"/>
            </a:endParaRPr>
          </a:p>
        </p:txBody>
      </p:sp>
      <p:pic>
        <p:nvPicPr>
          <p:cNvPr id="1026" name="Picture 2" descr="Book Giveaway: SLOTH AND SQUIRREL IN A PICKLE by Cathy Ballou Mealey |  Writing and Illustrating">
            <a:extLst>
              <a:ext uri="{FF2B5EF4-FFF2-40B4-BE49-F238E27FC236}">
                <a16:creationId xmlns:a16="http://schemas.microsoft.com/office/drawing/2014/main" id="{C309DD2B-FE67-00A9-49E1-FD5F76200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159" y="2397020"/>
            <a:ext cx="2936461" cy="2661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7"/>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
        <p:nvSpPr>
          <p:cNvPr id="278" name="Google Shape;278;p37"/>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pic>
        <p:nvPicPr>
          <p:cNvPr id="279" name="Google Shape;279;p37" descr="Website&#10;&#10;Description automatically generated with medium confidence"/>
          <p:cNvPicPr preferRelativeResize="0"/>
          <p:nvPr/>
        </p:nvPicPr>
        <p:blipFill rotWithShape="1">
          <a:blip r:embed="rId3">
            <a:alphaModFix/>
          </a:blip>
          <a:srcRect/>
          <a:stretch/>
        </p:blipFill>
        <p:spPr>
          <a:xfrm>
            <a:off x="1113915" y="1390216"/>
            <a:ext cx="9767455" cy="516731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8"/>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
        <p:nvSpPr>
          <p:cNvPr id="285" name="Google Shape;285;p38"/>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286" name="Google Shape;286;p38" descr="A bird with a sign&#10;&#10;Description automatically generated with low confidence"/>
          <p:cNvPicPr preferRelativeResize="0"/>
          <p:nvPr/>
        </p:nvPicPr>
        <p:blipFill rotWithShape="1">
          <a:blip r:embed="rId3">
            <a:alphaModFix/>
          </a:blip>
          <a:srcRect/>
          <a:stretch/>
        </p:blipFill>
        <p:spPr>
          <a:xfrm>
            <a:off x="858982" y="1484310"/>
            <a:ext cx="9628909" cy="48906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39" descr="A picture containing diagram&#10;&#10;Description automatically generated"/>
          <p:cNvPicPr preferRelativeResize="0"/>
          <p:nvPr/>
        </p:nvPicPr>
        <p:blipFill rotWithShape="1">
          <a:blip r:embed="rId3">
            <a:alphaModFix/>
          </a:blip>
          <a:srcRect l="13809" r="-1189"/>
          <a:stretch/>
        </p:blipFill>
        <p:spPr>
          <a:xfrm>
            <a:off x="1093190" y="1371600"/>
            <a:ext cx="9505538" cy="5375563"/>
          </a:xfrm>
          <a:prstGeom prst="rect">
            <a:avLst/>
          </a:prstGeom>
          <a:noFill/>
          <a:ln>
            <a:noFill/>
          </a:ln>
        </p:spPr>
      </p:pic>
      <p:sp>
        <p:nvSpPr>
          <p:cNvPr id="292" name="Google Shape;292;p39"/>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0" descr="A bird next to a jar&#10;&#10;Description automatically generated with medium confidence"/>
          <p:cNvPicPr preferRelativeResize="0"/>
          <p:nvPr/>
        </p:nvPicPr>
        <p:blipFill rotWithShape="1">
          <a:blip r:embed="rId3">
            <a:alphaModFix/>
          </a:blip>
          <a:srcRect l="7500" t="7322"/>
          <a:stretch/>
        </p:blipFill>
        <p:spPr>
          <a:xfrm>
            <a:off x="1079279" y="1510145"/>
            <a:ext cx="9836727" cy="5444196"/>
          </a:xfrm>
          <a:prstGeom prst="rect">
            <a:avLst/>
          </a:prstGeom>
          <a:noFill/>
          <a:ln>
            <a:noFill/>
          </a:ln>
        </p:spPr>
      </p:pic>
      <p:sp>
        <p:nvSpPr>
          <p:cNvPr id="298" name="Google Shape;298;p40"/>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41" descr="A picture containing text, phasianid, gallinaceous bird, bird&#10;&#10;Description automatically generated"/>
          <p:cNvPicPr preferRelativeResize="0"/>
          <p:nvPr/>
        </p:nvPicPr>
        <p:blipFill rotWithShape="1">
          <a:blip r:embed="rId3">
            <a:alphaModFix/>
          </a:blip>
          <a:srcRect/>
          <a:stretch/>
        </p:blipFill>
        <p:spPr>
          <a:xfrm>
            <a:off x="706223" y="1371600"/>
            <a:ext cx="9739745" cy="5486400"/>
          </a:xfrm>
          <a:prstGeom prst="rect">
            <a:avLst/>
          </a:prstGeom>
          <a:noFill/>
          <a:ln>
            <a:noFill/>
          </a:ln>
        </p:spPr>
      </p:pic>
      <p:sp>
        <p:nvSpPr>
          <p:cNvPr id="304" name="Google Shape;304;p41"/>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2" descr="A picture containing text, bird&#10;&#10;Description automatically generated"/>
          <p:cNvPicPr preferRelativeResize="0"/>
          <p:nvPr/>
        </p:nvPicPr>
        <p:blipFill rotWithShape="1">
          <a:blip r:embed="rId3">
            <a:alphaModFix/>
          </a:blip>
          <a:srcRect/>
          <a:stretch/>
        </p:blipFill>
        <p:spPr>
          <a:xfrm>
            <a:off x="568037" y="1343891"/>
            <a:ext cx="9864436" cy="5514109"/>
          </a:xfrm>
          <a:prstGeom prst="rect">
            <a:avLst/>
          </a:prstGeom>
          <a:noFill/>
          <a:ln>
            <a:noFill/>
          </a:ln>
        </p:spPr>
      </p:pic>
      <p:sp>
        <p:nvSpPr>
          <p:cNvPr id="310" name="Google Shape;310;p42"/>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3" descr="A picture containing text, phasianid, gallinaceous bird, bird&#10;&#10;Description automatically generated"/>
          <p:cNvPicPr preferRelativeResize="0"/>
          <p:nvPr/>
        </p:nvPicPr>
        <p:blipFill rotWithShape="1">
          <a:blip r:embed="rId3">
            <a:alphaModFix/>
          </a:blip>
          <a:srcRect/>
          <a:stretch/>
        </p:blipFill>
        <p:spPr>
          <a:xfrm>
            <a:off x="0" y="1343890"/>
            <a:ext cx="10210800" cy="5514109"/>
          </a:xfrm>
          <a:prstGeom prst="rect">
            <a:avLst/>
          </a:prstGeom>
          <a:noFill/>
          <a:ln>
            <a:noFill/>
          </a:ln>
        </p:spPr>
      </p:pic>
      <p:sp>
        <p:nvSpPr>
          <p:cNvPr id="316" name="Google Shape;316;p43"/>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44" descr="Diagram&#10;&#10;Description automatically generated"/>
          <p:cNvPicPr preferRelativeResize="0"/>
          <p:nvPr/>
        </p:nvPicPr>
        <p:blipFill rotWithShape="1">
          <a:blip r:embed="rId3">
            <a:alphaModFix/>
          </a:blip>
          <a:srcRect t="7109"/>
          <a:stretch/>
        </p:blipFill>
        <p:spPr>
          <a:xfrm>
            <a:off x="332509" y="1427018"/>
            <a:ext cx="10778836" cy="5430982"/>
          </a:xfrm>
          <a:prstGeom prst="rect">
            <a:avLst/>
          </a:prstGeom>
          <a:noFill/>
          <a:ln>
            <a:noFill/>
          </a:ln>
        </p:spPr>
      </p:pic>
      <p:sp>
        <p:nvSpPr>
          <p:cNvPr id="322" name="Google Shape;322;p44"/>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Certificate Requirements</a:t>
            </a:r>
            <a:endParaRPr/>
          </a:p>
        </p:txBody>
      </p:sp>
      <p:sp>
        <p:nvSpPr>
          <p:cNvPr id="91" name="Google Shape;91;p17"/>
          <p:cNvSpPr txBox="1"/>
          <p:nvPr/>
        </p:nvSpPr>
        <p:spPr>
          <a:xfrm>
            <a:off x="770959" y="1825625"/>
            <a:ext cx="1051719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Font typeface="Arial"/>
              <a:buNone/>
            </a:pPr>
            <a:r>
              <a:rPr lang="en-US" sz="2600" b="0" i="0" u="none" strike="noStrike" cap="none">
                <a:solidFill>
                  <a:schemeClr val="dk1"/>
                </a:solidFill>
                <a:latin typeface="Calibri"/>
                <a:ea typeface="Calibri"/>
                <a:cs typeface="Calibri"/>
                <a:sym typeface="Calibri"/>
              </a:rPr>
              <a:t>To earn professional development hours for webinars, you must:</a:t>
            </a: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a:p>
            <a:pPr marL="457200" marR="0" lvl="0" indent="-457200" algn="l" rtl="0">
              <a:lnSpc>
                <a:spcPct val="9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Watch a minimum of 45-minutes and you will automatically receive a professional development certificate via e-mail within 24 to 48 hours.</a:t>
            </a:r>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
        <p:nvSpPr>
          <p:cNvPr id="92" name="Google Shape;92;p17"/>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5" descr="Graphical user interface&#10;&#10;Description automatically generated with medium confidence"/>
          <p:cNvPicPr preferRelativeResize="0"/>
          <p:nvPr/>
        </p:nvPicPr>
        <p:blipFill rotWithShape="1">
          <a:blip r:embed="rId3">
            <a:alphaModFix/>
          </a:blip>
          <a:srcRect t="4379"/>
          <a:stretch/>
        </p:blipFill>
        <p:spPr>
          <a:xfrm>
            <a:off x="677497" y="1413164"/>
            <a:ext cx="10640291" cy="5444836"/>
          </a:xfrm>
          <a:prstGeom prst="rect">
            <a:avLst/>
          </a:prstGeom>
          <a:noFill/>
          <a:ln>
            <a:noFill/>
          </a:ln>
        </p:spPr>
      </p:pic>
      <p:sp>
        <p:nvSpPr>
          <p:cNvPr id="328" name="Google Shape;328;p45"/>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46" descr="A picture containing text&#10;&#10;Description automatically generated"/>
          <p:cNvPicPr preferRelativeResize="0"/>
          <p:nvPr/>
        </p:nvPicPr>
        <p:blipFill rotWithShape="1">
          <a:blip r:embed="rId3">
            <a:alphaModFix/>
          </a:blip>
          <a:srcRect l="9405" t="2227"/>
          <a:stretch/>
        </p:blipFill>
        <p:spPr>
          <a:xfrm>
            <a:off x="725714" y="1385454"/>
            <a:ext cx="9706759" cy="5472545"/>
          </a:xfrm>
          <a:prstGeom prst="rect">
            <a:avLst/>
          </a:prstGeom>
          <a:noFill/>
          <a:ln>
            <a:noFill/>
          </a:ln>
        </p:spPr>
      </p:pic>
      <p:sp>
        <p:nvSpPr>
          <p:cNvPr id="334" name="Google Shape;334;p46"/>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7" descr="Graphical user interface&#10;&#10;Description automatically generated with medium confidence"/>
          <p:cNvPicPr preferRelativeResize="0"/>
          <p:nvPr/>
        </p:nvPicPr>
        <p:blipFill rotWithShape="1">
          <a:blip r:embed="rId3">
            <a:alphaModFix/>
          </a:blip>
          <a:srcRect/>
          <a:stretch/>
        </p:blipFill>
        <p:spPr>
          <a:xfrm>
            <a:off x="609600" y="1399310"/>
            <a:ext cx="10238509" cy="5292436"/>
          </a:xfrm>
          <a:prstGeom prst="rect">
            <a:avLst/>
          </a:prstGeom>
          <a:noFill/>
          <a:ln>
            <a:noFill/>
          </a:ln>
        </p:spPr>
      </p:pic>
      <p:sp>
        <p:nvSpPr>
          <p:cNvPr id="340" name="Google Shape;340;p47"/>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48" descr="Diagram&#10;&#10;Description automatically generated"/>
          <p:cNvPicPr preferRelativeResize="0"/>
          <p:nvPr/>
        </p:nvPicPr>
        <p:blipFill rotWithShape="1">
          <a:blip r:embed="rId3">
            <a:alphaModFix/>
          </a:blip>
          <a:srcRect l="3242"/>
          <a:stretch/>
        </p:blipFill>
        <p:spPr>
          <a:xfrm>
            <a:off x="775854" y="1399309"/>
            <a:ext cx="10169236" cy="5458691"/>
          </a:xfrm>
          <a:prstGeom prst="rect">
            <a:avLst/>
          </a:prstGeom>
          <a:noFill/>
          <a:ln>
            <a:noFill/>
          </a:ln>
        </p:spPr>
      </p:pic>
      <p:sp>
        <p:nvSpPr>
          <p:cNvPr id="346" name="Google Shape;346;p48"/>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49" descr="Diagram&#10;&#10;Description automatically generated"/>
          <p:cNvPicPr preferRelativeResize="0"/>
          <p:nvPr/>
        </p:nvPicPr>
        <p:blipFill rotWithShape="1">
          <a:blip r:embed="rId3">
            <a:alphaModFix/>
          </a:blip>
          <a:srcRect l="4966" t="8686"/>
          <a:stretch/>
        </p:blipFill>
        <p:spPr>
          <a:xfrm>
            <a:off x="302741" y="1468582"/>
            <a:ext cx="10864024" cy="5389418"/>
          </a:xfrm>
          <a:prstGeom prst="rect">
            <a:avLst/>
          </a:prstGeom>
          <a:noFill/>
          <a:ln>
            <a:noFill/>
          </a:ln>
        </p:spPr>
      </p:pic>
      <p:sp>
        <p:nvSpPr>
          <p:cNvPr id="352" name="Google Shape;352;p49"/>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0" descr="A picture containing text, phasianid, gallinaceous bird&#10;&#10;Description automatically generated"/>
          <p:cNvPicPr preferRelativeResize="0"/>
          <p:nvPr/>
        </p:nvPicPr>
        <p:blipFill rotWithShape="1">
          <a:blip r:embed="rId3">
            <a:alphaModFix/>
          </a:blip>
          <a:srcRect l="11553" t="6250"/>
          <a:stretch/>
        </p:blipFill>
        <p:spPr>
          <a:xfrm>
            <a:off x="1397062" y="1454727"/>
            <a:ext cx="9187810" cy="5403273"/>
          </a:xfrm>
          <a:prstGeom prst="rect">
            <a:avLst/>
          </a:prstGeom>
          <a:noFill/>
          <a:ln>
            <a:noFill/>
          </a:ln>
        </p:spPr>
      </p:pic>
      <p:sp>
        <p:nvSpPr>
          <p:cNvPr id="358" name="Google Shape;358;p50"/>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51" descr="A picture containing text, phasianid, gallinaceous bird, bird&#10;&#10;Description automatically generated">
            <a:hlinkClick r:id="rId3"/>
          </p:cNvPr>
          <p:cNvPicPr preferRelativeResize="0"/>
          <p:nvPr/>
        </p:nvPicPr>
        <p:blipFill rotWithShape="1">
          <a:blip r:embed="rId4">
            <a:alphaModFix/>
          </a:blip>
          <a:srcRect t="5755"/>
          <a:stretch/>
        </p:blipFill>
        <p:spPr>
          <a:xfrm>
            <a:off x="678872" y="1413164"/>
            <a:ext cx="10390909" cy="5444836"/>
          </a:xfrm>
          <a:prstGeom prst="rect">
            <a:avLst/>
          </a:prstGeom>
          <a:noFill/>
          <a:ln>
            <a:noFill/>
          </a:ln>
        </p:spPr>
      </p:pic>
      <p:sp>
        <p:nvSpPr>
          <p:cNvPr id="364" name="Google Shape;364;p51"/>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2" descr="A picture containing text&#10;&#10;Description automatically generated"/>
          <p:cNvPicPr preferRelativeResize="0"/>
          <p:nvPr/>
        </p:nvPicPr>
        <p:blipFill rotWithShape="1">
          <a:blip r:embed="rId3">
            <a:alphaModFix/>
          </a:blip>
          <a:srcRect l="13683"/>
          <a:stretch/>
        </p:blipFill>
        <p:spPr>
          <a:xfrm>
            <a:off x="1547965" y="1468582"/>
            <a:ext cx="8704400" cy="5389418"/>
          </a:xfrm>
          <a:prstGeom prst="rect">
            <a:avLst/>
          </a:prstGeom>
          <a:noFill/>
          <a:ln>
            <a:noFill/>
          </a:ln>
        </p:spPr>
      </p:pic>
      <p:sp>
        <p:nvSpPr>
          <p:cNvPr id="370" name="Google Shape;370;p52"/>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3"/>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Producers and Consumers</a:t>
            </a:r>
            <a:endParaRPr sz="4400">
              <a:solidFill>
                <a:srgbClr val="414A58"/>
              </a:solidFill>
              <a:latin typeface="Calibri"/>
              <a:ea typeface="Calibri"/>
              <a:cs typeface="Calibri"/>
              <a:sym typeface="Calibri"/>
            </a:endParaRPr>
          </a:p>
        </p:txBody>
      </p:sp>
      <p:sp>
        <p:nvSpPr>
          <p:cNvPr id="376" name="Google Shape;376;p53"/>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377" name="Google Shape;377;p53"/>
          <p:cNvSpPr txBox="1"/>
          <p:nvPr/>
        </p:nvSpPr>
        <p:spPr>
          <a:xfrm>
            <a:off x="770959" y="2019149"/>
            <a:ext cx="6211288"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dirty="0">
                <a:solidFill>
                  <a:schemeClr val="dk1"/>
                </a:solidFill>
                <a:latin typeface="Calibri"/>
                <a:ea typeface="Calibri"/>
                <a:cs typeface="Calibri"/>
                <a:sym typeface="Calibri"/>
              </a:rPr>
              <a:t>Assessment</a:t>
            </a:r>
            <a:endParaRPr sz="28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r>
              <a:rPr lang="en-US" sz="2600" dirty="0">
                <a:solidFill>
                  <a:schemeClr val="dk1"/>
                </a:solidFill>
                <a:latin typeface="Calibri"/>
                <a:ea typeface="Calibri"/>
                <a:cs typeface="Calibri"/>
                <a:sym typeface="Calibri"/>
              </a:rPr>
              <a:t>Matching producers to goods they use</a:t>
            </a:r>
            <a:endParaRPr sz="26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p:txBody>
      </p:sp>
      <p:pic>
        <p:nvPicPr>
          <p:cNvPr id="378" name="Google Shape;378;p53" descr="A poster with different types of vehicles&#10;&#10;Description automatically generated"/>
          <p:cNvPicPr preferRelativeResize="0"/>
          <p:nvPr/>
        </p:nvPicPr>
        <p:blipFill rotWithShape="1">
          <a:blip r:embed="rId3">
            <a:alphaModFix/>
          </a:blip>
          <a:srcRect/>
          <a:stretch/>
        </p:blipFill>
        <p:spPr>
          <a:xfrm>
            <a:off x="7651373" y="1583569"/>
            <a:ext cx="3590017" cy="457381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4"/>
          <p:cNvSpPr txBox="1">
            <a:spLocks noGrp="1"/>
          </p:cNvSpPr>
          <p:nvPr>
            <p:ph type="title"/>
          </p:nvPr>
        </p:nvSpPr>
        <p:spPr>
          <a:xfrm>
            <a:off x="689113" y="470452"/>
            <a:ext cx="10664687" cy="9001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Specialization</a:t>
            </a:r>
            <a:endParaRPr/>
          </a:p>
        </p:txBody>
      </p:sp>
      <p:sp>
        <p:nvSpPr>
          <p:cNvPr id="384" name="Google Shape;384;p54"/>
          <p:cNvSpPr txBox="1">
            <a:spLocks noGrp="1"/>
          </p:cNvSpPr>
          <p:nvPr>
            <p:ph type="sldNum" idx="12"/>
          </p:nvPr>
        </p:nvSpPr>
        <p:spPr>
          <a:xfrm>
            <a:off x="8610599" y="6356350"/>
            <a:ext cx="3389243"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
        <p:nvSpPr>
          <p:cNvPr id="385" name="Google Shape;385;p54"/>
          <p:cNvSpPr txBox="1">
            <a:spLocks noGrp="1"/>
          </p:cNvSpPr>
          <p:nvPr>
            <p:ph type="body" idx="1"/>
          </p:nvPr>
        </p:nvSpPr>
        <p:spPr>
          <a:xfrm>
            <a:off x="680830" y="1532540"/>
            <a:ext cx="10830339" cy="33636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dirty="0"/>
              <a:t>Lesson 3: Specialization</a:t>
            </a:r>
            <a:endParaRPr dirty="0"/>
          </a:p>
          <a:p>
            <a:pPr marL="0" lvl="0" indent="0" algn="l" rtl="0">
              <a:lnSpc>
                <a:spcPct val="90000"/>
              </a:lnSpc>
              <a:spcBef>
                <a:spcPts val="1000"/>
              </a:spcBef>
              <a:spcAft>
                <a:spcPts val="0"/>
              </a:spcAft>
              <a:buClr>
                <a:schemeClr val="dk1"/>
              </a:buClr>
              <a:buSzPts val="2400"/>
              <a:buNone/>
            </a:pPr>
            <a:endParaRPr sz="700" dirty="0"/>
          </a:p>
          <a:p>
            <a:pPr marL="76200" indent="0">
              <a:buNone/>
            </a:pPr>
            <a:r>
              <a:rPr lang="en-US" sz="1800" i="1" dirty="0">
                <a:effectLst/>
                <a:latin typeface="Helvetica" pitchFamily="2" charset="0"/>
              </a:rPr>
              <a:t>When we specialize, we focus on one thing and get really good at it. People</a:t>
            </a:r>
            <a:endParaRPr lang="en-US" sz="1800" dirty="0">
              <a:effectLst/>
              <a:latin typeface="Helvetica" pitchFamily="2" charset="0"/>
            </a:endParaRPr>
          </a:p>
          <a:p>
            <a:pPr marL="76200" indent="0">
              <a:buNone/>
            </a:pPr>
            <a:r>
              <a:rPr lang="en-US" sz="1800" i="1" dirty="0">
                <a:effectLst/>
                <a:latin typeface="Helvetica" pitchFamily="2" charset="0"/>
              </a:rPr>
              <a:t>tend to specialize in those things they like doing, find interesting, or have an aptitude for. It is to</a:t>
            </a:r>
            <a:endParaRPr lang="en-US" sz="1800" dirty="0">
              <a:effectLst/>
              <a:latin typeface="Helvetica" pitchFamily="2" charset="0"/>
            </a:endParaRPr>
          </a:p>
          <a:p>
            <a:pPr marL="76200" indent="0">
              <a:buNone/>
            </a:pPr>
            <a:r>
              <a:rPr lang="en-US" sz="1800" i="1" dirty="0">
                <a:effectLst/>
                <a:latin typeface="Helvetica" pitchFamily="2" charset="0"/>
              </a:rPr>
              <a:t>be noted that specialization also takes place during the production of goods and services. Work</a:t>
            </a:r>
            <a:endParaRPr lang="en-US" sz="1800" dirty="0">
              <a:effectLst/>
              <a:latin typeface="Helvetica" pitchFamily="2" charset="0"/>
            </a:endParaRPr>
          </a:p>
          <a:p>
            <a:pPr marL="76200" indent="0">
              <a:buNone/>
            </a:pPr>
            <a:r>
              <a:rPr lang="en-US" sz="1800" i="1" dirty="0">
                <a:effectLst/>
                <a:latin typeface="Helvetica" pitchFamily="2" charset="0"/>
              </a:rPr>
              <a:t>on a production line is divided and workers perform different jobs. This makes it possible to get</a:t>
            </a:r>
            <a:endParaRPr lang="en-US" sz="1800" dirty="0">
              <a:effectLst/>
              <a:latin typeface="Helvetica" pitchFamily="2" charset="0"/>
            </a:endParaRPr>
          </a:p>
          <a:p>
            <a:pPr marL="76200" indent="0">
              <a:buNone/>
            </a:pPr>
            <a:r>
              <a:rPr lang="en-US" sz="1800" i="1" dirty="0">
                <a:effectLst/>
                <a:latin typeface="Helvetica" pitchFamily="2" charset="0"/>
              </a:rPr>
              <a:t>more work done and allows people to specialize in the part of the job they do best.</a:t>
            </a:r>
            <a:endParaRPr lang="en-US" sz="1800" dirty="0">
              <a:effectLst/>
              <a:latin typeface="Helvetica" pitchFamily="2" charset="0"/>
            </a:endParaRPr>
          </a:p>
        </p:txBody>
      </p:sp>
      <p:pic>
        <p:nvPicPr>
          <p:cNvPr id="386" name="Google Shape;386;p54" descr="A person with blonde hair wearing red glasses&#10;&#10;Description automatically generated"/>
          <p:cNvPicPr preferRelativeResize="0"/>
          <p:nvPr/>
        </p:nvPicPr>
        <p:blipFill rotWithShape="1">
          <a:blip r:embed="rId3">
            <a:alphaModFix/>
          </a:blip>
          <a:srcRect/>
          <a:stretch/>
        </p:blipFill>
        <p:spPr>
          <a:xfrm>
            <a:off x="1265315" y="4815642"/>
            <a:ext cx="1348678" cy="1571906"/>
          </a:xfrm>
          <a:prstGeom prst="ellipse">
            <a:avLst/>
          </a:prstGeom>
          <a:noFill/>
          <a:ln>
            <a:noFill/>
          </a:ln>
          <a:effectLst>
            <a:outerShdw blurRad="381000" dist="292100" dir="5400000" sx="-80000" sy="-18000" rotWithShape="0">
              <a:srgbClr val="000000">
                <a:alpha val="21960"/>
              </a:srgbClr>
            </a:outerShdw>
          </a:effectLst>
        </p:spPr>
      </p:pic>
      <p:sp>
        <p:nvSpPr>
          <p:cNvPr id="387" name="Google Shape;387;p54"/>
          <p:cNvSpPr/>
          <p:nvPr/>
        </p:nvSpPr>
        <p:spPr>
          <a:xfrm>
            <a:off x="3294567" y="4282523"/>
            <a:ext cx="2341418" cy="1632925"/>
          </a:xfrm>
          <a:prstGeom prst="wedgeEllipseCallout">
            <a:avLst>
              <a:gd name="adj1" fmla="val -77638"/>
              <a:gd name="adj2" fmla="val 18381"/>
            </a:avLst>
          </a:prstGeom>
          <a:solidFill>
            <a:schemeClr val="accent2"/>
          </a:solidFill>
          <a:ln w="12700" cap="flat" cmpd="sng">
            <a:solidFill>
              <a:srgbClr val="4186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It’s my turn to tell you about this fantastic lesson!</a:t>
            </a:r>
            <a:endParaRPr sz="1800" dirty="0">
              <a:solidFill>
                <a:schemeClr val="lt1"/>
              </a:solidFill>
              <a:latin typeface="Calibri"/>
              <a:ea typeface="Calibri"/>
              <a:cs typeface="Calibri"/>
              <a:sym typeface="Calibri"/>
            </a:endParaRPr>
          </a:p>
        </p:txBody>
      </p:sp>
      <p:pic>
        <p:nvPicPr>
          <p:cNvPr id="3" name="Picture 2" descr="A cartoon of a sloth from a stack of canned food&#10;&#10;Description automatically generated">
            <a:extLst>
              <a:ext uri="{FF2B5EF4-FFF2-40B4-BE49-F238E27FC236}">
                <a16:creationId xmlns:a16="http://schemas.microsoft.com/office/drawing/2014/main" id="{4B214332-A9D5-ACB9-2F70-F9F36819B921}"/>
              </a:ext>
            </a:extLst>
          </p:cNvPr>
          <p:cNvPicPr>
            <a:picLocks noChangeAspect="1"/>
          </p:cNvPicPr>
          <p:nvPr/>
        </p:nvPicPr>
        <p:blipFill>
          <a:blip r:embed="rId4"/>
          <a:stretch>
            <a:fillRect/>
          </a:stretch>
        </p:blipFill>
        <p:spPr>
          <a:xfrm>
            <a:off x="7582452" y="4135249"/>
            <a:ext cx="2392629" cy="23804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Presenters</a:t>
            </a:r>
            <a:endParaRPr sz="4400" b="0" i="0" u="none" strike="noStrike" cap="none">
              <a:solidFill>
                <a:schemeClr val="dk1"/>
              </a:solidFill>
              <a:latin typeface="Calibri"/>
              <a:ea typeface="Calibri"/>
              <a:cs typeface="Calibri"/>
              <a:sym typeface="Calibri"/>
            </a:endParaRPr>
          </a:p>
        </p:txBody>
      </p:sp>
      <p:sp>
        <p:nvSpPr>
          <p:cNvPr id="98" name="Google Shape;98;p18"/>
          <p:cNvSpPr txBox="1"/>
          <p:nvPr/>
        </p:nvSpPr>
        <p:spPr>
          <a:xfrm>
            <a:off x="3050184" y="1711105"/>
            <a:ext cx="7630354" cy="10354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Angie Battle </a:t>
            </a: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2400" b="0" i="0" u="sng" strike="noStrike" cap="none">
                <a:solidFill>
                  <a:schemeClr val="hlink"/>
                </a:solidFill>
                <a:latin typeface="Calibri"/>
                <a:ea typeface="Calibri"/>
                <a:cs typeface="Calibri"/>
                <a:sym typeface="Calibri"/>
                <a:hlinkClick r:id="rId3"/>
              </a:rPr>
              <a:t>jbattle15@gsu.edu</a:t>
            </a:r>
            <a:r>
              <a:rPr lang="en-US" sz="2400" b="0" i="0" u="none" strike="noStrike" cap="none">
                <a:solidFill>
                  <a:schemeClr val="dk1"/>
                </a:solidFill>
                <a:latin typeface="Calibri"/>
                <a:ea typeface="Calibri"/>
                <a:cs typeface="Calibri"/>
                <a:sym typeface="Calibri"/>
              </a:rPr>
              <a:t> </a:t>
            </a: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b="0" i="0" u="none" strike="noStrike" cap="none">
              <a:solidFill>
                <a:schemeClr val="dk1"/>
              </a:solidFill>
              <a:latin typeface="Calibri"/>
              <a:ea typeface="Calibri"/>
              <a:cs typeface="Calibri"/>
              <a:sym typeface="Calibri"/>
            </a:endParaRPr>
          </a:p>
        </p:txBody>
      </p:sp>
      <p:sp>
        <p:nvSpPr>
          <p:cNvPr id="99" name="Google Shape;99;p18"/>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00" name="Google Shape;100;p18"/>
          <p:cNvSpPr txBox="1"/>
          <p:nvPr/>
        </p:nvSpPr>
        <p:spPr>
          <a:xfrm>
            <a:off x="3011718" y="3306450"/>
            <a:ext cx="815927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chemeClr val="dk1"/>
                </a:solidFill>
                <a:latin typeface="Calibri"/>
                <a:ea typeface="Calibri"/>
                <a:cs typeface="Calibri"/>
                <a:sym typeface="Calibri"/>
              </a:rPr>
              <a:t>Marsha Masters</a:t>
            </a:r>
            <a:endParaRPr/>
          </a:p>
          <a:p>
            <a:pPr marL="0" marR="0" lvl="0" indent="0" algn="l" rtl="0">
              <a:spcBef>
                <a:spcPts val="0"/>
              </a:spcBef>
              <a:spcAft>
                <a:spcPts val="0"/>
              </a:spcAft>
              <a:buNone/>
            </a:pPr>
            <a:r>
              <a:rPr lang="en-US" sz="2400" u="sng">
                <a:solidFill>
                  <a:schemeClr val="hlink"/>
                </a:solidFill>
                <a:latin typeface="Calibri"/>
                <a:ea typeface="Calibri"/>
                <a:cs typeface="Calibri"/>
                <a:sym typeface="Calibri"/>
                <a:hlinkClick r:id="rId4"/>
              </a:rPr>
              <a:t>marsha@economicsarkansas.org</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101" name="Google Shape;101;p18"/>
          <p:cNvSpPr txBox="1"/>
          <p:nvPr/>
        </p:nvSpPr>
        <p:spPr>
          <a:xfrm>
            <a:off x="3009937" y="5031968"/>
            <a:ext cx="826012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Lynne Farrell Stover</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u="sng">
                <a:solidFill>
                  <a:schemeClr val="hlink"/>
                </a:solidFill>
                <a:latin typeface="Calibri"/>
                <a:ea typeface="Calibri"/>
                <a:cs typeface="Calibri"/>
                <a:sym typeface="Calibri"/>
                <a:hlinkClick r:id="rId5"/>
              </a:rPr>
              <a:t>stoverlf@jmu.edu</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pic>
        <p:nvPicPr>
          <p:cNvPr id="102" name="Google Shape;102;p18" descr="A person with red hair wearing glasses&#10;&#10;Description automatically generated"/>
          <p:cNvPicPr preferRelativeResize="0"/>
          <p:nvPr/>
        </p:nvPicPr>
        <p:blipFill rotWithShape="1">
          <a:blip r:embed="rId6">
            <a:alphaModFix/>
          </a:blip>
          <a:srcRect/>
          <a:stretch/>
        </p:blipFill>
        <p:spPr>
          <a:xfrm>
            <a:off x="1608566" y="1695708"/>
            <a:ext cx="1004758" cy="1036422"/>
          </a:xfrm>
          <a:prstGeom prst="ellipse">
            <a:avLst/>
          </a:prstGeom>
          <a:noFill/>
          <a:ln>
            <a:noFill/>
          </a:ln>
          <a:effectLst>
            <a:outerShdw blurRad="381000" dist="292100" dir="5400000" sx="-80000" sy="-18000" rotWithShape="0">
              <a:srgbClr val="000000">
                <a:alpha val="21960"/>
              </a:srgbClr>
            </a:outerShdw>
          </a:effectLst>
        </p:spPr>
      </p:pic>
      <p:pic>
        <p:nvPicPr>
          <p:cNvPr id="103" name="Google Shape;103;p18" descr="A person smiling with a medal&#10;&#10;Description automatically generated"/>
          <p:cNvPicPr preferRelativeResize="0"/>
          <p:nvPr/>
        </p:nvPicPr>
        <p:blipFill rotWithShape="1">
          <a:blip r:embed="rId7">
            <a:alphaModFix/>
          </a:blip>
          <a:srcRect/>
          <a:stretch/>
        </p:blipFill>
        <p:spPr>
          <a:xfrm>
            <a:off x="1606249" y="3311482"/>
            <a:ext cx="885825" cy="1038225"/>
          </a:xfrm>
          <a:prstGeom prst="ellipse">
            <a:avLst/>
          </a:prstGeom>
          <a:noFill/>
          <a:ln>
            <a:noFill/>
          </a:ln>
          <a:effectLst>
            <a:outerShdw blurRad="381000" dist="292100" dir="5400000" sx="-80000" sy="-18000" rotWithShape="0">
              <a:srgbClr val="000000">
                <a:alpha val="21960"/>
              </a:srgbClr>
            </a:outerShdw>
          </a:effectLst>
        </p:spPr>
      </p:pic>
      <p:pic>
        <p:nvPicPr>
          <p:cNvPr id="104" name="Google Shape;104;p18" descr="A person with blonde hair wearing red glasses&#10;&#10;Description automatically generated"/>
          <p:cNvPicPr preferRelativeResize="0"/>
          <p:nvPr/>
        </p:nvPicPr>
        <p:blipFill rotWithShape="1">
          <a:blip r:embed="rId8">
            <a:alphaModFix/>
          </a:blip>
          <a:srcRect/>
          <a:stretch/>
        </p:blipFill>
        <p:spPr>
          <a:xfrm>
            <a:off x="1603933" y="5141183"/>
            <a:ext cx="931647" cy="1085850"/>
          </a:xfrm>
          <a:prstGeom prst="ellipse">
            <a:avLst/>
          </a:prstGeom>
          <a:noFill/>
          <a:ln>
            <a:noFill/>
          </a:ln>
          <a:effectLst>
            <a:outerShdw blurRad="381000" dist="292100" dir="5400000" sx="-80000" sy="-18000" rotWithShape="0">
              <a:srgbClr val="000000">
                <a:alpha val="2196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5"/>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Specialization</a:t>
            </a:r>
            <a:endParaRPr sz="4400">
              <a:solidFill>
                <a:schemeClr val="dk1"/>
              </a:solidFill>
              <a:latin typeface="Calibri"/>
              <a:ea typeface="Calibri"/>
              <a:cs typeface="Calibri"/>
              <a:sym typeface="Calibri"/>
            </a:endParaRPr>
          </a:p>
        </p:txBody>
      </p:sp>
      <p:sp>
        <p:nvSpPr>
          <p:cNvPr id="393" name="Google Shape;393;p55"/>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394" name="Google Shape;394;p55"/>
          <p:cNvSpPr txBox="1"/>
          <p:nvPr/>
        </p:nvSpPr>
        <p:spPr>
          <a:xfrm>
            <a:off x="4871245" y="1874006"/>
            <a:ext cx="6537859"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Definition</a:t>
            </a:r>
            <a:endParaRPr sz="28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Specialization</a:t>
            </a:r>
            <a:r>
              <a:rPr lang="en-US" sz="2600">
                <a:solidFill>
                  <a:schemeClr val="dk1"/>
                </a:solidFill>
                <a:latin typeface="Calibri"/>
                <a:ea typeface="Calibri"/>
                <a:cs typeface="Calibri"/>
                <a:sym typeface="Calibri"/>
              </a:rPr>
              <a:t> is a situation in which people produce a narrower range of goods and services than they consume. Specialization increases productivity; it also requires trade and increases interdependence.</a:t>
            </a:r>
            <a:endParaRPr sz="2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pic>
        <p:nvPicPr>
          <p:cNvPr id="395" name="Google Shape;395;p55" descr="A cartoon of a peacock carrying boxes&#10;&#10;Description automatically generated"/>
          <p:cNvPicPr preferRelativeResize="0"/>
          <p:nvPr/>
        </p:nvPicPr>
        <p:blipFill rotWithShape="1">
          <a:blip r:embed="rId3">
            <a:alphaModFix/>
          </a:blip>
          <a:srcRect/>
          <a:stretch/>
        </p:blipFill>
        <p:spPr>
          <a:xfrm>
            <a:off x="919239" y="1877484"/>
            <a:ext cx="3459238" cy="332074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6"/>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Specialization</a:t>
            </a:r>
            <a:endParaRPr sz="4400">
              <a:solidFill>
                <a:schemeClr val="dk1"/>
              </a:solidFill>
              <a:latin typeface="Calibri"/>
              <a:ea typeface="Calibri"/>
              <a:cs typeface="Calibri"/>
              <a:sym typeface="Calibri"/>
            </a:endParaRPr>
          </a:p>
        </p:txBody>
      </p:sp>
      <p:sp>
        <p:nvSpPr>
          <p:cNvPr id="401" name="Google Shape;401;p56"/>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
        <p:nvSpPr>
          <p:cNvPr id="402" name="Google Shape;402;p56"/>
          <p:cNvSpPr txBox="1"/>
          <p:nvPr/>
        </p:nvSpPr>
        <p:spPr>
          <a:xfrm>
            <a:off x="770959" y="2019149"/>
            <a:ext cx="6211288"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dirty="0">
                <a:solidFill>
                  <a:schemeClr val="dk1"/>
                </a:solidFill>
                <a:latin typeface="Calibri"/>
                <a:ea typeface="Calibri"/>
                <a:cs typeface="Calibri"/>
                <a:sym typeface="Calibri"/>
              </a:rPr>
              <a:t>Lesson Plan</a:t>
            </a:r>
            <a:endParaRPr sz="28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p:txBody>
      </p:sp>
      <p:pic>
        <p:nvPicPr>
          <p:cNvPr id="403" name="Google Shape;403;p56" descr="A screenshot of a puzzle strip&#10;&#10;Description automatically generated"/>
          <p:cNvPicPr preferRelativeResize="0"/>
          <p:nvPr/>
        </p:nvPicPr>
        <p:blipFill rotWithShape="1">
          <a:blip r:embed="rId3">
            <a:alphaModFix/>
          </a:blip>
          <a:srcRect/>
          <a:stretch/>
        </p:blipFill>
        <p:spPr>
          <a:xfrm>
            <a:off x="7016901" y="1688193"/>
            <a:ext cx="3867150" cy="3771900"/>
          </a:xfrm>
          <a:prstGeom prst="rect">
            <a:avLst/>
          </a:prstGeom>
          <a:noFill/>
          <a:ln>
            <a:noFill/>
          </a:ln>
        </p:spPr>
      </p:pic>
      <p:pic>
        <p:nvPicPr>
          <p:cNvPr id="404" name="Google Shape;404;p56"/>
          <p:cNvPicPr preferRelativeResize="0"/>
          <p:nvPr/>
        </p:nvPicPr>
        <p:blipFill rotWithShape="1">
          <a:blip r:embed="rId4">
            <a:alphaModFix/>
          </a:blip>
          <a:srcRect/>
          <a:stretch/>
        </p:blipFill>
        <p:spPr>
          <a:xfrm>
            <a:off x="8359624" y="3140907"/>
            <a:ext cx="3189515" cy="3237140"/>
          </a:xfrm>
          <a:prstGeom prst="rect">
            <a:avLst/>
          </a:prstGeom>
          <a:noFill/>
          <a:ln>
            <a:noFill/>
          </a:ln>
        </p:spPr>
      </p:pic>
      <p:sp>
        <p:nvSpPr>
          <p:cNvPr id="2" name="TextBox 1">
            <a:extLst>
              <a:ext uri="{FF2B5EF4-FFF2-40B4-BE49-F238E27FC236}">
                <a16:creationId xmlns:a16="http://schemas.microsoft.com/office/drawing/2014/main" id="{A148A7AE-8BC9-521B-BFB4-2FF7474D1170}"/>
              </a:ext>
            </a:extLst>
          </p:cNvPr>
          <p:cNvSpPr txBox="1"/>
          <p:nvPr/>
        </p:nvSpPr>
        <p:spPr>
          <a:xfrm>
            <a:off x="1280343" y="3240711"/>
            <a:ext cx="5192519" cy="954107"/>
          </a:xfrm>
          <a:prstGeom prst="rect">
            <a:avLst/>
          </a:prstGeom>
          <a:noFill/>
          <a:ln>
            <a:noFill/>
          </a:ln>
        </p:spPr>
        <p:txBody>
          <a:bodyPr wrap="square" rtlCol="0">
            <a:spAutoFit/>
          </a:bodyPr>
          <a:lstStyle/>
          <a:p>
            <a:pPr algn="ctr"/>
            <a:r>
              <a:rPr lang="en-US" sz="2800" dirty="0"/>
              <a:t>Putting the Pieces Together Puzzle Strip</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7"/>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Specialization</a:t>
            </a:r>
            <a:endParaRPr sz="4400">
              <a:solidFill>
                <a:schemeClr val="dk1"/>
              </a:solidFill>
              <a:latin typeface="Calibri"/>
              <a:ea typeface="Calibri"/>
              <a:cs typeface="Calibri"/>
              <a:sym typeface="Calibri"/>
            </a:endParaRPr>
          </a:p>
        </p:txBody>
      </p:sp>
      <p:sp>
        <p:nvSpPr>
          <p:cNvPr id="410" name="Google Shape;410;p57"/>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411" name="Google Shape;411;p57"/>
          <p:cNvSpPr txBox="1"/>
          <p:nvPr/>
        </p:nvSpPr>
        <p:spPr>
          <a:xfrm>
            <a:off x="932705" y="2016805"/>
            <a:ext cx="6211288"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dirty="0">
                <a:solidFill>
                  <a:schemeClr val="dk1"/>
                </a:solidFill>
                <a:latin typeface="Calibri"/>
                <a:ea typeface="Calibri"/>
                <a:cs typeface="Calibri"/>
                <a:sym typeface="Calibri"/>
              </a:rPr>
              <a:t>Discussion Questions</a:t>
            </a:r>
            <a:endParaRPr sz="28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a:p>
            <a:pPr marL="285750" marR="0" lvl="0" indent="-285750" rtl="0">
              <a:lnSpc>
                <a:spcPct val="90000"/>
              </a:lnSpc>
              <a:spcBef>
                <a:spcPts val="0"/>
              </a:spcBef>
              <a:spcAft>
                <a:spcPts val="0"/>
              </a:spcAft>
              <a:buClr>
                <a:schemeClr val="dk1"/>
              </a:buClr>
              <a:buSzPts val="2600"/>
              <a:buFont typeface="Arial" panose="020B0604020202020204" pitchFamily="34" charset="0"/>
              <a:buChar char="•"/>
            </a:pPr>
            <a:r>
              <a:rPr lang="en-US" sz="3200" dirty="0">
                <a:latin typeface="Calibri" panose="020F0502020204030204" pitchFamily="34" charset="0"/>
                <a:ea typeface="Calibri" panose="020F0502020204030204" pitchFamily="34" charset="0"/>
                <a:cs typeface="Times New Roman" panose="02020603050405020304" pitchFamily="18" charset="0"/>
              </a:rPr>
              <a:t>W</a:t>
            </a:r>
            <a:r>
              <a:rPr lang="en-US" sz="3200" dirty="0">
                <a:effectLst/>
                <a:latin typeface="Calibri" panose="020F0502020204030204" pitchFamily="34" charset="0"/>
                <a:ea typeface="Calibri" panose="020F0502020204030204" pitchFamily="34" charset="0"/>
                <a:cs typeface="Times New Roman" panose="02020603050405020304" pitchFamily="18" charset="0"/>
              </a:rPr>
              <a:t>ho was the “doer” in this story?</a:t>
            </a:r>
          </a:p>
          <a:p>
            <a:pPr marL="285750" marR="0" lvl="0" indent="-285750" rtl="0">
              <a:lnSpc>
                <a:spcPct val="90000"/>
              </a:lnSpc>
              <a:spcBef>
                <a:spcPts val="0"/>
              </a:spcBef>
              <a:spcAft>
                <a:spcPts val="0"/>
              </a:spcAft>
              <a:buClr>
                <a:schemeClr val="dk1"/>
              </a:buClr>
              <a:buSzPts val="2600"/>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Who was the “thinker”?</a:t>
            </a:r>
          </a:p>
        </p:txBody>
      </p:sp>
      <p:pic>
        <p:nvPicPr>
          <p:cNvPr id="412" name="Google Shape;412;p57" descr="A cartoon of a peacock carrying boxes&#10;&#10;Description automatically generated"/>
          <p:cNvPicPr preferRelativeResize="0"/>
          <p:nvPr/>
        </p:nvPicPr>
        <p:blipFill rotWithShape="1">
          <a:blip r:embed="rId3">
            <a:alphaModFix/>
          </a:blip>
          <a:srcRect/>
          <a:stretch/>
        </p:blipFill>
        <p:spPr>
          <a:xfrm>
            <a:off x="8028971" y="1545923"/>
            <a:ext cx="2209800" cy="2133600"/>
          </a:xfrm>
          <a:prstGeom prst="rect">
            <a:avLst/>
          </a:prstGeom>
          <a:noFill/>
          <a:ln>
            <a:noFill/>
          </a:ln>
        </p:spPr>
      </p:pic>
      <p:pic>
        <p:nvPicPr>
          <p:cNvPr id="413" name="Google Shape;413;p57" descr="A cartoon of a bird and a squirrel&#10;&#10;Description automatically generated"/>
          <p:cNvPicPr preferRelativeResize="0"/>
          <p:nvPr/>
        </p:nvPicPr>
        <p:blipFill rotWithShape="1">
          <a:blip r:embed="rId4">
            <a:alphaModFix/>
          </a:blip>
          <a:srcRect/>
          <a:stretch/>
        </p:blipFill>
        <p:spPr>
          <a:xfrm>
            <a:off x="8050893" y="3986893"/>
            <a:ext cx="2190750" cy="23812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8"/>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Specialization</a:t>
            </a:r>
            <a:endParaRPr sz="4400">
              <a:solidFill>
                <a:schemeClr val="dk1"/>
              </a:solidFill>
              <a:latin typeface="Calibri"/>
              <a:ea typeface="Calibri"/>
              <a:cs typeface="Calibri"/>
              <a:sym typeface="Calibri"/>
            </a:endParaRPr>
          </a:p>
        </p:txBody>
      </p:sp>
      <p:sp>
        <p:nvSpPr>
          <p:cNvPr id="419" name="Google Shape;419;p58"/>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420" name="Google Shape;420;p58"/>
          <p:cNvSpPr txBox="1"/>
          <p:nvPr/>
        </p:nvSpPr>
        <p:spPr>
          <a:xfrm>
            <a:off x="770959" y="2019149"/>
            <a:ext cx="6211288"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dirty="0">
                <a:solidFill>
                  <a:schemeClr val="dk1"/>
                </a:solidFill>
                <a:latin typeface="Calibri"/>
                <a:ea typeface="Calibri"/>
                <a:cs typeface="Calibri"/>
                <a:sym typeface="Calibri"/>
              </a:rPr>
              <a:t>Discussion Questions</a:t>
            </a:r>
            <a:endParaRPr sz="28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a:p>
            <a:pPr marL="285750" marR="0" lvl="0" indent="-285750" rtl="0">
              <a:lnSpc>
                <a:spcPct val="90000"/>
              </a:lnSpc>
              <a:spcBef>
                <a:spcPts val="0"/>
              </a:spcBef>
              <a:spcAft>
                <a:spcPts val="0"/>
              </a:spcAft>
              <a:buClr>
                <a:schemeClr val="dk1"/>
              </a:buClr>
              <a:buSzPts val="2600"/>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W</a:t>
            </a:r>
            <a:r>
              <a:rPr lang="en-US" sz="2800" dirty="0">
                <a:effectLst/>
                <a:latin typeface="Calibri" panose="020F0502020204030204" pitchFamily="34" charset="0"/>
                <a:ea typeface="Calibri" panose="020F0502020204030204" pitchFamily="34" charset="0"/>
                <a:cs typeface="Times New Roman" panose="02020603050405020304" pitchFamily="18" charset="0"/>
              </a:rPr>
              <a:t>hy is it possible for friends to be different than each other?</a:t>
            </a:r>
            <a:endParaRPr lang="en-US" sz="36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dirty="0">
              <a:solidFill>
                <a:schemeClr val="dk1"/>
              </a:solidFill>
              <a:latin typeface="Calibri"/>
              <a:ea typeface="Calibri"/>
              <a:cs typeface="Calibri"/>
              <a:sym typeface="Calibri"/>
            </a:endParaRPr>
          </a:p>
        </p:txBody>
      </p:sp>
      <p:pic>
        <p:nvPicPr>
          <p:cNvPr id="421" name="Google Shape;421;p58" descr="A cartoon of animals on boxes&#10;&#10;Description automatically generated"/>
          <p:cNvPicPr preferRelativeResize="0"/>
          <p:nvPr/>
        </p:nvPicPr>
        <p:blipFill rotWithShape="1">
          <a:blip r:embed="rId3">
            <a:alphaModFix/>
          </a:blip>
          <a:srcRect/>
          <a:stretch/>
        </p:blipFill>
        <p:spPr>
          <a:xfrm>
            <a:off x="8222494" y="1715256"/>
            <a:ext cx="2318203" cy="1770440"/>
          </a:xfrm>
          <a:prstGeom prst="rect">
            <a:avLst/>
          </a:prstGeom>
          <a:noFill/>
          <a:ln>
            <a:noFill/>
          </a:ln>
        </p:spPr>
      </p:pic>
      <p:pic>
        <p:nvPicPr>
          <p:cNvPr id="422" name="Google Shape;422;p58" descr="An animal on a motorcycle&#10;&#10;Description automatically generated"/>
          <p:cNvPicPr preferRelativeResize="0"/>
          <p:nvPr/>
        </p:nvPicPr>
        <p:blipFill rotWithShape="1">
          <a:blip r:embed="rId4">
            <a:alphaModFix/>
          </a:blip>
          <a:srcRect/>
          <a:stretch/>
        </p:blipFill>
        <p:spPr>
          <a:xfrm>
            <a:off x="8220226" y="3914321"/>
            <a:ext cx="2317750" cy="191361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9"/>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Saving</a:t>
            </a:r>
            <a:endParaRPr sz="4400">
              <a:solidFill>
                <a:schemeClr val="dk1"/>
              </a:solidFill>
              <a:latin typeface="Calibri"/>
              <a:ea typeface="Calibri"/>
              <a:cs typeface="Calibri"/>
              <a:sym typeface="Calibri"/>
            </a:endParaRPr>
          </a:p>
        </p:txBody>
      </p:sp>
      <p:sp>
        <p:nvSpPr>
          <p:cNvPr id="428" name="Google Shape;428;p59"/>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429" name="Google Shape;429;p59"/>
          <p:cNvSpPr txBox="1"/>
          <p:nvPr/>
        </p:nvSpPr>
        <p:spPr>
          <a:xfrm>
            <a:off x="770959" y="2019149"/>
            <a:ext cx="6211288"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Lesson Plan by St. Louis Federal Reserve Bank</a:t>
            </a:r>
            <a:endParaRPr sz="28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414A58"/>
              </a:buClr>
              <a:buSzPts val="3600"/>
              <a:buFont typeface="Arial"/>
              <a:buNone/>
            </a:pPr>
            <a:r>
              <a:rPr lang="en-US" sz="3600" u="sng">
                <a:solidFill>
                  <a:schemeClr val="hlink"/>
                </a:solidFill>
                <a:latin typeface="Calibri"/>
                <a:ea typeface="Calibri"/>
                <a:cs typeface="Calibri"/>
                <a:sym typeface="Calibri"/>
                <a:hlinkClick r:id="rId3"/>
              </a:rPr>
              <a:t>The Pickle Patch Bath Tub</a:t>
            </a:r>
            <a:endParaRPr sz="3600">
              <a:solidFill>
                <a:srgbClr val="414A58"/>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Students learn about opportunity cost, saving, savings goals and a savings plan by reading </a:t>
            </a:r>
            <a:r>
              <a:rPr lang="en-US" sz="2800" i="1">
                <a:solidFill>
                  <a:schemeClr val="dk1"/>
                </a:solidFill>
                <a:latin typeface="Calibri"/>
                <a:ea typeface="Calibri"/>
                <a:cs typeface="Calibri"/>
                <a:sym typeface="Calibri"/>
              </a:rPr>
              <a:t>The Pickle Patch Bathtub</a:t>
            </a:r>
            <a:r>
              <a:rPr lang="en-US" sz="2800">
                <a:solidFill>
                  <a:schemeClr val="dk1"/>
                </a:solidFill>
                <a:latin typeface="Calibri"/>
                <a:ea typeface="Calibri"/>
                <a:cs typeface="Calibri"/>
                <a:sym typeface="Calibri"/>
              </a:rPr>
              <a:t>. Students will develop savings plans that lead to their own savings goals.</a:t>
            </a:r>
            <a:endParaRPr/>
          </a:p>
          <a:p>
            <a:pPr marL="0" marR="0" lvl="0" indent="0" algn="ctr"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u="sng">
              <a:solidFill>
                <a:schemeClr val="hlink"/>
              </a:solidFill>
              <a:latin typeface="Calibri"/>
              <a:ea typeface="Calibri"/>
              <a:cs typeface="Calibri"/>
              <a:sym typeface="Calibri"/>
              <a:hlinkClick r:id="rId4"/>
            </a:endParaRPr>
          </a:p>
        </p:txBody>
      </p:sp>
      <p:pic>
        <p:nvPicPr>
          <p:cNvPr id="430" name="Google Shape;430;p59" descr="A book cover of a group of women lying in a bathtub&#10;&#10;Description automatically generated"/>
          <p:cNvPicPr preferRelativeResize="0"/>
          <p:nvPr/>
        </p:nvPicPr>
        <p:blipFill rotWithShape="1">
          <a:blip r:embed="rId5">
            <a:alphaModFix/>
          </a:blip>
          <a:srcRect/>
          <a:stretch/>
        </p:blipFill>
        <p:spPr>
          <a:xfrm>
            <a:off x="7353451" y="1484010"/>
            <a:ext cx="2952145" cy="2378075"/>
          </a:xfrm>
          <a:prstGeom prst="rect">
            <a:avLst/>
          </a:prstGeom>
          <a:noFill/>
          <a:ln>
            <a:noFill/>
          </a:ln>
        </p:spPr>
      </p:pic>
      <p:pic>
        <p:nvPicPr>
          <p:cNvPr id="431" name="Google Shape;431;p59" descr="A cartoon of a bathtub&#10;&#10;Description automatically generated"/>
          <p:cNvPicPr preferRelativeResize="0"/>
          <p:nvPr/>
        </p:nvPicPr>
        <p:blipFill rotWithShape="1">
          <a:blip r:embed="rId6">
            <a:alphaModFix/>
          </a:blip>
          <a:srcRect/>
          <a:stretch/>
        </p:blipFill>
        <p:spPr>
          <a:xfrm>
            <a:off x="9057368" y="2955774"/>
            <a:ext cx="2495550" cy="2857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0"/>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437" name="Google Shape;437;p60"/>
          <p:cNvSpPr txBox="1"/>
          <p:nvPr/>
        </p:nvSpPr>
        <p:spPr>
          <a:xfrm>
            <a:off x="770959" y="2019149"/>
            <a:ext cx="6211288"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Activities for Pickles, Pickles, I Like Pickles</a:t>
            </a:r>
            <a:endParaRPr/>
          </a:p>
          <a:p>
            <a:pPr marL="0" marR="0" lvl="0" indent="0" algn="ctr"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r>
              <a:rPr lang="en-US" sz="2600" u="sng">
                <a:solidFill>
                  <a:schemeClr val="hlink"/>
                </a:solidFill>
                <a:latin typeface="Calibri"/>
                <a:ea typeface="Calibri"/>
                <a:cs typeface="Calibri"/>
                <a:sym typeface="Calibri"/>
                <a:hlinkClick r:id="rId3"/>
              </a:rPr>
              <a:t>https://docs.google.com/document/d/1G55BlbTnvZN5YFy_SmFrbSVupkCyyobkVj72tb4qYyY/edit?usp=sharing</a:t>
            </a:r>
            <a:r>
              <a:rPr lang="en-US" sz="2600">
                <a:solidFill>
                  <a:schemeClr val="dk1"/>
                </a:solidFill>
                <a:latin typeface="Calibri"/>
                <a:ea typeface="Calibri"/>
                <a:cs typeface="Calibri"/>
                <a:sym typeface="Calibri"/>
              </a:rPr>
              <a:t> </a:t>
            </a:r>
            <a:endParaRPr sz="2600">
              <a:solidFill>
                <a:schemeClr val="dk1"/>
              </a:solidFill>
              <a:latin typeface="Calibri"/>
              <a:ea typeface="Calibri"/>
              <a:cs typeface="Calibri"/>
              <a:sym typeface="Calibri"/>
            </a:endParaRPr>
          </a:p>
        </p:txBody>
      </p:sp>
      <p:pic>
        <p:nvPicPr>
          <p:cNvPr id="438" name="Google Shape;438;p60" descr="A cartoon of a child&#10;&#10;Description automatically generated"/>
          <p:cNvPicPr preferRelativeResize="0"/>
          <p:nvPr/>
        </p:nvPicPr>
        <p:blipFill rotWithShape="1">
          <a:blip r:embed="rId4">
            <a:alphaModFix/>
          </a:blip>
          <a:srcRect/>
          <a:stretch/>
        </p:blipFill>
        <p:spPr>
          <a:xfrm>
            <a:off x="7478032" y="2023987"/>
            <a:ext cx="3658507" cy="3596216"/>
          </a:xfrm>
          <a:prstGeom prst="rect">
            <a:avLst/>
          </a:prstGeom>
          <a:noFill/>
          <a:ln>
            <a:noFill/>
          </a:ln>
        </p:spPr>
      </p:pic>
      <p:sp>
        <p:nvSpPr>
          <p:cNvPr id="439" name="Google Shape;439;p60"/>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Extra Yummies</a:t>
            </a:r>
            <a:endParaRPr sz="4400">
              <a:solidFill>
                <a:srgbClr val="414A58"/>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61" descr="A book cover with a sloth and squirrel in a pickle jar&#10;&#10;Description automatically generated"/>
          <p:cNvPicPr preferRelativeResize="0"/>
          <p:nvPr/>
        </p:nvPicPr>
        <p:blipFill rotWithShape="1">
          <a:blip r:embed="rId3">
            <a:alphaModFix/>
          </a:blip>
          <a:srcRect l="21640" r="26788"/>
          <a:stretch/>
        </p:blipFill>
        <p:spPr>
          <a:xfrm>
            <a:off x="6193218" y="0"/>
            <a:ext cx="6083813" cy="6858000"/>
          </a:xfrm>
          <a:prstGeom prst="rect">
            <a:avLst/>
          </a:prstGeom>
          <a:noFill/>
          <a:ln>
            <a:noFill/>
          </a:ln>
        </p:spPr>
      </p:pic>
      <p:pic>
        <p:nvPicPr>
          <p:cNvPr id="445" name="Google Shape;445;p61"/>
          <p:cNvPicPr preferRelativeResize="0"/>
          <p:nvPr/>
        </p:nvPicPr>
        <p:blipFill rotWithShape="1">
          <a:blip r:embed="rId4">
            <a:alphaModFix/>
          </a:blip>
          <a:srcRect l="29" r="28"/>
          <a:stretch/>
        </p:blipFill>
        <p:spPr>
          <a:xfrm>
            <a:off x="0" y="0"/>
            <a:ext cx="9411909" cy="6896083"/>
          </a:xfrm>
          <a:prstGeom prst="rect">
            <a:avLst/>
          </a:prstGeom>
          <a:noFill/>
          <a:ln>
            <a:noFill/>
          </a:ln>
        </p:spPr>
      </p:pic>
      <p:sp>
        <p:nvSpPr>
          <p:cNvPr id="446" name="Google Shape;446;p61"/>
          <p:cNvSpPr txBox="1">
            <a:spLocks noGrp="1"/>
          </p:cNvSpPr>
          <p:nvPr>
            <p:ph type="body" idx="1"/>
          </p:nvPr>
        </p:nvSpPr>
        <p:spPr>
          <a:xfrm>
            <a:off x="570895" y="2522383"/>
            <a:ext cx="6161315" cy="16884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14A58"/>
              </a:buClr>
              <a:buSzPts val="5000"/>
              <a:buFont typeface="Calibri"/>
              <a:buNone/>
            </a:pPr>
            <a:r>
              <a:rPr lang="en-US" sz="5000">
                <a:solidFill>
                  <a:srgbClr val="414A58"/>
                </a:solidFill>
                <a:latin typeface="Calibri"/>
                <a:ea typeface="Calibri"/>
                <a:cs typeface="Calibri"/>
                <a:sym typeface="Calibri"/>
              </a:rPr>
              <a:t>3  - Resources and Support Materials</a:t>
            </a:r>
            <a:endParaRPr/>
          </a:p>
        </p:txBody>
      </p:sp>
      <p:pic>
        <p:nvPicPr>
          <p:cNvPr id="447" name="Google Shape;447;p61"/>
          <p:cNvPicPr preferRelativeResize="0"/>
          <p:nvPr/>
        </p:nvPicPr>
        <p:blipFill rotWithShape="1">
          <a:blip r:embed="rId5">
            <a:alphaModFix/>
          </a:blip>
          <a:srcRect/>
          <a:stretch/>
        </p:blipFill>
        <p:spPr>
          <a:xfrm>
            <a:off x="708075" y="4860038"/>
            <a:ext cx="2597021" cy="132556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2"/>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453" name="Google Shape;453;p62"/>
          <p:cNvSpPr txBox="1"/>
          <p:nvPr/>
        </p:nvSpPr>
        <p:spPr>
          <a:xfrm>
            <a:off x="770959" y="2019149"/>
            <a:ext cx="6211288"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A List of K-5 Personal Finance Resources</a:t>
            </a:r>
            <a:endParaRPr/>
          </a:p>
          <a:p>
            <a:pPr marL="0" marR="0" lvl="0" indent="0" algn="ctr"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457200" marR="0" lvl="0" indent="-457200" algn="ctr" rtl="0">
              <a:lnSpc>
                <a:spcPct val="90000"/>
              </a:lnSpc>
              <a:spcBef>
                <a:spcPts val="0"/>
              </a:spcBef>
              <a:spcAft>
                <a:spcPts val="0"/>
              </a:spcAft>
              <a:buClr>
                <a:schemeClr val="dk1"/>
              </a:buClr>
              <a:buSzPts val="2600"/>
              <a:buFont typeface="Arial"/>
              <a:buChar char="•"/>
            </a:pPr>
            <a:r>
              <a:rPr lang="en-US" sz="2600" u="sng">
                <a:solidFill>
                  <a:schemeClr val="hlink"/>
                </a:solidFill>
                <a:latin typeface="Calibri"/>
                <a:ea typeface="Calibri"/>
                <a:cs typeface="Calibri"/>
                <a:sym typeface="Calibri"/>
                <a:hlinkClick r:id="rId3"/>
              </a:rPr>
              <a:t>Reading Makes Cents Program</a:t>
            </a:r>
            <a:endParaRPr sz="2600">
              <a:solidFill>
                <a:schemeClr val="dk1"/>
              </a:solidFill>
              <a:latin typeface="Calibri"/>
              <a:ea typeface="Calibri"/>
              <a:cs typeface="Calibri"/>
              <a:sym typeface="Calibri"/>
            </a:endParaRPr>
          </a:p>
          <a:p>
            <a:pPr marL="457200" marR="0" lvl="0" indent="-457200" algn="ctr" rtl="0">
              <a:lnSpc>
                <a:spcPct val="90000"/>
              </a:lnSpc>
              <a:spcBef>
                <a:spcPts val="0"/>
              </a:spcBef>
              <a:spcAft>
                <a:spcPts val="0"/>
              </a:spcAft>
              <a:buClr>
                <a:schemeClr val="dk1"/>
              </a:buClr>
              <a:buSzPts val="2600"/>
              <a:buFont typeface="Arial"/>
              <a:buChar char="•"/>
            </a:pPr>
            <a:r>
              <a:rPr lang="en-US" sz="2600" u="sng">
                <a:solidFill>
                  <a:schemeClr val="hlink"/>
                </a:solidFill>
                <a:latin typeface="Calibri"/>
                <a:ea typeface="Calibri"/>
                <a:cs typeface="Calibri"/>
                <a:sym typeface="Calibri"/>
                <a:hlinkClick r:id="rId4"/>
              </a:rPr>
              <a:t>RMC Sloth and Squirrel Lessons</a:t>
            </a:r>
            <a:endParaRPr sz="2800">
              <a:solidFill>
                <a:schemeClr val="dk1"/>
              </a:solidFill>
              <a:latin typeface="Calibri"/>
              <a:ea typeface="Calibri"/>
              <a:cs typeface="Calibri"/>
              <a:sym typeface="Calibri"/>
            </a:endParaRPr>
          </a:p>
          <a:p>
            <a:pPr marL="457200" marR="0" lvl="0" indent="-457200" algn="ctr" rtl="0">
              <a:lnSpc>
                <a:spcPct val="90000"/>
              </a:lnSpc>
              <a:spcBef>
                <a:spcPts val="0"/>
              </a:spcBef>
              <a:spcAft>
                <a:spcPts val="0"/>
              </a:spcAft>
              <a:buClr>
                <a:schemeClr val="dk1"/>
              </a:buClr>
              <a:buSzPts val="2600"/>
              <a:buFont typeface="Arial"/>
              <a:buChar char="•"/>
            </a:pPr>
            <a:r>
              <a:rPr lang="en-US" sz="2600" u="sng">
                <a:solidFill>
                  <a:schemeClr val="hlink"/>
                </a:solidFill>
                <a:latin typeface="Calibri"/>
                <a:ea typeface="Calibri"/>
                <a:cs typeface="Calibri"/>
                <a:sym typeface="Calibri"/>
                <a:hlinkClick r:id="rId5"/>
              </a:rPr>
              <a:t>Find More Lessons and Activities by Virginia Council on Economic Education</a:t>
            </a:r>
            <a:endParaRPr/>
          </a:p>
          <a:p>
            <a:pPr marL="0" marR="0" lvl="0" indent="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
        <p:nvSpPr>
          <p:cNvPr id="454" name="Google Shape;454;p62"/>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Reading Makes Cents</a:t>
            </a:r>
            <a:endParaRPr sz="4400">
              <a:solidFill>
                <a:srgbClr val="414A58"/>
              </a:solidFill>
              <a:latin typeface="Calibri"/>
              <a:ea typeface="Calibri"/>
              <a:cs typeface="Calibri"/>
              <a:sym typeface="Calibri"/>
            </a:endParaRPr>
          </a:p>
        </p:txBody>
      </p:sp>
      <p:pic>
        <p:nvPicPr>
          <p:cNvPr id="455" name="Google Shape;455;p62" descr="A screenshot of a device&#10;&#10;Description automatically generated"/>
          <p:cNvPicPr preferRelativeResize="0"/>
          <p:nvPr/>
        </p:nvPicPr>
        <p:blipFill rotWithShape="1">
          <a:blip r:embed="rId6">
            <a:alphaModFix/>
          </a:blip>
          <a:srcRect/>
          <a:stretch/>
        </p:blipFill>
        <p:spPr>
          <a:xfrm>
            <a:off x="7264702" y="1649488"/>
            <a:ext cx="3782785" cy="434521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3"/>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461" name="Google Shape;461;p63"/>
          <p:cNvSpPr txBox="1"/>
          <p:nvPr/>
        </p:nvSpPr>
        <p:spPr>
          <a:xfrm>
            <a:off x="770959" y="2019149"/>
            <a:ext cx="6211288"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A List of K-5 Economics Resources</a:t>
            </a:r>
            <a:endParaRPr/>
          </a:p>
          <a:p>
            <a:pPr marL="0" marR="0" lvl="0" indent="0" algn="ctr"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457200" marR="0" lvl="0" indent="-457200" algn="ctr" rtl="0">
              <a:lnSpc>
                <a:spcPct val="90000"/>
              </a:lnSpc>
              <a:spcBef>
                <a:spcPts val="0"/>
              </a:spcBef>
              <a:spcAft>
                <a:spcPts val="0"/>
              </a:spcAft>
              <a:buClr>
                <a:schemeClr val="dk1"/>
              </a:buClr>
              <a:buSzPts val="2600"/>
              <a:buFont typeface="Arial"/>
              <a:buChar char="•"/>
            </a:pPr>
            <a:r>
              <a:rPr lang="en-US" sz="2600" u="sng">
                <a:solidFill>
                  <a:schemeClr val="hlink"/>
                </a:solidFill>
                <a:latin typeface="Calibri"/>
                <a:ea typeface="Calibri"/>
                <a:cs typeface="Calibri"/>
                <a:sym typeface="Calibri"/>
                <a:hlinkClick r:id="rId3"/>
              </a:rPr>
              <a:t>Reading Makes Cents Program</a:t>
            </a:r>
            <a:endParaRPr sz="2600">
              <a:solidFill>
                <a:schemeClr val="dk1"/>
              </a:solidFill>
              <a:latin typeface="Calibri"/>
              <a:ea typeface="Calibri"/>
              <a:cs typeface="Calibri"/>
              <a:sym typeface="Calibri"/>
            </a:endParaRPr>
          </a:p>
          <a:p>
            <a:pPr marL="457200" marR="0" lvl="0" indent="-457200" algn="ctr" rtl="0">
              <a:lnSpc>
                <a:spcPct val="90000"/>
              </a:lnSpc>
              <a:spcBef>
                <a:spcPts val="0"/>
              </a:spcBef>
              <a:spcAft>
                <a:spcPts val="0"/>
              </a:spcAft>
              <a:buClr>
                <a:schemeClr val="dk1"/>
              </a:buClr>
              <a:buSzPts val="2600"/>
              <a:buFont typeface="Arial"/>
              <a:buChar char="•"/>
            </a:pPr>
            <a:r>
              <a:rPr lang="en-US" sz="2600" u="sng">
                <a:solidFill>
                  <a:schemeClr val="hlink"/>
                </a:solidFill>
                <a:latin typeface="Calibri"/>
                <a:ea typeface="Calibri"/>
                <a:cs typeface="Calibri"/>
                <a:sym typeface="Calibri"/>
                <a:hlinkClick r:id="rId4"/>
              </a:rPr>
              <a:t>RMC Sloth and Squirrel Lessons</a:t>
            </a:r>
            <a:endParaRPr sz="2800">
              <a:solidFill>
                <a:schemeClr val="dk1"/>
              </a:solidFill>
              <a:latin typeface="Calibri"/>
              <a:ea typeface="Calibri"/>
              <a:cs typeface="Calibri"/>
              <a:sym typeface="Calibri"/>
            </a:endParaRPr>
          </a:p>
          <a:p>
            <a:pPr marL="457200" marR="0" lvl="0" indent="-457200" algn="ctr" rtl="0">
              <a:lnSpc>
                <a:spcPct val="90000"/>
              </a:lnSpc>
              <a:spcBef>
                <a:spcPts val="0"/>
              </a:spcBef>
              <a:spcAft>
                <a:spcPts val="0"/>
              </a:spcAft>
              <a:buClr>
                <a:schemeClr val="dk1"/>
              </a:buClr>
              <a:buSzPts val="2600"/>
              <a:buFont typeface="Arial"/>
              <a:buChar char="•"/>
            </a:pPr>
            <a:r>
              <a:rPr lang="en-US" sz="2600" u="sng">
                <a:solidFill>
                  <a:schemeClr val="hlink"/>
                </a:solidFill>
                <a:latin typeface="Calibri"/>
                <a:ea typeface="Calibri"/>
                <a:cs typeface="Calibri"/>
                <a:sym typeface="Calibri"/>
                <a:hlinkClick r:id="rId5"/>
              </a:rPr>
              <a:t>Find More Lessons and Activities by Virginia Council on Economic Education</a:t>
            </a:r>
            <a:endParaRPr/>
          </a:p>
          <a:p>
            <a:pPr marL="0" marR="0" lvl="0" indent="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
        <p:nvSpPr>
          <p:cNvPr id="462" name="Google Shape;462;p63"/>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Grab and Go Economic Concepts</a:t>
            </a:r>
            <a:endParaRPr sz="4400">
              <a:solidFill>
                <a:schemeClr val="dk1"/>
              </a:solidFill>
              <a:latin typeface="Calibri"/>
              <a:ea typeface="Calibri"/>
              <a:cs typeface="Calibri"/>
              <a:sym typeface="Calibri"/>
            </a:endParaRPr>
          </a:p>
        </p:txBody>
      </p:sp>
      <p:pic>
        <p:nvPicPr>
          <p:cNvPr id="463" name="Google Shape;463;p63" descr="A cover of a book&#10;&#10;Description automatically generated"/>
          <p:cNvPicPr preferRelativeResize="0"/>
          <p:nvPr/>
        </p:nvPicPr>
        <p:blipFill rotWithShape="1">
          <a:blip r:embed="rId6">
            <a:alphaModFix/>
          </a:blip>
          <a:srcRect/>
          <a:stretch/>
        </p:blipFill>
        <p:spPr>
          <a:xfrm>
            <a:off x="7587267" y="1696584"/>
            <a:ext cx="3427941" cy="477111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4"/>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sp>
        <p:nvSpPr>
          <p:cNvPr id="469" name="Google Shape;469;p64"/>
          <p:cNvSpPr txBox="1"/>
          <p:nvPr/>
        </p:nvSpPr>
        <p:spPr>
          <a:xfrm>
            <a:off x="770959" y="2019149"/>
            <a:ext cx="6211288"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600"/>
              <a:buFont typeface="Arial"/>
              <a:buNone/>
            </a:pPr>
            <a:r>
              <a:rPr lang="en-US" sz="2600" b="1">
                <a:solidFill>
                  <a:schemeClr val="dk1"/>
                </a:solidFill>
                <a:latin typeface="Calibri"/>
                <a:ea typeface="Calibri"/>
                <a:cs typeface="Calibri"/>
                <a:sym typeface="Calibri"/>
              </a:rPr>
              <a:t>A List of Books with Economic Concepts</a:t>
            </a:r>
            <a:endParaRPr/>
          </a:p>
          <a:p>
            <a:pPr marL="0" marR="0" lvl="0" indent="0" algn="ctr"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600"/>
              <a:buFont typeface="Arial"/>
              <a:buNone/>
            </a:pPr>
            <a:r>
              <a:rPr lang="en-US" sz="2600">
                <a:solidFill>
                  <a:schemeClr val="dk1"/>
                </a:solidFill>
                <a:latin typeface="Calibri"/>
                <a:ea typeface="Calibri"/>
                <a:cs typeface="Calibri"/>
                <a:sym typeface="Calibri"/>
              </a:rPr>
              <a:t>[Short description of what teachers can expect to find in books or concepts covered]</a:t>
            </a:r>
            <a:endParaRPr/>
          </a:p>
          <a:p>
            <a:pPr marL="0" marR="0" lvl="0" indent="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
        <p:nvSpPr>
          <p:cNvPr id="470" name="Google Shape;470;p64"/>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Picture Books</a:t>
            </a:r>
            <a:endParaRPr sz="4400">
              <a:solidFill>
                <a:schemeClr val="dk1"/>
              </a:solidFill>
              <a:latin typeface="Calibri"/>
              <a:ea typeface="Calibri"/>
              <a:cs typeface="Calibri"/>
              <a:sym typeface="Calibri"/>
            </a:endParaRPr>
          </a:p>
        </p:txBody>
      </p:sp>
      <p:pic>
        <p:nvPicPr>
          <p:cNvPr id="471" name="Google Shape;471;p64" descr="A screenshot of a book&#10;&#10;Description automatically generated"/>
          <p:cNvPicPr preferRelativeResize="0"/>
          <p:nvPr/>
        </p:nvPicPr>
        <p:blipFill rotWithShape="1">
          <a:blip r:embed="rId3">
            <a:alphaModFix/>
          </a:blip>
          <a:srcRect/>
          <a:stretch/>
        </p:blipFill>
        <p:spPr>
          <a:xfrm>
            <a:off x="7459209" y="1602997"/>
            <a:ext cx="3514725" cy="4619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Objectives</a:t>
            </a:r>
            <a:endParaRPr/>
          </a:p>
        </p:txBody>
      </p:sp>
      <p:sp>
        <p:nvSpPr>
          <p:cNvPr id="110" name="Google Shape;110;p19"/>
          <p:cNvSpPr txBox="1"/>
          <p:nvPr/>
        </p:nvSpPr>
        <p:spPr>
          <a:xfrm>
            <a:off x="770959" y="1825625"/>
            <a:ext cx="10517192"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You will be able to:</a:t>
            </a:r>
            <a:endParaRPr/>
          </a:p>
          <a:p>
            <a:pPr marL="0" marR="0" lvl="0" indent="0" algn="l" rtl="0">
              <a:lnSpc>
                <a:spcPct val="9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Explore the merits of using children’s picture books to teach economics and financial literacy.</a:t>
            </a:r>
            <a:endParaRPr/>
          </a:p>
          <a:p>
            <a:pPr marL="285750" marR="0" lvl="0" indent="-133350" algn="l" rtl="0">
              <a:lnSpc>
                <a:spcPct val="10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Relate the concepts of earning, spending, saving, human capital, consumers and producers, specialization, jobs, and choices.</a:t>
            </a:r>
            <a:endParaRPr/>
          </a:p>
          <a:p>
            <a:pPr marL="285750" marR="0" lvl="0" indent="-133350" algn="l" rtl="0">
              <a:lnSpc>
                <a:spcPct val="10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Examine the lessons and activities provided to support the presented material.</a:t>
            </a:r>
            <a:endParaRPr/>
          </a:p>
          <a:p>
            <a:pPr marL="285750" marR="0" lvl="0" indent="-133350" algn="l" rtl="0">
              <a:lnSpc>
                <a:spcPct val="10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Consider the cross curricular possibilities related to the Social Sciences, Math, Language Arts.</a:t>
            </a:r>
            <a:endParaRPr/>
          </a:p>
          <a:p>
            <a:pPr marL="285750" marR="0" lvl="0" indent="-171450" algn="l" rtl="0">
              <a:lnSpc>
                <a:spcPct val="100000"/>
              </a:lnSpc>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285750" marR="0" lvl="0" indent="-120650" algn="l" rtl="0">
              <a:lnSpc>
                <a:spcPct val="10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
        <p:nvSpPr>
          <p:cNvPr id="111" name="Google Shape;111;p19"/>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65" descr="A book cover with a sloth and squirrel in a pickle jar&#10;&#10;Description automatically generated"/>
          <p:cNvPicPr preferRelativeResize="0"/>
          <p:nvPr/>
        </p:nvPicPr>
        <p:blipFill rotWithShape="1">
          <a:blip r:embed="rId3">
            <a:alphaModFix/>
          </a:blip>
          <a:srcRect l="21640" r="26788"/>
          <a:stretch/>
        </p:blipFill>
        <p:spPr>
          <a:xfrm>
            <a:off x="6193218" y="0"/>
            <a:ext cx="6083813" cy="6858000"/>
          </a:xfrm>
          <a:prstGeom prst="rect">
            <a:avLst/>
          </a:prstGeom>
          <a:noFill/>
          <a:ln>
            <a:noFill/>
          </a:ln>
        </p:spPr>
      </p:pic>
      <p:pic>
        <p:nvPicPr>
          <p:cNvPr id="477" name="Google Shape;477;p65"/>
          <p:cNvPicPr preferRelativeResize="0"/>
          <p:nvPr/>
        </p:nvPicPr>
        <p:blipFill rotWithShape="1">
          <a:blip r:embed="rId4">
            <a:alphaModFix/>
          </a:blip>
          <a:srcRect l="29" r="28"/>
          <a:stretch/>
        </p:blipFill>
        <p:spPr>
          <a:xfrm>
            <a:off x="0" y="0"/>
            <a:ext cx="9411909" cy="6896083"/>
          </a:xfrm>
          <a:prstGeom prst="rect">
            <a:avLst/>
          </a:prstGeom>
          <a:noFill/>
          <a:ln>
            <a:noFill/>
          </a:ln>
        </p:spPr>
      </p:pic>
      <p:sp>
        <p:nvSpPr>
          <p:cNvPr id="478" name="Google Shape;478;p65"/>
          <p:cNvSpPr txBox="1">
            <a:spLocks noGrp="1"/>
          </p:cNvSpPr>
          <p:nvPr>
            <p:ph type="body" idx="1"/>
          </p:nvPr>
        </p:nvSpPr>
        <p:spPr>
          <a:xfrm>
            <a:off x="703943" y="2449812"/>
            <a:ext cx="6161315" cy="91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14A58"/>
              </a:buClr>
              <a:buSzPts val="5000"/>
              <a:buFont typeface="Calibri"/>
              <a:buNone/>
            </a:pPr>
            <a:r>
              <a:rPr lang="en-US" sz="5000">
                <a:solidFill>
                  <a:srgbClr val="414A58"/>
                </a:solidFill>
                <a:latin typeface="Calibri"/>
                <a:ea typeface="Calibri"/>
                <a:cs typeface="Calibri"/>
                <a:sym typeface="Calibri"/>
              </a:rPr>
              <a:t>4  - Conclusion</a:t>
            </a:r>
            <a:endParaRPr/>
          </a:p>
        </p:txBody>
      </p:sp>
      <p:pic>
        <p:nvPicPr>
          <p:cNvPr id="479" name="Google Shape;479;p65"/>
          <p:cNvPicPr preferRelativeResize="0"/>
          <p:nvPr/>
        </p:nvPicPr>
        <p:blipFill rotWithShape="1">
          <a:blip r:embed="rId5">
            <a:alphaModFix/>
          </a:blip>
          <a:srcRect/>
          <a:stretch/>
        </p:blipFill>
        <p:spPr>
          <a:xfrm>
            <a:off x="708075" y="4860038"/>
            <a:ext cx="2597021" cy="132556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6"/>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sp>
        <p:nvSpPr>
          <p:cNvPr id="485" name="Google Shape;485;p66"/>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Open for Discussion</a:t>
            </a:r>
            <a:endParaRPr sz="4400">
              <a:solidFill>
                <a:schemeClr val="dk1"/>
              </a:solidFill>
              <a:latin typeface="Calibri"/>
              <a:ea typeface="Calibri"/>
              <a:cs typeface="Calibri"/>
              <a:sym typeface="Calibri"/>
            </a:endParaRPr>
          </a:p>
        </p:txBody>
      </p:sp>
      <p:sp>
        <p:nvSpPr>
          <p:cNvPr id="486" name="Google Shape;486;p66"/>
          <p:cNvSpPr txBox="1"/>
          <p:nvPr/>
        </p:nvSpPr>
        <p:spPr>
          <a:xfrm>
            <a:off x="866019" y="1712685"/>
            <a:ext cx="10726057" cy="3785652"/>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Sloth &amp; Squirrel is recommended for the primary grades.  Do you think it could be used with upper elementary and middle school students?​</a:t>
            </a:r>
            <a:endParaRPr sz="180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This picture book is packed with economic and financial literacy concepts.  Can you think of any other content area it could be used for?​</a:t>
            </a:r>
            <a:endParaRPr/>
          </a:p>
          <a:p>
            <a:pPr marL="457200" marR="0" lvl="0" indent="-3048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Do you know of any other new picture books that could be used to teach economics and personal finance?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7"/>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
        <p:nvSpPr>
          <p:cNvPr id="492" name="Google Shape;492;p67"/>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Find A Local State Program</a:t>
            </a:r>
            <a:endParaRPr sz="4400">
              <a:solidFill>
                <a:schemeClr val="dk1"/>
              </a:solidFill>
              <a:latin typeface="Calibri"/>
              <a:ea typeface="Calibri"/>
              <a:cs typeface="Calibri"/>
              <a:sym typeface="Calibri"/>
            </a:endParaRPr>
          </a:p>
        </p:txBody>
      </p:sp>
      <p:sp>
        <p:nvSpPr>
          <p:cNvPr id="493" name="Google Shape;493;p67"/>
          <p:cNvSpPr/>
          <p:nvPr/>
        </p:nvSpPr>
        <p:spPr>
          <a:xfrm>
            <a:off x="3938210" y="3708400"/>
            <a:ext cx="4327675" cy="1328023"/>
          </a:xfrm>
          <a:prstGeom prst="roundRect">
            <a:avLst>
              <a:gd name="adj" fmla="val 16667"/>
            </a:avLst>
          </a:prstGeom>
          <a:solidFill>
            <a:schemeClr val="accent2"/>
          </a:solidFill>
          <a:ln w="12700" cap="flat" cmpd="sng">
            <a:solidFill>
              <a:srgbClr val="254D3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b="1" u="sng">
                <a:solidFill>
                  <a:schemeClr val="dk1"/>
                </a:solidFill>
                <a:latin typeface="Calibri"/>
                <a:ea typeface="Calibri"/>
                <a:cs typeface="Calibri"/>
                <a:sym typeface="Calibri"/>
              </a:rPr>
              <a:t>Search our Directory</a:t>
            </a:r>
            <a:endParaRPr sz="1800" u="sng">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494" name="Google Shape;494;p67"/>
          <p:cNvSpPr txBox="1"/>
          <p:nvPr/>
        </p:nvSpPr>
        <p:spPr>
          <a:xfrm>
            <a:off x="866019" y="1712685"/>
            <a:ext cx="1072605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CEE's affiliated network of 200 organizations educates the educators: providing the curriculum tools, the pedagogical support, and the community of peers that instruct, inspire, and guide. They are the ears on the street and a voice in the community for our programs.</a:t>
            </a:r>
            <a:endParaRPr/>
          </a:p>
        </p:txBody>
      </p:sp>
      <p:sp>
        <p:nvSpPr>
          <p:cNvPr id="495" name="Google Shape;495;p67"/>
          <p:cNvSpPr txBox="1"/>
          <p:nvPr/>
        </p:nvSpPr>
        <p:spPr>
          <a:xfrm>
            <a:off x="4724400" y="3200400"/>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67"/>
          <p:cNvSpPr txBox="1"/>
          <p:nvPr/>
        </p:nvSpPr>
        <p:spPr>
          <a:xfrm>
            <a:off x="2269067" y="5861353"/>
            <a:ext cx="779900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a:solidFill>
                  <a:schemeClr val="hlink"/>
                </a:solidFill>
                <a:latin typeface="Calibri"/>
                <a:ea typeface="Calibri"/>
                <a:cs typeface="Calibri"/>
                <a:sym typeface="Calibri"/>
                <a:hlinkClick r:id="rId3"/>
              </a:rPr>
              <a:t>https://www.councilforeconed.org/about/state-affiliates/</a:t>
            </a:r>
            <a:endParaRPr sz="18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8"/>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
        <p:nvSpPr>
          <p:cNvPr id="502" name="Google Shape;502;p68"/>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CEE Student Programs</a:t>
            </a:r>
            <a:endParaRPr sz="4400">
              <a:solidFill>
                <a:srgbClr val="414A58"/>
              </a:solidFill>
              <a:latin typeface="Calibri"/>
              <a:ea typeface="Calibri"/>
              <a:cs typeface="Calibri"/>
              <a:sym typeface="Calibri"/>
            </a:endParaRPr>
          </a:p>
        </p:txBody>
      </p:sp>
      <p:sp>
        <p:nvSpPr>
          <p:cNvPr id="503" name="Google Shape;503;p68"/>
          <p:cNvSpPr/>
          <p:nvPr/>
        </p:nvSpPr>
        <p:spPr>
          <a:xfrm>
            <a:off x="2106991" y="1562705"/>
            <a:ext cx="7835293" cy="1376403"/>
          </a:xfrm>
          <a:prstGeom prst="roundRect">
            <a:avLst>
              <a:gd name="adj" fmla="val 16667"/>
            </a:avLst>
          </a:prstGeom>
          <a:solidFill>
            <a:srgbClr val="DDF0E8"/>
          </a:solidFill>
          <a:ln w="12700" cap="flat" cmpd="sng">
            <a:solidFill>
              <a:srgbClr val="254D3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b="1" u="sng">
                <a:solidFill>
                  <a:schemeClr val="hlink"/>
                </a:solidFill>
                <a:latin typeface="Calibri"/>
                <a:ea typeface="Calibri"/>
                <a:cs typeface="Calibri"/>
                <a:sym typeface="Calibri"/>
                <a:hlinkClick r:id="rId3"/>
              </a:rPr>
              <a:t>Invest in Girls</a:t>
            </a:r>
            <a:endParaRPr sz="1800" u="sng">
              <a:solidFill>
                <a:schemeClr val="hlink"/>
              </a:solidFill>
              <a:latin typeface="Calibri"/>
              <a:ea typeface="Calibri"/>
              <a:cs typeface="Calibri"/>
              <a:sym typeface="Calibri"/>
              <a:hlinkClick r:id="rId3"/>
            </a:endParaRPr>
          </a:p>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sp>
        <p:nvSpPr>
          <p:cNvPr id="504" name="Google Shape;504;p68"/>
          <p:cNvSpPr/>
          <p:nvPr/>
        </p:nvSpPr>
        <p:spPr>
          <a:xfrm>
            <a:off x="2772227" y="3231847"/>
            <a:ext cx="7170055" cy="1328023"/>
          </a:xfrm>
          <a:prstGeom prst="roundRect">
            <a:avLst>
              <a:gd name="adj" fmla="val 16667"/>
            </a:avLst>
          </a:prstGeom>
          <a:solidFill>
            <a:srgbClr val="9AD4BC"/>
          </a:solidFill>
          <a:ln w="12700" cap="flat" cmpd="sng">
            <a:solidFill>
              <a:srgbClr val="254D3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b="1" u="sng">
                <a:solidFill>
                  <a:schemeClr val="hlink"/>
                </a:solidFill>
                <a:latin typeface="Calibri"/>
                <a:ea typeface="Calibri"/>
                <a:cs typeface="Calibri"/>
                <a:sym typeface="Calibri"/>
                <a:hlinkClick r:id="rId4"/>
              </a:rPr>
              <a:t>National Economics Challenge</a:t>
            </a:r>
            <a:endParaRPr/>
          </a:p>
          <a:p>
            <a:pPr marL="0" marR="0" lvl="0" indent="0" algn="ctr" rtl="0">
              <a:spcBef>
                <a:spcPts val="0"/>
              </a:spcBef>
              <a:spcAft>
                <a:spcPts val="0"/>
              </a:spcAft>
              <a:buNone/>
            </a:pPr>
            <a:endParaRPr sz="2400" b="1">
              <a:solidFill>
                <a:srgbClr val="FFFFFF"/>
              </a:solidFill>
              <a:latin typeface="Calibri"/>
              <a:ea typeface="Calibri"/>
              <a:cs typeface="Calibri"/>
              <a:sym typeface="Calibri"/>
            </a:endParaRPr>
          </a:p>
        </p:txBody>
      </p:sp>
      <p:sp>
        <p:nvSpPr>
          <p:cNvPr id="505" name="Google Shape;505;p68"/>
          <p:cNvSpPr/>
          <p:nvPr/>
        </p:nvSpPr>
        <p:spPr>
          <a:xfrm>
            <a:off x="3050417" y="4816322"/>
            <a:ext cx="6891865" cy="1328023"/>
          </a:xfrm>
          <a:prstGeom prst="roundRect">
            <a:avLst>
              <a:gd name="adj" fmla="val 16667"/>
            </a:avLst>
          </a:prstGeom>
          <a:solidFill>
            <a:schemeClr val="accent2"/>
          </a:solidFill>
          <a:ln w="12700" cap="flat" cmpd="sng">
            <a:solidFill>
              <a:srgbClr val="254D3C"/>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b="1" u="sng">
                <a:solidFill>
                  <a:schemeClr val="hlink"/>
                </a:solidFill>
                <a:latin typeface="Calibri"/>
                <a:ea typeface="Calibri"/>
                <a:cs typeface="Calibri"/>
                <a:sym typeface="Calibri"/>
                <a:hlinkClick r:id="rId5"/>
              </a:rPr>
              <a:t>National Personal Finance Challenge</a:t>
            </a:r>
            <a:endParaRPr sz="1800" u="sng">
              <a:solidFill>
                <a:schemeClr val="hlink"/>
              </a:solidFill>
              <a:latin typeface="Calibri"/>
              <a:ea typeface="Calibri"/>
              <a:cs typeface="Calibri"/>
              <a:sym typeface="Calibri"/>
              <a:hlinkClick r:id="rId5"/>
            </a:endParaRPr>
          </a:p>
          <a:p>
            <a:pPr marL="0" marR="0" lvl="0" indent="0" algn="ctr" rtl="0">
              <a:spcBef>
                <a:spcPts val="0"/>
              </a:spcBef>
              <a:spcAft>
                <a:spcPts val="0"/>
              </a:spcAft>
              <a:buNone/>
            </a:pPr>
            <a:endParaRPr sz="2400" b="1">
              <a:solidFill>
                <a:schemeClr val="lt1"/>
              </a:solidFill>
              <a:latin typeface="Calibri"/>
              <a:ea typeface="Calibri"/>
              <a:cs typeface="Calibri"/>
              <a:sym typeface="Calibri"/>
            </a:endParaRPr>
          </a:p>
        </p:txBody>
      </p:sp>
      <p:pic>
        <p:nvPicPr>
          <p:cNvPr id="506" name="Google Shape;506;p68" descr="A group of women laughing&#10;&#10;Description automatically generated"/>
          <p:cNvPicPr preferRelativeResize="0"/>
          <p:nvPr/>
        </p:nvPicPr>
        <p:blipFill rotWithShape="1">
          <a:blip r:embed="rId6">
            <a:alphaModFix/>
          </a:blip>
          <a:srcRect l="575" t="535" r="-574" b="38503"/>
          <a:stretch/>
        </p:blipFill>
        <p:spPr>
          <a:xfrm>
            <a:off x="1257905" y="1563310"/>
            <a:ext cx="2278149" cy="137817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07" name="Google Shape;507;p68"/>
          <p:cNvPicPr preferRelativeResize="0"/>
          <p:nvPr/>
        </p:nvPicPr>
        <p:blipFill rotWithShape="1">
          <a:blip r:embed="rId7">
            <a:alphaModFix/>
          </a:blip>
          <a:srcRect/>
          <a:stretch/>
        </p:blipFill>
        <p:spPr>
          <a:xfrm>
            <a:off x="1254881" y="3229428"/>
            <a:ext cx="2273905" cy="1331535"/>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508" name="Google Shape;508;p68" descr="A group of men wearing masks&#10;&#10;Description automatically generated"/>
          <p:cNvPicPr preferRelativeResize="0"/>
          <p:nvPr/>
        </p:nvPicPr>
        <p:blipFill rotWithShape="1">
          <a:blip r:embed="rId8">
            <a:alphaModFix/>
          </a:blip>
          <a:srcRect/>
          <a:stretch/>
        </p:blipFill>
        <p:spPr>
          <a:xfrm>
            <a:off x="1309310" y="4819952"/>
            <a:ext cx="2213431" cy="1327983"/>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9"/>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514" name="Google Shape;514;p69"/>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Our Generous Sponsors and Partners</a:t>
            </a:r>
            <a:endParaRPr sz="4400">
              <a:solidFill>
                <a:srgbClr val="414A58"/>
              </a:solidFill>
              <a:latin typeface="Calibri"/>
              <a:ea typeface="Calibri"/>
              <a:cs typeface="Calibri"/>
              <a:sym typeface="Calibri"/>
            </a:endParaRPr>
          </a:p>
        </p:txBody>
      </p:sp>
      <p:pic>
        <p:nvPicPr>
          <p:cNvPr id="515" name="Google Shape;515;p69" descr="Google Shape;119;p25"/>
          <p:cNvPicPr preferRelativeResize="0"/>
          <p:nvPr/>
        </p:nvPicPr>
        <p:blipFill rotWithShape="1">
          <a:blip r:embed="rId3">
            <a:alphaModFix/>
          </a:blip>
          <a:srcRect/>
          <a:stretch/>
        </p:blipFill>
        <p:spPr>
          <a:xfrm>
            <a:off x="1468815" y="2206626"/>
            <a:ext cx="2499480" cy="1381276"/>
          </a:xfrm>
          <a:prstGeom prst="rect">
            <a:avLst/>
          </a:prstGeom>
          <a:noFill/>
          <a:ln>
            <a:noFill/>
          </a:ln>
        </p:spPr>
      </p:pic>
      <p:pic>
        <p:nvPicPr>
          <p:cNvPr id="516" name="Google Shape;516;p69" descr="Google Shape;117;p25"/>
          <p:cNvPicPr preferRelativeResize="0"/>
          <p:nvPr/>
        </p:nvPicPr>
        <p:blipFill rotWithShape="1">
          <a:blip r:embed="rId4">
            <a:alphaModFix/>
          </a:blip>
          <a:srcRect/>
          <a:stretch/>
        </p:blipFill>
        <p:spPr>
          <a:xfrm>
            <a:off x="5542643" y="1914072"/>
            <a:ext cx="1951113" cy="1951113"/>
          </a:xfrm>
          <a:prstGeom prst="rect">
            <a:avLst/>
          </a:prstGeom>
          <a:noFill/>
          <a:ln>
            <a:noFill/>
          </a:ln>
        </p:spPr>
      </p:pic>
      <p:pic>
        <p:nvPicPr>
          <p:cNvPr id="517" name="Google Shape;517;p69" descr="Google Shape;112;p25"/>
          <p:cNvPicPr preferRelativeResize="0"/>
          <p:nvPr/>
        </p:nvPicPr>
        <p:blipFill rotWithShape="1">
          <a:blip r:embed="rId5">
            <a:alphaModFix/>
          </a:blip>
          <a:srcRect/>
          <a:stretch/>
        </p:blipFill>
        <p:spPr>
          <a:xfrm>
            <a:off x="1087059" y="4207631"/>
            <a:ext cx="5301494" cy="2446110"/>
          </a:xfrm>
          <a:prstGeom prst="rect">
            <a:avLst/>
          </a:prstGeom>
          <a:noFill/>
          <a:ln>
            <a:noFill/>
          </a:ln>
        </p:spPr>
      </p:pic>
      <p:pic>
        <p:nvPicPr>
          <p:cNvPr id="518" name="Google Shape;518;p69" descr="Google Shape;116;p25"/>
          <p:cNvPicPr preferRelativeResize="0"/>
          <p:nvPr/>
        </p:nvPicPr>
        <p:blipFill rotWithShape="1">
          <a:blip r:embed="rId6">
            <a:alphaModFix/>
          </a:blip>
          <a:srcRect/>
          <a:stretch/>
        </p:blipFill>
        <p:spPr>
          <a:xfrm>
            <a:off x="8390315" y="4737554"/>
            <a:ext cx="2209800" cy="1171575"/>
          </a:xfrm>
          <a:prstGeom prst="rect">
            <a:avLst/>
          </a:prstGeom>
          <a:noFill/>
          <a:ln>
            <a:noFill/>
          </a:ln>
        </p:spPr>
      </p:pic>
      <p:pic>
        <p:nvPicPr>
          <p:cNvPr id="519" name="Google Shape;519;p69" descr="Google Shape;120;p25"/>
          <p:cNvPicPr preferRelativeResize="0"/>
          <p:nvPr/>
        </p:nvPicPr>
        <p:blipFill rotWithShape="1">
          <a:blip r:embed="rId7">
            <a:alphaModFix/>
          </a:blip>
          <a:srcRect/>
          <a:stretch/>
        </p:blipFill>
        <p:spPr>
          <a:xfrm>
            <a:off x="8323035" y="2420560"/>
            <a:ext cx="2714625" cy="13144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0"/>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Contact Us</a:t>
            </a:r>
            <a:endParaRPr sz="4400">
              <a:solidFill>
                <a:schemeClr val="dk1"/>
              </a:solidFill>
              <a:latin typeface="Calibri"/>
              <a:ea typeface="Calibri"/>
              <a:cs typeface="Calibri"/>
              <a:sym typeface="Calibri"/>
            </a:endParaRPr>
          </a:p>
        </p:txBody>
      </p:sp>
      <p:sp>
        <p:nvSpPr>
          <p:cNvPr id="525" name="Google Shape;525;p70"/>
          <p:cNvSpPr txBox="1"/>
          <p:nvPr/>
        </p:nvSpPr>
        <p:spPr>
          <a:xfrm>
            <a:off x="3050184" y="1711105"/>
            <a:ext cx="7630354" cy="10354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a:solidFill>
                  <a:schemeClr val="dk1"/>
                </a:solidFill>
                <a:latin typeface="Calibri"/>
                <a:ea typeface="Calibri"/>
                <a:cs typeface="Calibri"/>
                <a:sym typeface="Calibri"/>
              </a:rPr>
              <a:t>Angie Battle </a:t>
            </a:r>
            <a:endParaRPr sz="24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2400" u="sng">
                <a:solidFill>
                  <a:schemeClr val="hlink"/>
                </a:solidFill>
                <a:latin typeface="Calibri"/>
                <a:ea typeface="Calibri"/>
                <a:cs typeface="Calibri"/>
                <a:sym typeface="Calibri"/>
                <a:hlinkClick r:id="rId3"/>
              </a:rPr>
              <a:t>jbattle15@gsu.edu</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
        <p:nvSpPr>
          <p:cNvPr id="526" name="Google Shape;526;p70"/>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
        <p:nvSpPr>
          <p:cNvPr id="527" name="Google Shape;527;p70"/>
          <p:cNvSpPr txBox="1"/>
          <p:nvPr/>
        </p:nvSpPr>
        <p:spPr>
          <a:xfrm>
            <a:off x="3011718" y="3306450"/>
            <a:ext cx="815927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Marsha Masters</a:t>
            </a:r>
            <a:endParaRPr/>
          </a:p>
          <a:p>
            <a:pPr marL="0" marR="0" lvl="0" indent="0" algn="l" rtl="0">
              <a:spcBef>
                <a:spcPts val="0"/>
              </a:spcBef>
              <a:spcAft>
                <a:spcPts val="0"/>
              </a:spcAft>
              <a:buNone/>
            </a:pPr>
            <a:r>
              <a:rPr lang="en-US" sz="2400" u="sng">
                <a:solidFill>
                  <a:schemeClr val="hlink"/>
                </a:solidFill>
                <a:latin typeface="Calibri"/>
                <a:ea typeface="Calibri"/>
                <a:cs typeface="Calibri"/>
                <a:sym typeface="Calibri"/>
                <a:hlinkClick r:id="rId4"/>
              </a:rPr>
              <a:t>marsha@economicsarkansas.org</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528" name="Google Shape;528;p70"/>
          <p:cNvSpPr txBox="1"/>
          <p:nvPr/>
        </p:nvSpPr>
        <p:spPr>
          <a:xfrm>
            <a:off x="3009937" y="5031968"/>
            <a:ext cx="826012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Lynne Farrell Stover</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u="sng">
                <a:solidFill>
                  <a:schemeClr val="hlink"/>
                </a:solidFill>
                <a:latin typeface="Calibri"/>
                <a:ea typeface="Calibri"/>
                <a:cs typeface="Calibri"/>
                <a:sym typeface="Calibri"/>
                <a:hlinkClick r:id="rId5"/>
              </a:rPr>
              <a:t>stoverlf@jmu.edu</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pic>
        <p:nvPicPr>
          <p:cNvPr id="529" name="Google Shape;529;p70" descr="A person with red hair wearing glasses&#10;&#10;Description automatically generated"/>
          <p:cNvPicPr preferRelativeResize="0"/>
          <p:nvPr/>
        </p:nvPicPr>
        <p:blipFill rotWithShape="1">
          <a:blip r:embed="rId6">
            <a:alphaModFix/>
          </a:blip>
          <a:srcRect/>
          <a:stretch/>
        </p:blipFill>
        <p:spPr>
          <a:xfrm>
            <a:off x="1608566" y="1695708"/>
            <a:ext cx="1004758" cy="1036422"/>
          </a:xfrm>
          <a:prstGeom prst="ellipse">
            <a:avLst/>
          </a:prstGeom>
          <a:noFill/>
          <a:ln>
            <a:noFill/>
          </a:ln>
          <a:effectLst>
            <a:outerShdw blurRad="381000" dist="292100" dir="5400000" sx="-80000" sy="-18000" rotWithShape="0">
              <a:srgbClr val="000000">
                <a:alpha val="21960"/>
              </a:srgbClr>
            </a:outerShdw>
          </a:effectLst>
        </p:spPr>
      </p:pic>
      <p:pic>
        <p:nvPicPr>
          <p:cNvPr id="530" name="Google Shape;530;p70" descr="A person smiling with a medal&#10;&#10;Description automatically generated"/>
          <p:cNvPicPr preferRelativeResize="0"/>
          <p:nvPr/>
        </p:nvPicPr>
        <p:blipFill rotWithShape="1">
          <a:blip r:embed="rId7">
            <a:alphaModFix/>
          </a:blip>
          <a:srcRect/>
          <a:stretch/>
        </p:blipFill>
        <p:spPr>
          <a:xfrm>
            <a:off x="1606249" y="3311482"/>
            <a:ext cx="885825" cy="1038225"/>
          </a:xfrm>
          <a:prstGeom prst="ellipse">
            <a:avLst/>
          </a:prstGeom>
          <a:noFill/>
          <a:ln>
            <a:noFill/>
          </a:ln>
          <a:effectLst>
            <a:outerShdw blurRad="381000" dist="292100" dir="5400000" sx="-80000" sy="-18000" rotWithShape="0">
              <a:srgbClr val="000000">
                <a:alpha val="21960"/>
              </a:srgbClr>
            </a:outerShdw>
          </a:effectLst>
        </p:spPr>
      </p:pic>
      <p:pic>
        <p:nvPicPr>
          <p:cNvPr id="531" name="Google Shape;531;p70" descr="A person with blonde hair wearing red glasses&#10;&#10;Description automatically generated"/>
          <p:cNvPicPr preferRelativeResize="0"/>
          <p:nvPr/>
        </p:nvPicPr>
        <p:blipFill rotWithShape="1">
          <a:blip r:embed="rId8">
            <a:alphaModFix/>
          </a:blip>
          <a:srcRect/>
          <a:stretch/>
        </p:blipFill>
        <p:spPr>
          <a:xfrm>
            <a:off x="1603933" y="5141183"/>
            <a:ext cx="931647" cy="1085850"/>
          </a:xfrm>
          <a:prstGeom prst="ellipse">
            <a:avLst/>
          </a:prstGeom>
          <a:noFill/>
          <a:ln>
            <a:noFill/>
          </a:ln>
          <a:effectLst>
            <a:outerShdw blurRad="381000" dist="292100" dir="5400000" sx="-80000" sy="-18000" rotWithShape="0">
              <a:srgbClr val="000000">
                <a:alpha val="2196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71" descr="A book cover with a sloth and squirrel in a pickle jar&#10;&#10;Description automatically generated"/>
          <p:cNvPicPr preferRelativeResize="0"/>
          <p:nvPr/>
        </p:nvPicPr>
        <p:blipFill rotWithShape="1">
          <a:blip r:embed="rId3">
            <a:alphaModFix/>
          </a:blip>
          <a:srcRect l="21640" r="26788"/>
          <a:stretch/>
        </p:blipFill>
        <p:spPr>
          <a:xfrm>
            <a:off x="6193218" y="0"/>
            <a:ext cx="6083813" cy="6858000"/>
          </a:xfrm>
          <a:prstGeom prst="rect">
            <a:avLst/>
          </a:prstGeom>
          <a:noFill/>
          <a:ln>
            <a:noFill/>
          </a:ln>
        </p:spPr>
      </p:pic>
      <p:pic>
        <p:nvPicPr>
          <p:cNvPr id="537" name="Google Shape;537;p71"/>
          <p:cNvPicPr preferRelativeResize="0"/>
          <p:nvPr/>
        </p:nvPicPr>
        <p:blipFill rotWithShape="1">
          <a:blip r:embed="rId4">
            <a:alphaModFix/>
          </a:blip>
          <a:srcRect l="29" r="28"/>
          <a:stretch/>
        </p:blipFill>
        <p:spPr>
          <a:xfrm>
            <a:off x="0" y="0"/>
            <a:ext cx="9411909" cy="6896083"/>
          </a:xfrm>
          <a:prstGeom prst="rect">
            <a:avLst/>
          </a:prstGeom>
          <a:noFill/>
          <a:ln>
            <a:noFill/>
          </a:ln>
        </p:spPr>
      </p:pic>
      <p:sp>
        <p:nvSpPr>
          <p:cNvPr id="538" name="Google Shape;538;p71"/>
          <p:cNvSpPr txBox="1">
            <a:spLocks noGrp="1"/>
          </p:cNvSpPr>
          <p:nvPr>
            <p:ph type="body" idx="1"/>
          </p:nvPr>
        </p:nvSpPr>
        <p:spPr>
          <a:xfrm>
            <a:off x="703943" y="2449812"/>
            <a:ext cx="6161315" cy="91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14A58"/>
              </a:buClr>
              <a:buSzPts val="5000"/>
              <a:buFont typeface="Calibri"/>
              <a:buNone/>
            </a:pPr>
            <a:r>
              <a:rPr lang="en-US" sz="5000">
                <a:solidFill>
                  <a:srgbClr val="414A58"/>
                </a:solidFill>
                <a:latin typeface="Calibri"/>
                <a:ea typeface="Calibri"/>
                <a:cs typeface="Calibri"/>
                <a:sym typeface="Calibri"/>
              </a:rPr>
              <a:t>Thank you</a:t>
            </a:r>
            <a:endParaRPr/>
          </a:p>
        </p:txBody>
      </p:sp>
      <p:pic>
        <p:nvPicPr>
          <p:cNvPr id="539" name="Google Shape;539;p71"/>
          <p:cNvPicPr preferRelativeResize="0"/>
          <p:nvPr/>
        </p:nvPicPr>
        <p:blipFill rotWithShape="1">
          <a:blip r:embed="rId5">
            <a:alphaModFix/>
          </a:blip>
          <a:srcRect/>
          <a:stretch/>
        </p:blipFill>
        <p:spPr>
          <a:xfrm>
            <a:off x="708075" y="4860038"/>
            <a:ext cx="2597021" cy="13255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Session Agenda</a:t>
            </a:r>
            <a:endParaRPr/>
          </a:p>
        </p:txBody>
      </p:sp>
      <p:sp>
        <p:nvSpPr>
          <p:cNvPr id="117" name="Google Shape;117;p20"/>
          <p:cNvSpPr txBox="1"/>
          <p:nvPr/>
        </p:nvSpPr>
        <p:spPr>
          <a:xfrm>
            <a:off x="770959" y="1825625"/>
            <a:ext cx="10517192" cy="4351338"/>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0"/>
              </a:spcAft>
              <a:buClr>
                <a:schemeClr val="dk1"/>
              </a:buClr>
              <a:buSzPts val="2600"/>
              <a:buFont typeface="Arial"/>
              <a:buAutoNum type="arabicPeriod"/>
            </a:pPr>
            <a:r>
              <a:rPr lang="en-US" sz="2600">
                <a:solidFill>
                  <a:schemeClr val="dk1"/>
                </a:solidFill>
                <a:latin typeface="Calibri"/>
                <a:ea typeface="Calibri"/>
                <a:cs typeface="Calibri"/>
                <a:sym typeface="Calibri"/>
              </a:rPr>
              <a:t>Introduction</a:t>
            </a:r>
            <a:endParaRPr/>
          </a:p>
          <a:p>
            <a:pPr marL="514350" marR="0" lvl="0" indent="-514350" algn="l" rtl="0">
              <a:lnSpc>
                <a:spcPct val="90000"/>
              </a:lnSpc>
              <a:spcBef>
                <a:spcPts val="1000"/>
              </a:spcBef>
              <a:spcAft>
                <a:spcPts val="0"/>
              </a:spcAft>
              <a:buClr>
                <a:schemeClr val="dk1"/>
              </a:buClr>
              <a:buSzPts val="2600"/>
              <a:buFont typeface="Arial"/>
              <a:buAutoNum type="arabicPeriod"/>
            </a:pPr>
            <a:r>
              <a:rPr lang="en-US" sz="2600">
                <a:solidFill>
                  <a:schemeClr val="dk1"/>
                </a:solidFill>
                <a:latin typeface="Calibri"/>
                <a:ea typeface="Calibri"/>
                <a:cs typeface="Calibri"/>
                <a:sym typeface="Calibri"/>
              </a:rPr>
              <a:t>Lesson Plans and Activities</a:t>
            </a:r>
            <a:endParaRPr/>
          </a:p>
          <a:p>
            <a:pPr marL="514350" marR="0" lvl="0" indent="-514350" algn="l" rtl="0">
              <a:lnSpc>
                <a:spcPct val="90000"/>
              </a:lnSpc>
              <a:spcBef>
                <a:spcPts val="1000"/>
              </a:spcBef>
              <a:spcAft>
                <a:spcPts val="0"/>
              </a:spcAft>
              <a:buClr>
                <a:schemeClr val="dk1"/>
              </a:buClr>
              <a:buSzPts val="2600"/>
              <a:buFont typeface="Arial"/>
              <a:buAutoNum type="arabicPeriod"/>
            </a:pPr>
            <a:r>
              <a:rPr lang="en-US" sz="2600">
                <a:solidFill>
                  <a:schemeClr val="dk1"/>
                </a:solidFill>
                <a:latin typeface="Calibri"/>
                <a:ea typeface="Calibri"/>
                <a:cs typeface="Calibri"/>
                <a:sym typeface="Calibri"/>
              </a:rPr>
              <a:t>Resources and Support Materials</a:t>
            </a:r>
            <a:endParaRPr/>
          </a:p>
          <a:p>
            <a:pPr marL="514350" marR="0" lvl="0" indent="-514350" algn="l" rtl="0">
              <a:lnSpc>
                <a:spcPct val="90000"/>
              </a:lnSpc>
              <a:spcBef>
                <a:spcPts val="1000"/>
              </a:spcBef>
              <a:spcAft>
                <a:spcPts val="0"/>
              </a:spcAft>
              <a:buClr>
                <a:schemeClr val="dk1"/>
              </a:buClr>
              <a:buSzPts val="2600"/>
              <a:buFont typeface="Arial"/>
              <a:buAutoNum type="arabicPeriod"/>
            </a:pPr>
            <a:r>
              <a:rPr lang="en-US" sz="2600">
                <a:solidFill>
                  <a:schemeClr val="dk1"/>
                </a:solidFill>
                <a:latin typeface="Calibri"/>
                <a:ea typeface="Calibri"/>
                <a:cs typeface="Calibri"/>
                <a:sym typeface="Calibri"/>
              </a:rPr>
              <a:t>Conclusion</a:t>
            </a:r>
            <a:endParaRPr/>
          </a:p>
          <a:p>
            <a:pPr marL="514350" marR="0" lvl="0" indent="-34925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a:p>
            <a:pPr marL="514350" marR="0" lvl="0" indent="-34925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
        <p:nvSpPr>
          <p:cNvPr id="118" name="Google Shape;118;p20"/>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19" name="Google Shape;119;p20" descr="A cartoon character holding a book&#10;&#10;Description automatically generated"/>
          <p:cNvPicPr preferRelativeResize="0"/>
          <p:nvPr/>
        </p:nvPicPr>
        <p:blipFill rotWithShape="1">
          <a:blip r:embed="rId3">
            <a:alphaModFix/>
          </a:blip>
          <a:srcRect/>
          <a:stretch/>
        </p:blipFill>
        <p:spPr>
          <a:xfrm>
            <a:off x="9151283" y="2309531"/>
            <a:ext cx="2181786" cy="22389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National Standards</a:t>
            </a:r>
            <a:endParaRPr sz="4400">
              <a:solidFill>
                <a:schemeClr val="dk1"/>
              </a:solidFill>
              <a:latin typeface="Calibri"/>
              <a:ea typeface="Calibri"/>
              <a:cs typeface="Calibri"/>
              <a:sym typeface="Calibri"/>
            </a:endParaRPr>
          </a:p>
        </p:txBody>
      </p:sp>
      <p:sp>
        <p:nvSpPr>
          <p:cNvPr id="125" name="Google Shape;125;p21"/>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126" name="Google Shape;126;p21" descr="A yellow and blue cover&#10;&#10;Description automatically generated"/>
          <p:cNvPicPr preferRelativeResize="0"/>
          <p:nvPr/>
        </p:nvPicPr>
        <p:blipFill rotWithShape="1">
          <a:blip r:embed="rId3">
            <a:alphaModFix/>
          </a:blip>
          <a:srcRect/>
          <a:stretch/>
        </p:blipFill>
        <p:spPr>
          <a:xfrm>
            <a:off x="1519328" y="1613648"/>
            <a:ext cx="3388478" cy="4356847"/>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27" name="Google Shape;127;p21"/>
          <p:cNvSpPr txBox="1"/>
          <p:nvPr/>
        </p:nvSpPr>
        <p:spPr>
          <a:xfrm>
            <a:off x="1451571" y="6183833"/>
            <a:ext cx="816684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a:solidFill>
                  <a:schemeClr val="hlink"/>
                </a:solidFill>
                <a:latin typeface="Calibri"/>
                <a:ea typeface="Calibri"/>
                <a:cs typeface="Calibri"/>
                <a:sym typeface="Calibri"/>
                <a:hlinkClick r:id="rId4"/>
              </a:rPr>
              <a:t>https://www.councilforeconed.org/policy-advocacy/k-12-standards/</a:t>
            </a:r>
            <a:endParaRPr sz="1800">
              <a:solidFill>
                <a:schemeClr val="dk1"/>
              </a:solidFill>
              <a:latin typeface="Calibri"/>
              <a:ea typeface="Calibri"/>
              <a:cs typeface="Calibri"/>
              <a:sym typeface="Calibri"/>
            </a:endParaRPr>
          </a:p>
        </p:txBody>
      </p:sp>
      <p:sp>
        <p:nvSpPr>
          <p:cNvPr id="128" name="Google Shape;128;p21"/>
          <p:cNvSpPr txBox="1"/>
          <p:nvPr/>
        </p:nvSpPr>
        <p:spPr>
          <a:xfrm>
            <a:off x="5634311" y="1713566"/>
            <a:ext cx="6114343" cy="4362543"/>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Content Standard 1: Earning Income</a:t>
            </a:r>
            <a:endParaRPr sz="2800">
              <a:solidFill>
                <a:schemeClr val="dk1"/>
              </a:solidFill>
              <a:latin typeface="Calibri"/>
              <a:ea typeface="Calibri"/>
              <a:cs typeface="Calibri"/>
              <a:sym typeface="Calibri"/>
            </a:endParaRPr>
          </a:p>
          <a:p>
            <a:pPr marL="514350" marR="0" lvl="0" indent="-51435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Content Standard 2: Spending</a:t>
            </a:r>
            <a:endParaRPr/>
          </a:p>
          <a:p>
            <a:pPr marL="514350" marR="0" lvl="0" indent="-51435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Content Standard 3: Saving</a:t>
            </a:r>
            <a:endParaRPr/>
          </a:p>
          <a:p>
            <a:pPr marL="514350" marR="0" lvl="0" indent="-51435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Content Standard 4: Investing</a:t>
            </a:r>
            <a:endParaRPr/>
          </a:p>
          <a:p>
            <a:pPr marL="514350" marR="0" lvl="0" indent="-34925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2"/>
          <p:cNvSpPr txBox="1"/>
          <p:nvPr/>
        </p:nvSpPr>
        <p:spPr>
          <a:xfrm>
            <a:off x="706223" y="469339"/>
            <a:ext cx="10582841" cy="12213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4A58"/>
              </a:buClr>
              <a:buSzPts val="4400"/>
              <a:buFont typeface="Calibri"/>
              <a:buNone/>
            </a:pPr>
            <a:r>
              <a:rPr lang="en-US" sz="4400">
                <a:solidFill>
                  <a:srgbClr val="414A58"/>
                </a:solidFill>
                <a:latin typeface="Calibri"/>
                <a:ea typeface="Calibri"/>
                <a:cs typeface="Calibri"/>
                <a:sym typeface="Calibri"/>
              </a:rPr>
              <a:t>National Standards</a:t>
            </a:r>
            <a:endParaRPr sz="4400">
              <a:solidFill>
                <a:schemeClr val="dk1"/>
              </a:solidFill>
              <a:latin typeface="Calibri"/>
              <a:ea typeface="Calibri"/>
              <a:cs typeface="Calibri"/>
              <a:sym typeface="Calibri"/>
            </a:endParaRPr>
          </a:p>
        </p:txBody>
      </p:sp>
      <p:sp>
        <p:nvSpPr>
          <p:cNvPr id="134" name="Google Shape;134;p22"/>
          <p:cNvSpPr txBox="1">
            <a:spLocks noGrp="1"/>
          </p:cNvSpPr>
          <p:nvPr>
            <p:ph type="sldNum" idx="12"/>
          </p:nvPr>
        </p:nvSpPr>
        <p:spPr>
          <a:xfrm>
            <a:off x="8604226" y="6374965"/>
            <a:ext cx="326334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135" name="Google Shape;135;p22" descr="The Voluntary National Content Standard Doc"/>
          <p:cNvPicPr preferRelativeResize="0"/>
          <p:nvPr/>
        </p:nvPicPr>
        <p:blipFill rotWithShape="1">
          <a:blip r:embed="rId3">
            <a:alphaModFix/>
          </a:blip>
          <a:srcRect/>
          <a:stretch/>
        </p:blipFill>
        <p:spPr>
          <a:xfrm>
            <a:off x="1743635" y="1548022"/>
            <a:ext cx="3359523" cy="436707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36" name="Google Shape;136;p22"/>
          <p:cNvSpPr txBox="1"/>
          <p:nvPr/>
        </p:nvSpPr>
        <p:spPr>
          <a:xfrm>
            <a:off x="1451571" y="6183833"/>
            <a:ext cx="816684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a:solidFill>
                  <a:schemeClr val="hlink"/>
                </a:solidFill>
                <a:latin typeface="Calibri"/>
                <a:ea typeface="Calibri"/>
                <a:cs typeface="Calibri"/>
                <a:sym typeface="Calibri"/>
                <a:hlinkClick r:id="rId4"/>
              </a:rPr>
              <a:t>https://www.councilforeconed.org/policy-advocacy/k-12-standards/</a:t>
            </a:r>
            <a:endParaRPr sz="1800">
              <a:solidFill>
                <a:schemeClr val="dk1"/>
              </a:solidFill>
              <a:latin typeface="Calibri"/>
              <a:ea typeface="Calibri"/>
              <a:cs typeface="Calibri"/>
              <a:sym typeface="Calibri"/>
            </a:endParaRPr>
          </a:p>
        </p:txBody>
      </p:sp>
      <p:sp>
        <p:nvSpPr>
          <p:cNvPr id="137" name="Google Shape;137;p22"/>
          <p:cNvSpPr txBox="1"/>
          <p:nvPr/>
        </p:nvSpPr>
        <p:spPr>
          <a:xfrm>
            <a:off x="5634312" y="1713566"/>
            <a:ext cx="5653840" cy="4362543"/>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Content Standard 1 : Scarcity</a:t>
            </a:r>
            <a:endParaRPr sz="2800">
              <a:solidFill>
                <a:schemeClr val="dk1"/>
              </a:solidFill>
              <a:latin typeface="Calibri"/>
              <a:ea typeface="Calibri"/>
              <a:cs typeface="Calibri"/>
              <a:sym typeface="Calibri"/>
            </a:endParaRPr>
          </a:p>
          <a:p>
            <a:pPr marL="514350" marR="0" lvl="0" indent="-51435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Content Standard 2: Decision Making</a:t>
            </a:r>
            <a:endParaRPr sz="2800">
              <a:solidFill>
                <a:schemeClr val="dk1"/>
              </a:solidFill>
              <a:latin typeface="Calibri"/>
              <a:ea typeface="Calibri"/>
              <a:cs typeface="Calibri"/>
              <a:sym typeface="Calibri"/>
            </a:endParaRPr>
          </a:p>
          <a:p>
            <a:pPr marL="514350" marR="0" lvl="0" indent="-51435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Content Standard 6: Specialization</a:t>
            </a:r>
            <a:endParaRPr/>
          </a:p>
          <a:p>
            <a:pPr marL="514350" marR="0" lvl="0" indent="-34925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descr="A book cover with a sloth and squirrel in a pickle jar&#10;&#10;Description automatically generated"/>
          <p:cNvPicPr preferRelativeResize="0"/>
          <p:nvPr/>
        </p:nvPicPr>
        <p:blipFill rotWithShape="1">
          <a:blip r:embed="rId3">
            <a:alphaModFix/>
          </a:blip>
          <a:srcRect l="21640" r="26788"/>
          <a:stretch/>
        </p:blipFill>
        <p:spPr>
          <a:xfrm>
            <a:off x="6193218" y="0"/>
            <a:ext cx="6083813" cy="6858000"/>
          </a:xfrm>
          <a:prstGeom prst="rect">
            <a:avLst/>
          </a:prstGeom>
          <a:noFill/>
          <a:ln>
            <a:noFill/>
          </a:ln>
        </p:spPr>
      </p:pic>
      <p:pic>
        <p:nvPicPr>
          <p:cNvPr id="143" name="Google Shape;143;p23"/>
          <p:cNvPicPr preferRelativeResize="0"/>
          <p:nvPr/>
        </p:nvPicPr>
        <p:blipFill rotWithShape="1">
          <a:blip r:embed="rId4">
            <a:alphaModFix/>
          </a:blip>
          <a:srcRect l="29" r="28"/>
          <a:stretch/>
        </p:blipFill>
        <p:spPr>
          <a:xfrm>
            <a:off x="0" y="0"/>
            <a:ext cx="9411909" cy="6896083"/>
          </a:xfrm>
          <a:prstGeom prst="rect">
            <a:avLst/>
          </a:prstGeom>
          <a:noFill/>
          <a:ln>
            <a:noFill/>
          </a:ln>
        </p:spPr>
      </p:pic>
      <p:sp>
        <p:nvSpPr>
          <p:cNvPr id="144" name="Google Shape;144;p23"/>
          <p:cNvSpPr txBox="1">
            <a:spLocks noGrp="1"/>
          </p:cNvSpPr>
          <p:nvPr>
            <p:ph type="body" idx="1"/>
          </p:nvPr>
        </p:nvSpPr>
        <p:spPr>
          <a:xfrm>
            <a:off x="703943" y="2449812"/>
            <a:ext cx="6161315" cy="91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414A58"/>
              </a:buClr>
              <a:buSzPts val="5000"/>
              <a:buFont typeface="Calibri"/>
              <a:buNone/>
            </a:pPr>
            <a:r>
              <a:rPr lang="en-US" sz="5000">
                <a:solidFill>
                  <a:srgbClr val="414A58"/>
                </a:solidFill>
                <a:latin typeface="Calibri"/>
                <a:ea typeface="Calibri"/>
                <a:cs typeface="Calibri"/>
                <a:sym typeface="Calibri"/>
              </a:rPr>
              <a:t>1  - Introduction</a:t>
            </a:r>
            <a:endParaRPr/>
          </a:p>
        </p:txBody>
      </p:sp>
      <p:pic>
        <p:nvPicPr>
          <p:cNvPr id="145" name="Google Shape;145;p23"/>
          <p:cNvPicPr preferRelativeResize="0"/>
          <p:nvPr/>
        </p:nvPicPr>
        <p:blipFill rotWithShape="1">
          <a:blip r:embed="rId5">
            <a:alphaModFix/>
          </a:blip>
          <a:srcRect/>
          <a:stretch/>
        </p:blipFill>
        <p:spPr>
          <a:xfrm>
            <a:off x="708075" y="4860038"/>
            <a:ext cx="2597021" cy="1325562"/>
          </a:xfrm>
          <a:prstGeom prst="rect">
            <a:avLst/>
          </a:prstGeom>
          <a:noFill/>
          <a:ln>
            <a:noFill/>
          </a:ln>
        </p:spPr>
      </p:pic>
    </p:spTree>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1439</Words>
  <Application>Microsoft Macintosh PowerPoint</Application>
  <PresentationFormat>Widescreen</PresentationFormat>
  <Paragraphs>239</Paragraphs>
  <Slides>56</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Calibri</vt:lpstr>
      <vt:lpstr>Inter Light</vt:lpstr>
      <vt:lpstr>Courier New</vt:lpstr>
      <vt:lpstr>Arial</vt:lpstr>
      <vt:lpstr>Helvetica</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Producers and Consumers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Joyclyn Angelina Battle</cp:lastModifiedBy>
  <cp:revision>1</cp:revision>
  <dcterms:modified xsi:type="dcterms:W3CDTF">2024-04-03T00:18:23Z</dcterms:modified>
</cp:coreProperties>
</file>