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-108" charset="-128"/>
        <a:cs typeface="MS PGothic" panose="020B0600070205080204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8"/>
    <p:restoredTop sz="94184"/>
  </p:normalViewPr>
  <p:slideViewPr>
    <p:cSldViewPr showGuides="1">
      <p:cViewPr varScale="1">
        <p:scale>
          <a:sx n="174" d="100"/>
          <a:sy n="174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.xml"/><Relationship Id="rId24" Type="http://schemas.openxmlformats.org/officeDocument/2006/relationships/customXml" Target="../customXml/item3.xml"/><Relationship Id="rId23" Type="http://schemas.openxmlformats.org/officeDocument/2006/relationships/customXml" Target="../customXml/item2.xml"/><Relationship Id="rId22" Type="http://schemas.openxmlformats.org/officeDocument/2006/relationships/customXml" Target="../customXml/item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-108" charset="-128"/>
        <a:cs typeface="MS PGothic" panose="020B0600070205080204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3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Where Does the Price of Pizza Come From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MS PGothic" panose="020B0600070205080204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-108" charset="-128"/>
          <a:cs typeface="MS PGothic" panose="020B0600070205080204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anose="020B0604020202020204" pitchFamily="34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44659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GB" sz="6000" dirty="0">
                <a:latin typeface="Luckiest Guy"/>
                <a:ea typeface="Luckiest Guy"/>
                <a:cs typeface="Luckiest Guy"/>
                <a:sym typeface="Luckiest Guy"/>
              </a:rPr>
              <a:t>Where Does the Price of Pizza Come From?</a:t>
            </a:r>
            <a:endParaRPr lang="en-US" sz="5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Google Shape;55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30212" y="3347417"/>
            <a:ext cx="2883575" cy="274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Equation of the line: y = (–1/250)(x) + 20 </a:t>
            </a:r>
            <a:endParaRPr lang="en-US" sz="3600" dirty="0">
              <a:effectLst/>
            </a:endParaRPr>
          </a:p>
        </p:txBody>
      </p:sp>
      <p:pic>
        <p:nvPicPr>
          <p:cNvPr id="4" name="Google Shape;118;p22"/>
          <p:cNvPicPr preferRelativeResize="0"/>
          <p:nvPr/>
        </p:nvPicPr>
        <p:blipFill rotWithShape="1">
          <a:blip r:embed="rId1"/>
          <a:srcRect b="4223"/>
          <a:stretch>
            <a:fillRect/>
          </a:stretch>
        </p:blipFill>
        <p:spPr>
          <a:xfrm>
            <a:off x="1461187" y="1981200"/>
            <a:ext cx="6221625" cy="43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Equation for line: y = (1/250)(x)</a:t>
            </a:r>
            <a:endParaRPr lang="en-US" sz="3600" dirty="0">
              <a:effectLst/>
            </a:endParaRPr>
          </a:p>
        </p:txBody>
      </p:sp>
      <p:pic>
        <p:nvPicPr>
          <p:cNvPr id="5" name="Google Shape;124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84497" y="2034439"/>
            <a:ext cx="5975006" cy="444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9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32925" y="1219200"/>
            <a:ext cx="6415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90424" y="1905000"/>
            <a:ext cx="6563151" cy="44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>
                <a:effectLst/>
              </a:rPr>
              <a:t>Where does the price of pizza come from?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Debrief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400" dirty="0"/>
              <a:t>________are looking to spend as little as possible for pizza and ___________ are looking to sell at as high a price as possible.</a:t>
            </a:r>
            <a:endParaRPr lang="en-US" sz="2400" dirty="0"/>
          </a:p>
          <a:p>
            <a:pPr>
              <a:lnSpc>
                <a:spcPts val="3500"/>
              </a:lnSpc>
            </a:pPr>
            <a:r>
              <a:rPr lang="en-US" sz="2400" dirty="0"/>
              <a:t>_________ emerges from the interaction of buyers and sellers.</a:t>
            </a:r>
            <a:endParaRPr lang="en-US" sz="2400" dirty="0"/>
          </a:p>
          <a:p>
            <a:pPr>
              <a:lnSpc>
                <a:spcPts val="3500"/>
              </a:lnSpc>
            </a:pPr>
            <a:r>
              <a:rPr lang="en-US" sz="2400" dirty="0"/>
              <a:t>___________ refers to the intersection of supply and demand. 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Debrief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en-US" sz="2400" dirty="0"/>
              <a:t> are looking to spend as little as possible for pizza and </a:t>
            </a: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sellers</a:t>
            </a:r>
            <a:r>
              <a:rPr lang="en-US" sz="2400" dirty="0"/>
              <a:t> are looking to sell at as high a price as possible.</a:t>
            </a:r>
            <a:endParaRPr lang="en-US" sz="2400" dirty="0"/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sz="2400" dirty="0"/>
              <a:t> emerges from the interaction of buyers and sellers.</a:t>
            </a:r>
            <a:endParaRPr lang="en-US" sz="2400" dirty="0"/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sz="24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en-US" sz="2400" dirty="0"/>
              <a:t> refers to the intersection of supply and demand. 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Learning Objectives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5334000" cy="4525963"/>
          </a:xfrm>
        </p:spPr>
        <p:txBody>
          <a:bodyPr/>
          <a:lstStyle/>
          <a:p>
            <a:r>
              <a:rPr lang="en-US" dirty="0"/>
              <a:t>Construct a graph using tabular data for buyers and sellers. </a:t>
            </a:r>
            <a:endParaRPr lang="en-US" dirty="0"/>
          </a:p>
          <a:p>
            <a:r>
              <a:rPr lang="en-US" dirty="0"/>
              <a:t>Compare and contrast two specific linear functions.</a:t>
            </a:r>
            <a:endParaRPr lang="en-US" dirty="0"/>
          </a:p>
          <a:p>
            <a:r>
              <a:rPr lang="en-US" dirty="0"/>
              <a:t>Explain how prices are determined in a market.</a:t>
            </a:r>
            <a:endParaRPr lang="en-US"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1046203">
            <a:off x="6272343" y="2057720"/>
            <a:ext cx="2165269" cy="216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5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562600" y="4038600"/>
            <a:ext cx="2566754" cy="217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#1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a baseball stadium, the vendors start out with 24,000 slices of pizza. They know they will sell about 4,000 during each 30-minute segment of the game.</a:t>
            </a:r>
            <a:r>
              <a:rPr lang="en-US" sz="2000" dirty="0"/>
              <a:t> </a:t>
            </a:r>
            <a:endParaRPr lang="en-US" sz="2000" dirty="0"/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Make a table showing the decline in the number of pizza slices  in thousands as the game goes on until there are no slices of pizza remaining.</a:t>
            </a:r>
            <a:endParaRPr lang="en-US" sz="2000" dirty="0"/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Next, plot your information on a coordinate graph with the slices of pizza on the y-axis (in thousands) and time on the x-axis. </a:t>
            </a:r>
            <a:endParaRPr lang="en-US" sz="2000" dirty="0"/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Determine the equation of the line in the slope-intercept form.</a:t>
            </a:r>
            <a:endParaRPr lang="en-US" sz="2000" dirty="0"/>
          </a:p>
          <a:p>
            <a:pPr marL="85725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What is the slope of the line?  What is the y-intercept?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#1 </a:t>
            </a:r>
            <a:r>
              <a:rPr lang="en-GB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(Solutions) </a:t>
            </a:r>
            <a:endParaRPr lang="en-US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a baseball stadium, the vendors start out with 24,000 slices of pizza. They know they will sell about 4,000 during each 30-minute segment of the game. Make a table showing the decline in the number of pizza slices  in thousands as the game goes on until there are no slices of pizza remaining.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oogle Shape;78;p16"/>
          <p:cNvGraphicFramePr/>
          <p:nvPr/>
        </p:nvGraphicFramePr>
        <p:xfrm>
          <a:off x="1143000" y="4191000"/>
          <a:ext cx="6858000" cy="173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70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Slices </a:t>
                      </a:r>
                      <a:b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Pizza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20,000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16,000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12,000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8,000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70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</a:t>
                      </a:r>
                      <a:b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(from start of game)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30 minutes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60 minutes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90 minutes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120 minutes</a:t>
                      </a:r>
                      <a:endParaRPr sz="18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3900"/>
            <a:ext cx="7220025" cy="3683000"/>
          </a:xfrm>
          <a:prstGeom prst="rect">
            <a:avLst/>
          </a:prstGeom>
        </p:spPr>
      </p:pic>
      <p:sp>
        <p:nvSpPr>
          <p:cNvPr id="8" name="Google Shape;85;p17"/>
          <p:cNvSpPr txBox="1"/>
          <p:nvPr/>
        </p:nvSpPr>
        <p:spPr>
          <a:xfrm>
            <a:off x="491200" y="4953000"/>
            <a:ext cx="8195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NUMBER OF MINUTES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86;p17"/>
          <p:cNvSpPr txBox="1"/>
          <p:nvPr/>
        </p:nvSpPr>
        <p:spPr>
          <a:xfrm>
            <a:off x="491200" y="5505300"/>
            <a:ext cx="7627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 for the line: y=(-4,000/30)(x) + 24,000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Slope –4,000/30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74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y-intercept is 24,000</a:t>
            </a:r>
            <a:endParaRPr sz="1800" dirty="0">
              <a:solidFill>
                <a:srgbClr val="47474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85;p17"/>
          <p:cNvSpPr txBox="1"/>
          <p:nvPr/>
        </p:nvSpPr>
        <p:spPr>
          <a:xfrm rot="16200000">
            <a:off x="-359850" y="2937900"/>
            <a:ext cx="22098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SLICES OF PIZZA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#2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enjoy ordering pizza for delivery on Friday nights. Delivery charges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$2.00 plus $1.00 for per mile.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Create a table showing the cost of ordering pizza delivery in </a:t>
            </a:r>
            <a:r>
              <a:rPr lang="en-US" sz="2000" dirty="0" err="1"/>
              <a:t>Pizzaville</a:t>
            </a:r>
            <a:r>
              <a:rPr lang="en-US" sz="2000" dirty="0"/>
              <a:t>  for 5 miles, 10 miles and 15 miles.</a:t>
            </a:r>
            <a:endParaRPr lang="en-US" sz="2000" dirty="0"/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Use the information from your table to graph the data on a coordinate graph. Price should be listed be on the y-axis and miles on the x-axis.</a:t>
            </a:r>
            <a:endParaRPr lang="en-US" sz="2000" dirty="0"/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Determine the equation of the line in the slope-intercept form.</a:t>
            </a:r>
            <a:endParaRPr lang="en-US" sz="2000" dirty="0"/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What is the slope of the line?  What is the y-intercept?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effectLst/>
              </a:rPr>
              <a:t>Warm Up #2 </a:t>
            </a:r>
            <a:r>
              <a:rPr lang="en-GB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(Solutions) </a:t>
            </a:r>
            <a:endParaRPr lang="en-US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enjoy ordering pizza for delivery on Friday nights. Delivery charges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Pizzaville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$2.00 plus $1.00 for per mile.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oogle Shape;99;p19"/>
          <p:cNvGraphicFramePr/>
          <p:nvPr/>
        </p:nvGraphicFramePr>
        <p:xfrm>
          <a:off x="457200" y="3513075"/>
          <a:ext cx="8229600" cy="11393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400"/>
                <a:gridCol w="2057400"/>
                <a:gridCol w="2057400"/>
                <a:gridCol w="2057400"/>
              </a:tblGrid>
              <a:tr h="3845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Miles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5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15 </a:t>
                      </a:r>
                      <a:endParaRPr sz="1800" dirty="0"/>
                    </a:p>
                  </a:txBody>
                  <a:tcPr marL="91425" marR="91425" marT="91425" marB="91425"/>
                </a:tc>
              </a:tr>
              <a:tr h="682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Price</a:t>
                      </a:r>
                      <a:endParaRPr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$7.00</a:t>
                      </a:r>
                      <a:endParaRPr lang="en-US"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800" dirty="0"/>
                        <a:t>$12.00</a:t>
                      </a:r>
                      <a:endParaRPr lang="en-US" altLang="en-GB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800" dirty="0"/>
                        <a:t>$17.00</a:t>
                      </a:r>
                      <a:endParaRPr lang="en-US" altLang="en-GB" sz="18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4;p20"/>
          <p:cNvPicPr preferRelativeResize="0"/>
          <p:nvPr/>
        </p:nvPicPr>
        <p:blipFill rotWithShape="1">
          <a:blip r:embed="rId1"/>
          <a:srcRect t="5784"/>
          <a:stretch>
            <a:fillRect/>
          </a:stretch>
        </p:blipFill>
        <p:spPr>
          <a:xfrm>
            <a:off x="914400" y="1359776"/>
            <a:ext cx="7315200" cy="40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6;p17"/>
          <p:cNvSpPr txBox="1"/>
          <p:nvPr/>
        </p:nvSpPr>
        <p:spPr>
          <a:xfrm>
            <a:off x="491200" y="5505300"/>
            <a:ext cx="76272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Equation for the line: y = (1/1)(x) + 2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Slope is 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y-intercept is $2.00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85;p17"/>
          <p:cNvSpPr txBox="1"/>
          <p:nvPr/>
        </p:nvSpPr>
        <p:spPr>
          <a:xfrm>
            <a:off x="491200" y="5181600"/>
            <a:ext cx="8195600" cy="34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MILES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2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096000" y="2097124"/>
            <a:ext cx="2381403" cy="293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5704"/>
            <a:ext cx="4953000" cy="244659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5400" dirty="0">
                <a:effectLst/>
              </a:rPr>
              <a:t>Let's dig deeper into the price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of pizza</a:t>
            </a:r>
            <a:endParaRPr lang="en-US" sz="54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4.xml><?xml version="1.0" encoding="utf-8"?>
<p:tagLst xmlns:p="http://schemas.openxmlformats.org/presentationml/2006/main">
  <p:tag name="commondata" val="eyJoZGlkIjoiZWE5MmRkNTgzZDFjN2RjZjg1ZDAyYjNiYjhkMzVlZj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S h a r e d W i t h U s e r s   x m l n s = " e 4 7 5 4 5 5 f - c 6 9 b - 4 f f 8 - a c f 7 - 7 5 6 1 2 f 4 d c 1 8 9 " > < U s e r I n f o > < D i s p l a y N a m e > < / D i s p l a y N a m e > < A c c o u n t I d   x s i : n i l = " t r u e " > < / A c c o u n t I d > < A c c o u n t T y p e / > < / U s e r I n f o > < / S h a r e d W i t h U s e r s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6 D F C 4 E 6 6 4 0 B F 8 E 4 6 8 4 B B 0 A D 8 8 8 2 3 8 B A B "   m a : c o n t e n t T y p e V e r s i o n = " 1 0 "   m a : c o n t e n t T y p e D e s c r i p t i o n = " C r e a t e   a   n e w   d o c u m e n t . "   m a : c o n t e n t T y p e S c o p e = " "   m a : v e r s i o n I D = " d f c a f 2 9 6 b 1 b d 5 8 8 b d 7 3 a d b 0 8 c f 7 d 4 7 c a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b 9 b 2 f 6 4 3 d 7 d 1 4 7 a b 6 3 e 5 d e b 4 8 b 6 9 6 c 8 3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a a 0 c 1 1 9 0 - 5 6 b d - 4 7 9 7 - 9 c f 7 - 4 9 9 0 4 8 9 6 0 9 e 0 "   x m l n s : n s 3 = " e 4 7 5 4 5 5 f - c 6 9 b - 4 f f 8 - a c f 7 - 7 5 6 1 2 f 4 d c 1 8 9 " >  
 < x s d : i m p o r t   n a m e s p a c e = " a a 0 c 1 1 9 0 - 5 6 b d - 4 7 9 7 - 9 c f 7 - 4 9 9 0 4 8 9 6 0 9 e 0 " / >  
 < x s d : i m p o r t   n a m e s p a c e = " e 4 7 5 4 5 5 f - c 6 9 b - 4 f f 8 - a c f 7 - 7 5 6 1 2 f 4 d c 1 8 9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D a t e T a k e n "   m i n O c c u r s = " 0 " / >  
 < x s d : e l e m e n t   r e f = " n s 2 : M e d i a S e r v i c e A u t o T a g s "   m i n O c c u r s = " 0 " / >  
 < x s d : e l e m e n t   r e f = " n s 2 : M e d i a S e r v i c e O C R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2 : M e d i a S e r v i c e L o c a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a a 0 c 1 1 9 0 - 5 6 b d - 4 7 9 7 - 9 c f 7 - 4 9 9 0 4 8 9 6 0 9 e 0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2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T a g s "   m a : i n d e x = " 1 3 "   n i l l a b l e = " t r u e "   m a : d i s p l a y N a m e = " M e d i a S e r v i c e A u t o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4 "   n i l l a b l e = " t r u e "   m a : d i s p l a y N a m e = " M e d i a S e r v i c e O C R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E v e n t H a s h C o d e "   m a : i n d e x = " 1 5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6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1 7 "   n i l l a b l e = " t r u e "   m a : d i s p l a y N a m e = " L o c a t i o n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e 4 7 5 4 5 5 f - c 6 9 b - 4 f f 8 - a c f 7 - 7 5 6 1 2 f 4 d c 1 8 9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0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1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.xml><?xml version="1.0" encoding="utf-8"?>
<ds:datastoreItem xmlns:ds="http://schemas.openxmlformats.org/officeDocument/2006/customXml" ds:itemID="{0F85DF1F-BC57-4156-92DD-D8D43BF52544}">
  <ds:schemaRefs/>
</ds:datastoreItem>
</file>

<file path=customXml/itemProps2.xml><?xml version="1.0" encoding="utf-8"?>
<ds:datastoreItem xmlns:ds="http://schemas.openxmlformats.org/officeDocument/2006/customXml" ds:itemID="{7F8332A4-542C-494D-8506-1C720B46413C}">
  <ds:schemaRefs/>
</ds:datastoreItem>
</file>

<file path=customXml/itemProps3.xml><?xml version="1.0" encoding="utf-8"?>
<ds:datastoreItem xmlns:ds="http://schemas.openxmlformats.org/officeDocument/2006/customXml" ds:itemID="{3D573403-C109-4615-9D0F-BC23C8B90B2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2770</Words>
  <Application>WPS 演示</Application>
  <PresentationFormat>On-screen Show (4:3)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MS PGothic</vt:lpstr>
      <vt:lpstr>Calibri</vt:lpstr>
      <vt:lpstr>Calibri Light</vt:lpstr>
      <vt:lpstr>Luckiest Guy</vt:lpstr>
      <vt:lpstr>CameoAntique</vt:lpstr>
      <vt:lpstr>Calibri</vt:lpstr>
      <vt:lpstr>Microsoft YaHei</vt:lpstr>
      <vt:lpstr>Arial Unicode MS</vt:lpstr>
      <vt:lpstr>Office Theme</vt:lpstr>
      <vt:lpstr>Where Does the Price of Pizza Come From?</vt:lpstr>
      <vt:lpstr>Learning Objectives</vt:lpstr>
      <vt:lpstr>Warm Up #1</vt:lpstr>
      <vt:lpstr>Warm Up #1 (Solutions) </vt:lpstr>
      <vt:lpstr>PowerPoint 演示文稿</vt:lpstr>
      <vt:lpstr>Warm Up #2</vt:lpstr>
      <vt:lpstr>Warm Up #2 (Solutions) </vt:lpstr>
      <vt:lpstr>PowerPoint 演示文稿</vt:lpstr>
      <vt:lpstr>Let's dig deeper into the price  of pizza</vt:lpstr>
      <vt:lpstr>Equation of the line: y = (–1/250)(x) + 20 </vt:lpstr>
      <vt:lpstr>Equation for line: y = (1/250)(x)</vt:lpstr>
      <vt:lpstr>PowerPoint 演示文稿</vt:lpstr>
      <vt:lpstr>Where does the price of pizza come from?</vt:lpstr>
      <vt:lpstr>Debrief</vt:lpstr>
      <vt:lpstr>Debrief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雨言</cp:lastModifiedBy>
  <cp:revision>181</cp:revision>
  <dcterms:created xsi:type="dcterms:W3CDTF">2012-09-11T15:07:00Z</dcterms:created>
  <dcterms:modified xsi:type="dcterms:W3CDTF">2024-03-08T17:48:21Z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ICV">
    <vt:lpwstr>9CB292A4CF6643CF8833BE0992776578_12</vt:lpwstr>
  </property>
  <property fmtid="{D5CDD505-2E9C-101B-9397-08002B2CF9AE}" pid="11" name="KSOProductBuildVer">
    <vt:lpwstr>2052-12.1.0.16399</vt:lpwstr>
  </property>
</Properties>
</file>