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342_9FEBFBD8.xml" ContentType="application/vnd.ms-powerpoint.comments+xml"/>
  <Override PartName="/ppt/comments/modernComment_362_937835A8.xml" ContentType="application/vnd.ms-powerpoint.comments+xml"/>
  <Override PartName="/ppt/comments/modernComment_2E1_49619E84.xml" ContentType="application/vnd.ms-powerpoint.comments+xml"/>
  <Override PartName="/ppt/comments/modernComment_345_122462C3.xml" ContentType="application/vnd.ms-powerpoint.comments+xml"/>
  <Override PartName="/ppt/comments/modernComment_364_8EEE4161.xml" ContentType="application/vnd.ms-powerpoint.comments+xml"/>
  <Override PartName="/ppt/comments/modernComment_34F_54462D5D.xml" ContentType="application/vnd.ms-powerpoint.comments+xml"/>
  <Override PartName="/ppt/comments/modernComment_355_955D068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6" r:id="rId4"/>
    <p:sldMasterId id="2147483684" r:id="rId5"/>
  </p:sldMasterIdLst>
  <p:notesMasterIdLst>
    <p:notesMasterId r:id="rId76"/>
  </p:notesMasterIdLst>
  <p:handoutMasterIdLst>
    <p:handoutMasterId r:id="rId77"/>
  </p:handoutMasterIdLst>
  <p:sldIdLst>
    <p:sldId id="826" r:id="rId6"/>
    <p:sldId id="811" r:id="rId7"/>
    <p:sldId id="812" r:id="rId8"/>
    <p:sldId id="813" r:id="rId9"/>
    <p:sldId id="814" r:id="rId10"/>
    <p:sldId id="816" r:id="rId11"/>
    <p:sldId id="815" r:id="rId12"/>
    <p:sldId id="818" r:id="rId13"/>
    <p:sldId id="828" r:id="rId14"/>
    <p:sldId id="827" r:id="rId15"/>
    <p:sldId id="749" r:id="rId16"/>
    <p:sldId id="820" r:id="rId17"/>
    <p:sldId id="819" r:id="rId18"/>
    <p:sldId id="829" r:id="rId19"/>
    <p:sldId id="831" r:id="rId20"/>
    <p:sldId id="877" r:id="rId21"/>
    <p:sldId id="832" r:id="rId22"/>
    <p:sldId id="833" r:id="rId23"/>
    <p:sldId id="834" r:id="rId24"/>
    <p:sldId id="866" r:id="rId25"/>
    <p:sldId id="737" r:id="rId26"/>
    <p:sldId id="835" r:id="rId27"/>
    <p:sldId id="867" r:id="rId28"/>
    <p:sldId id="836" r:id="rId29"/>
    <p:sldId id="837" r:id="rId30"/>
    <p:sldId id="868" r:id="rId31"/>
    <p:sldId id="838" r:id="rId32"/>
    <p:sldId id="840" r:id="rId33"/>
    <p:sldId id="781" r:id="rId34"/>
    <p:sldId id="842" r:id="rId35"/>
    <p:sldId id="843" r:id="rId36"/>
    <p:sldId id="844" r:id="rId37"/>
    <p:sldId id="880" r:id="rId38"/>
    <p:sldId id="845" r:id="rId39"/>
    <p:sldId id="847" r:id="rId40"/>
    <p:sldId id="848" r:id="rId41"/>
    <p:sldId id="841" r:id="rId42"/>
    <p:sldId id="849" r:id="rId43"/>
    <p:sldId id="850" r:id="rId44"/>
    <p:sldId id="851" r:id="rId45"/>
    <p:sldId id="853" r:id="rId46"/>
    <p:sldId id="855" r:id="rId47"/>
    <p:sldId id="856" r:id="rId48"/>
    <p:sldId id="857" r:id="rId49"/>
    <p:sldId id="858" r:id="rId50"/>
    <p:sldId id="860" r:id="rId51"/>
    <p:sldId id="861" r:id="rId52"/>
    <p:sldId id="862" r:id="rId53"/>
    <p:sldId id="863" r:id="rId54"/>
    <p:sldId id="864" r:id="rId55"/>
    <p:sldId id="852" r:id="rId56"/>
    <p:sldId id="865" r:id="rId57"/>
    <p:sldId id="869" r:id="rId58"/>
    <p:sldId id="870" r:id="rId59"/>
    <p:sldId id="871" r:id="rId60"/>
    <p:sldId id="854" r:id="rId61"/>
    <p:sldId id="872" r:id="rId62"/>
    <p:sldId id="879" r:id="rId63"/>
    <p:sldId id="878" r:id="rId64"/>
    <p:sldId id="874" r:id="rId65"/>
    <p:sldId id="873" r:id="rId66"/>
    <p:sldId id="875" r:id="rId67"/>
    <p:sldId id="881" r:id="rId68"/>
    <p:sldId id="876" r:id="rId69"/>
    <p:sldId id="759" r:id="rId70"/>
    <p:sldId id="882" r:id="rId71"/>
    <p:sldId id="822" r:id="rId72"/>
    <p:sldId id="823" r:id="rId73"/>
    <p:sldId id="824" r:id="rId74"/>
    <p:sldId id="839"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4BBC03-FD3C-C30A-1933-0A0BBEA468AE}" name="Ruth Cookson" initials="RC" userId="S::rcookson@councilforeconed.org::ca3a0789-b855-405c-9d2a-912abc57193b" providerId="AD"/>
  <p188:author id="{1873471F-8BC5-2B41-C248-46D1F315215D}" name="Guest User" initials="GU" userId="S::urn:spo:anon#abf620726f5082333e85561073c887f26c444ac8f6cbe21553c2771c913e9a0e::" providerId="AD"/>
  <p188:author id="{CD767AF0-94BA-9110-AE48-48CF3D978990}" name="Andrea Mozo" initials="AM" userId="S::amozo@councilforeconed.org::ec324d89-8e2a-42bb-81f4-68d0295e10d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36C3"/>
    <a:srgbClr val="31F5D4"/>
    <a:srgbClr val="EB8B4B"/>
    <a:srgbClr val="F7B5F5"/>
    <a:srgbClr val="F5F5F5"/>
    <a:srgbClr val="81F7F7"/>
    <a:srgbClr val="F7BA81"/>
    <a:srgbClr val="0C2EED"/>
    <a:srgbClr val="0B0A57"/>
    <a:srgbClr val="B80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DDA36E-1B2C-58E5-6BBF-566B362604C7}" v="388" dt="2024-05-29T20:29:17.023"/>
    <p1510:client id="{71035AC1-CC09-AE60-6B9B-E6073594FC79}" v="27" dt="2024-05-30T14:49:19.063"/>
    <p1510:client id="{B42EC919-5899-CAD8-AC06-B35417088761}" v="16" dt="2024-05-29T20:01:52.174"/>
    <p1510:client id="{FA60EC61-69B8-61F9-0F7E-F9F8C803A43D}" v="2150" dt="2024-05-28T22:33:55.8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omments/modernComment_2E1_49619E84.xml><?xml version="1.0" encoding="utf-8"?>
<p188:cmLst xmlns:a="http://schemas.openxmlformats.org/drawingml/2006/main" xmlns:r="http://schemas.openxmlformats.org/officeDocument/2006/relationships" xmlns:p188="http://schemas.microsoft.com/office/powerpoint/2018/8/main">
  <p188:cm id="{414DDD18-8A6E-4BF8-8CFD-B9398759E5A4}" authorId="{CD767AF0-94BA-9110-AE48-48CF3D978990}" created="2024-05-24T15:04:47">
    <pc:sldMkLst xmlns:pc="http://schemas.microsoft.com/office/powerpoint/2013/main/command">
      <pc:docMk/>
      <pc:sldMk cId="1231134340" sldId="737"/>
    </pc:sldMkLst>
    <p188:txBody>
      <a:bodyPr/>
      <a:lstStyle/>
      <a:p>
        <a:r>
          <a:rPr lang="en-US"/>
          <a:t>From Ruth: Explain what a function is?</a:t>
        </a:r>
      </a:p>
    </p188:txBody>
  </p188:cm>
</p188:cmLst>
</file>

<file path=ppt/comments/modernComment_342_9FEBFBD8.xml><?xml version="1.0" encoding="utf-8"?>
<p188:cmLst xmlns:a="http://schemas.openxmlformats.org/drawingml/2006/main" xmlns:r="http://schemas.openxmlformats.org/officeDocument/2006/relationships" xmlns:p188="http://schemas.microsoft.com/office/powerpoint/2018/8/main">
  <p188:cm id="{8A9E29C8-8013-434D-9175-EB865B314BFE}" authorId="{CD767AF0-94BA-9110-AE48-48CF3D978990}" created="2024-05-24T14:58:45.737">
    <pc:sldMkLst xmlns:pc="http://schemas.microsoft.com/office/powerpoint/2013/main/command">
      <pc:docMk/>
      <pc:sldMk cId="2683042776" sldId="834"/>
    </pc:sldMkLst>
    <p188:txBody>
      <a:bodyPr/>
      <a:lstStyle/>
      <a:p>
        <a:r>
          <a:rPr lang="en-US"/>
          <a:t>From Ruth: Add info about this being post tax. Can you add the answer on an additional  slide?  Teachers will need to see the equation written out as well as how you got there (the process).</a:t>
        </a:r>
      </a:p>
    </p188:txBody>
  </p188:cm>
</p188:cmLst>
</file>

<file path=ppt/comments/modernComment_345_122462C3.xml><?xml version="1.0" encoding="utf-8"?>
<p188:cmLst xmlns:a="http://schemas.openxmlformats.org/drawingml/2006/main" xmlns:r="http://schemas.openxmlformats.org/officeDocument/2006/relationships" xmlns:p188="http://schemas.microsoft.com/office/powerpoint/2018/8/main">
  <p188:cm id="{EF4DE878-C741-4682-903D-8C4A09A92C3F}" authorId="{CD767AF0-94BA-9110-AE48-48CF3D978990}" created="2024-05-24T15:04:47">
    <pc:sldMkLst xmlns:pc="http://schemas.microsoft.com/office/powerpoint/2013/main/command">
      <pc:docMk/>
      <pc:sldMk cId="1231134340" sldId="737"/>
    </pc:sldMkLst>
    <p188:txBody>
      <a:bodyPr/>
      <a:lstStyle/>
      <a:p>
        <a:r>
          <a:rPr lang="en-US"/>
          <a:t>From Ruth: Explain what a function is?</a:t>
        </a:r>
      </a:p>
    </p188:txBody>
  </p188:cm>
</p188:cmLst>
</file>

<file path=ppt/comments/modernComment_34F_54462D5D.xml><?xml version="1.0" encoding="utf-8"?>
<p188:cmLst xmlns:a="http://schemas.openxmlformats.org/drawingml/2006/main" xmlns:r="http://schemas.openxmlformats.org/officeDocument/2006/relationships" xmlns:p188="http://schemas.microsoft.com/office/powerpoint/2018/8/main">
  <p188:cm id="{1531F034-84E1-4334-84D8-C1804EABBAFA}" authorId="{CD767AF0-94BA-9110-AE48-48CF3D978990}" created="2024-05-24T15:50:36.877">
    <pc:sldMkLst xmlns:pc="http://schemas.microsoft.com/office/powerpoint/2013/main/command">
      <pc:docMk/>
      <pc:sldMk cId="1413885277" sldId="847"/>
    </pc:sldMkLst>
    <p188:txBody>
      <a:bodyPr/>
      <a:lstStyle/>
      <a:p>
        <a:r>
          <a:rPr lang="en-US"/>
          <a:t>From Ruth: Graph is difficult to read</a:t>
        </a:r>
      </a:p>
    </p188:txBody>
  </p188:cm>
</p188:cmLst>
</file>

<file path=ppt/comments/modernComment_355_955D0684.xml><?xml version="1.0" encoding="utf-8"?>
<p188:cmLst xmlns:a="http://schemas.openxmlformats.org/drawingml/2006/main" xmlns:r="http://schemas.openxmlformats.org/officeDocument/2006/relationships" xmlns:p188="http://schemas.microsoft.com/office/powerpoint/2018/8/main">
  <p188:cm id="{1EF9A345-3EBE-4385-89F1-4FF352A77160}" authorId="{CD767AF0-94BA-9110-AE48-48CF3D978990}" created="2024-05-24T16:08:16.742">
    <pc:sldMkLst xmlns:pc="http://schemas.microsoft.com/office/powerpoint/2013/main/command">
      <pc:docMk/>
      <pc:sldMk cId="2505901700" sldId="853"/>
    </pc:sldMkLst>
    <p188:txBody>
      <a:bodyPr/>
      <a:lstStyle/>
      <a:p>
        <a:r>
          <a:rPr lang="en-US"/>
          <a:t>Maria, we recommend instead of explaining everything through, having participants be active and trying out the calculator.</a:t>
        </a:r>
      </a:p>
    </p188:txBody>
  </p188:cm>
</p188:cmLst>
</file>

<file path=ppt/comments/modernComment_362_937835A8.xml><?xml version="1.0" encoding="utf-8"?>
<p188:cmLst xmlns:a="http://schemas.openxmlformats.org/drawingml/2006/main" xmlns:r="http://schemas.openxmlformats.org/officeDocument/2006/relationships" xmlns:p188="http://schemas.microsoft.com/office/powerpoint/2018/8/main">
  <p188:cm id="{EC48BC60-537F-47D1-8868-CA0EC7887023}" authorId="{CD767AF0-94BA-9110-AE48-48CF3D978990}" created="2024-05-24T14:58:45.737">
    <pc:sldMkLst xmlns:pc="http://schemas.microsoft.com/office/powerpoint/2013/main/command">
      <pc:docMk/>
      <pc:sldMk cId="2683042776" sldId="834"/>
    </pc:sldMkLst>
    <p188:replyLst>
      <p188:reply id="{177BECE5-11A0-4F39-B737-D499F9B29A86}" authorId="{1873471F-8BC5-2B41-C248-46D1F315215D}" created="2024-05-28T03:27:25.945">
        <p188:txBody>
          <a:bodyPr/>
          <a:lstStyle/>
          <a:p>
            <a:r>
              <a:rPr lang="en-US"/>
              <a:t>got it </a:t>
            </a:r>
          </a:p>
        </p188:txBody>
      </p188:reply>
    </p188:replyLst>
    <p188:txBody>
      <a:bodyPr/>
      <a:lstStyle/>
      <a:p>
        <a:r>
          <a:rPr lang="en-US"/>
          <a:t>From Ruth: Add info about this being post tax. Can you add the answer on an additional  slide?  Teachers will need to see the equation written out as well as how you got there (the process).</a:t>
        </a:r>
      </a:p>
    </p188:txBody>
  </p188:cm>
</p188:cmLst>
</file>

<file path=ppt/comments/modernComment_364_8EEE4161.xml><?xml version="1.0" encoding="utf-8"?>
<p188:cmLst xmlns:a="http://schemas.openxmlformats.org/drawingml/2006/main" xmlns:r="http://schemas.openxmlformats.org/officeDocument/2006/relationships" xmlns:p188="http://schemas.microsoft.com/office/powerpoint/2018/8/main">
  <p188:cm id="{301E8305-D817-4D42-8C4C-E39DB225E7C9}" authorId="{CD767AF0-94BA-9110-AE48-48CF3D978990}" created="2024-05-24T15:04:47">
    <pc:sldMkLst xmlns:pc="http://schemas.microsoft.com/office/powerpoint/2013/main/command">
      <pc:docMk/>
      <pc:sldMk cId="1231134340" sldId="737"/>
    </pc:sldMkLst>
    <p188:txBody>
      <a:bodyPr/>
      <a:lstStyle/>
      <a:p>
        <a:r>
          <a:rPr lang="en-US"/>
          <a:t>From Ruth: Explain what a function is?</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69C7AE-8996-0046-AA5C-7794C4A469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93D7849-3040-054B-AA6B-4869B4CF38B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3ED1ED-05C6-9642-A613-B52D9CF231EE}" type="datetimeFigureOut">
              <a:rPr lang="en-US" smtClean="0"/>
              <a:t>5/30/2024</a:t>
            </a:fld>
            <a:endParaRPr lang="en-US"/>
          </a:p>
        </p:txBody>
      </p:sp>
      <p:sp>
        <p:nvSpPr>
          <p:cNvPr id="4" name="Footer Placeholder 3">
            <a:extLst>
              <a:ext uri="{FF2B5EF4-FFF2-40B4-BE49-F238E27FC236}">
                <a16:creationId xmlns:a16="http://schemas.microsoft.com/office/drawing/2014/main" id="{8ED7E81D-860E-D943-8C3B-1AAD2A4756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F20F9BB-B3F0-1944-85CF-3ED0A12319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6EB40F-773B-FC4B-8DAB-7A099FDE6767}" type="slidenum">
              <a:rPr lang="en-US" smtClean="0"/>
              <a:t>‹#›</a:t>
            </a:fld>
            <a:endParaRPr lang="en-US"/>
          </a:p>
        </p:txBody>
      </p:sp>
    </p:spTree>
    <p:extLst>
      <p:ext uri="{BB962C8B-B14F-4D97-AF65-F5344CB8AC3E}">
        <p14:creationId xmlns:p14="http://schemas.microsoft.com/office/powerpoint/2010/main" val="3982603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5DA19-45A3-9C4D-A0BD-48E5752966F4}"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A09D57-1EB1-314F-BB6D-C17464656B8A}" type="slidenum">
              <a:rPr lang="en-US" smtClean="0"/>
              <a:t>‹#›</a:t>
            </a:fld>
            <a:endParaRPr lang="en-US"/>
          </a:p>
        </p:txBody>
      </p:sp>
    </p:spTree>
    <p:extLst>
      <p:ext uri="{BB962C8B-B14F-4D97-AF65-F5344CB8AC3E}">
        <p14:creationId xmlns:p14="http://schemas.microsoft.com/office/powerpoint/2010/main" val="4045663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ea typeface="Calibri"/>
                <a:cs typeface="Calibri"/>
              </a:rPr>
              <a:t>Use as an intro- use waterfalling in the chat </a:t>
            </a:r>
          </a:p>
        </p:txBody>
      </p:sp>
      <p:sp>
        <p:nvSpPr>
          <p:cNvPr id="4" name="Slide Number Placeholder 3"/>
          <p:cNvSpPr>
            <a:spLocks noGrp="1"/>
          </p:cNvSpPr>
          <p:nvPr>
            <p:ph type="sldNum" sz="quarter" idx="5"/>
          </p:nvPr>
        </p:nvSpPr>
        <p:spPr/>
        <p:txBody>
          <a:bodyPr/>
          <a:lstStyle/>
          <a:p>
            <a:fld id="{A4A09D57-1EB1-314F-BB6D-C17464656B8A}" type="slidenum">
              <a:rPr lang="en-US" smtClean="0"/>
              <a:t>8</a:t>
            </a:fld>
            <a:endParaRPr lang="en-US"/>
          </a:p>
        </p:txBody>
      </p:sp>
    </p:spTree>
    <p:extLst>
      <p:ext uri="{BB962C8B-B14F-4D97-AF65-F5344CB8AC3E}">
        <p14:creationId xmlns:p14="http://schemas.microsoft.com/office/powerpoint/2010/main" val="3307945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ea typeface="Calibri"/>
                <a:cs typeface="Calibri"/>
              </a:rPr>
              <a:t>Introduce by sharing this is one of the 3 –Acts designed by Dan Meyers </a:t>
            </a:r>
          </a:p>
          <a:p>
            <a:r>
              <a:rPr lang="en-US">
                <a:ea typeface="Calibri"/>
                <a:cs typeface="Calibri"/>
              </a:rPr>
              <a:t>Act 1 –poses the question </a:t>
            </a:r>
          </a:p>
          <a:p>
            <a:r>
              <a:rPr lang="en-US">
                <a:ea typeface="Calibri"/>
                <a:cs typeface="Calibri"/>
              </a:rPr>
              <a:t>Act 2 – is working towards the solution </a:t>
            </a:r>
          </a:p>
          <a:p>
            <a:r>
              <a:rPr lang="en-US">
                <a:ea typeface="Calibri"/>
                <a:cs typeface="Calibri"/>
              </a:rPr>
              <a:t>Act 3 – shares the solution </a:t>
            </a:r>
          </a:p>
        </p:txBody>
      </p:sp>
      <p:sp>
        <p:nvSpPr>
          <p:cNvPr id="4" name="Slide Number Placeholder 3"/>
          <p:cNvSpPr>
            <a:spLocks noGrp="1"/>
          </p:cNvSpPr>
          <p:nvPr>
            <p:ph type="sldNum" sz="quarter" idx="5"/>
          </p:nvPr>
        </p:nvSpPr>
        <p:spPr/>
        <p:txBody>
          <a:bodyPr/>
          <a:lstStyle/>
          <a:p>
            <a:fld id="{A4A09D57-1EB1-314F-BB6D-C17464656B8A}" type="slidenum">
              <a:rPr lang="en-US" smtClean="0"/>
              <a:t>12</a:t>
            </a:fld>
            <a:endParaRPr lang="en-US"/>
          </a:p>
        </p:txBody>
      </p:sp>
    </p:spTree>
    <p:extLst>
      <p:ext uri="{BB962C8B-B14F-4D97-AF65-F5344CB8AC3E}">
        <p14:creationId xmlns:p14="http://schemas.microsoft.com/office/powerpoint/2010/main" val="114769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20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93098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54216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609600" y="5066784"/>
            <a:ext cx="7886700" cy="1325563"/>
          </a:xfrm>
          <a:prstGeom prst="rect">
            <a:avLst/>
          </a:prstGeom>
        </p:spPr>
        <p:txBody>
          <a:bodyPr/>
          <a:lstStyle>
            <a:lvl1pPr>
              <a:defRPr sz="2550" b="0" i="0" spc="-75"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609600" y="4146550"/>
            <a:ext cx="7886700" cy="914400"/>
          </a:xfrm>
          <a:prstGeom prst="rect">
            <a:avLst/>
          </a:prstGeom>
        </p:spPr>
        <p:txBody>
          <a:bodyPr/>
          <a:lstStyle>
            <a:lvl1pPr marL="0" indent="0">
              <a:buFontTx/>
              <a:buNone/>
              <a:defRPr sz="4050" spc="-113">
                <a:solidFill>
                  <a:schemeClr val="tx1"/>
                </a:solidFill>
              </a:defRPr>
            </a:lvl1pPr>
            <a:lvl3pPr marL="685800" indent="0">
              <a:buNone/>
              <a:defRPr/>
            </a:lvl3pPr>
          </a:lstStyle>
          <a:p>
            <a:pPr lvl="0"/>
            <a:r>
              <a:rPr lang="en-US"/>
              <a:t>Click to edit Master title style</a:t>
            </a:r>
          </a:p>
        </p:txBody>
      </p:sp>
    </p:spTree>
    <p:extLst>
      <p:ext uri="{BB962C8B-B14F-4D97-AF65-F5344CB8AC3E}">
        <p14:creationId xmlns:p14="http://schemas.microsoft.com/office/powerpoint/2010/main" val="1298050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6453170" y="6374966"/>
            <a:ext cx="2447511" cy="365125"/>
          </a:xfrm>
          <a:prstGeom prst="rect">
            <a:avLst/>
          </a:prstGeom>
        </p:spPr>
        <p:txBody>
          <a:bodyPr vert="horz" lIns="91440" tIns="45720" rIns="91440" bIns="45720" rtlCol="0" anchor="ctr"/>
          <a:lstStyle>
            <a:lvl1pPr algn="r">
              <a:defRPr sz="75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3294126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0AECEC67-45A8-8A4A-9C85-5CEA41F7BAB5}"/>
              </a:ext>
            </a:extLst>
          </p:cNvPr>
          <p:cNvSpPr>
            <a:spLocks noGrp="1"/>
          </p:cNvSpPr>
          <p:nvPr>
            <p:ph type="sldNum" sz="quarter" idx="4"/>
          </p:nvPr>
        </p:nvSpPr>
        <p:spPr>
          <a:xfrm>
            <a:off x="6453170" y="6374966"/>
            <a:ext cx="2447511" cy="365125"/>
          </a:xfrm>
          <a:prstGeom prst="rect">
            <a:avLst/>
          </a:prstGeom>
        </p:spPr>
        <p:txBody>
          <a:bodyPr vert="horz" lIns="91440" tIns="45720" rIns="91440" bIns="45720" rtlCol="0" anchor="ctr"/>
          <a:lstStyle>
            <a:lvl1pPr algn="r">
              <a:defRPr sz="75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1143866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Text">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6AA85F9E-F7DD-424A-A243-848E478BD914}"/>
              </a:ext>
            </a:extLst>
          </p:cNvPr>
          <p:cNvSpPr>
            <a:spLocks noGrp="1"/>
          </p:cNvSpPr>
          <p:nvPr>
            <p:ph type="sldNum" sz="quarter" idx="4"/>
          </p:nvPr>
        </p:nvSpPr>
        <p:spPr>
          <a:xfrm>
            <a:off x="6453170" y="6374966"/>
            <a:ext cx="2447511" cy="365125"/>
          </a:xfrm>
          <a:prstGeom prst="rect">
            <a:avLst/>
          </a:prstGeom>
        </p:spPr>
        <p:txBody>
          <a:bodyPr vert="horz" lIns="91440" tIns="45720" rIns="91440" bIns="45720" rtlCol="0" anchor="ctr"/>
          <a:lstStyle>
            <a:lvl1pPr algn="r">
              <a:defRPr sz="750" b="0" i="0" baseline="0">
                <a:solidFill>
                  <a:srgbClr val="414A58"/>
                </a:solidFill>
                <a:latin typeface="Calibri" panose="020F0502020204030204" pitchFamily="34" charset="0"/>
                <a:ea typeface="Calibri" panose="020F0502020204030204" pitchFamily="34" charset="0"/>
              </a:defRPr>
            </a:lvl1pPr>
          </a:lstStyle>
          <a:p>
            <a:fld id="{FAEE96CF-4053-2149-B5F9-FD566E7161CA}" type="slidenum">
              <a:rPr lang="en-US" smtClean="0"/>
              <a:pPr/>
              <a:t>‹#›</a:t>
            </a:fld>
            <a:endParaRPr lang="en-US"/>
          </a:p>
        </p:txBody>
      </p:sp>
    </p:spTree>
    <p:extLst>
      <p:ext uri="{BB962C8B-B14F-4D97-AF65-F5344CB8AC3E}">
        <p14:creationId xmlns:p14="http://schemas.microsoft.com/office/powerpoint/2010/main" val="4188749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514557" y="529882"/>
            <a:ext cx="6909974" cy="841719"/>
          </a:xfrm>
          <a:prstGeom prst="rect">
            <a:avLst/>
          </a:prstGeom>
        </p:spPr>
        <p:txBody>
          <a:bodyPr anchor="t"/>
          <a:lstStyle>
            <a:lvl1pPr>
              <a:defRPr sz="33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563166" y="1552713"/>
            <a:ext cx="8018859" cy="4752837"/>
          </a:xfrm>
          <a:prstGeom prst="rect">
            <a:avLst/>
          </a:prstGeom>
        </p:spPr>
        <p:txBody>
          <a:bodyPr numCol="4"/>
          <a:lstStyle>
            <a:lvl1pPr marL="0" indent="0" algn="l">
              <a:spcBef>
                <a:spcPts val="300"/>
              </a:spcBef>
              <a:buNone/>
              <a:defRPr sz="1950" baseline="0">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583775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A97E-7376-4DE9-EF59-F60409DF4ACE}"/>
              </a:ext>
            </a:extLst>
          </p:cNvPr>
          <p:cNvSpPr>
            <a:spLocks noGrp="1"/>
          </p:cNvSpPr>
          <p:nvPr>
            <p:ph type="title"/>
          </p:nvPr>
        </p:nvSpPr>
        <p:spPr>
          <a:xfrm>
            <a:off x="514557" y="529882"/>
            <a:ext cx="6909974" cy="841719"/>
          </a:xfrm>
          <a:prstGeom prst="rect">
            <a:avLst/>
          </a:prstGeom>
        </p:spPr>
        <p:txBody>
          <a:bodyPr anchor="t"/>
          <a:lstStyle>
            <a:lvl1pPr>
              <a:defRPr sz="3300"/>
            </a:lvl1pPr>
          </a:lstStyle>
          <a:p>
            <a:r>
              <a:rPr lang="en-US"/>
              <a:t>Click to edit Master title style</a:t>
            </a:r>
          </a:p>
        </p:txBody>
      </p:sp>
      <p:sp>
        <p:nvSpPr>
          <p:cNvPr id="6" name="Slide Number Placeholder 5">
            <a:extLst>
              <a:ext uri="{FF2B5EF4-FFF2-40B4-BE49-F238E27FC236}">
                <a16:creationId xmlns:a16="http://schemas.microsoft.com/office/drawing/2014/main" id="{46DDE901-EF18-EB4D-C55F-6B6691CE5D29}"/>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4" name="Text Placeholder 3">
            <a:extLst>
              <a:ext uri="{FF2B5EF4-FFF2-40B4-BE49-F238E27FC236}">
                <a16:creationId xmlns:a16="http://schemas.microsoft.com/office/drawing/2014/main" id="{B5FD8604-1A03-0540-DE81-25443C24220D}"/>
              </a:ext>
            </a:extLst>
          </p:cNvPr>
          <p:cNvSpPr>
            <a:spLocks noGrp="1"/>
          </p:cNvSpPr>
          <p:nvPr>
            <p:ph type="body" sz="half" idx="2"/>
          </p:nvPr>
        </p:nvSpPr>
        <p:spPr>
          <a:xfrm>
            <a:off x="563166" y="1552713"/>
            <a:ext cx="8018859" cy="4752837"/>
          </a:xfrm>
          <a:prstGeom prst="rect">
            <a:avLst/>
          </a:prstGeom>
        </p:spPr>
        <p:txBody>
          <a:bodyPr numCol="4"/>
          <a:lstStyle>
            <a:lvl1pPr marL="0" indent="0" algn="l">
              <a:spcBef>
                <a:spcPts val="300"/>
              </a:spcBef>
              <a:buNone/>
              <a:defRPr sz="2100" baseline="0">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378330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516835" y="470452"/>
            <a:ext cx="7998515" cy="900134"/>
          </a:xfrm>
          <a:prstGeom prst="rect">
            <a:avLst/>
          </a:prstGeom>
        </p:spPr>
        <p:txBody>
          <a:bodyPr/>
          <a:lstStyle>
            <a:lvl1pPr>
              <a:defRPr sz="33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524290" y="2290418"/>
            <a:ext cx="8122754" cy="3363636"/>
          </a:xfrm>
          <a:prstGeom prst="rect">
            <a:avLst/>
          </a:prstGeom>
        </p:spPr>
        <p:txBody>
          <a:bodyPr/>
          <a:lstStyle>
            <a:lvl1pPr>
              <a:defRPr sz="1800" b="0" i="0" spc="-75" baseline="0">
                <a:latin typeface="+mj-lt"/>
                <a:ea typeface="Calibri Light" panose="020F0302020204030204" pitchFamily="34" charset="0"/>
              </a:defRPr>
            </a:lvl1pPr>
            <a:lvl2pPr>
              <a:defRPr sz="1500" b="0" i="0" spc="-75" baseline="0">
                <a:latin typeface="+mj-lt"/>
                <a:ea typeface="Calibri Light" panose="020F0302020204030204" pitchFamily="34" charset="0"/>
              </a:defRPr>
            </a:lvl2pPr>
            <a:lvl3pPr marL="857250" indent="-171450">
              <a:buFont typeface="Courier New" panose="02070309020205020404" pitchFamily="49" charset="0"/>
              <a:buChar char="o"/>
              <a:defRPr sz="1350" b="0" i="0" spc="-75" baseline="0">
                <a:latin typeface="+mj-lt"/>
                <a:ea typeface="Calibri Light" panose="020F0302020204030204" pitchFamily="34" charset="0"/>
              </a:defRPr>
            </a:lvl3pPr>
            <a:lvl4pPr marL="1200150" indent="-171450">
              <a:buFont typeface="Arial" panose="020B0604020202020204" pitchFamily="34" charset="0"/>
              <a:buChar char="•"/>
              <a:defRPr b="0" i="0" spc="-75" baseline="0">
                <a:latin typeface="+mj-lt"/>
                <a:ea typeface="Calibri Light" panose="020F0302020204030204" pitchFamily="34" charset="0"/>
              </a:defRPr>
            </a:lvl4pPr>
            <a:lvl5pPr>
              <a:defRPr b="0" i="0" spc="-75"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524290" y="1477619"/>
            <a:ext cx="8122754" cy="1035049"/>
          </a:xfrm>
          <a:prstGeom prst="rect">
            <a:avLst/>
          </a:prstGeom>
        </p:spPr>
        <p:txBody>
          <a:bodyPr/>
          <a:lstStyle>
            <a:lvl1pPr marL="0" indent="0">
              <a:buFontTx/>
              <a:buNone/>
              <a:defRPr b="0" i="0" spc="-75" baseline="0">
                <a:latin typeface="+mj-lt"/>
                <a:ea typeface="Calibri Light" panose="020F0302020204030204" pitchFamily="34" charset="0"/>
              </a:defRPr>
            </a:lvl1pPr>
            <a:lvl2pPr marL="342900" indent="0">
              <a:buNone/>
              <a:defRPr b="0" i="0" spc="-75" baseline="0">
                <a:latin typeface="Inter Light" panose="02000503000000020004" pitchFamily="2" charset="0"/>
                <a:ea typeface="Inter Light" panose="02000503000000020004" pitchFamily="2" charset="0"/>
              </a:defRPr>
            </a:lvl2pPr>
            <a:lvl3pPr>
              <a:defRPr b="0" i="0" spc="-75" baseline="0">
                <a:latin typeface="Inter Light" panose="02000503000000020004" pitchFamily="2" charset="0"/>
                <a:ea typeface="Inter Light" panose="02000503000000020004" pitchFamily="2" charset="0"/>
              </a:defRPr>
            </a:lvl3pPr>
            <a:lvl4pPr>
              <a:defRPr b="0" i="0" spc="-75" baseline="0">
                <a:latin typeface="Inter Light" panose="02000503000000020004" pitchFamily="2" charset="0"/>
                <a:ea typeface="Inter Light" panose="02000503000000020004" pitchFamily="2" charset="0"/>
              </a:defRPr>
            </a:lvl4pPr>
            <a:lvl5pPr>
              <a:defRPr b="0" i="0" spc="-75"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834386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EE58E-2333-6544-C5BD-2C85453077EB}"/>
              </a:ext>
            </a:extLst>
          </p:cNvPr>
          <p:cNvSpPr>
            <a:spLocks noGrp="1"/>
          </p:cNvSpPr>
          <p:nvPr>
            <p:ph type="title"/>
          </p:nvPr>
        </p:nvSpPr>
        <p:spPr>
          <a:xfrm>
            <a:off x="516835" y="470452"/>
            <a:ext cx="7998515" cy="900134"/>
          </a:xfrm>
          <a:prstGeom prst="rect">
            <a:avLst/>
          </a:prstGeom>
        </p:spPr>
        <p:txBody>
          <a:bodyPr/>
          <a:lstStyle>
            <a:lvl1pPr>
              <a:defRPr sz="3300"/>
            </a:lvl1pPr>
          </a:lstStyle>
          <a:p>
            <a:r>
              <a:rPr lang="en-US"/>
              <a:t>Click to edit Master title style</a:t>
            </a:r>
          </a:p>
        </p:txBody>
      </p:sp>
      <p:sp>
        <p:nvSpPr>
          <p:cNvPr id="6" name="Slide Number Placeholder 5">
            <a:extLst>
              <a:ext uri="{FF2B5EF4-FFF2-40B4-BE49-F238E27FC236}">
                <a16:creationId xmlns:a16="http://schemas.microsoft.com/office/drawing/2014/main" id="{1D77BB54-B965-79EA-6C53-F8E4DC183BED}"/>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5" name="Content Placeholder 2">
            <a:extLst>
              <a:ext uri="{FF2B5EF4-FFF2-40B4-BE49-F238E27FC236}">
                <a16:creationId xmlns:a16="http://schemas.microsoft.com/office/drawing/2014/main" id="{0A766BAD-79DD-9BDE-760A-6AEAAE212B59}"/>
              </a:ext>
            </a:extLst>
          </p:cNvPr>
          <p:cNvSpPr>
            <a:spLocks noGrp="1"/>
          </p:cNvSpPr>
          <p:nvPr>
            <p:ph idx="13"/>
          </p:nvPr>
        </p:nvSpPr>
        <p:spPr>
          <a:xfrm>
            <a:off x="524290" y="2290418"/>
            <a:ext cx="8122754" cy="3363636"/>
          </a:xfrm>
          <a:prstGeom prst="rect">
            <a:avLst/>
          </a:prstGeom>
        </p:spPr>
        <p:txBody>
          <a:bodyPr/>
          <a:lstStyle>
            <a:lvl1pPr>
              <a:defRPr sz="1800" b="0" i="0" spc="-75" baseline="0">
                <a:latin typeface="+mj-lt"/>
                <a:ea typeface="Calibri Light" panose="020F0302020204030204" pitchFamily="34" charset="0"/>
              </a:defRPr>
            </a:lvl1pPr>
            <a:lvl2pPr>
              <a:defRPr sz="1500" b="0" i="0" spc="-75" baseline="0">
                <a:latin typeface="+mj-lt"/>
                <a:ea typeface="Calibri Light" panose="020F0302020204030204" pitchFamily="34" charset="0"/>
              </a:defRPr>
            </a:lvl2pPr>
            <a:lvl3pPr marL="857250" indent="-171450">
              <a:buFont typeface="Courier New" panose="02070309020205020404" pitchFamily="49" charset="0"/>
              <a:buChar char="o"/>
              <a:defRPr sz="1350" b="0" i="0" spc="-75" baseline="0">
                <a:latin typeface="+mj-lt"/>
                <a:ea typeface="Calibri Light" panose="020F0302020204030204" pitchFamily="34" charset="0"/>
              </a:defRPr>
            </a:lvl3pPr>
            <a:lvl4pPr marL="1200150" indent="-171450">
              <a:buFont typeface="Arial" panose="020B0604020202020204" pitchFamily="34" charset="0"/>
              <a:buChar char="•"/>
              <a:defRPr b="0" i="0" spc="-75" baseline="0">
                <a:latin typeface="+mj-lt"/>
                <a:ea typeface="Calibri Light" panose="020F0302020204030204" pitchFamily="34" charset="0"/>
              </a:defRPr>
            </a:lvl4pPr>
            <a:lvl5pPr>
              <a:defRPr b="0" i="0" spc="-75"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7E2297DC-432C-8227-DE5E-7744B607039C}"/>
              </a:ext>
            </a:extLst>
          </p:cNvPr>
          <p:cNvSpPr>
            <a:spLocks noGrp="1"/>
          </p:cNvSpPr>
          <p:nvPr>
            <p:ph idx="14" hasCustomPrompt="1"/>
          </p:nvPr>
        </p:nvSpPr>
        <p:spPr>
          <a:xfrm>
            <a:off x="524290" y="1477619"/>
            <a:ext cx="8122754" cy="1035049"/>
          </a:xfrm>
          <a:prstGeom prst="rect">
            <a:avLst/>
          </a:prstGeom>
        </p:spPr>
        <p:txBody>
          <a:bodyPr/>
          <a:lstStyle>
            <a:lvl1pPr marL="0" indent="0">
              <a:buFontTx/>
              <a:buNone/>
              <a:defRPr b="0" i="0" spc="-75" baseline="0">
                <a:latin typeface="+mj-lt"/>
                <a:ea typeface="Calibri Light" panose="020F0302020204030204" pitchFamily="34" charset="0"/>
              </a:defRPr>
            </a:lvl1pPr>
            <a:lvl2pPr marL="342900" indent="0">
              <a:buNone/>
              <a:defRPr b="0" i="0" spc="-75" baseline="0">
                <a:latin typeface="Inter Light" panose="02000503000000020004" pitchFamily="2" charset="0"/>
                <a:ea typeface="Inter Light" panose="02000503000000020004" pitchFamily="2" charset="0"/>
              </a:defRPr>
            </a:lvl2pPr>
            <a:lvl3pPr>
              <a:defRPr b="0" i="0" spc="-75" baseline="0">
                <a:latin typeface="Inter Light" panose="02000503000000020004" pitchFamily="2" charset="0"/>
                <a:ea typeface="Inter Light" panose="02000503000000020004" pitchFamily="2" charset="0"/>
              </a:defRPr>
            </a:lvl3pPr>
            <a:lvl4pPr>
              <a:defRPr b="0" i="0" spc="-75" baseline="0">
                <a:latin typeface="Inter Light" panose="02000503000000020004" pitchFamily="2" charset="0"/>
                <a:ea typeface="Inter Light" panose="02000503000000020004" pitchFamily="2" charset="0"/>
              </a:defRPr>
            </a:lvl4pPr>
            <a:lvl5pPr>
              <a:defRPr b="0" i="0" spc="-75"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352561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353115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3DB2-4AD0-5F7B-FC1D-1AF24980A025}"/>
              </a:ext>
            </a:extLst>
          </p:cNvPr>
          <p:cNvSpPr>
            <a:spLocks noGrp="1"/>
          </p:cNvSpPr>
          <p:nvPr>
            <p:ph type="title"/>
          </p:nvPr>
        </p:nvSpPr>
        <p:spPr>
          <a:xfrm>
            <a:off x="535421" y="510898"/>
            <a:ext cx="7886700" cy="98659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7A14BE4-D728-0426-4416-4934FD59D3FD}"/>
              </a:ext>
            </a:extLst>
          </p:cNvPr>
          <p:cNvSpPr>
            <a:spLocks noGrp="1"/>
          </p:cNvSpPr>
          <p:nvPr>
            <p:ph type="body" idx="1" hasCustomPrompt="1"/>
          </p:nvPr>
        </p:nvSpPr>
        <p:spPr>
          <a:xfrm>
            <a:off x="629842" y="1681163"/>
            <a:ext cx="3868340" cy="823912"/>
          </a:xfrm>
          <a:prstGeom prst="rect">
            <a:avLst/>
          </a:prstGeom>
          <a:solidFill>
            <a:schemeClr val="accent6"/>
          </a:solidFill>
          <a:ln w="12700">
            <a:solidFill>
              <a:schemeClr val="accent6"/>
            </a:solidFill>
          </a:ln>
        </p:spPr>
        <p:txBody>
          <a:bodyPr anchor="ctr"/>
          <a:lstStyle>
            <a:lvl1pPr marL="0" indent="0">
              <a:buNone/>
              <a:defRPr sz="1800" b="1" i="0" baseline="0">
                <a:solidFill>
                  <a:schemeClr val="bg1"/>
                </a:solidFill>
                <a:latin typeface="+mn-lt"/>
                <a:ea typeface="Inter SemiBold" panose="02000503000000020004"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9443F-A02B-85D9-286B-FA2BE883BB8A}"/>
              </a:ext>
            </a:extLst>
          </p:cNvPr>
          <p:cNvSpPr>
            <a:spLocks noGrp="1"/>
          </p:cNvSpPr>
          <p:nvPr>
            <p:ph sz="half" idx="2"/>
          </p:nvPr>
        </p:nvSpPr>
        <p:spPr>
          <a:xfrm>
            <a:off x="629842" y="2505075"/>
            <a:ext cx="3868340" cy="3684588"/>
          </a:xfrm>
          <a:prstGeom prst="rect">
            <a:avLst/>
          </a:prstGeom>
          <a:solidFill>
            <a:schemeClr val="bg1">
              <a:alpha val="20004"/>
            </a:schemeClr>
          </a:solidFill>
          <a:ln w="12700">
            <a:solidFill>
              <a:schemeClr val="accent6"/>
            </a:solidFill>
          </a:ln>
        </p:spPr>
        <p:txBody>
          <a:bodyPr anchor="ctr"/>
          <a:lstStyle>
            <a:lvl1pPr marL="137160" indent="0">
              <a:buFontTx/>
              <a:buNone/>
              <a:defRPr sz="1350"/>
            </a:lvl1pPr>
            <a:lvl2pPr marL="137160" indent="0">
              <a:buFontTx/>
              <a:buNone/>
              <a:defRPr sz="1350"/>
            </a:lvl2pPr>
            <a:lvl3pPr marL="137160" indent="0">
              <a:buFontTx/>
              <a:buNone/>
              <a:defRPr sz="1350"/>
            </a:lvl3pPr>
            <a:lvl4pPr marL="137160" indent="0">
              <a:buFontTx/>
              <a:buNone/>
              <a:defRPr sz="1350"/>
            </a:lvl4pPr>
            <a:lvl5pPr marL="137160" indent="0">
              <a:buFontTx/>
              <a:buNone/>
              <a:defRPr sz="1350"/>
            </a:lvl5pPr>
          </a:lstStyle>
          <a:p>
            <a:pPr lvl="0"/>
            <a:r>
              <a:rPr lang="en-US"/>
              <a:t>Click to edit Master text styles</a:t>
            </a:r>
          </a:p>
        </p:txBody>
      </p:sp>
      <p:sp>
        <p:nvSpPr>
          <p:cNvPr id="5" name="Text Placeholder 4">
            <a:extLst>
              <a:ext uri="{FF2B5EF4-FFF2-40B4-BE49-F238E27FC236}">
                <a16:creationId xmlns:a16="http://schemas.microsoft.com/office/drawing/2014/main" id="{362CFE18-72C0-A86F-FCAA-0255E42A6DEC}"/>
              </a:ext>
            </a:extLst>
          </p:cNvPr>
          <p:cNvSpPr>
            <a:spLocks noGrp="1"/>
          </p:cNvSpPr>
          <p:nvPr>
            <p:ph type="body" sz="quarter" idx="3" hasCustomPrompt="1"/>
          </p:nvPr>
        </p:nvSpPr>
        <p:spPr>
          <a:xfrm>
            <a:off x="4629150" y="1681163"/>
            <a:ext cx="3887391" cy="823912"/>
          </a:xfrm>
          <a:prstGeom prst="rect">
            <a:avLst/>
          </a:prstGeom>
          <a:solidFill>
            <a:schemeClr val="accent6"/>
          </a:solidFill>
          <a:ln w="12700">
            <a:solidFill>
              <a:schemeClr val="accent6"/>
            </a:solidFill>
          </a:ln>
        </p:spPr>
        <p:txBody>
          <a:bodyPr anchor="ctr"/>
          <a:lstStyle>
            <a:lvl1pPr marL="0" indent="0">
              <a:buNone/>
              <a:defRPr sz="1800" b="1" i="0" baseline="0">
                <a:solidFill>
                  <a:schemeClr val="bg1"/>
                </a:solidFill>
                <a:latin typeface="+mn-lt"/>
                <a:ea typeface="Inter SemiBold" panose="02000503000000020004"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85C0A-E3F4-C527-3169-013E164323EA}"/>
              </a:ext>
            </a:extLst>
          </p:cNvPr>
          <p:cNvSpPr>
            <a:spLocks noGrp="1"/>
          </p:cNvSpPr>
          <p:nvPr>
            <p:ph sz="quarter" idx="4"/>
          </p:nvPr>
        </p:nvSpPr>
        <p:spPr>
          <a:xfrm>
            <a:off x="4629150" y="2505075"/>
            <a:ext cx="3887391" cy="3684588"/>
          </a:xfrm>
          <a:prstGeom prst="rect">
            <a:avLst/>
          </a:prstGeom>
          <a:solidFill>
            <a:schemeClr val="bg1">
              <a:alpha val="20004"/>
            </a:schemeClr>
          </a:solidFill>
          <a:ln w="12700">
            <a:solidFill>
              <a:schemeClr val="accent6"/>
            </a:solidFill>
          </a:ln>
        </p:spPr>
        <p:txBody>
          <a:bodyPr anchor="ctr"/>
          <a:lstStyle>
            <a:lvl1pPr marL="137160" indent="0">
              <a:buFontTx/>
              <a:buNone/>
              <a:defRPr sz="1350"/>
            </a:lvl1pPr>
            <a:lvl2pPr marL="137160" indent="0">
              <a:buFontTx/>
              <a:buNone/>
              <a:defRPr sz="1350"/>
            </a:lvl2pPr>
            <a:lvl3pPr marL="137160" indent="0">
              <a:buFontTx/>
              <a:buNone/>
              <a:defRPr sz="1350"/>
            </a:lvl3pPr>
            <a:lvl4pPr marL="137160" indent="0">
              <a:buFontTx/>
              <a:buNone/>
              <a:defRPr sz="1350"/>
            </a:lvl4pPr>
            <a:lvl5pPr marL="137160" indent="0">
              <a:buFontTx/>
              <a:buNone/>
              <a:defRPr sz="1350"/>
            </a:lvl5pPr>
          </a:lstStyle>
          <a:p>
            <a:pPr lvl="0"/>
            <a:r>
              <a:rPr lang="en-US"/>
              <a:t>Click to edit Master text styles</a:t>
            </a:r>
          </a:p>
        </p:txBody>
      </p:sp>
      <p:sp>
        <p:nvSpPr>
          <p:cNvPr id="9" name="Slide Number Placeholder 8">
            <a:extLst>
              <a:ext uri="{FF2B5EF4-FFF2-40B4-BE49-F238E27FC236}">
                <a16:creationId xmlns:a16="http://schemas.microsoft.com/office/drawing/2014/main" id="{4A1EE331-0DC5-4C93-19BA-70C475B9AC3C}"/>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39462613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524290" y="274224"/>
            <a:ext cx="6858000" cy="679932"/>
          </a:xfrm>
          <a:prstGeom prst="rect">
            <a:avLst/>
          </a:prstGeom>
        </p:spPr>
        <p:txBody>
          <a:bodyPr anchor="t"/>
          <a:lstStyle>
            <a:lvl1pPr algn="l">
              <a:defRPr sz="3000" spc="-188"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549137" y="861392"/>
            <a:ext cx="6858000" cy="616227"/>
          </a:xfrm>
          <a:prstGeom prst="rect">
            <a:avLst/>
          </a:prstGeom>
        </p:spPr>
        <p:txBody>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524290" y="2290418"/>
            <a:ext cx="8122754" cy="3363636"/>
          </a:xfrm>
          <a:prstGeom prst="rect">
            <a:avLst/>
          </a:prstGeom>
        </p:spPr>
        <p:txBody>
          <a:bodyPr/>
          <a:lstStyle>
            <a:lvl1pPr>
              <a:defRPr sz="1800" b="0" i="0" spc="-75" baseline="0">
                <a:latin typeface="Calibri Light" panose="020F0302020204030204" pitchFamily="34" charset="0"/>
                <a:ea typeface="Calibri Light" panose="020F0302020204030204" pitchFamily="34" charset="0"/>
              </a:defRPr>
            </a:lvl1pPr>
            <a:lvl2pPr>
              <a:defRPr sz="1500" b="0" i="0" spc="-75" baseline="0">
                <a:latin typeface="Calibri Light" panose="020F0302020204030204" pitchFamily="34" charset="0"/>
                <a:ea typeface="Calibri Light" panose="020F0302020204030204" pitchFamily="34" charset="0"/>
              </a:defRPr>
            </a:lvl2pPr>
            <a:lvl3pPr marL="857250" indent="-171450">
              <a:buFont typeface="Courier New" panose="02070309020205020404" pitchFamily="49" charset="0"/>
              <a:buChar char="o"/>
              <a:defRPr sz="1350" b="0" i="0" spc="-75" baseline="0">
                <a:latin typeface="Calibri Light" panose="020F0302020204030204" pitchFamily="34" charset="0"/>
                <a:ea typeface="Calibri Light" panose="020F0302020204030204" pitchFamily="34" charset="0"/>
              </a:defRPr>
            </a:lvl3pPr>
            <a:lvl4pPr marL="1200150" indent="-171450">
              <a:buFont typeface="Arial" panose="020B0604020202020204" pitchFamily="34" charset="0"/>
              <a:buChar char="•"/>
              <a:defRPr b="0" i="0" spc="-75" baseline="0">
                <a:latin typeface="Calibri Light" panose="020F0302020204030204" pitchFamily="34" charset="0"/>
                <a:ea typeface="Calibri Light" panose="020F0302020204030204" pitchFamily="34" charset="0"/>
              </a:defRPr>
            </a:lvl4pPr>
            <a:lvl5pPr>
              <a:defRPr b="0" i="0" spc="-75" baseline="0">
                <a:latin typeface="Calibri Light" panose="020F0302020204030204" pitchFamily="34" charset="0"/>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524290" y="1477619"/>
            <a:ext cx="8122754" cy="1035049"/>
          </a:xfrm>
          <a:prstGeom prst="rect">
            <a:avLst/>
          </a:prstGeom>
        </p:spPr>
        <p:txBody>
          <a:bodyPr/>
          <a:lstStyle>
            <a:lvl1pPr marL="0" indent="0">
              <a:buFontTx/>
              <a:buNone/>
              <a:defRPr b="0" i="0" spc="-75" baseline="0">
                <a:latin typeface="Calibri Light" panose="020F0302020204030204" pitchFamily="34" charset="0"/>
                <a:ea typeface="Calibri Light" panose="020F0302020204030204" pitchFamily="34" charset="0"/>
              </a:defRPr>
            </a:lvl1pPr>
            <a:lvl2pPr marL="342900" indent="0">
              <a:buNone/>
              <a:defRPr b="0" i="0" spc="-75" baseline="0">
                <a:latin typeface="Inter Light" panose="02000503000000020004" pitchFamily="2" charset="0"/>
                <a:ea typeface="Inter Light" panose="02000503000000020004" pitchFamily="2" charset="0"/>
              </a:defRPr>
            </a:lvl2pPr>
            <a:lvl3pPr>
              <a:defRPr b="0" i="0" spc="-75" baseline="0">
                <a:latin typeface="Inter Light" panose="02000503000000020004" pitchFamily="2" charset="0"/>
                <a:ea typeface="Inter Light" panose="02000503000000020004" pitchFamily="2" charset="0"/>
              </a:defRPr>
            </a:lvl3pPr>
            <a:lvl4pPr>
              <a:defRPr b="0" i="0" spc="-75" baseline="0">
                <a:latin typeface="Inter Light" panose="02000503000000020004" pitchFamily="2" charset="0"/>
                <a:ea typeface="Inter Light" panose="02000503000000020004" pitchFamily="2" charset="0"/>
              </a:defRPr>
            </a:lvl4pPr>
            <a:lvl5pPr>
              <a:defRPr b="0" i="0" spc="-75"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17691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410D3-16A4-38B5-6E13-2E2FD3F9C241}"/>
              </a:ext>
            </a:extLst>
          </p:cNvPr>
          <p:cNvSpPr>
            <a:spLocks noGrp="1"/>
          </p:cNvSpPr>
          <p:nvPr>
            <p:ph type="ctrTitle"/>
          </p:nvPr>
        </p:nvSpPr>
        <p:spPr>
          <a:xfrm>
            <a:off x="524290" y="274224"/>
            <a:ext cx="6858000" cy="679932"/>
          </a:xfrm>
          <a:prstGeom prst="rect">
            <a:avLst/>
          </a:prstGeom>
        </p:spPr>
        <p:txBody>
          <a:bodyPr anchor="t"/>
          <a:lstStyle>
            <a:lvl1pPr algn="l">
              <a:defRPr sz="3000" spc="-188" baseline="0"/>
            </a:lvl1pPr>
          </a:lstStyle>
          <a:p>
            <a:r>
              <a:rPr lang="en-US"/>
              <a:t>Click to edit Master title style</a:t>
            </a:r>
          </a:p>
        </p:txBody>
      </p:sp>
      <p:sp>
        <p:nvSpPr>
          <p:cNvPr id="3" name="Subtitle 2">
            <a:extLst>
              <a:ext uri="{FF2B5EF4-FFF2-40B4-BE49-F238E27FC236}">
                <a16:creationId xmlns:a16="http://schemas.microsoft.com/office/drawing/2014/main" id="{F0FAF815-7FD2-A1A9-3CA7-21C807E8D1C4}"/>
              </a:ext>
            </a:extLst>
          </p:cNvPr>
          <p:cNvSpPr>
            <a:spLocks noGrp="1"/>
          </p:cNvSpPr>
          <p:nvPr>
            <p:ph type="subTitle" idx="1" hasCustomPrompt="1"/>
          </p:nvPr>
        </p:nvSpPr>
        <p:spPr>
          <a:xfrm>
            <a:off x="549137" y="861392"/>
            <a:ext cx="6858000" cy="616227"/>
          </a:xfrm>
          <a:prstGeom prst="rect">
            <a:avLst/>
          </a:prstGeom>
        </p:spPr>
        <p:txBody>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326661-4707-BCF8-89DC-036A14FF03E3}"/>
              </a:ext>
            </a:extLst>
          </p:cNvPr>
          <p:cNvSpPr>
            <a:spLocks noGrp="1"/>
          </p:cNvSpPr>
          <p:nvPr>
            <p:ph type="sldNum" sz="quarter" idx="12"/>
          </p:nvPr>
        </p:nvSpPr>
        <p:spPr/>
        <p:txBody>
          <a:bodyPr/>
          <a:lstStyle/>
          <a:p>
            <a:fld id="{6C37F40D-BF86-6F43-B998-BE81C530D250}" type="slidenum">
              <a:rPr lang="en-US" smtClean="0"/>
              <a:t>‹#›</a:t>
            </a:fld>
            <a:endParaRPr lang="en-US"/>
          </a:p>
        </p:txBody>
      </p:sp>
      <p:sp>
        <p:nvSpPr>
          <p:cNvPr id="8" name="Content Placeholder 2">
            <a:extLst>
              <a:ext uri="{FF2B5EF4-FFF2-40B4-BE49-F238E27FC236}">
                <a16:creationId xmlns:a16="http://schemas.microsoft.com/office/drawing/2014/main" id="{A32085CA-BB43-10D6-EBC9-07C094ACD2F7}"/>
              </a:ext>
            </a:extLst>
          </p:cNvPr>
          <p:cNvSpPr>
            <a:spLocks noGrp="1"/>
          </p:cNvSpPr>
          <p:nvPr>
            <p:ph idx="13"/>
          </p:nvPr>
        </p:nvSpPr>
        <p:spPr>
          <a:xfrm>
            <a:off x="524290" y="2290418"/>
            <a:ext cx="8122754" cy="3363636"/>
          </a:xfrm>
          <a:prstGeom prst="rect">
            <a:avLst/>
          </a:prstGeom>
        </p:spPr>
        <p:txBody>
          <a:bodyPr/>
          <a:lstStyle>
            <a:lvl1pPr>
              <a:defRPr sz="1800" b="0" i="0" spc="-75" baseline="0">
                <a:latin typeface="+mj-lt"/>
                <a:ea typeface="Calibri Light" panose="020F0302020204030204" pitchFamily="34" charset="0"/>
              </a:defRPr>
            </a:lvl1pPr>
            <a:lvl2pPr>
              <a:defRPr sz="1500" b="0" i="0" spc="-75" baseline="0">
                <a:latin typeface="+mj-lt"/>
                <a:ea typeface="Calibri Light" panose="020F0302020204030204" pitchFamily="34" charset="0"/>
              </a:defRPr>
            </a:lvl2pPr>
            <a:lvl3pPr marL="857250" indent="-171450">
              <a:buFont typeface="Courier New" panose="02070309020205020404" pitchFamily="49" charset="0"/>
              <a:buChar char="o"/>
              <a:defRPr sz="1350" b="0" i="0" spc="-75" baseline="0">
                <a:latin typeface="+mj-lt"/>
                <a:ea typeface="Calibri Light" panose="020F0302020204030204" pitchFamily="34" charset="0"/>
              </a:defRPr>
            </a:lvl3pPr>
            <a:lvl4pPr marL="1200150" indent="-171450">
              <a:buFont typeface="Arial" panose="020B0604020202020204" pitchFamily="34" charset="0"/>
              <a:buChar char="•"/>
              <a:defRPr b="0" i="0" spc="-75" baseline="0">
                <a:latin typeface="+mj-lt"/>
                <a:ea typeface="Calibri Light" panose="020F0302020204030204" pitchFamily="34" charset="0"/>
              </a:defRPr>
            </a:lvl4pPr>
            <a:lvl5pPr>
              <a:defRPr b="0" i="0" spc="-75" baseline="0">
                <a:latin typeface="+mj-lt"/>
                <a:ea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C5CDB2D7-ABD9-F2B8-A049-66466A86D672}"/>
              </a:ext>
            </a:extLst>
          </p:cNvPr>
          <p:cNvSpPr>
            <a:spLocks noGrp="1"/>
          </p:cNvSpPr>
          <p:nvPr>
            <p:ph idx="14" hasCustomPrompt="1"/>
          </p:nvPr>
        </p:nvSpPr>
        <p:spPr>
          <a:xfrm>
            <a:off x="524290" y="1477619"/>
            <a:ext cx="8122754" cy="1035049"/>
          </a:xfrm>
          <a:prstGeom prst="rect">
            <a:avLst/>
          </a:prstGeom>
        </p:spPr>
        <p:txBody>
          <a:bodyPr/>
          <a:lstStyle>
            <a:lvl1pPr marL="0" indent="0">
              <a:buFontTx/>
              <a:buNone/>
              <a:defRPr b="0" i="0" spc="-75" baseline="0">
                <a:latin typeface="+mj-lt"/>
                <a:ea typeface="Calibri Light" panose="020F0302020204030204" pitchFamily="34" charset="0"/>
              </a:defRPr>
            </a:lvl1pPr>
            <a:lvl2pPr marL="342900" indent="0">
              <a:buNone/>
              <a:defRPr b="0" i="0" spc="-75" baseline="0">
                <a:latin typeface="Inter Light" panose="02000503000000020004" pitchFamily="2" charset="0"/>
                <a:ea typeface="Inter Light" panose="02000503000000020004" pitchFamily="2" charset="0"/>
              </a:defRPr>
            </a:lvl2pPr>
            <a:lvl3pPr>
              <a:defRPr b="0" i="0" spc="-75" baseline="0">
                <a:latin typeface="Inter Light" panose="02000503000000020004" pitchFamily="2" charset="0"/>
                <a:ea typeface="Inter Light" panose="02000503000000020004" pitchFamily="2" charset="0"/>
              </a:defRPr>
            </a:lvl3pPr>
            <a:lvl4pPr>
              <a:defRPr b="0" i="0" spc="-75" baseline="0">
                <a:latin typeface="Inter Light" panose="02000503000000020004" pitchFamily="2" charset="0"/>
                <a:ea typeface="Inter Light" panose="02000503000000020004" pitchFamily="2" charset="0"/>
              </a:defRPr>
            </a:lvl4pPr>
            <a:lvl5pPr>
              <a:defRPr b="0" i="0" spc="-75" baseline="0">
                <a:latin typeface="Inter Light" panose="02000503000000020004" pitchFamily="2" charset="0"/>
                <a:ea typeface="Inter Light" panose="02000503000000020004" pitchFamily="2" charset="0"/>
              </a:defRPr>
            </a:lvl5pPr>
          </a:lstStyle>
          <a:p>
            <a:r>
              <a:rPr lang="en-US"/>
              <a:t>Click to edit Master subtitle style</a:t>
            </a:r>
          </a:p>
        </p:txBody>
      </p:sp>
    </p:spTree>
    <p:extLst>
      <p:ext uri="{BB962C8B-B14F-4D97-AF65-F5344CB8AC3E}">
        <p14:creationId xmlns:p14="http://schemas.microsoft.com/office/powerpoint/2010/main" val="541863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516835" y="543340"/>
            <a:ext cx="7998515"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628650" y="1825625"/>
            <a:ext cx="38862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4629150" y="1825625"/>
            <a:ext cx="38862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27998639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F460A-1594-573A-6C2D-93036DB45E13}"/>
              </a:ext>
            </a:extLst>
          </p:cNvPr>
          <p:cNvSpPr>
            <a:spLocks noGrp="1"/>
          </p:cNvSpPr>
          <p:nvPr>
            <p:ph type="title"/>
          </p:nvPr>
        </p:nvSpPr>
        <p:spPr>
          <a:xfrm>
            <a:off x="516835" y="543340"/>
            <a:ext cx="7998515" cy="827247"/>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2D1DDA1-EEE8-6151-AF63-C6DD44C6B20B}"/>
              </a:ext>
            </a:extLst>
          </p:cNvPr>
          <p:cNvSpPr>
            <a:spLocks noGrp="1"/>
          </p:cNvSpPr>
          <p:nvPr>
            <p:ph sz="half" idx="1"/>
          </p:nvPr>
        </p:nvSpPr>
        <p:spPr>
          <a:xfrm>
            <a:off x="628650" y="1825625"/>
            <a:ext cx="38862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0A3DC7-9CE9-5714-D4C2-AD13EB819644}"/>
              </a:ext>
            </a:extLst>
          </p:cNvPr>
          <p:cNvSpPr>
            <a:spLocks noGrp="1"/>
          </p:cNvSpPr>
          <p:nvPr>
            <p:ph sz="half" idx="2"/>
          </p:nvPr>
        </p:nvSpPr>
        <p:spPr>
          <a:xfrm>
            <a:off x="4629150" y="1825625"/>
            <a:ext cx="3886200" cy="4351338"/>
          </a:xfrm>
          <a:prstGeom prst="rect">
            <a:avLst/>
          </a:prstGeo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20FB01A-698C-118C-A7BB-AA904F53B75A}"/>
              </a:ext>
            </a:extLst>
          </p:cNvPr>
          <p:cNvSpPr>
            <a:spLocks noGrp="1"/>
          </p:cNvSpPr>
          <p:nvPr>
            <p:ph type="sldNum" sz="quarter" idx="12"/>
          </p:nvPr>
        </p:nvSpPr>
        <p:spPr/>
        <p:txBody>
          <a:bodyPr/>
          <a:lstStyle/>
          <a:p>
            <a:fld id="{6C37F40D-BF86-6F43-B998-BE81C530D250}" type="slidenum">
              <a:rPr lang="en-US" smtClean="0"/>
              <a:t>‹#›</a:t>
            </a:fld>
            <a:endParaRPr lang="en-US"/>
          </a:p>
        </p:txBody>
      </p:sp>
    </p:spTree>
    <p:extLst>
      <p:ext uri="{BB962C8B-B14F-4D97-AF65-F5344CB8AC3E}">
        <p14:creationId xmlns:p14="http://schemas.microsoft.com/office/powerpoint/2010/main" val="10028917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55238-D472-B506-C6C3-A31529133F72}"/>
              </a:ext>
            </a:extLst>
          </p:cNvPr>
          <p:cNvSpPr>
            <a:spLocks noGrp="1"/>
          </p:cNvSpPr>
          <p:nvPr>
            <p:ph type="title"/>
          </p:nvPr>
        </p:nvSpPr>
        <p:spPr>
          <a:xfrm>
            <a:off x="609600" y="5066784"/>
            <a:ext cx="7886700" cy="1325563"/>
          </a:xfrm>
          <a:prstGeom prst="rect">
            <a:avLst/>
          </a:prstGeom>
        </p:spPr>
        <p:txBody>
          <a:bodyPr/>
          <a:lstStyle>
            <a:lvl1pPr>
              <a:defRPr sz="2550" b="0" i="0" spc="-75" baseline="0">
                <a:solidFill>
                  <a:schemeClr val="tx1"/>
                </a:solidFill>
                <a:latin typeface="+mj-lt"/>
                <a:ea typeface="Calibri Light" panose="020F0302020204030204" pitchFamily="34" charset="0"/>
                <a:cs typeface="Calibri Light" panose="020F0302020204030204" pitchFamily="34" charset="0"/>
              </a:defRPr>
            </a:lvl1pPr>
          </a:lstStyle>
          <a:p>
            <a:r>
              <a:rPr lang="en-US"/>
              <a:t>Click to edit Master title style</a:t>
            </a:r>
          </a:p>
        </p:txBody>
      </p:sp>
      <p:sp>
        <p:nvSpPr>
          <p:cNvPr id="10" name="Text Placeholder 9">
            <a:extLst>
              <a:ext uri="{FF2B5EF4-FFF2-40B4-BE49-F238E27FC236}">
                <a16:creationId xmlns:a16="http://schemas.microsoft.com/office/drawing/2014/main" id="{55B7508F-85EB-1F5B-D91C-D2D4F929AA98}"/>
              </a:ext>
            </a:extLst>
          </p:cNvPr>
          <p:cNvSpPr>
            <a:spLocks noGrp="1"/>
          </p:cNvSpPr>
          <p:nvPr>
            <p:ph type="body" sz="quarter" idx="10" hasCustomPrompt="1"/>
          </p:nvPr>
        </p:nvSpPr>
        <p:spPr>
          <a:xfrm>
            <a:off x="609600" y="4146550"/>
            <a:ext cx="7886700" cy="914400"/>
          </a:xfrm>
          <a:prstGeom prst="rect">
            <a:avLst/>
          </a:prstGeom>
        </p:spPr>
        <p:txBody>
          <a:bodyPr/>
          <a:lstStyle>
            <a:lvl1pPr marL="0" indent="0">
              <a:buFontTx/>
              <a:buNone/>
              <a:defRPr sz="4050" spc="-113">
                <a:solidFill>
                  <a:schemeClr val="tx1"/>
                </a:solidFill>
              </a:defRPr>
            </a:lvl1pPr>
            <a:lvl3pPr marL="685800" indent="0">
              <a:buNone/>
              <a:defRPr/>
            </a:lvl3pPr>
          </a:lstStyle>
          <a:p>
            <a:pPr lvl="0"/>
            <a:r>
              <a:rPr lang="en-US"/>
              <a:t>Click to edit Master title style</a:t>
            </a:r>
          </a:p>
        </p:txBody>
      </p:sp>
    </p:spTree>
    <p:extLst>
      <p:ext uri="{BB962C8B-B14F-4D97-AF65-F5344CB8AC3E}">
        <p14:creationId xmlns:p14="http://schemas.microsoft.com/office/powerpoint/2010/main" val="115280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65521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53656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4551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69516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37819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9923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4616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5/30/2024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0962838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552492-3CC3-CB45-8DBD-0628ADDBE06F}"/>
              </a:ext>
            </a:extLst>
          </p:cNvPr>
          <p:cNvSpPr/>
          <p:nvPr userDrawn="1"/>
        </p:nvSpPr>
        <p:spPr>
          <a:xfrm flipV="1">
            <a:off x="592811" y="1291711"/>
            <a:ext cx="7958379" cy="45719"/>
          </a:xfrm>
          <a:prstGeom prst="rect">
            <a:avLst/>
          </a:prstGeom>
          <a:solidFill>
            <a:srgbClr val="A7C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Slide Number Placeholder 5">
            <a:extLst>
              <a:ext uri="{FF2B5EF4-FFF2-40B4-BE49-F238E27FC236}">
                <a16:creationId xmlns:a16="http://schemas.microsoft.com/office/drawing/2014/main" id="{33B496CD-2279-CD4F-8D0A-FDDFF8C86885}"/>
              </a:ext>
            </a:extLst>
          </p:cNvPr>
          <p:cNvSpPr>
            <a:spLocks noGrp="1"/>
          </p:cNvSpPr>
          <p:nvPr>
            <p:ph type="sldNum" sz="quarter" idx="4"/>
          </p:nvPr>
        </p:nvSpPr>
        <p:spPr>
          <a:xfrm>
            <a:off x="6457950" y="6356351"/>
            <a:ext cx="2541932" cy="365125"/>
          </a:xfrm>
          <a:prstGeom prst="rect">
            <a:avLst/>
          </a:prstGeom>
        </p:spPr>
        <p:txBody>
          <a:bodyPr vert="horz" lIns="91440" tIns="45720" rIns="91440" bIns="45720" rtlCol="0" anchor="ctr"/>
          <a:lstStyle>
            <a:lvl1pPr algn="r">
              <a:defRPr sz="750" b="0" i="0" baseline="0">
                <a:solidFill>
                  <a:srgbClr val="414A58"/>
                </a:solidFill>
                <a:latin typeface="Calibri" panose="020F0502020204030204" pitchFamily="34" charset="0"/>
                <a:ea typeface="Calibri" panose="020F0502020204030204" pitchFamily="34" charset="0"/>
              </a:defRPr>
            </a:lvl1pPr>
          </a:lstStyle>
          <a:p>
            <a:fld id="{6C37F40D-BF86-6F43-B998-BE81C530D250}" type="slidenum">
              <a:rPr lang="en-US" smtClean="0"/>
              <a:pPr/>
              <a:t>‹#›</a:t>
            </a:fld>
            <a:endParaRPr lang="en-US"/>
          </a:p>
        </p:txBody>
      </p:sp>
      <p:pic>
        <p:nvPicPr>
          <p:cNvPr id="7" name="Picture 6">
            <a:extLst>
              <a:ext uri="{FF2B5EF4-FFF2-40B4-BE49-F238E27FC236}">
                <a16:creationId xmlns:a16="http://schemas.microsoft.com/office/drawing/2014/main" id="{E8829DBB-6882-9F19-DFA1-5C6C44AF50EA}"/>
              </a:ext>
            </a:extLst>
          </p:cNvPr>
          <p:cNvPicPr>
            <a:picLocks noChangeAspect="1"/>
          </p:cNvPicPr>
          <p:nvPr userDrawn="1"/>
        </p:nvPicPr>
        <p:blipFill>
          <a:blip r:embed="rId14"/>
          <a:stretch>
            <a:fillRect/>
          </a:stretch>
        </p:blipFill>
        <p:spPr>
          <a:xfrm>
            <a:off x="7431985" y="324520"/>
            <a:ext cx="1089446" cy="741429"/>
          </a:xfrm>
          <a:prstGeom prst="rect">
            <a:avLst/>
          </a:prstGeom>
        </p:spPr>
      </p:pic>
    </p:spTree>
    <p:extLst>
      <p:ext uri="{BB962C8B-B14F-4D97-AF65-F5344CB8AC3E}">
        <p14:creationId xmlns:p14="http://schemas.microsoft.com/office/powerpoint/2010/main" val="1490564425"/>
      </p:ext>
    </p:extLst>
  </p:cSld>
  <p:clrMap bg1="lt1" tx1="dk1" bg2="lt2" tx2="dk2" accent1="accent1" accent2="accent2" accent3="accent3" accent4="accent4" accent5="accent5" accent6="accent6" hlink="hlink" folHlink="folHlink"/>
  <p:sldLayoutIdLst>
    <p:sldLayoutId id="2147483685" r:id="rId1"/>
    <p:sldLayoutId id="2147483693" r:id="rId2"/>
    <p:sldLayoutId id="2147483686" r:id="rId3"/>
    <p:sldLayoutId id="2147483694" r:id="rId4"/>
    <p:sldLayoutId id="2147483666" r:id="rId5"/>
    <p:sldLayoutId id="2147483695" r:id="rId6"/>
    <p:sldLayoutId id="2147483669" r:id="rId7"/>
    <p:sldLayoutId id="2147483665" r:id="rId8"/>
    <p:sldLayoutId id="2147483696" r:id="rId9"/>
    <p:sldLayoutId id="2147483668" r:id="rId10"/>
    <p:sldLayoutId id="2147483697" r:id="rId11"/>
    <p:sldLayoutId id="2147483715"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video" Target="https://www.youtube.com/embed/ll0IkTKzjG8?feature=oembed" TargetMode="External"/><Relationship Id="rId5" Type="http://schemas.openxmlformats.org/officeDocument/2006/relationships/hyperlink" Target="https://www.youtube.com/watch?v=ll0IkTKzjG8" TargetMode="Externa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hyperlink" Target="https://threeacts.mrmeyer.com/frysbank/"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g9Z4d5EOjGs?feature=shared&amp;t=45" TargetMode="External"/><Relationship Id="rId2" Type="http://schemas.openxmlformats.org/officeDocument/2006/relationships/slideLayout" Target="../slideLayouts/slideLayout15.xml"/><Relationship Id="rId1" Type="http://schemas.openxmlformats.org/officeDocument/2006/relationships/video" Target="https://www.youtube.com/embed/g9Z4d5EOjGs?start=45&amp;feature=oembed" TargetMode="Externa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14.xml"/><Relationship Id="rId1" Type="http://schemas.openxmlformats.org/officeDocument/2006/relationships/video" Target="https://www.youtube.com/embed/L7DvEV9kSeE?start=41&amp;feature=oembed" TargetMode="External"/><Relationship Id="rId4" Type="http://schemas.openxmlformats.org/officeDocument/2006/relationships/hyperlink" Target="https://www.youtube.com/watch?v=L7DvEV9kSeE&amp;t=41s"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threeacts.mrmeyer.com/frysbank/" TargetMode="Externa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342_9FEBFBD8.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hyperlink" Target="https://store.councilforeconed.org/" TargetMode="Externa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362_937835A8.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2E1_49619E84.xml"/><Relationship Id="rId1" Type="http://schemas.openxmlformats.org/officeDocument/2006/relationships/slideLayout" Target="../slideLayouts/slideLayout15.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5.xml"/><Relationship Id="rId5" Type="http://schemas.openxmlformats.org/officeDocument/2006/relationships/hyperlink" Target="https://www.geogebra.org/classic/hzz8bkma" TargetMode="Externa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345_122462C3.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hyperlink" Target="https://www.geogebra.org/classic/qmjrgvny" TargetMode="Externa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microsoft.com/office/2018/10/relationships/comments" Target="../comments/modernComment_364_8EEE4161.xml"/><Relationship Id="rId1" Type="http://schemas.openxmlformats.org/officeDocument/2006/relationships/slideLayout" Target="../slideLayouts/slideLayout15.xml"/><Relationship Id="rId5" Type="http://schemas.openxmlformats.org/officeDocument/2006/relationships/hyperlink" Target="https://www.geogebra.org/classic?lang=en" TargetMode="Externa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microsoft.com/office/2018/10/relationships/comments" Target="../comments/modernComment_34F_54462D5D.xml"/><Relationship Id="rId1" Type="http://schemas.openxmlformats.org/officeDocument/2006/relationships/slideLayout" Target="../slideLayouts/slideLayout15.xml"/><Relationship Id="rId4" Type="http://schemas.openxmlformats.org/officeDocument/2006/relationships/hyperlink" Target="https://www.geogebra.org/classic/ur4h3nsj"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Gohttps:/econedlink.org/resources/simple-interest-calculator/"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Mcsmcm@gmail.com"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s://econedlink.org/resources/compound-interest-calculator/" TargetMode="External"/><Relationship Id="rId2" Type="http://schemas.microsoft.com/office/2018/10/relationships/comments" Target="../comments/modernComment_355_955D0684.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hyperlink" Target="https://www.geogebra.org/classic/nha3nhrh" TargetMode="Externa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hyperlink" Target="https://www.samebutdifferentmath.com/" TargetMode="Externa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hyperlink" Target="https://www.geogebra.org/classic/nha3nhrh" TargetMode="External"/><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s://www.geogebra.org/classic/n6hypzmx" TargetMode="External"/><Relationship Id="rId2" Type="http://schemas.openxmlformats.org/officeDocument/2006/relationships/image" Target="../media/image33.png"/><Relationship Id="rId1" Type="http://schemas.openxmlformats.org/officeDocument/2006/relationships/slideLayout" Target="../slideLayouts/slideLayout15.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hyperlink" Target="https://threeacts.mrmeyer.com/frysbank/"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www.councilforeconed.org/policy-advocacy/k-12-standards/" TargetMode="External"/><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hyperlink" Target="https://www.youtube.com/watch?v=Ns7o5x4V6gY&amp;t=2s" TargetMode="External"/><Relationship Id="rId2" Type="http://schemas.openxmlformats.org/officeDocument/2006/relationships/slideLayout" Target="../slideLayouts/slideLayout15.xml"/><Relationship Id="rId1" Type="http://schemas.openxmlformats.org/officeDocument/2006/relationships/video" Target="https://www.youtube.com/embed/Ns7o5x4V6gY?start=2&amp;feature=oembed" TargetMode="External"/><Relationship Id="rId4" Type="http://schemas.openxmlformats.org/officeDocument/2006/relationships/image" Target="../media/image4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mailto:Mcsmcm@gmail.com" TargetMode="Externa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hyperlink" Target="https://www.councilforeconed.org/about/state-affiliates/" TargetMode="Externa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3" Type="http://schemas.openxmlformats.org/officeDocument/2006/relationships/hyperlink" Target="https://councilforeconed.org/programs/for-students/national-economic-challenge/" TargetMode="External"/><Relationship Id="rId7" Type="http://schemas.openxmlformats.org/officeDocument/2006/relationships/image" Target="../media/image51.jpeg"/><Relationship Id="rId2" Type="http://schemas.openxmlformats.org/officeDocument/2006/relationships/hyperlink" Target="https://councilforeconed.org/programs/for-students/invest-in-girls/" TargetMode="External"/><Relationship Id="rId1" Type="http://schemas.openxmlformats.org/officeDocument/2006/relationships/slideLayout" Target="../slideLayouts/slideLayout15.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hyperlink" Target="https://councilforeconed.org/programs/for-students/national-personal-finance-challeng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5.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iral bound notebook with grid pape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7" r="20437"/>
          <a:stretch/>
        </p:blipFill>
        <p:spPr>
          <a:xfrm>
            <a:off x="3100967" y="-4488"/>
            <a:ext cx="6046964" cy="6855007"/>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2" y="-4485"/>
            <a:ext cx="7274365" cy="6859630"/>
          </a:xfrm>
          <a:prstGeom prst="rect">
            <a:avLst/>
          </a:prstGeom>
        </p:spPr>
      </p:pic>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531057" y="4502278"/>
            <a:ext cx="2318792" cy="1209606"/>
          </a:xfrm>
          <a:prstGeom prst="rect">
            <a:avLst/>
          </a:prstGeom>
        </p:spPr>
      </p:pic>
      <p:sp>
        <p:nvSpPr>
          <p:cNvPr id="8" name="Text Placeholder 2">
            <a:extLst>
              <a:ext uri="{FF2B5EF4-FFF2-40B4-BE49-F238E27FC236}">
                <a16:creationId xmlns:a16="http://schemas.microsoft.com/office/drawing/2014/main" id="{9890555E-F5A8-A749-BA5F-C95D063E463A}"/>
              </a:ext>
            </a:extLst>
          </p:cNvPr>
          <p:cNvSpPr>
            <a:spLocks noGrp="1"/>
          </p:cNvSpPr>
          <p:nvPr/>
        </p:nvSpPr>
        <p:spPr>
          <a:xfrm>
            <a:off x="531122" y="1850556"/>
            <a:ext cx="4620986" cy="1918564"/>
          </a:xfrm>
          <a:prstGeom prst="rect">
            <a:avLst/>
          </a:prstGeom>
        </p:spPr>
        <p:txBody>
          <a:bodyPr lIns="68580" tIns="34290" rIns="68580" bIns="3429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750">
                <a:solidFill>
                  <a:srgbClr val="414A58"/>
                </a:solidFill>
                <a:latin typeface="+mj-lt"/>
                <a:cs typeface="Calibri"/>
              </a:rPr>
              <a:t>Level Up Your </a:t>
            </a:r>
            <a:endParaRPr lang="en-US"/>
          </a:p>
          <a:p>
            <a:r>
              <a:rPr lang="en-US" sz="3750">
                <a:solidFill>
                  <a:srgbClr val="414A58"/>
                </a:solidFill>
                <a:latin typeface="+mj-lt"/>
                <a:cs typeface="Calibri"/>
              </a:rPr>
              <a:t>Graphing </a:t>
            </a:r>
            <a:r>
              <a:rPr lang="en-US" sz="3750">
                <a:solidFill>
                  <a:srgbClr val="414A58"/>
                </a:solidFill>
                <a:latin typeface="Calibri Light"/>
                <a:cs typeface="Calibri"/>
              </a:rPr>
              <a:t>Skills </a:t>
            </a:r>
            <a:endParaRPr lang="en-US">
              <a:solidFill>
                <a:srgbClr val="000000"/>
              </a:solidFill>
              <a:latin typeface="Calibri" panose="020F0502020204030204"/>
              <a:cs typeface="Calibri"/>
            </a:endParaRPr>
          </a:p>
          <a:p>
            <a:r>
              <a:rPr lang="en-US" sz="3750">
                <a:solidFill>
                  <a:srgbClr val="414A58"/>
                </a:solidFill>
                <a:latin typeface="Calibri Light"/>
                <a:cs typeface="Calibri"/>
              </a:rPr>
              <a:t>for Investing Gains</a:t>
            </a:r>
            <a:endParaRPr lang="en-US">
              <a:solidFill>
                <a:srgbClr val="000000"/>
              </a:solidFill>
              <a:latin typeface="Calibri" panose="020F0502020204030204"/>
              <a:cs typeface="Calibri"/>
            </a:endParaRPr>
          </a:p>
        </p:txBody>
      </p:sp>
    </p:spTree>
    <p:extLst>
      <p:ext uri="{BB962C8B-B14F-4D97-AF65-F5344CB8AC3E}">
        <p14:creationId xmlns:p14="http://schemas.microsoft.com/office/powerpoint/2010/main" val="2128428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Definitions for Key Terms</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10</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626094" y="2753088"/>
            <a:ext cx="7896965" cy="1037204"/>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b="1">
                <a:latin typeface="Calibri Light"/>
                <a:cs typeface="Calibri Light"/>
              </a:rPr>
              <a:t>Interest Rate: </a:t>
            </a:r>
            <a:r>
              <a:rPr lang="en-US" sz="1950">
                <a:latin typeface="Calibri Light"/>
                <a:cs typeface="Calibri Light"/>
              </a:rPr>
              <a:t>In savings, an interest rate is the price a financial institution pays for using a saver's money and is normally expressed as an annual percentage of the amount saved.</a:t>
            </a:r>
            <a:endParaRPr lang="en-US"/>
          </a:p>
        </p:txBody>
      </p:sp>
      <p:sp>
        <p:nvSpPr>
          <p:cNvPr id="7" name="Text Placeholder 2">
            <a:extLst>
              <a:ext uri="{FF2B5EF4-FFF2-40B4-BE49-F238E27FC236}">
                <a16:creationId xmlns:a16="http://schemas.microsoft.com/office/drawing/2014/main" id="{62B2C2F3-0E25-C647-5089-6593098880E8}"/>
              </a:ext>
            </a:extLst>
          </p:cNvPr>
          <p:cNvSpPr txBox="1">
            <a:spLocks/>
          </p:cNvSpPr>
          <p:nvPr/>
        </p:nvSpPr>
        <p:spPr>
          <a:xfrm>
            <a:off x="614125" y="1891349"/>
            <a:ext cx="7896965" cy="1037204"/>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b="1">
                <a:latin typeface="Calibri Light"/>
                <a:cs typeface="Calibri Light"/>
              </a:rPr>
              <a:t>Principal: </a:t>
            </a:r>
            <a:r>
              <a:rPr lang="en-US" sz="1950">
                <a:latin typeface="Calibri Light"/>
                <a:cs typeface="Calibri Light"/>
              </a:rPr>
              <a:t>The amount of money upon which interest is paid.</a:t>
            </a:r>
          </a:p>
        </p:txBody>
      </p:sp>
      <p:sp>
        <p:nvSpPr>
          <p:cNvPr id="10" name="Text Placeholder 2">
            <a:extLst>
              <a:ext uri="{FF2B5EF4-FFF2-40B4-BE49-F238E27FC236}">
                <a16:creationId xmlns:a16="http://schemas.microsoft.com/office/drawing/2014/main" id="{5F9F026D-1DA6-9EB0-8452-630A2D0A19B1}"/>
              </a:ext>
            </a:extLst>
          </p:cNvPr>
          <p:cNvSpPr txBox="1">
            <a:spLocks/>
          </p:cNvSpPr>
          <p:nvPr/>
        </p:nvSpPr>
        <p:spPr>
          <a:xfrm>
            <a:off x="614126" y="4201286"/>
            <a:ext cx="7896965" cy="65421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b="1">
                <a:latin typeface="Calibri Light"/>
                <a:cs typeface="Calibri Light"/>
              </a:rPr>
              <a:t>Simple Interest: </a:t>
            </a:r>
            <a:r>
              <a:rPr lang="en-US" sz="1950">
                <a:latin typeface="Calibri Light"/>
                <a:cs typeface="Calibri Light"/>
              </a:rPr>
              <a:t>Simple interest is earned on the principal amount only.</a:t>
            </a:r>
          </a:p>
        </p:txBody>
      </p:sp>
      <p:sp>
        <p:nvSpPr>
          <p:cNvPr id="12" name="Text Placeholder 2">
            <a:extLst>
              <a:ext uri="{FF2B5EF4-FFF2-40B4-BE49-F238E27FC236}">
                <a16:creationId xmlns:a16="http://schemas.microsoft.com/office/drawing/2014/main" id="{C5721ECE-2567-12B0-CB63-DECF8D35FF43}"/>
              </a:ext>
            </a:extLst>
          </p:cNvPr>
          <p:cNvSpPr txBox="1">
            <a:spLocks/>
          </p:cNvSpPr>
          <p:nvPr/>
        </p:nvSpPr>
        <p:spPr>
          <a:xfrm>
            <a:off x="626094" y="5314364"/>
            <a:ext cx="7896965" cy="65421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b="1">
                <a:latin typeface="Calibri Light"/>
                <a:cs typeface="Calibri Light"/>
              </a:rPr>
              <a:t>Compound Interest: </a:t>
            </a:r>
            <a:r>
              <a:rPr lang="en-US" sz="1950">
                <a:latin typeface="Calibri Light"/>
                <a:cs typeface="Calibri Light"/>
              </a:rPr>
              <a:t>Compound interest is earned on the principal amount plus the interest already earned.</a:t>
            </a:r>
          </a:p>
        </p:txBody>
      </p:sp>
    </p:spTree>
    <p:extLst>
      <p:ext uri="{BB962C8B-B14F-4D97-AF65-F5344CB8AC3E}">
        <p14:creationId xmlns:p14="http://schemas.microsoft.com/office/powerpoint/2010/main" val="24090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iral bound notebook with grid pape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7" r="20437"/>
          <a:stretch/>
        </p:blipFill>
        <p:spPr>
          <a:xfrm>
            <a:off x="3100967" y="-4488"/>
            <a:ext cx="6046964" cy="6855007"/>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2" y="-4485"/>
            <a:ext cx="6723811" cy="6859630"/>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527958" y="2694609"/>
            <a:ext cx="4620986" cy="685800"/>
          </a:xfrm>
        </p:spPr>
        <p:txBody>
          <a:bodyPr lIns="68580" tIns="34290" rIns="68580" bIns="34290" anchor="t"/>
          <a:lstStyle/>
          <a:p>
            <a:r>
              <a:rPr lang="en-US" sz="3750">
                <a:solidFill>
                  <a:srgbClr val="414A58"/>
                </a:solidFill>
                <a:latin typeface="+mj-lt"/>
                <a:cs typeface="Calibri"/>
              </a:rPr>
              <a:t>Fry's Bank Acts</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531057" y="4502278"/>
            <a:ext cx="1947766" cy="994172"/>
          </a:xfrm>
          <a:prstGeom prst="rect">
            <a:avLst/>
          </a:prstGeom>
        </p:spPr>
      </p:pic>
    </p:spTree>
    <p:extLst>
      <p:ext uri="{BB962C8B-B14F-4D97-AF65-F5344CB8AC3E}">
        <p14:creationId xmlns:p14="http://schemas.microsoft.com/office/powerpoint/2010/main" val="146808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601480"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ACT ONE - Fry's Bank</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12</a:t>
            </a:fld>
            <a:endParaRPr lang="en-US"/>
          </a:p>
        </p:txBody>
      </p:sp>
      <p:pic>
        <p:nvPicPr>
          <p:cNvPr id="6" name="Online Media 5" title="Fry's Bank Account Part 1">
            <a:hlinkClick r:id="" action="ppaction://media"/>
            <a:extLst>
              <a:ext uri="{FF2B5EF4-FFF2-40B4-BE49-F238E27FC236}">
                <a16:creationId xmlns:a16="http://schemas.microsoft.com/office/drawing/2014/main" id="{161FB91C-6B51-C92B-7C1F-380ECB0E36CE}"/>
              </a:ext>
            </a:extLst>
          </p:cNvPr>
          <p:cNvPicPr>
            <a:picLocks noRot="1" noChangeAspect="1"/>
          </p:cNvPicPr>
          <p:nvPr>
            <a:videoFile r:link="rId1"/>
          </p:nvPr>
        </p:nvPicPr>
        <p:blipFill>
          <a:blip r:embed="rId4"/>
          <a:stretch>
            <a:fillRect/>
          </a:stretch>
        </p:blipFill>
        <p:spPr>
          <a:xfrm>
            <a:off x="1948941" y="1453363"/>
            <a:ext cx="5254463" cy="3942933"/>
          </a:xfrm>
          <a:prstGeom prst="rect">
            <a:avLst/>
          </a:prstGeom>
        </p:spPr>
      </p:pic>
      <p:sp>
        <p:nvSpPr>
          <p:cNvPr id="7" name="TextBox 6">
            <a:extLst>
              <a:ext uri="{FF2B5EF4-FFF2-40B4-BE49-F238E27FC236}">
                <a16:creationId xmlns:a16="http://schemas.microsoft.com/office/drawing/2014/main" id="{837A0516-C7E2-F38E-5A85-BFAE1E9C024E}"/>
              </a:ext>
            </a:extLst>
          </p:cNvPr>
          <p:cNvSpPr txBox="1"/>
          <p:nvPr/>
        </p:nvSpPr>
        <p:spPr>
          <a:xfrm>
            <a:off x="2099115" y="6012013"/>
            <a:ext cx="51042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https://www.youtube.com/watch?v=ll0IkTKzjG8</a:t>
            </a:r>
            <a:endParaRPr lang="en-US"/>
          </a:p>
        </p:txBody>
      </p:sp>
    </p:spTree>
    <p:extLst>
      <p:ext uri="{BB962C8B-B14F-4D97-AF65-F5344CB8AC3E}">
        <p14:creationId xmlns:p14="http://schemas.microsoft.com/office/powerpoint/2010/main" val="3204830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Fry's Bank Questions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13</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386723" y="2214500"/>
            <a:ext cx="8363738" cy="199735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latin typeface="Calibri Light"/>
                <a:cs typeface="Calibri Light"/>
              </a:rPr>
              <a:t>How much money does </a:t>
            </a:r>
            <a:endParaRPr lang="en-US" sz="3200">
              <a:latin typeface="Calibri" panose="020F0502020204030204"/>
              <a:ea typeface="Calibri" panose="020F0502020204030204"/>
              <a:cs typeface="Calibri" panose="020F0502020204030204"/>
            </a:endParaRPr>
          </a:p>
          <a:p>
            <a:pPr marL="0" indent="0" algn="ctr">
              <a:buNone/>
            </a:pPr>
            <a:r>
              <a:rPr lang="en-US" sz="3200" b="1">
                <a:latin typeface="Calibri Light"/>
                <a:cs typeface="Calibri Light"/>
              </a:rPr>
              <a:t>Fry have in his </a:t>
            </a:r>
            <a:endParaRPr lang="en-US" sz="3200">
              <a:latin typeface="Calibri" panose="020F0502020204030204"/>
              <a:ea typeface="Calibri" panose="020F0502020204030204"/>
              <a:cs typeface="Calibri" panose="020F0502020204030204"/>
            </a:endParaRPr>
          </a:p>
          <a:p>
            <a:pPr marL="0" indent="0" algn="ctr">
              <a:buNone/>
            </a:pPr>
            <a:r>
              <a:rPr lang="en-US" sz="3200" b="1">
                <a:latin typeface="Calibri Light"/>
                <a:cs typeface="Calibri Light"/>
              </a:rPr>
              <a:t>bank account right now?</a:t>
            </a:r>
            <a:endParaRPr lang="en-US" sz="3200">
              <a:ea typeface="Calibri"/>
              <a:cs typeface="Calibri" panose="020F0502020204030204"/>
            </a:endParaRPr>
          </a:p>
          <a:p>
            <a:pPr marL="385445" indent="-385445" algn="ctr">
              <a:buAutoNum type="arabicPeriod"/>
            </a:pPr>
            <a:endParaRPr lang="en-US" sz="3200">
              <a:latin typeface="Calibri Light"/>
              <a:ea typeface="Calibri Light"/>
              <a:cs typeface="Calibri Light"/>
            </a:endParaRPr>
          </a:p>
        </p:txBody>
      </p:sp>
      <p:sp>
        <p:nvSpPr>
          <p:cNvPr id="13" name="TextBox 12">
            <a:extLst>
              <a:ext uri="{FF2B5EF4-FFF2-40B4-BE49-F238E27FC236}">
                <a16:creationId xmlns:a16="http://schemas.microsoft.com/office/drawing/2014/main" id="{186D3356-7C88-96AF-F05C-8A0A803277C5}"/>
              </a:ext>
            </a:extLst>
          </p:cNvPr>
          <p:cNvSpPr txBox="1"/>
          <p:nvPr/>
        </p:nvSpPr>
        <p:spPr>
          <a:xfrm>
            <a:off x="877559" y="5894019"/>
            <a:ext cx="6946900"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a:ea typeface="+mn-lt"/>
                <a:cs typeface="+mn-lt"/>
              </a:rPr>
              <a:t>Activity from </a:t>
            </a:r>
            <a:r>
              <a:rPr lang="en-US" sz="1500">
                <a:ea typeface="+mn-lt"/>
                <a:cs typeface="+mn-lt"/>
                <a:hlinkClick r:id="rId2"/>
              </a:rPr>
              <a:t>https://threeacts.mrmeyer.com/frysbank/</a:t>
            </a:r>
            <a:endParaRPr lang="en-US" sz="1500">
              <a:ea typeface="+mn-lt"/>
              <a:cs typeface="+mn-lt"/>
            </a:endParaRPr>
          </a:p>
        </p:txBody>
      </p:sp>
      <p:sp>
        <p:nvSpPr>
          <p:cNvPr id="7" name="TextBox 2">
            <a:extLst>
              <a:ext uri="{FF2B5EF4-FFF2-40B4-BE49-F238E27FC236}">
                <a16:creationId xmlns:a16="http://schemas.microsoft.com/office/drawing/2014/main" id="{A97776D5-3B82-DAF7-C25B-C50B4CB1FF52}"/>
              </a:ext>
            </a:extLst>
          </p:cNvPr>
          <p:cNvSpPr txBox="1"/>
          <p:nvPr/>
        </p:nvSpPr>
        <p:spPr>
          <a:xfrm>
            <a:off x="689138" y="4218254"/>
            <a:ext cx="7331885"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ea typeface="+mn-lt"/>
                <a:cs typeface="+mn-lt"/>
              </a:rPr>
              <a:t>Think of an answer</a:t>
            </a:r>
            <a:endParaRPr lang="en-US">
              <a:ea typeface="+mn-lt"/>
              <a:cs typeface="+mn-lt"/>
            </a:endParaRPr>
          </a:p>
          <a:p>
            <a:pPr algn="ctr"/>
            <a:r>
              <a:rPr lang="en-US" sz="2400">
                <a:latin typeface="Calibri Light"/>
                <a:cs typeface="Segoe UI"/>
              </a:rPr>
              <a:t>Type a guess in the chat. ​</a:t>
            </a:r>
            <a:endParaRPr lang="en-US">
              <a:ea typeface="Calibri"/>
              <a:cs typeface="Calibri"/>
            </a:endParaRPr>
          </a:p>
          <a:p>
            <a:pPr algn="ctr"/>
            <a:r>
              <a:rPr lang="en-US" sz="2400">
                <a:latin typeface="Calibri Light"/>
                <a:cs typeface="Segoe UI"/>
              </a:rPr>
              <a:t>Include an answer that is too high and one that is too low</a:t>
            </a:r>
            <a:endParaRPr lang="en-US" sz="2400">
              <a:latin typeface="Calibri Light"/>
              <a:ea typeface="Calibri Light"/>
              <a:cs typeface="Segoe UI"/>
            </a:endParaRPr>
          </a:p>
        </p:txBody>
      </p:sp>
    </p:spTree>
    <p:extLst>
      <p:ext uri="{BB962C8B-B14F-4D97-AF65-F5344CB8AC3E}">
        <p14:creationId xmlns:p14="http://schemas.microsoft.com/office/powerpoint/2010/main" val="2366838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ACT TWO</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14</a:t>
            </a:fld>
            <a:endParaRPr lang="en-US"/>
          </a:p>
        </p:txBody>
      </p:sp>
      <p:sp>
        <p:nvSpPr>
          <p:cNvPr id="10" name="TextBox 9">
            <a:extLst>
              <a:ext uri="{FF2B5EF4-FFF2-40B4-BE49-F238E27FC236}">
                <a16:creationId xmlns:a16="http://schemas.microsoft.com/office/drawing/2014/main" id="{1B974164-5BFE-F5B0-DEAA-8814CFF682D4}"/>
              </a:ext>
            </a:extLst>
          </p:cNvPr>
          <p:cNvSpPr txBox="1"/>
          <p:nvPr/>
        </p:nvSpPr>
        <p:spPr>
          <a:xfrm>
            <a:off x="549398" y="1983246"/>
            <a:ext cx="8044543" cy="265457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800">
                <a:latin typeface="Calibri Light"/>
                <a:ea typeface="Calibri Light"/>
                <a:cs typeface="Arial"/>
              </a:rPr>
              <a:t>What do you need to know to answer the question?</a:t>
            </a:r>
            <a:endParaRPr lang="en-US"/>
          </a:p>
          <a:p>
            <a:endParaRPr lang="en-US" sz="2800">
              <a:latin typeface="Calibri Light"/>
              <a:ea typeface="Calibri Light"/>
              <a:cs typeface="Arial"/>
            </a:endParaRPr>
          </a:p>
          <a:p>
            <a:endParaRPr lang="en-US" sz="2800">
              <a:latin typeface="Calibri Light"/>
              <a:ea typeface="Calibri Light"/>
              <a:cs typeface="Arial"/>
            </a:endParaRPr>
          </a:p>
          <a:p>
            <a:r>
              <a:rPr lang="en-US" sz="2800">
                <a:latin typeface="Calibri Light"/>
                <a:ea typeface="Calibri Light"/>
                <a:cs typeface="Arial"/>
              </a:rPr>
              <a:t>Seek the necessary information and the possible formulas that might be used to answer the questions.</a:t>
            </a:r>
            <a:endParaRPr lang="en-US">
              <a:ea typeface="Calibri"/>
              <a:cs typeface="Calibri"/>
            </a:endParaRPr>
          </a:p>
        </p:txBody>
      </p:sp>
    </p:spTree>
    <p:extLst>
      <p:ext uri="{BB962C8B-B14F-4D97-AF65-F5344CB8AC3E}">
        <p14:creationId xmlns:p14="http://schemas.microsoft.com/office/powerpoint/2010/main" val="3488643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601480"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ACT THREE - Fry's Bank</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15</a:t>
            </a:fld>
            <a:endParaRPr lang="en-US"/>
          </a:p>
        </p:txBody>
      </p:sp>
      <p:sp>
        <p:nvSpPr>
          <p:cNvPr id="4" name="TextBox 3">
            <a:extLst>
              <a:ext uri="{FF2B5EF4-FFF2-40B4-BE49-F238E27FC236}">
                <a16:creationId xmlns:a16="http://schemas.microsoft.com/office/drawing/2014/main" id="{CB3B607C-CADA-BCFB-5D5D-665A604C5C76}"/>
              </a:ext>
            </a:extLst>
          </p:cNvPr>
          <p:cNvSpPr txBox="1"/>
          <p:nvPr/>
        </p:nvSpPr>
        <p:spPr>
          <a:xfrm>
            <a:off x="948872" y="5694698"/>
            <a:ext cx="6946900"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a:ea typeface="+mn-lt"/>
                <a:cs typeface="+mn-lt"/>
                <a:hlinkClick r:id="rId3"/>
              </a:rPr>
              <a:t>https://youtu.be/g9Z4d5EOjGs?feature=shared&amp;t=45</a:t>
            </a:r>
            <a:endParaRPr lang="en-US">
              <a:ea typeface="+mn-lt"/>
              <a:cs typeface="+mn-lt"/>
            </a:endParaRPr>
          </a:p>
        </p:txBody>
      </p:sp>
      <p:pic>
        <p:nvPicPr>
          <p:cNvPr id="6" name="Online Media 5" title="Fry's Bank Interest">
            <a:hlinkClick r:id="" action="ppaction://media"/>
            <a:extLst>
              <a:ext uri="{FF2B5EF4-FFF2-40B4-BE49-F238E27FC236}">
                <a16:creationId xmlns:a16="http://schemas.microsoft.com/office/drawing/2014/main" id="{3AA07F33-8662-F3EE-BE84-BD59238A0973}"/>
              </a:ext>
            </a:extLst>
          </p:cNvPr>
          <p:cNvPicPr>
            <a:picLocks noRot="1" noChangeAspect="1"/>
          </p:cNvPicPr>
          <p:nvPr>
            <a:videoFile r:link="rId1"/>
          </p:nvPr>
        </p:nvPicPr>
        <p:blipFill>
          <a:blip r:embed="rId4"/>
          <a:stretch>
            <a:fillRect/>
          </a:stretch>
        </p:blipFill>
        <p:spPr>
          <a:xfrm>
            <a:off x="1623823" y="1461924"/>
            <a:ext cx="5603693" cy="4229698"/>
          </a:xfrm>
          <a:prstGeom prst="rect">
            <a:avLst/>
          </a:prstGeom>
        </p:spPr>
      </p:pic>
    </p:spTree>
    <p:extLst>
      <p:ext uri="{BB962C8B-B14F-4D97-AF65-F5344CB8AC3E}">
        <p14:creationId xmlns:p14="http://schemas.microsoft.com/office/powerpoint/2010/main" val="3329995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BC03A9-58E6-66F7-4CB4-88714DFE1D5C}"/>
              </a:ext>
            </a:extLst>
          </p:cNvPr>
          <p:cNvSpPr>
            <a:spLocks noGrp="1"/>
          </p:cNvSpPr>
          <p:nvPr>
            <p:ph type="sldNum" sz="quarter" idx="4"/>
          </p:nvPr>
        </p:nvSpPr>
        <p:spPr/>
        <p:txBody>
          <a:bodyPr/>
          <a:lstStyle/>
          <a:p>
            <a:fld id="{FAEE96CF-4053-2149-B5F9-FD566E7161CA}" type="slidenum">
              <a:rPr lang="en-US" smtClean="0"/>
              <a:pPr/>
              <a:t>16</a:t>
            </a:fld>
            <a:endParaRPr lang="en-US"/>
          </a:p>
        </p:txBody>
      </p:sp>
      <p:sp>
        <p:nvSpPr>
          <p:cNvPr id="3" name="TextBox 2">
            <a:extLst>
              <a:ext uri="{FF2B5EF4-FFF2-40B4-BE49-F238E27FC236}">
                <a16:creationId xmlns:a16="http://schemas.microsoft.com/office/drawing/2014/main" id="{75BBE639-707F-47C5-30F8-B06EAD520CF5}"/>
              </a:ext>
            </a:extLst>
          </p:cNvPr>
          <p:cNvSpPr txBox="1"/>
          <p:nvPr/>
        </p:nvSpPr>
        <p:spPr>
          <a:xfrm>
            <a:off x="206484" y="1714092"/>
            <a:ext cx="4799081"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rgbClr val="202124"/>
                </a:solidFill>
                <a:latin typeface="Google Sans"/>
              </a:rPr>
              <a:t>Over a period of 1000 years, with an interest of 2.25%, Fry learns that the balance has compounded from less than a buck to the staggering sum of $4.3 billion.</a:t>
            </a:r>
            <a:endParaRPr lang="en-US" sz="3600">
              <a:ea typeface="Calibri"/>
              <a:cs typeface="Calibri"/>
            </a:endParaRPr>
          </a:p>
        </p:txBody>
      </p:sp>
      <p:sp>
        <p:nvSpPr>
          <p:cNvPr id="4" name="TextBox 3">
            <a:extLst>
              <a:ext uri="{FF2B5EF4-FFF2-40B4-BE49-F238E27FC236}">
                <a16:creationId xmlns:a16="http://schemas.microsoft.com/office/drawing/2014/main" id="{8CF44E6A-2A45-7A86-F540-875B9FF6BBA9}"/>
              </a:ext>
            </a:extLst>
          </p:cNvPr>
          <p:cNvSpPr txBox="1"/>
          <p:nvPr/>
        </p:nvSpPr>
        <p:spPr>
          <a:xfrm>
            <a:off x="630736" y="647421"/>
            <a:ext cx="612214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300">
                <a:solidFill>
                  <a:srgbClr val="414A58"/>
                </a:solidFill>
              </a:rPr>
              <a:t>ACT THREE - Fry's Bank - Answer</a:t>
            </a:r>
            <a:endParaRPr lang="en-US"/>
          </a:p>
        </p:txBody>
      </p:sp>
      <p:pic>
        <p:nvPicPr>
          <p:cNvPr id="5" name="Online Media 4" title="Fry and compound interest">
            <a:hlinkClick r:id="" action="ppaction://media"/>
            <a:extLst>
              <a:ext uri="{FF2B5EF4-FFF2-40B4-BE49-F238E27FC236}">
                <a16:creationId xmlns:a16="http://schemas.microsoft.com/office/drawing/2014/main" id="{6B279009-FABC-20B8-7B47-FFB7EC22C0FE}"/>
              </a:ext>
            </a:extLst>
          </p:cNvPr>
          <p:cNvPicPr>
            <a:picLocks noRot="1" noChangeAspect="1"/>
          </p:cNvPicPr>
          <p:nvPr>
            <a:videoFile r:link="rId1"/>
          </p:nvPr>
        </p:nvPicPr>
        <p:blipFill>
          <a:blip r:embed="rId3"/>
          <a:stretch>
            <a:fillRect/>
          </a:stretch>
        </p:blipFill>
        <p:spPr>
          <a:xfrm>
            <a:off x="4813570" y="2777246"/>
            <a:ext cx="3886200" cy="2916677"/>
          </a:xfrm>
          <a:prstGeom prst="rect">
            <a:avLst/>
          </a:prstGeom>
        </p:spPr>
      </p:pic>
      <p:sp>
        <p:nvSpPr>
          <p:cNvPr id="6" name="TextBox 5">
            <a:extLst>
              <a:ext uri="{FF2B5EF4-FFF2-40B4-BE49-F238E27FC236}">
                <a16:creationId xmlns:a16="http://schemas.microsoft.com/office/drawing/2014/main" id="{DCF88633-11BE-BB0A-5DDB-E60102052C0D}"/>
              </a:ext>
            </a:extLst>
          </p:cNvPr>
          <p:cNvSpPr txBox="1"/>
          <p:nvPr/>
        </p:nvSpPr>
        <p:spPr>
          <a:xfrm>
            <a:off x="2634574" y="6099242"/>
            <a:ext cx="62856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mn-lt"/>
                <a:cs typeface="+mn-lt"/>
                <a:hlinkClick r:id="rId4"/>
              </a:rPr>
              <a:t>https://www.youtube.com/watch?v=L7DvEV9kSeE&amp;t=41s</a:t>
            </a:r>
            <a:endParaRPr lang="en-US"/>
          </a:p>
        </p:txBody>
      </p:sp>
    </p:spTree>
    <p:extLst>
      <p:ext uri="{BB962C8B-B14F-4D97-AF65-F5344CB8AC3E}">
        <p14:creationId xmlns:p14="http://schemas.microsoft.com/office/powerpoint/2010/main" val="561494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Extension Questions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17</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494440" y="1592134"/>
            <a:ext cx="7896965" cy="67814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b="1">
                <a:latin typeface="Calibri Light"/>
                <a:ea typeface="+mn-lt"/>
                <a:cs typeface="+mn-lt"/>
              </a:rPr>
              <a:t>It took Fry 1,000 years to get that much money. How many more years will it take him to double it?</a:t>
            </a:r>
            <a:endParaRPr lang="en-US" sz="2400">
              <a:cs typeface="Calibri" panose="020F0502020204030204"/>
            </a:endParaRPr>
          </a:p>
          <a:p>
            <a:pPr marL="457200" indent="-457200">
              <a:buAutoNum type="arabicPeriod"/>
            </a:pPr>
            <a:endParaRPr lang="en-US" sz="2400" b="1">
              <a:latin typeface="Calibri Light"/>
              <a:cs typeface="Calibri Light"/>
            </a:endParaRPr>
          </a:p>
          <a:p>
            <a:pPr marL="385445" indent="-385445">
              <a:buAutoNum type="arabicPeriod"/>
            </a:pPr>
            <a:endParaRPr lang="en-US" sz="2400">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733005" y="3050902"/>
            <a:ext cx="7932871" cy="37893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2.    How long will it take him to get a trillion dollars?</a:t>
            </a:r>
          </a:p>
        </p:txBody>
      </p:sp>
      <p:sp>
        <p:nvSpPr>
          <p:cNvPr id="13" name="TextBox 12">
            <a:extLst>
              <a:ext uri="{FF2B5EF4-FFF2-40B4-BE49-F238E27FC236}">
                <a16:creationId xmlns:a16="http://schemas.microsoft.com/office/drawing/2014/main" id="{186D3356-7C88-96AF-F05C-8A0A803277C5}"/>
              </a:ext>
            </a:extLst>
          </p:cNvPr>
          <p:cNvSpPr txBox="1"/>
          <p:nvPr/>
        </p:nvSpPr>
        <p:spPr>
          <a:xfrm>
            <a:off x="972809" y="6222102"/>
            <a:ext cx="6946900"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a:ea typeface="+mn-lt"/>
                <a:cs typeface="+mn-lt"/>
              </a:rPr>
              <a:t>Activity from </a:t>
            </a:r>
            <a:r>
              <a:rPr lang="en-US" sz="1500">
                <a:ea typeface="+mn-lt"/>
                <a:cs typeface="+mn-lt"/>
                <a:hlinkClick r:id="rId2"/>
              </a:rPr>
              <a:t>https://threeacts.mrmeyer.com/frysbank/</a:t>
            </a:r>
            <a:endParaRPr lang="en-US" sz="1500">
              <a:ea typeface="+mn-lt"/>
              <a:cs typeface="+mn-lt"/>
            </a:endParaRPr>
          </a:p>
        </p:txBody>
      </p:sp>
      <p:sp>
        <p:nvSpPr>
          <p:cNvPr id="3" name="TextBox 2">
            <a:extLst>
              <a:ext uri="{FF2B5EF4-FFF2-40B4-BE49-F238E27FC236}">
                <a16:creationId xmlns:a16="http://schemas.microsoft.com/office/drawing/2014/main" id="{4190B503-621A-4CEA-F9E4-D4104F45C69F}"/>
              </a:ext>
            </a:extLst>
          </p:cNvPr>
          <p:cNvSpPr txBox="1"/>
          <p:nvPr/>
        </p:nvSpPr>
        <p:spPr>
          <a:xfrm>
            <a:off x="976138" y="4414381"/>
            <a:ext cx="628900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800">
                <a:solidFill>
                  <a:srgbClr val="C00000"/>
                </a:solidFill>
                <a:ea typeface="Calibri" panose="020F0502020204030204"/>
                <a:cs typeface="Calibri" panose="020F0502020204030204"/>
              </a:rPr>
              <a:t>  We will address these questions later –   once we have more information</a:t>
            </a:r>
            <a:endParaRPr lang="en-US" sz="2800" err="1">
              <a:ea typeface="Calibri" panose="020F0502020204030204"/>
              <a:cs typeface="Calibri" panose="020F0502020204030204"/>
            </a:endParaRPr>
          </a:p>
        </p:txBody>
      </p:sp>
    </p:spTree>
    <p:extLst>
      <p:ext uri="{BB962C8B-B14F-4D97-AF65-F5344CB8AC3E}">
        <p14:creationId xmlns:p14="http://schemas.microsoft.com/office/powerpoint/2010/main" val="2182029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iral bound notebook with grid pape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7" r="20437"/>
          <a:stretch/>
        </p:blipFill>
        <p:spPr>
          <a:xfrm>
            <a:off x="3100967" y="-4488"/>
            <a:ext cx="6046964" cy="6855007"/>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2" y="-4485"/>
            <a:ext cx="6723811" cy="6859630"/>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527958" y="2586892"/>
            <a:ext cx="3783185" cy="721705"/>
          </a:xfrm>
        </p:spPr>
        <p:txBody>
          <a:bodyPr lIns="68580" tIns="34290" rIns="68580" bIns="34290" anchor="t"/>
          <a:lstStyle/>
          <a:p>
            <a:r>
              <a:rPr lang="en-US" sz="3750">
                <a:solidFill>
                  <a:srgbClr val="414A58"/>
                </a:solidFill>
                <a:latin typeface="+mj-lt"/>
                <a:cs typeface="Calibri"/>
              </a:rPr>
              <a:t>Gradients and Linears</a:t>
            </a:r>
            <a:endParaRPr lang="en-US"/>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531057" y="4502278"/>
            <a:ext cx="1947766" cy="994172"/>
          </a:xfrm>
          <a:prstGeom prst="rect">
            <a:avLst/>
          </a:prstGeom>
        </p:spPr>
      </p:pic>
    </p:spTree>
    <p:extLst>
      <p:ext uri="{BB962C8B-B14F-4D97-AF65-F5344CB8AC3E}">
        <p14:creationId xmlns:p14="http://schemas.microsoft.com/office/powerpoint/2010/main" val="349942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1</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19</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741961" y="1405687"/>
            <a:ext cx="7645623" cy="15254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Janeria is working 6 hours a week at $15.00 per hour.  Her earnings are computed after taxes.   When she gets her paycheck, she cashes it and puts the money into her piggy bank in her room (no interest). </a:t>
            </a:r>
            <a:endParaRPr lang="en-US" sz="2400">
              <a:cs typeface="Calibri"/>
            </a:endParaRPr>
          </a:p>
          <a:p>
            <a:pPr marL="385445" indent="-385445" algn="ctr">
              <a:buAutoNum type="arabicPeriod"/>
            </a:pPr>
            <a:endParaRPr lang="en-US">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745779" y="3578920"/>
            <a:ext cx="7178851" cy="228193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a:latin typeface="Calibri Light"/>
                <a:cs typeface="Calibri Light"/>
              </a:rPr>
              <a:t>How much does she make each week?</a:t>
            </a:r>
            <a:endParaRPr lang="en-US" sz="2400">
              <a:cs typeface="Calibri" panose="020F0502020204030204"/>
            </a:endParaRPr>
          </a:p>
          <a:p>
            <a:pPr marL="457200" indent="-457200">
              <a:buAutoNum type="arabicPeriod"/>
            </a:pPr>
            <a:endParaRPr lang="en-US" sz="2400">
              <a:latin typeface="Calibri Light"/>
              <a:cs typeface="Calibri Light"/>
            </a:endParaRPr>
          </a:p>
          <a:p>
            <a:pPr marL="457200" indent="-457200">
              <a:buAutoNum type="arabicPeriod"/>
            </a:pPr>
            <a:endParaRPr lang="en-US" sz="2400">
              <a:latin typeface="Calibri Light"/>
              <a:cs typeface="Calibri Light"/>
            </a:endParaRPr>
          </a:p>
          <a:p>
            <a:pPr marL="457200" indent="-457200">
              <a:buAutoNum type="arabicPeriod"/>
            </a:pPr>
            <a:r>
              <a:rPr lang="en-US" sz="2400">
                <a:latin typeface="Calibri Light"/>
                <a:cs typeface="Calibri Light"/>
              </a:rPr>
              <a:t>Write an equation that can represent the amount of money in her piggy bank If it starts with $30.00 in it, after several weeks? </a:t>
            </a:r>
            <a:endParaRPr lang="en-US" sz="2400">
              <a:cs typeface="Calibri"/>
            </a:endParaRPr>
          </a:p>
          <a:p>
            <a:pPr marL="457200" indent="-457200">
              <a:buAutoNum type="arabicPeriod"/>
            </a:pPr>
            <a:endParaRPr lang="en-US" sz="1950">
              <a:latin typeface="Calibri Light"/>
              <a:ea typeface="Calibri Light"/>
              <a:cs typeface="Calibri Light"/>
            </a:endParaRPr>
          </a:p>
          <a:p>
            <a:pPr marL="0" indent="0">
              <a:buNone/>
            </a:pPr>
            <a:endParaRPr lang="en-US" sz="1950">
              <a:latin typeface="Calibri Light"/>
              <a:ea typeface="Calibri Light"/>
              <a:cs typeface="Calibri Light"/>
            </a:endParaRPr>
          </a:p>
          <a:p>
            <a:pPr marL="0" indent="0">
              <a:buNone/>
            </a:pPr>
            <a:endParaRPr lang="en-US" sz="1950">
              <a:latin typeface="Calibri Light"/>
              <a:ea typeface="Calibri Light"/>
              <a:cs typeface="Calibri Light"/>
            </a:endParaRPr>
          </a:p>
        </p:txBody>
      </p:sp>
      <p:pic>
        <p:nvPicPr>
          <p:cNvPr id="7" name="Picture 6" descr="A green piggy bank with a gold coin in it&#10;&#10;Description automatically generated">
            <a:extLst>
              <a:ext uri="{FF2B5EF4-FFF2-40B4-BE49-F238E27FC236}">
                <a16:creationId xmlns:a16="http://schemas.microsoft.com/office/drawing/2014/main" id="{829CD722-A9FE-568F-996C-529D38633C82}"/>
              </a:ext>
            </a:extLst>
          </p:cNvPr>
          <p:cNvPicPr>
            <a:picLocks noChangeAspect="1"/>
          </p:cNvPicPr>
          <p:nvPr/>
        </p:nvPicPr>
        <p:blipFill>
          <a:blip r:embed="rId3"/>
          <a:stretch>
            <a:fillRect/>
          </a:stretch>
        </p:blipFill>
        <p:spPr>
          <a:xfrm>
            <a:off x="7669841" y="3902788"/>
            <a:ext cx="1227728" cy="1334947"/>
          </a:xfrm>
          <a:prstGeom prst="rect">
            <a:avLst/>
          </a:prstGeom>
        </p:spPr>
      </p:pic>
      <p:pic>
        <p:nvPicPr>
          <p:cNvPr id="8" name="Picture 7" descr="A money bag with a dollar sign&#10;&#10;Description automatically generated">
            <a:extLst>
              <a:ext uri="{FF2B5EF4-FFF2-40B4-BE49-F238E27FC236}">
                <a16:creationId xmlns:a16="http://schemas.microsoft.com/office/drawing/2014/main" id="{B2C171C1-13B3-1756-8033-8883C2B37EC7}"/>
              </a:ext>
            </a:extLst>
          </p:cNvPr>
          <p:cNvPicPr>
            <a:picLocks noChangeAspect="1"/>
          </p:cNvPicPr>
          <p:nvPr/>
        </p:nvPicPr>
        <p:blipFill>
          <a:blip r:embed="rId4"/>
          <a:stretch>
            <a:fillRect/>
          </a:stretch>
        </p:blipFill>
        <p:spPr>
          <a:xfrm>
            <a:off x="538142" y="2651787"/>
            <a:ext cx="1360130" cy="926120"/>
          </a:xfrm>
          <a:prstGeom prst="rect">
            <a:avLst/>
          </a:prstGeom>
        </p:spPr>
      </p:pic>
    </p:spTree>
    <p:extLst>
      <p:ext uri="{BB962C8B-B14F-4D97-AF65-F5344CB8AC3E}">
        <p14:creationId xmlns:p14="http://schemas.microsoft.com/office/powerpoint/2010/main" val="2683042776"/>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29668" y="730789"/>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err="1">
                <a:solidFill>
                  <a:srgbClr val="414A58"/>
                </a:solidFill>
                <a:latin typeface="Calibri"/>
                <a:cs typeface="Calibri"/>
              </a:rPr>
              <a:t>EconEdLink</a:t>
            </a:r>
            <a:r>
              <a:rPr lang="en-US" sz="3300">
                <a:solidFill>
                  <a:srgbClr val="414A58"/>
                </a:solidFill>
                <a:latin typeface="Calibri"/>
                <a:cs typeface="Calibri"/>
              </a:rPr>
              <a:t> Membership</a:t>
            </a:r>
            <a:endParaRPr lang="en-US" sz="3300" err="1"/>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a:t>
            </a:fld>
            <a:endParaRPr lang="en-US"/>
          </a:p>
        </p:txBody>
      </p:sp>
      <p:sp>
        <p:nvSpPr>
          <p:cNvPr id="4" name="TextBox 3">
            <a:extLst>
              <a:ext uri="{FF2B5EF4-FFF2-40B4-BE49-F238E27FC236}">
                <a16:creationId xmlns:a16="http://schemas.microsoft.com/office/drawing/2014/main" id="{2D0B4F33-E4D1-2F57-38E4-E6C92F48BF20}"/>
              </a:ext>
            </a:extLst>
          </p:cNvPr>
          <p:cNvSpPr txBox="1"/>
          <p:nvPr/>
        </p:nvSpPr>
        <p:spPr>
          <a:xfrm>
            <a:off x="529985" y="2139364"/>
            <a:ext cx="7940488" cy="276998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950">
                <a:latin typeface="Calibri Light"/>
                <a:cs typeface="Segoe UI"/>
              </a:rPr>
              <a:t>Enjoy the perks of being an </a:t>
            </a:r>
            <a:r>
              <a:rPr lang="en-US" sz="1950" err="1">
                <a:latin typeface="Calibri Light"/>
                <a:cs typeface="Segoe UI"/>
              </a:rPr>
              <a:t>EconEdLink</a:t>
            </a:r>
            <a:r>
              <a:rPr lang="en-US" sz="1950">
                <a:latin typeface="Calibri Light"/>
                <a:cs typeface="Segoe UI"/>
              </a:rPr>
              <a:t> (EEL) member:​</a:t>
            </a:r>
            <a:endParaRPr lang="en-US" sz="1950">
              <a:latin typeface="Calibri Light"/>
              <a:ea typeface="Calibri Light"/>
              <a:cs typeface="Segoe UI"/>
            </a:endParaRPr>
          </a:p>
          <a:p>
            <a:r>
              <a:rPr lang="en-US" sz="1950">
                <a:latin typeface="Calibri Light"/>
                <a:cs typeface="Segoe UI"/>
              </a:rPr>
              <a:t>​</a:t>
            </a:r>
            <a:endParaRPr lang="en-US" sz="1950">
              <a:latin typeface="Calibri Light"/>
              <a:ea typeface="Calibri Light"/>
              <a:cs typeface="Segoe UI"/>
            </a:endParaRPr>
          </a:p>
          <a:p>
            <a:pPr marL="257175" indent="-257175">
              <a:buFont typeface="Arial,Sans-Serif"/>
              <a:buChar char="•"/>
            </a:pPr>
            <a:r>
              <a:rPr lang="en-US" sz="1950">
                <a:latin typeface="Calibri Light"/>
                <a:cs typeface="Arial"/>
              </a:rPr>
              <a:t>New webinars, lesson plans, and activities added every month​</a:t>
            </a:r>
            <a:endParaRPr lang="en-US" sz="1950">
              <a:latin typeface="Calibri Light"/>
              <a:ea typeface="Calibri Light"/>
              <a:cs typeface="Arial"/>
            </a:endParaRPr>
          </a:p>
          <a:p>
            <a:pPr marL="257175" indent="-257175">
              <a:buFont typeface="Arial,Sans-Serif"/>
              <a:buChar char="•"/>
            </a:pPr>
            <a:r>
              <a:rPr lang="en-US" sz="1950">
                <a:latin typeface="Calibri Light"/>
                <a:cs typeface="Arial"/>
              </a:rPr>
              <a:t>Learn from personal finance and economics experts in K-12 education​</a:t>
            </a:r>
            <a:endParaRPr lang="en-US" sz="1950">
              <a:latin typeface="Calibri Light"/>
              <a:ea typeface="Calibri Light"/>
              <a:cs typeface="Arial"/>
            </a:endParaRPr>
          </a:p>
          <a:p>
            <a:pPr marL="257175" indent="-257175">
              <a:buFont typeface="Arial,Sans-Serif"/>
              <a:buChar char="•"/>
            </a:pPr>
            <a:r>
              <a:rPr lang="en-US" sz="1950">
                <a:latin typeface="Calibri Light"/>
                <a:cs typeface="Arial"/>
              </a:rPr>
              <a:t>Easily download free high-quality presentations, lessons, and activities​</a:t>
            </a:r>
            <a:endParaRPr lang="en-US" sz="1950">
              <a:latin typeface="Calibri Light"/>
              <a:ea typeface="Calibri Light"/>
              <a:cs typeface="Arial"/>
            </a:endParaRPr>
          </a:p>
          <a:p>
            <a:pPr marL="257175" indent="-257175">
              <a:buFont typeface="Arial,Sans-Serif"/>
              <a:buChar char="•"/>
            </a:pPr>
            <a:r>
              <a:rPr lang="en-US" sz="1950">
                <a:latin typeface="Calibri Light"/>
                <a:cs typeface="Arial"/>
              </a:rPr>
              <a:t>Instant downloads of your webinar certificates for PD hours​</a:t>
            </a:r>
            <a:endParaRPr lang="en-US" sz="1950">
              <a:latin typeface="Calibri Light"/>
              <a:ea typeface="Calibri Light"/>
              <a:cs typeface="Arial"/>
            </a:endParaRPr>
          </a:p>
          <a:p>
            <a:pPr marL="257175" indent="-257175">
              <a:buFont typeface="Arial,Sans-Serif"/>
              <a:buChar char="•"/>
            </a:pPr>
            <a:r>
              <a:rPr lang="en-US" sz="1950">
                <a:latin typeface="Calibri Light"/>
                <a:cs typeface="Arial"/>
              </a:rPr>
              <a:t>Get 20% discount at </a:t>
            </a:r>
            <a:r>
              <a:rPr lang="en-US" sz="1950" u="sng">
                <a:solidFill>
                  <a:srgbClr val="7B8186"/>
                </a:solidFill>
                <a:latin typeface="Calibri Light"/>
                <a:cs typeface="Arial"/>
                <a:hlinkClick r:id="rId2"/>
              </a:rPr>
              <a:t>CEE's Store</a:t>
            </a:r>
            <a:r>
              <a:rPr lang="en-US" sz="1950">
                <a:latin typeface="Calibri Light"/>
                <a:cs typeface="Arial"/>
              </a:rPr>
              <a:t> to purchase our bestsellers, Financial Fitness for Life and AP Economics. Use the code: EEL20​</a:t>
            </a:r>
            <a:endParaRPr lang="en-US" sz="1950">
              <a:latin typeface="Calibri Light"/>
              <a:ea typeface="Calibri Light"/>
              <a:cs typeface="Arial"/>
            </a:endParaRPr>
          </a:p>
          <a:p>
            <a:r>
              <a:rPr lang="en-US" sz="1950">
                <a:latin typeface="Calibri Light"/>
                <a:cs typeface="Segoe UI"/>
              </a:rPr>
              <a:t>​</a:t>
            </a:r>
            <a:endParaRPr lang="en-US" sz="1950">
              <a:latin typeface="Calibri Light"/>
              <a:ea typeface="Calibri Light"/>
              <a:cs typeface="Segoe UI"/>
            </a:endParaRPr>
          </a:p>
        </p:txBody>
      </p:sp>
    </p:spTree>
    <p:extLst>
      <p:ext uri="{BB962C8B-B14F-4D97-AF65-F5344CB8AC3E}">
        <p14:creationId xmlns:p14="http://schemas.microsoft.com/office/powerpoint/2010/main" val="2752440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1 – Solution </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20</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985152" y="1592134"/>
            <a:ext cx="7645623" cy="1525425"/>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Janeria is working 6 hours a week at $15.00 per hour.  Her earnings are after taxes.   When she gets her paycheck, she cashes it and puts the money into her piggy bank in her room (no interest). </a:t>
            </a:r>
            <a:endParaRPr lang="en-US" sz="2400">
              <a:cs typeface="Calibri"/>
            </a:endParaRPr>
          </a:p>
          <a:p>
            <a:pPr marL="385445" indent="-385445" algn="ctr">
              <a:buAutoNum type="arabicPeriod"/>
            </a:pPr>
            <a:endParaRPr lang="en-US">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745779" y="3428745"/>
            <a:ext cx="7746179" cy="2749148"/>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1950">
                <a:latin typeface="Calibri Light"/>
                <a:cs typeface="Calibri Light"/>
              </a:rPr>
              <a:t>How much does she make each week? </a:t>
            </a:r>
            <a:endParaRPr lang="en-US">
              <a:latin typeface="Calibri" panose="020F0502020204030204"/>
              <a:ea typeface="Calibri"/>
              <a:cs typeface="Calibri" panose="020F0502020204030204"/>
            </a:endParaRPr>
          </a:p>
          <a:p>
            <a:pPr marL="0" indent="0">
              <a:buNone/>
            </a:pPr>
            <a:r>
              <a:rPr lang="en-US" sz="1950">
                <a:latin typeface="Calibri Light"/>
                <a:cs typeface="Calibri Light"/>
              </a:rPr>
              <a:t>                           </a:t>
            </a:r>
            <a:r>
              <a:rPr lang="en-US" sz="1950" b="1">
                <a:solidFill>
                  <a:srgbClr val="FF0000"/>
                </a:solidFill>
                <a:latin typeface="Calibri Light"/>
                <a:cs typeface="Calibri Light"/>
              </a:rPr>
              <a:t> 6 hours * $15.00 = $90.00 per week</a:t>
            </a:r>
            <a:endParaRPr lang="en-US" b="1">
              <a:solidFill>
                <a:srgbClr val="FF0000"/>
              </a:solidFill>
              <a:ea typeface="Calibri"/>
              <a:cs typeface="Calibri" panose="020F0502020204030204"/>
            </a:endParaRPr>
          </a:p>
          <a:p>
            <a:pPr marL="457200" indent="-457200">
              <a:buAutoNum type="arabicPeriod"/>
            </a:pPr>
            <a:endParaRPr lang="en-US" sz="1950">
              <a:latin typeface="Calibri Light"/>
              <a:cs typeface="Calibri Light"/>
            </a:endParaRPr>
          </a:p>
          <a:p>
            <a:pPr marL="0" indent="0">
              <a:buNone/>
            </a:pPr>
            <a:r>
              <a:rPr lang="en-US" sz="1950">
                <a:latin typeface="Calibri Light"/>
                <a:cs typeface="Calibri Light"/>
              </a:rPr>
              <a:t>2. </a:t>
            </a:r>
            <a:r>
              <a:rPr lang="en-US" sz="2000">
                <a:ea typeface="+mn-lt"/>
                <a:cs typeface="+mn-lt"/>
              </a:rPr>
              <a:t>Write an equation that can represent the amount of money</a:t>
            </a:r>
          </a:p>
          <a:p>
            <a:pPr marL="0" indent="0">
              <a:buNone/>
            </a:pPr>
            <a:r>
              <a:rPr lang="en-US" sz="2000">
                <a:ea typeface="+mn-lt"/>
                <a:cs typeface="+mn-lt"/>
              </a:rPr>
              <a:t>       in her piggy bank If it starts with $30.00 in it, after several weeks? </a:t>
            </a:r>
            <a:endParaRPr lang="en-US"/>
          </a:p>
          <a:p>
            <a:pPr marL="0" indent="0">
              <a:buNone/>
            </a:pPr>
            <a:r>
              <a:rPr lang="en-US" sz="1950">
                <a:latin typeface="Calibri Light"/>
                <a:ea typeface="Calibri Light"/>
                <a:cs typeface="Calibri Light"/>
              </a:rPr>
              <a:t>                    </a:t>
            </a:r>
            <a:r>
              <a:rPr lang="en-US" sz="1950" b="1">
                <a:solidFill>
                  <a:srgbClr val="FF0000"/>
                </a:solidFill>
                <a:latin typeface="Calibri Light"/>
                <a:ea typeface="Calibri Light"/>
                <a:cs typeface="Calibri Light"/>
              </a:rPr>
              <a:t>  A = $30.00 + $90.00 x;  </a:t>
            </a:r>
          </a:p>
          <a:p>
            <a:pPr marL="0" indent="0">
              <a:buNone/>
            </a:pPr>
            <a:r>
              <a:rPr lang="en-US" sz="1950" b="1">
                <a:solidFill>
                  <a:srgbClr val="FF0000"/>
                </a:solidFill>
                <a:latin typeface="Calibri Light"/>
                <a:ea typeface="Calibri Light"/>
                <a:cs typeface="Calibri Light"/>
              </a:rPr>
              <a:t>                     where x represents the number of weeks </a:t>
            </a:r>
          </a:p>
          <a:p>
            <a:pPr marL="457200" indent="-457200">
              <a:buAutoNum type="arabicPeriod"/>
            </a:pPr>
            <a:endParaRPr lang="en-US" sz="1950" b="1">
              <a:solidFill>
                <a:srgbClr val="FF0000"/>
              </a:solidFill>
              <a:latin typeface="Calibri Light"/>
              <a:ea typeface="Calibri Light"/>
              <a:cs typeface="Calibri Light"/>
            </a:endParaRPr>
          </a:p>
          <a:p>
            <a:pPr marL="0" indent="0">
              <a:buNone/>
            </a:pPr>
            <a:endParaRPr lang="en-US" sz="1950">
              <a:latin typeface="Calibri Light"/>
              <a:ea typeface="Calibri Light"/>
              <a:cs typeface="Calibri Light"/>
            </a:endParaRPr>
          </a:p>
        </p:txBody>
      </p:sp>
      <p:pic>
        <p:nvPicPr>
          <p:cNvPr id="7" name="Picture 6" descr="A green piggy bank with a gold coin in it&#10;&#10;Description automatically generated">
            <a:extLst>
              <a:ext uri="{FF2B5EF4-FFF2-40B4-BE49-F238E27FC236}">
                <a16:creationId xmlns:a16="http://schemas.microsoft.com/office/drawing/2014/main" id="{829CD722-A9FE-568F-996C-529D38633C82}"/>
              </a:ext>
            </a:extLst>
          </p:cNvPr>
          <p:cNvPicPr>
            <a:picLocks noChangeAspect="1"/>
          </p:cNvPicPr>
          <p:nvPr/>
        </p:nvPicPr>
        <p:blipFill>
          <a:blip r:embed="rId3"/>
          <a:stretch>
            <a:fillRect/>
          </a:stretch>
        </p:blipFill>
        <p:spPr>
          <a:xfrm>
            <a:off x="7537181" y="5221466"/>
            <a:ext cx="1227728" cy="1334947"/>
          </a:xfrm>
          <a:prstGeom prst="rect">
            <a:avLst/>
          </a:prstGeom>
        </p:spPr>
      </p:pic>
      <p:pic>
        <p:nvPicPr>
          <p:cNvPr id="8" name="Picture 7" descr="A money bag with a dollar sign&#10;&#10;Description automatically generated">
            <a:extLst>
              <a:ext uri="{FF2B5EF4-FFF2-40B4-BE49-F238E27FC236}">
                <a16:creationId xmlns:a16="http://schemas.microsoft.com/office/drawing/2014/main" id="{B2C171C1-13B3-1756-8033-8883C2B37EC7}"/>
              </a:ext>
            </a:extLst>
          </p:cNvPr>
          <p:cNvPicPr>
            <a:picLocks noChangeAspect="1"/>
          </p:cNvPicPr>
          <p:nvPr/>
        </p:nvPicPr>
        <p:blipFill>
          <a:blip r:embed="rId4"/>
          <a:stretch>
            <a:fillRect/>
          </a:stretch>
        </p:blipFill>
        <p:spPr>
          <a:xfrm>
            <a:off x="67972" y="2205936"/>
            <a:ext cx="1360130" cy="926120"/>
          </a:xfrm>
          <a:prstGeom prst="rect">
            <a:avLst/>
          </a:prstGeom>
        </p:spPr>
      </p:pic>
    </p:spTree>
    <p:extLst>
      <p:ext uri="{BB962C8B-B14F-4D97-AF65-F5344CB8AC3E}">
        <p14:creationId xmlns:p14="http://schemas.microsoft.com/office/powerpoint/2010/main" val="2474128808"/>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9721E5-0B61-252A-6035-52F3AEBE2728}"/>
              </a:ext>
            </a:extLst>
          </p:cNvPr>
          <p:cNvSpPr/>
          <p:nvPr/>
        </p:nvSpPr>
        <p:spPr>
          <a:xfrm>
            <a:off x="8343" y="-2992"/>
            <a:ext cx="6271539" cy="6858000"/>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3300">
              <a:solidFill>
                <a:srgbClr val="414A58"/>
              </a:solidFill>
              <a:ea typeface="Calibri"/>
              <a:cs typeface="Calibri"/>
            </a:endParaRPr>
          </a:p>
        </p:txBody>
      </p:sp>
      <p:pic>
        <p:nvPicPr>
          <p:cNvPr id="3" name="Picture 2" descr="A graph paper with numbers and lines&#10;&#10;Description automatically generated">
            <a:extLst>
              <a:ext uri="{FF2B5EF4-FFF2-40B4-BE49-F238E27FC236}">
                <a16:creationId xmlns:a16="http://schemas.microsoft.com/office/drawing/2014/main" id="{FB2FC6CD-7378-00F5-BECE-223C7CE77805}"/>
              </a:ext>
            </a:extLst>
          </p:cNvPr>
          <p:cNvPicPr>
            <a:picLocks noChangeAspect="1"/>
          </p:cNvPicPr>
          <p:nvPr/>
        </p:nvPicPr>
        <p:blipFill>
          <a:blip r:embed="rId3"/>
          <a:stretch>
            <a:fillRect/>
          </a:stretch>
        </p:blipFill>
        <p:spPr>
          <a:xfrm>
            <a:off x="262801" y="2394908"/>
            <a:ext cx="5762625" cy="4162425"/>
          </a:xfrm>
          <a:prstGeom prst="rect">
            <a:avLst/>
          </a:prstGeom>
        </p:spPr>
      </p:pic>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21</a:t>
            </a:fld>
            <a:endParaRPr lang="en-US"/>
          </a:p>
        </p:txBody>
      </p:sp>
      <p:pic>
        <p:nvPicPr>
          <p:cNvPr id="6" name="Picture 5" descr="Free Printable Eyes Templates and ...">
            <a:extLst>
              <a:ext uri="{FF2B5EF4-FFF2-40B4-BE49-F238E27FC236}">
                <a16:creationId xmlns:a16="http://schemas.microsoft.com/office/drawing/2014/main" id="{7A7F0979-6EC4-B2D8-AB4F-36CB47B411DA}"/>
              </a:ext>
            </a:extLst>
          </p:cNvPr>
          <p:cNvPicPr>
            <a:picLocks noChangeAspect="1"/>
          </p:cNvPicPr>
          <p:nvPr/>
        </p:nvPicPr>
        <p:blipFill rotWithShape="1">
          <a:blip r:embed="rId4"/>
          <a:srcRect r="800" b="8974"/>
          <a:stretch/>
        </p:blipFill>
        <p:spPr>
          <a:xfrm>
            <a:off x="6940882" y="4475080"/>
            <a:ext cx="1474013" cy="841010"/>
          </a:xfrm>
          <a:prstGeom prst="rect">
            <a:avLst/>
          </a:prstGeom>
        </p:spPr>
      </p:pic>
      <p:sp>
        <p:nvSpPr>
          <p:cNvPr id="8" name="TextBox 7">
            <a:extLst>
              <a:ext uri="{FF2B5EF4-FFF2-40B4-BE49-F238E27FC236}">
                <a16:creationId xmlns:a16="http://schemas.microsoft.com/office/drawing/2014/main" id="{05DB5B1E-52BA-9F3A-1E8E-25934961F2C5}"/>
              </a:ext>
            </a:extLst>
          </p:cNvPr>
          <p:cNvSpPr txBox="1"/>
          <p:nvPr/>
        </p:nvSpPr>
        <p:spPr>
          <a:xfrm>
            <a:off x="6455856" y="531883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0000"/>
                </a:solidFill>
                <a:latin typeface="Arial"/>
              </a:rPr>
              <a:t>CAREFUL!</a:t>
            </a:r>
            <a:endParaRPr lang="en-US"/>
          </a:p>
        </p:txBody>
      </p:sp>
      <p:sp>
        <p:nvSpPr>
          <p:cNvPr id="9" name="Rectangle 8">
            <a:extLst>
              <a:ext uri="{FF2B5EF4-FFF2-40B4-BE49-F238E27FC236}">
                <a16:creationId xmlns:a16="http://schemas.microsoft.com/office/drawing/2014/main" id="{EA26EA1D-B751-83B3-C5DA-9F911984D619}"/>
              </a:ext>
            </a:extLst>
          </p:cNvPr>
          <p:cNvSpPr/>
          <p:nvPr/>
        </p:nvSpPr>
        <p:spPr>
          <a:xfrm>
            <a:off x="143623" y="1289615"/>
            <a:ext cx="8401947" cy="71812"/>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B97D6AFC-1B5C-888B-F90C-E340EA57F69A}"/>
              </a:ext>
            </a:extLst>
          </p:cNvPr>
          <p:cNvSpPr txBox="1">
            <a:spLocks/>
          </p:cNvSpPr>
          <p:nvPr/>
        </p:nvSpPr>
        <p:spPr>
          <a:xfrm>
            <a:off x="263409" y="598471"/>
            <a:ext cx="5767920" cy="1630055"/>
          </a:xfrm>
          <a:prstGeom prst="rect">
            <a:avLst/>
          </a:prstGeom>
        </p:spPr>
        <p:txBody>
          <a:bodyPr lIns="68580" tIns="34290" rIns="68580" bIns="3429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alibri Light"/>
                <a:ea typeface="+mn-lt"/>
                <a:cs typeface="+mn-lt"/>
              </a:rPr>
              <a:t>What might the graph of that function look like?</a:t>
            </a:r>
            <a:endParaRPr lang="en-US" sz="3200">
              <a:solidFill>
                <a:schemeClr val="bg1"/>
              </a:solidFill>
              <a:latin typeface="Calibri Light"/>
              <a:ea typeface="+mn-lt"/>
              <a:cs typeface="+mn-lt"/>
            </a:endParaRPr>
          </a:p>
          <a:p>
            <a:pPr algn="ctr"/>
            <a:r>
              <a:rPr lang="en-US" sz="3200" b="1">
                <a:solidFill>
                  <a:schemeClr val="bg1"/>
                </a:solidFill>
                <a:latin typeface="Calibri Light"/>
                <a:ea typeface="+mn-lt"/>
                <a:cs typeface="+mn-lt"/>
              </a:rPr>
              <a:t> And why?</a:t>
            </a:r>
            <a:endParaRPr lang="en-US" sz="3200">
              <a:solidFill>
                <a:schemeClr val="bg1"/>
              </a:solidFill>
              <a:latin typeface="Calibri Light"/>
              <a:ea typeface="+mn-lt"/>
              <a:cs typeface="+mn-lt"/>
            </a:endParaRPr>
          </a:p>
          <a:p>
            <a:pPr marL="0" indent="0">
              <a:buNone/>
            </a:pPr>
            <a:endParaRPr lang="en-US" sz="1950">
              <a:latin typeface="Calibri Light" panose="020F0302020204030204" pitchFamily="34" charset="0"/>
              <a:ea typeface="+mn-lt"/>
              <a:cs typeface="Calibri Light" panose="020F0302020204030204" pitchFamily="34" charset="0"/>
            </a:endParaRPr>
          </a:p>
        </p:txBody>
      </p:sp>
      <p:sp>
        <p:nvSpPr>
          <p:cNvPr id="4" name="TextBox 3">
            <a:extLst>
              <a:ext uri="{FF2B5EF4-FFF2-40B4-BE49-F238E27FC236}">
                <a16:creationId xmlns:a16="http://schemas.microsoft.com/office/drawing/2014/main" id="{5A6BEDDE-EA42-AC27-E55C-034A487E2074}"/>
              </a:ext>
            </a:extLst>
          </p:cNvPr>
          <p:cNvSpPr txBox="1"/>
          <p:nvPr/>
        </p:nvSpPr>
        <p:spPr>
          <a:xfrm>
            <a:off x="141832" y="-1"/>
            <a:ext cx="442849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300">
                <a:solidFill>
                  <a:schemeClr val="bg1"/>
                </a:solidFill>
                <a:ea typeface="+mn-lt"/>
                <a:cs typeface="+mn-lt"/>
              </a:rPr>
              <a:t>Question 1</a:t>
            </a:r>
            <a:endParaRPr lang="en-US" sz="3300">
              <a:solidFill>
                <a:schemeClr val="bg1"/>
              </a:solidFill>
              <a:ea typeface="Calibri"/>
              <a:cs typeface="Calibri"/>
            </a:endParaRPr>
          </a:p>
        </p:txBody>
      </p:sp>
    </p:spTree>
    <p:extLst>
      <p:ext uri="{BB962C8B-B14F-4D97-AF65-F5344CB8AC3E}">
        <p14:creationId xmlns:p14="http://schemas.microsoft.com/office/powerpoint/2010/main" val="1231134340"/>
      </p:ext>
    </p:extLst>
  </p:cSld>
  <p:clrMapOvr>
    <a:masterClrMapping/>
  </p:clrMapOvr>
  <p:extLst>
    <p:ext uri="{6950BFC3-D8DA-4A85-94F7-54DA5524770B}">
      <p188:commentRel xmlns:p188="http://schemas.microsoft.com/office/powerpoint/2018/8/main" r:id="rId2"/>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22</a:t>
            </a:fld>
            <a:endParaRPr lang="en-US"/>
          </a:p>
        </p:txBody>
      </p:sp>
      <p:sp>
        <p:nvSpPr>
          <p:cNvPr id="2" name="Rectangle 1">
            <a:extLst>
              <a:ext uri="{FF2B5EF4-FFF2-40B4-BE49-F238E27FC236}">
                <a16:creationId xmlns:a16="http://schemas.microsoft.com/office/drawing/2014/main" id="{CA9721E5-0B61-252A-6035-52F3AEBE2728}"/>
              </a:ext>
            </a:extLst>
          </p:cNvPr>
          <p:cNvSpPr/>
          <p:nvPr/>
        </p:nvSpPr>
        <p:spPr>
          <a:xfrm>
            <a:off x="0" y="-2992"/>
            <a:ext cx="6271539" cy="6858000"/>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baseline="0">
                <a:solidFill>
                  <a:srgbClr val="FFFFFF"/>
                </a:solidFill>
                <a:latin typeface="Calibri"/>
              </a:rPr>
              <a:t>Question 1 – Solution</a:t>
            </a:r>
            <a:r>
              <a:rPr lang="en-US" sz="3300" baseline="0">
                <a:solidFill>
                  <a:srgbClr val="414A58"/>
                </a:solidFill>
                <a:latin typeface="Calibri"/>
              </a:rPr>
              <a:t> </a:t>
            </a:r>
            <a:endParaRPr lang="en-US"/>
          </a:p>
        </p:txBody>
      </p:sp>
      <p:pic>
        <p:nvPicPr>
          <p:cNvPr id="6" name="Picture 5" descr="Free Printable Eyes Templates and ...">
            <a:extLst>
              <a:ext uri="{FF2B5EF4-FFF2-40B4-BE49-F238E27FC236}">
                <a16:creationId xmlns:a16="http://schemas.microsoft.com/office/drawing/2014/main" id="{7A7F0979-6EC4-B2D8-AB4F-36CB47B411DA}"/>
              </a:ext>
            </a:extLst>
          </p:cNvPr>
          <p:cNvPicPr>
            <a:picLocks noChangeAspect="1"/>
          </p:cNvPicPr>
          <p:nvPr/>
        </p:nvPicPr>
        <p:blipFill rotWithShape="1">
          <a:blip r:embed="rId2"/>
          <a:srcRect r="800" b="8974"/>
          <a:stretch/>
        </p:blipFill>
        <p:spPr>
          <a:xfrm>
            <a:off x="6940882" y="4475080"/>
            <a:ext cx="1474013" cy="841010"/>
          </a:xfrm>
          <a:prstGeom prst="rect">
            <a:avLst/>
          </a:prstGeom>
        </p:spPr>
      </p:pic>
      <p:sp>
        <p:nvSpPr>
          <p:cNvPr id="8" name="TextBox 7">
            <a:extLst>
              <a:ext uri="{FF2B5EF4-FFF2-40B4-BE49-F238E27FC236}">
                <a16:creationId xmlns:a16="http://schemas.microsoft.com/office/drawing/2014/main" id="{05DB5B1E-52BA-9F3A-1E8E-25934961F2C5}"/>
              </a:ext>
            </a:extLst>
          </p:cNvPr>
          <p:cNvSpPr txBox="1"/>
          <p:nvPr/>
        </p:nvSpPr>
        <p:spPr>
          <a:xfrm>
            <a:off x="6455856" y="531883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solidFill>
                  <a:srgbClr val="FF0000"/>
                </a:solidFill>
                <a:latin typeface="Arial"/>
              </a:rPr>
              <a:t>CAREFUL!</a:t>
            </a:r>
            <a:endParaRPr lang="en-US"/>
          </a:p>
        </p:txBody>
      </p:sp>
      <p:sp>
        <p:nvSpPr>
          <p:cNvPr id="9" name="Rectangle 8">
            <a:extLst>
              <a:ext uri="{FF2B5EF4-FFF2-40B4-BE49-F238E27FC236}">
                <a16:creationId xmlns:a16="http://schemas.microsoft.com/office/drawing/2014/main" id="{EA26EA1D-B751-83B3-C5DA-9F911984D619}"/>
              </a:ext>
            </a:extLst>
          </p:cNvPr>
          <p:cNvSpPr/>
          <p:nvPr/>
        </p:nvSpPr>
        <p:spPr>
          <a:xfrm>
            <a:off x="143623" y="1289615"/>
            <a:ext cx="8401947" cy="71812"/>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B97D6AFC-1B5C-888B-F90C-E340EA57F69A}"/>
              </a:ext>
            </a:extLst>
          </p:cNvPr>
          <p:cNvSpPr txBox="1">
            <a:spLocks/>
          </p:cNvSpPr>
          <p:nvPr/>
        </p:nvSpPr>
        <p:spPr>
          <a:xfrm>
            <a:off x="255066" y="731960"/>
            <a:ext cx="5759577" cy="1121128"/>
          </a:xfrm>
          <a:prstGeom prst="rect">
            <a:avLst/>
          </a:prstGeom>
        </p:spPr>
        <p:txBody>
          <a:bodyPr lIns="68580" tIns="34290" rIns="68580" bIns="3429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3200" b="1">
                <a:solidFill>
                  <a:schemeClr val="bg1"/>
                </a:solidFill>
                <a:latin typeface="Calibri Light"/>
                <a:ea typeface="+mn-lt"/>
                <a:cs typeface="+mn-lt"/>
              </a:rPr>
              <a:t>What might the graph of that function look like? And why?</a:t>
            </a:r>
            <a:endParaRPr lang="en-US" sz="3200">
              <a:solidFill>
                <a:schemeClr val="bg1"/>
              </a:solidFill>
              <a:latin typeface="Calibri Light"/>
              <a:ea typeface="+mn-lt"/>
              <a:cs typeface="+mn-lt"/>
            </a:endParaRPr>
          </a:p>
          <a:p>
            <a:pPr marL="0" indent="0">
              <a:buNone/>
            </a:pPr>
            <a:endParaRPr lang="en-US" sz="1950">
              <a:latin typeface="Calibri Light" panose="020F0302020204030204" pitchFamily="34" charset="0"/>
              <a:ea typeface="+mn-lt"/>
              <a:cs typeface="Calibri Light" panose="020F0302020204030204" pitchFamily="34" charset="0"/>
            </a:endParaRPr>
          </a:p>
        </p:txBody>
      </p:sp>
      <p:pic>
        <p:nvPicPr>
          <p:cNvPr id="16" name="Picture 15" descr="A graph paper with numbers and dots&#10;&#10;Description automatically generated">
            <a:extLst>
              <a:ext uri="{FF2B5EF4-FFF2-40B4-BE49-F238E27FC236}">
                <a16:creationId xmlns:a16="http://schemas.microsoft.com/office/drawing/2014/main" id="{5FBE2449-7638-BBDC-424E-1CE4D3EBE003}"/>
              </a:ext>
            </a:extLst>
          </p:cNvPr>
          <p:cNvPicPr>
            <a:picLocks noChangeAspect="1"/>
          </p:cNvPicPr>
          <p:nvPr/>
        </p:nvPicPr>
        <p:blipFill>
          <a:blip r:embed="rId3"/>
          <a:stretch>
            <a:fillRect/>
          </a:stretch>
        </p:blipFill>
        <p:spPr>
          <a:xfrm>
            <a:off x="161429" y="1881082"/>
            <a:ext cx="5938651" cy="4668233"/>
          </a:xfrm>
          <a:prstGeom prst="rect">
            <a:avLst/>
          </a:prstGeom>
        </p:spPr>
      </p:pic>
      <p:pic>
        <p:nvPicPr>
          <p:cNvPr id="18" name="Picture 17">
            <a:extLst>
              <a:ext uri="{FF2B5EF4-FFF2-40B4-BE49-F238E27FC236}">
                <a16:creationId xmlns:a16="http://schemas.microsoft.com/office/drawing/2014/main" id="{8137A953-CFAA-60AA-96CE-697AFA5748DF}"/>
              </a:ext>
            </a:extLst>
          </p:cNvPr>
          <p:cNvPicPr>
            <a:picLocks noChangeAspect="1"/>
          </p:cNvPicPr>
          <p:nvPr/>
        </p:nvPicPr>
        <p:blipFill rotWithShape="1">
          <a:blip r:embed="rId4"/>
          <a:srcRect l="-7802" t="209" r="255" b="-14098"/>
          <a:stretch/>
        </p:blipFill>
        <p:spPr>
          <a:xfrm>
            <a:off x="4585595" y="4900474"/>
            <a:ext cx="1348260" cy="1476666"/>
          </a:xfrm>
          <a:prstGeom prst="rect">
            <a:avLst/>
          </a:prstGeom>
        </p:spPr>
      </p:pic>
      <p:sp>
        <p:nvSpPr>
          <p:cNvPr id="20" name="TextBox 19">
            <a:extLst>
              <a:ext uri="{FF2B5EF4-FFF2-40B4-BE49-F238E27FC236}">
                <a16:creationId xmlns:a16="http://schemas.microsoft.com/office/drawing/2014/main" id="{0958CBFC-02EF-AFAE-2F5A-9B9DDDC68548}"/>
              </a:ext>
            </a:extLst>
          </p:cNvPr>
          <p:cNvSpPr txBox="1"/>
          <p:nvPr/>
        </p:nvSpPr>
        <p:spPr>
          <a:xfrm>
            <a:off x="4728234" y="5450198"/>
            <a:ext cx="13295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0563C1"/>
                </a:solidFill>
                <a:cs typeface="Segoe UI"/>
                <a:hlinkClick r:id="rId5"/>
              </a:rPr>
              <a:t>GeoGebra</a:t>
            </a:r>
            <a:endParaRPr lang="en-US"/>
          </a:p>
        </p:txBody>
      </p:sp>
      <p:grpSp>
        <p:nvGrpSpPr>
          <p:cNvPr id="4" name="Group 3">
            <a:extLst>
              <a:ext uri="{FF2B5EF4-FFF2-40B4-BE49-F238E27FC236}">
                <a16:creationId xmlns:a16="http://schemas.microsoft.com/office/drawing/2014/main" id="{69A907EC-F430-F33B-1725-7F62463904CC}"/>
              </a:ext>
            </a:extLst>
          </p:cNvPr>
          <p:cNvGrpSpPr/>
          <p:nvPr/>
        </p:nvGrpSpPr>
        <p:grpSpPr>
          <a:xfrm>
            <a:off x="117320" y="1887073"/>
            <a:ext cx="6122934" cy="4672329"/>
            <a:chOff x="-94140" y="1895416"/>
            <a:chExt cx="6122934" cy="4672329"/>
          </a:xfrm>
        </p:grpSpPr>
        <p:sp>
          <p:nvSpPr>
            <p:cNvPr id="21" name="Rectangle 20">
              <a:extLst>
                <a:ext uri="{FF2B5EF4-FFF2-40B4-BE49-F238E27FC236}">
                  <a16:creationId xmlns:a16="http://schemas.microsoft.com/office/drawing/2014/main" id="{67CF002E-8759-B906-5037-7AD5951C86F9}"/>
                </a:ext>
              </a:extLst>
            </p:cNvPr>
            <p:cNvSpPr/>
            <p:nvPr/>
          </p:nvSpPr>
          <p:spPr>
            <a:xfrm>
              <a:off x="-94140" y="1895416"/>
              <a:ext cx="6122934" cy="46723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TextBox 11">
              <a:extLst>
                <a:ext uri="{FF2B5EF4-FFF2-40B4-BE49-F238E27FC236}">
                  <a16:creationId xmlns:a16="http://schemas.microsoft.com/office/drawing/2014/main" id="{0E1771F0-CC7B-1968-FBC4-25228E004983}"/>
                </a:ext>
              </a:extLst>
            </p:cNvPr>
            <p:cNvSpPr txBox="1"/>
            <p:nvPr/>
          </p:nvSpPr>
          <p:spPr>
            <a:xfrm>
              <a:off x="2041121" y="3754062"/>
              <a:ext cx="2668011" cy="6848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4672">
                <a:spcAft>
                  <a:spcPts val="600"/>
                </a:spcAft>
              </a:pPr>
              <a:r>
                <a:rPr lang="en-US" sz="3850" kern="1200">
                  <a:solidFill>
                    <a:schemeClr val="bg1"/>
                  </a:solidFill>
                  <a:latin typeface="+mn-lt"/>
                  <a:ea typeface="+mn-ea"/>
                  <a:cs typeface="Calibri"/>
                </a:rPr>
                <a:t>SOLUTION</a:t>
              </a:r>
              <a:endParaRPr lang="en-US" sz="3850">
                <a:solidFill>
                  <a:schemeClr val="bg1"/>
                </a:solidFill>
                <a:cs typeface="Calibri"/>
              </a:endParaRPr>
            </a:p>
          </p:txBody>
        </p:sp>
      </p:grpSp>
      <p:sp>
        <p:nvSpPr>
          <p:cNvPr id="3" name="TextBox 2">
            <a:extLst>
              <a:ext uri="{FF2B5EF4-FFF2-40B4-BE49-F238E27FC236}">
                <a16:creationId xmlns:a16="http://schemas.microsoft.com/office/drawing/2014/main" id="{AA6D0662-7B9D-284B-7344-C61634225EE5}"/>
              </a:ext>
            </a:extLst>
          </p:cNvPr>
          <p:cNvSpPr txBox="1"/>
          <p:nvPr/>
        </p:nvSpPr>
        <p:spPr>
          <a:xfrm>
            <a:off x="118472" y="128483"/>
            <a:ext cx="5454695"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300">
                <a:solidFill>
                  <a:schemeClr val="bg1"/>
                </a:solidFill>
                <a:ea typeface="+mn-lt"/>
                <a:cs typeface="+mn-lt"/>
              </a:rPr>
              <a:t>Question  1 – Solution</a:t>
            </a:r>
            <a:r>
              <a:rPr lang="en-US" sz="3300">
                <a:solidFill>
                  <a:srgbClr val="414A58"/>
                </a:solidFill>
                <a:ea typeface="+mn-lt"/>
                <a:cs typeface="+mn-lt"/>
              </a:rPr>
              <a:t> </a:t>
            </a:r>
            <a:endParaRPr lang="en-US"/>
          </a:p>
        </p:txBody>
      </p:sp>
    </p:spTree>
    <p:extLst>
      <p:ext uri="{BB962C8B-B14F-4D97-AF65-F5344CB8AC3E}">
        <p14:creationId xmlns:p14="http://schemas.microsoft.com/office/powerpoint/2010/main" val="349035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60B4BD-8526-5961-FA1C-F0364AD2A855}"/>
              </a:ext>
            </a:extLst>
          </p:cNvPr>
          <p:cNvSpPr>
            <a:spLocks noGrp="1"/>
          </p:cNvSpPr>
          <p:nvPr>
            <p:ph type="sldNum" sz="quarter" idx="4"/>
          </p:nvPr>
        </p:nvSpPr>
        <p:spPr/>
        <p:txBody>
          <a:bodyPr/>
          <a:lstStyle/>
          <a:p>
            <a:fld id="{FAEE96CF-4053-2149-B5F9-FD566E7161CA}" type="slidenum">
              <a:rPr lang="en-US" smtClean="0"/>
              <a:pPr/>
              <a:t>23</a:t>
            </a:fld>
            <a:endParaRPr lang="en-US"/>
          </a:p>
        </p:txBody>
      </p:sp>
      <p:sp>
        <p:nvSpPr>
          <p:cNvPr id="3" name="TextBox 2">
            <a:extLst>
              <a:ext uri="{FF2B5EF4-FFF2-40B4-BE49-F238E27FC236}">
                <a16:creationId xmlns:a16="http://schemas.microsoft.com/office/drawing/2014/main" id="{56775F5D-A790-80D2-6C01-0760A725AD15}"/>
              </a:ext>
            </a:extLst>
          </p:cNvPr>
          <p:cNvSpPr txBox="1"/>
          <p:nvPr/>
        </p:nvSpPr>
        <p:spPr>
          <a:xfrm>
            <a:off x="839313" y="428833"/>
            <a:ext cx="5838475" cy="707886"/>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accent2">
                    <a:lumMod val="20000"/>
                    <a:lumOff val="80000"/>
                  </a:schemeClr>
                </a:solidFill>
                <a:ea typeface="Calibri"/>
                <a:cs typeface="Calibri"/>
              </a:rPr>
              <a:t>A Mathematical Function </a:t>
            </a:r>
            <a:endParaRPr lang="en-US" sz="4000">
              <a:solidFill>
                <a:schemeClr val="accent2">
                  <a:lumMod val="20000"/>
                  <a:lumOff val="80000"/>
                </a:schemeClr>
              </a:solidFill>
            </a:endParaRPr>
          </a:p>
        </p:txBody>
      </p:sp>
      <p:sp>
        <p:nvSpPr>
          <p:cNvPr id="4" name="TextBox 3">
            <a:extLst>
              <a:ext uri="{FF2B5EF4-FFF2-40B4-BE49-F238E27FC236}">
                <a16:creationId xmlns:a16="http://schemas.microsoft.com/office/drawing/2014/main" id="{8828D459-A623-35C8-1F47-B533A7FBE9CE}"/>
              </a:ext>
            </a:extLst>
          </p:cNvPr>
          <p:cNvSpPr txBox="1"/>
          <p:nvPr/>
        </p:nvSpPr>
        <p:spPr>
          <a:xfrm>
            <a:off x="337060" y="1711997"/>
            <a:ext cx="5235022"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202124"/>
                </a:solidFill>
                <a:ea typeface="+mn-lt"/>
                <a:cs typeface="+mn-lt"/>
              </a:rPr>
              <a:t>A function, in mathematics,  is </a:t>
            </a:r>
            <a:r>
              <a:rPr lang="en-US" sz="2800">
                <a:solidFill>
                  <a:srgbClr val="040C28"/>
                </a:solidFill>
                <a:ea typeface="+mn-lt"/>
                <a:cs typeface="+mn-lt"/>
              </a:rPr>
              <a:t>an expression, rule, or law that defines a  relationship between one variable (the independent variable, sometimes called "x") and another variable (the dependent variable, sometimes </a:t>
            </a:r>
            <a:endParaRPr lang="en-US" sz="2800">
              <a:solidFill>
                <a:srgbClr val="000000"/>
              </a:solidFill>
              <a:ea typeface="+mn-lt"/>
              <a:cs typeface="+mn-lt"/>
            </a:endParaRPr>
          </a:p>
          <a:p>
            <a:r>
              <a:rPr lang="en-US" sz="2800">
                <a:solidFill>
                  <a:srgbClr val="040C28"/>
                </a:solidFill>
                <a:ea typeface="+mn-lt"/>
                <a:cs typeface="+mn-lt"/>
              </a:rPr>
              <a:t>called "y")</a:t>
            </a:r>
            <a:r>
              <a:rPr lang="en-US" sz="2800">
                <a:solidFill>
                  <a:srgbClr val="202124"/>
                </a:solidFill>
                <a:ea typeface="+mn-lt"/>
                <a:cs typeface="+mn-lt"/>
              </a:rPr>
              <a:t>.</a:t>
            </a:r>
            <a:endParaRPr lang="en-US" sz="2800">
              <a:ea typeface="Calibri"/>
              <a:cs typeface="Calibri"/>
            </a:endParaRPr>
          </a:p>
        </p:txBody>
      </p:sp>
      <p:pic>
        <p:nvPicPr>
          <p:cNvPr id="5" name="Picture 4" descr="A diagram of a function machine&#10;&#10;Description automatically generated">
            <a:extLst>
              <a:ext uri="{FF2B5EF4-FFF2-40B4-BE49-F238E27FC236}">
                <a16:creationId xmlns:a16="http://schemas.microsoft.com/office/drawing/2014/main" id="{20D8F122-23BC-0A30-B0F8-AB4107D5F4BA}"/>
              </a:ext>
            </a:extLst>
          </p:cNvPr>
          <p:cNvPicPr>
            <a:picLocks noChangeAspect="1"/>
          </p:cNvPicPr>
          <p:nvPr/>
        </p:nvPicPr>
        <p:blipFill rotWithShape="1">
          <a:blip r:embed="rId2"/>
          <a:srcRect l="10682" t="988" r="12566" b="3951"/>
          <a:stretch/>
        </p:blipFill>
        <p:spPr>
          <a:xfrm>
            <a:off x="5713471" y="2375632"/>
            <a:ext cx="3186570" cy="3645924"/>
          </a:xfrm>
          <a:prstGeom prst="rect">
            <a:avLst/>
          </a:prstGeom>
        </p:spPr>
      </p:pic>
      <p:sp>
        <p:nvSpPr>
          <p:cNvPr id="7" name="TextBox 6">
            <a:extLst>
              <a:ext uri="{FF2B5EF4-FFF2-40B4-BE49-F238E27FC236}">
                <a16:creationId xmlns:a16="http://schemas.microsoft.com/office/drawing/2014/main" id="{11746885-83D7-7DB0-2166-25450C63D1EF}"/>
              </a:ext>
            </a:extLst>
          </p:cNvPr>
          <p:cNvSpPr txBox="1"/>
          <p:nvPr/>
        </p:nvSpPr>
        <p:spPr>
          <a:xfrm>
            <a:off x="343061" y="5800842"/>
            <a:ext cx="52377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rPr>
              <a:t>The equation can be written as  y = f(x)</a:t>
            </a:r>
          </a:p>
        </p:txBody>
      </p:sp>
    </p:spTree>
    <p:extLst>
      <p:ext uri="{BB962C8B-B14F-4D97-AF65-F5344CB8AC3E}">
        <p14:creationId xmlns:p14="http://schemas.microsoft.com/office/powerpoint/2010/main" val="4245170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2</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24</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1272398" y="1592134"/>
            <a:ext cx="7358377" cy="122870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000000"/>
                </a:solidFill>
                <a:latin typeface="Calibri Light"/>
                <a:cs typeface="Calibri Light"/>
              </a:rPr>
              <a:t>Now, suppose Janeria wants to buy a new </a:t>
            </a:r>
            <a:endParaRPr lang="en-US">
              <a:solidFill>
                <a:srgbClr val="000000"/>
              </a:solidFill>
              <a:latin typeface="Calibri Light"/>
              <a:cs typeface="Calibri Light"/>
            </a:endParaRPr>
          </a:p>
          <a:p>
            <a:pPr marL="0" indent="0" algn="ctr">
              <a:buNone/>
            </a:pPr>
            <a:r>
              <a:rPr lang="en-US" b="1">
                <a:solidFill>
                  <a:srgbClr val="000000"/>
                </a:solidFill>
                <a:latin typeface="Calibri Light"/>
                <a:cs typeface="Calibri Light"/>
              </a:rPr>
              <a:t>television set which sells for $1,200.00. </a:t>
            </a:r>
            <a:endParaRPr lang="en-US">
              <a:solidFill>
                <a:srgbClr val="000000"/>
              </a:solidFill>
              <a:latin typeface="Calibri Light"/>
              <a:cs typeface="Calibri Light"/>
            </a:endParaRPr>
          </a:p>
          <a:p>
            <a:pPr marL="385445" indent="-385445" algn="ctr">
              <a:buAutoNum type="arabicPeriod"/>
            </a:pPr>
            <a:endParaRPr lang="en-US">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781685" y="3219862"/>
            <a:ext cx="7178851" cy="2540572"/>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a:latin typeface="Calibri Light"/>
                <a:cs typeface="Calibri"/>
              </a:rPr>
              <a:t>When will she have enough money in her piggy bank to buy that T.V.?</a:t>
            </a:r>
            <a:endParaRPr lang="en-US" sz="2400">
              <a:ea typeface="Calibri"/>
              <a:cs typeface="Calibri"/>
            </a:endParaRPr>
          </a:p>
          <a:p>
            <a:pPr marL="457200" indent="-457200">
              <a:buAutoNum type="arabicPeriod"/>
            </a:pPr>
            <a:endParaRPr lang="en-US" sz="2400">
              <a:latin typeface="Calibri Light"/>
              <a:ea typeface="Calibri Light"/>
              <a:cs typeface="Calibri"/>
            </a:endParaRPr>
          </a:p>
          <a:p>
            <a:pPr marL="457200" indent="-457200">
              <a:buAutoNum type="arabicPeriod"/>
            </a:pPr>
            <a:r>
              <a:rPr lang="en-US" sz="2400">
                <a:latin typeface="Calibri Light"/>
                <a:cs typeface="Calibri"/>
              </a:rPr>
              <a:t>How can you use the graph/function to help answer the question or make a prediction? </a:t>
            </a:r>
            <a:endParaRPr lang="en-US" sz="2400">
              <a:latin typeface="Calibri Light"/>
              <a:cs typeface="Calibri Light"/>
            </a:endParaRPr>
          </a:p>
          <a:p>
            <a:pPr marL="0" indent="0">
              <a:buNone/>
            </a:pPr>
            <a:r>
              <a:rPr lang="en-US" sz="2400">
                <a:latin typeface="Calibri Light"/>
                <a:cs typeface="Calibri"/>
              </a:rPr>
              <a:t>                            (one method to solve)</a:t>
            </a:r>
            <a:endParaRPr lang="en-US" sz="2400">
              <a:latin typeface="Calibri Light"/>
              <a:ea typeface="Calibri Light"/>
              <a:cs typeface="Calibri Light"/>
            </a:endParaRPr>
          </a:p>
          <a:p>
            <a:pPr marL="457200" indent="-457200">
              <a:buAutoNum type="arabicPeriod"/>
            </a:pPr>
            <a:endParaRPr lang="en-US" sz="2000">
              <a:latin typeface="Calibri Light"/>
              <a:cs typeface="Calibri Light"/>
            </a:endParaRPr>
          </a:p>
        </p:txBody>
      </p:sp>
      <p:pic>
        <p:nvPicPr>
          <p:cNvPr id="3" name="Picture 2" descr="A computer screen with a play button&#10;&#10;Description automatically generated">
            <a:extLst>
              <a:ext uri="{FF2B5EF4-FFF2-40B4-BE49-F238E27FC236}">
                <a16:creationId xmlns:a16="http://schemas.microsoft.com/office/drawing/2014/main" id="{1B052E4B-2D29-A643-62E4-5997BDA321E9}"/>
              </a:ext>
            </a:extLst>
          </p:cNvPr>
          <p:cNvPicPr>
            <a:picLocks noChangeAspect="1"/>
          </p:cNvPicPr>
          <p:nvPr/>
        </p:nvPicPr>
        <p:blipFill>
          <a:blip r:embed="rId2"/>
          <a:stretch>
            <a:fillRect/>
          </a:stretch>
        </p:blipFill>
        <p:spPr>
          <a:xfrm>
            <a:off x="414612" y="1595089"/>
            <a:ext cx="1396934" cy="1226232"/>
          </a:xfrm>
          <a:prstGeom prst="rect">
            <a:avLst/>
          </a:prstGeom>
        </p:spPr>
      </p:pic>
    </p:spTree>
    <p:extLst>
      <p:ext uri="{BB962C8B-B14F-4D97-AF65-F5344CB8AC3E}">
        <p14:creationId xmlns:p14="http://schemas.microsoft.com/office/powerpoint/2010/main" val="279322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25</a:t>
            </a:fld>
            <a:endParaRPr lang="en-US"/>
          </a:p>
        </p:txBody>
      </p:sp>
      <p:sp>
        <p:nvSpPr>
          <p:cNvPr id="2" name="Rectangle 1">
            <a:extLst>
              <a:ext uri="{FF2B5EF4-FFF2-40B4-BE49-F238E27FC236}">
                <a16:creationId xmlns:a16="http://schemas.microsoft.com/office/drawing/2014/main" id="{CA9721E5-0B61-252A-6035-52F3AEBE2728}"/>
              </a:ext>
            </a:extLst>
          </p:cNvPr>
          <p:cNvSpPr/>
          <p:nvPr/>
        </p:nvSpPr>
        <p:spPr>
          <a:xfrm>
            <a:off x="0" y="-2992"/>
            <a:ext cx="6271539" cy="6858000"/>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26EA1D-B751-83B3-C5DA-9F911984D619}"/>
              </a:ext>
            </a:extLst>
          </p:cNvPr>
          <p:cNvSpPr/>
          <p:nvPr/>
        </p:nvSpPr>
        <p:spPr>
          <a:xfrm>
            <a:off x="143623" y="1289615"/>
            <a:ext cx="8401947" cy="71812"/>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B97D6AFC-1B5C-888B-F90C-E340EA57F69A}"/>
              </a:ext>
            </a:extLst>
          </p:cNvPr>
          <p:cNvSpPr txBox="1">
            <a:spLocks/>
          </p:cNvSpPr>
          <p:nvPr/>
        </p:nvSpPr>
        <p:spPr>
          <a:xfrm>
            <a:off x="864110" y="223033"/>
            <a:ext cx="4541490" cy="1388106"/>
          </a:xfrm>
          <a:prstGeom prst="rect">
            <a:avLst/>
          </a:prstGeom>
        </p:spPr>
        <p:txBody>
          <a:bodyPr lIns="68580" tIns="34290" rIns="68580" bIns="3429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alibri Light"/>
                <a:ea typeface="+mn-lt"/>
                <a:cs typeface="+mn-lt"/>
              </a:rPr>
              <a:t>Write a function and draw a graph to help </a:t>
            </a:r>
          </a:p>
          <a:p>
            <a:pPr algn="ctr"/>
            <a:r>
              <a:rPr lang="en-US" sz="3200" b="1">
                <a:solidFill>
                  <a:schemeClr val="bg1"/>
                </a:solidFill>
                <a:latin typeface="Calibri Light"/>
                <a:ea typeface="+mn-lt"/>
                <a:cs typeface="+mn-lt"/>
              </a:rPr>
              <a:t>make a prediction</a:t>
            </a:r>
          </a:p>
          <a:p>
            <a:pPr marL="0" indent="0">
              <a:buNone/>
            </a:pPr>
            <a:endParaRPr lang="en-US" sz="1950">
              <a:latin typeface="Calibri Light" panose="020F0302020204030204" pitchFamily="34" charset="0"/>
              <a:ea typeface="+mn-lt"/>
              <a:cs typeface="Calibri Light" panose="020F0302020204030204" pitchFamily="34" charset="0"/>
            </a:endParaRPr>
          </a:p>
        </p:txBody>
      </p:sp>
      <p:pic>
        <p:nvPicPr>
          <p:cNvPr id="16" name="Picture 15" descr="A cartoon of a person holding a crystal ball&#10;&#10;Description automatically generated">
            <a:extLst>
              <a:ext uri="{FF2B5EF4-FFF2-40B4-BE49-F238E27FC236}">
                <a16:creationId xmlns:a16="http://schemas.microsoft.com/office/drawing/2014/main" id="{DF3FE869-50E8-A8A5-F7D1-79A04FDB48B7}"/>
              </a:ext>
            </a:extLst>
          </p:cNvPr>
          <p:cNvPicPr>
            <a:picLocks noChangeAspect="1"/>
          </p:cNvPicPr>
          <p:nvPr/>
        </p:nvPicPr>
        <p:blipFill>
          <a:blip r:embed="rId3"/>
          <a:stretch>
            <a:fillRect/>
          </a:stretch>
        </p:blipFill>
        <p:spPr>
          <a:xfrm>
            <a:off x="6409736" y="2467672"/>
            <a:ext cx="2490169" cy="2251538"/>
          </a:xfrm>
          <a:prstGeom prst="rect">
            <a:avLst/>
          </a:prstGeom>
        </p:spPr>
      </p:pic>
      <p:pic>
        <p:nvPicPr>
          <p:cNvPr id="4" name="Picture 3" descr="A logo with circles in a circle&#10;&#10;Description automatically generated">
            <a:extLst>
              <a:ext uri="{FF2B5EF4-FFF2-40B4-BE49-F238E27FC236}">
                <a16:creationId xmlns:a16="http://schemas.microsoft.com/office/drawing/2014/main" id="{25744F2B-81AF-6167-F2AD-53DFD647B8C0}"/>
              </a:ext>
            </a:extLst>
          </p:cNvPr>
          <p:cNvPicPr>
            <a:picLocks noChangeAspect="1"/>
          </p:cNvPicPr>
          <p:nvPr/>
        </p:nvPicPr>
        <p:blipFill rotWithShape="1">
          <a:blip r:embed="rId4"/>
          <a:srcRect l="-7802" t="209" r="255" b="-14098"/>
          <a:stretch/>
        </p:blipFill>
        <p:spPr>
          <a:xfrm>
            <a:off x="6454442" y="5234197"/>
            <a:ext cx="1348260" cy="1476666"/>
          </a:xfrm>
          <a:prstGeom prst="rect">
            <a:avLst/>
          </a:prstGeom>
        </p:spPr>
      </p:pic>
      <p:sp>
        <p:nvSpPr>
          <p:cNvPr id="6" name="TextBox 5">
            <a:extLst>
              <a:ext uri="{FF2B5EF4-FFF2-40B4-BE49-F238E27FC236}">
                <a16:creationId xmlns:a16="http://schemas.microsoft.com/office/drawing/2014/main" id="{64988193-1DEE-58A2-736A-FC34A136FD42}"/>
              </a:ext>
            </a:extLst>
          </p:cNvPr>
          <p:cNvSpPr txBox="1"/>
          <p:nvPr/>
        </p:nvSpPr>
        <p:spPr>
          <a:xfrm>
            <a:off x="6612714" y="5770064"/>
            <a:ext cx="1608543" cy="3776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u="sng">
                <a:solidFill>
                  <a:srgbClr val="7B8186"/>
                </a:solidFill>
                <a:ea typeface="Calibri"/>
                <a:cs typeface="Segoe UI"/>
                <a:hlinkClick r:id="rId5"/>
              </a:rPr>
              <a:t>Geo</a:t>
            </a:r>
            <a:r>
              <a:rPr lang="en-US" u="sng">
                <a:solidFill>
                  <a:srgbClr val="7B8186"/>
                </a:solidFill>
                <a:ea typeface="Calibri"/>
                <a:cs typeface="Segoe UI"/>
                <a:hlinkClick r:id="rId5">
                  <a:extLst>
                    <a:ext uri="{A12FA001-AC4F-418D-AE19-62706E023703}">
                      <ahyp:hlinkClr xmlns:ahyp="http://schemas.microsoft.com/office/drawing/2018/hyperlinkcolor" val="tx"/>
                    </a:ext>
                  </a:extLst>
                </a:hlinkClick>
              </a:rPr>
              <a:t>Gebra</a:t>
            </a:r>
            <a:endParaRPr lang="en-US">
              <a:solidFill>
                <a:srgbClr val="000000"/>
              </a:solidFill>
              <a:ea typeface="Calibri"/>
              <a:cs typeface="Calibri"/>
              <a:hlinkClick r:id="" action="ppaction://noaction">
                <a:extLst>
                  <a:ext uri="{A12FA001-AC4F-418D-AE19-62706E023703}">
                    <ahyp:hlinkClr xmlns:ahyp="http://schemas.microsoft.com/office/drawing/2018/hyperlinkcolor" val="tx"/>
                  </a:ext>
                </a:extLst>
              </a:hlinkClick>
            </a:endParaRPr>
          </a:p>
        </p:txBody>
      </p:sp>
      <p:pic>
        <p:nvPicPr>
          <p:cNvPr id="8" name="Picture 7" descr="A graph of a line&#10;&#10;Description automatically generated">
            <a:extLst>
              <a:ext uri="{FF2B5EF4-FFF2-40B4-BE49-F238E27FC236}">
                <a16:creationId xmlns:a16="http://schemas.microsoft.com/office/drawing/2014/main" id="{6518CC31-4112-44BF-48BF-3415C218ABCB}"/>
              </a:ext>
            </a:extLst>
          </p:cNvPr>
          <p:cNvPicPr>
            <a:picLocks noChangeAspect="1"/>
          </p:cNvPicPr>
          <p:nvPr/>
        </p:nvPicPr>
        <p:blipFill>
          <a:blip r:embed="rId6"/>
          <a:stretch>
            <a:fillRect/>
          </a:stretch>
        </p:blipFill>
        <p:spPr>
          <a:xfrm>
            <a:off x="400467" y="2137108"/>
            <a:ext cx="5464709" cy="3626667"/>
          </a:xfrm>
          <a:prstGeom prst="rect">
            <a:avLst/>
          </a:prstGeom>
        </p:spPr>
      </p:pic>
      <p:sp>
        <p:nvSpPr>
          <p:cNvPr id="11" name="TextBox 10">
            <a:extLst>
              <a:ext uri="{FF2B5EF4-FFF2-40B4-BE49-F238E27FC236}">
                <a16:creationId xmlns:a16="http://schemas.microsoft.com/office/drawing/2014/main" id="{AA2A87E4-E332-8A4C-8ECD-6B4C91082FC3}"/>
              </a:ext>
            </a:extLst>
          </p:cNvPr>
          <p:cNvSpPr txBox="1"/>
          <p:nvPr/>
        </p:nvSpPr>
        <p:spPr>
          <a:xfrm>
            <a:off x="1143000" y="5231102"/>
            <a:ext cx="274319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2060"/>
                </a:solidFill>
                <a:ea typeface="Calibri"/>
                <a:cs typeface="Calibri"/>
              </a:rPr>
              <a:t>F(x) = 30 + 90x</a:t>
            </a:r>
          </a:p>
        </p:txBody>
      </p:sp>
      <p:grpSp>
        <p:nvGrpSpPr>
          <p:cNvPr id="13" name="Group 12">
            <a:extLst>
              <a:ext uri="{FF2B5EF4-FFF2-40B4-BE49-F238E27FC236}">
                <a16:creationId xmlns:a16="http://schemas.microsoft.com/office/drawing/2014/main" id="{CCE29F02-CE68-893B-14C8-D9B859CCD022}"/>
              </a:ext>
            </a:extLst>
          </p:cNvPr>
          <p:cNvGrpSpPr/>
          <p:nvPr/>
        </p:nvGrpSpPr>
        <p:grpSpPr>
          <a:xfrm>
            <a:off x="12529" y="1981260"/>
            <a:ext cx="6270882" cy="4147896"/>
            <a:chOff x="4186" y="1950192"/>
            <a:chExt cx="6270882" cy="4147896"/>
          </a:xfrm>
        </p:grpSpPr>
        <p:sp>
          <p:nvSpPr>
            <p:cNvPr id="7" name="Rectangle 6">
              <a:extLst>
                <a:ext uri="{FF2B5EF4-FFF2-40B4-BE49-F238E27FC236}">
                  <a16:creationId xmlns:a16="http://schemas.microsoft.com/office/drawing/2014/main" id="{094A9AF0-574B-8DC6-CCAE-C16CC304494A}"/>
                </a:ext>
              </a:extLst>
            </p:cNvPr>
            <p:cNvSpPr/>
            <p:nvPr/>
          </p:nvSpPr>
          <p:spPr>
            <a:xfrm>
              <a:off x="4186" y="1950192"/>
              <a:ext cx="6270882" cy="41478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extBox 11">
              <a:extLst>
                <a:ext uri="{FF2B5EF4-FFF2-40B4-BE49-F238E27FC236}">
                  <a16:creationId xmlns:a16="http://schemas.microsoft.com/office/drawing/2014/main" id="{CCB08340-3FA2-D9A5-6792-669182FE9E7C}"/>
                </a:ext>
              </a:extLst>
            </p:cNvPr>
            <p:cNvSpPr txBox="1"/>
            <p:nvPr/>
          </p:nvSpPr>
          <p:spPr>
            <a:xfrm>
              <a:off x="1799173" y="3595543"/>
              <a:ext cx="2668011" cy="6848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4672">
                <a:spcAft>
                  <a:spcPts val="600"/>
                </a:spcAft>
              </a:pPr>
              <a:r>
                <a:rPr lang="en-US" sz="3850" kern="1200">
                  <a:solidFill>
                    <a:schemeClr val="bg1"/>
                  </a:solidFill>
                  <a:latin typeface="+mn-lt"/>
                  <a:ea typeface="+mn-ea"/>
                  <a:cs typeface="Calibri"/>
                </a:rPr>
                <a:t>SOLUTION</a:t>
              </a:r>
              <a:endParaRPr lang="en-US" sz="3850">
                <a:solidFill>
                  <a:schemeClr val="bg1"/>
                </a:solidFill>
                <a:cs typeface="Calibri"/>
              </a:endParaRPr>
            </a:p>
          </p:txBody>
        </p:sp>
      </p:grpSp>
      <p:sp>
        <p:nvSpPr>
          <p:cNvPr id="3" name="TextBox 2">
            <a:extLst>
              <a:ext uri="{FF2B5EF4-FFF2-40B4-BE49-F238E27FC236}">
                <a16:creationId xmlns:a16="http://schemas.microsoft.com/office/drawing/2014/main" id="{48F5FFD9-5E80-5AF5-24E9-F1E52A42C6C3}"/>
              </a:ext>
            </a:extLst>
          </p:cNvPr>
          <p:cNvSpPr txBox="1"/>
          <p:nvPr/>
        </p:nvSpPr>
        <p:spPr>
          <a:xfrm>
            <a:off x="772568" y="6195561"/>
            <a:ext cx="463707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5"/>
              </a:rPr>
              <a:t>https://www.geogebra.org/classic/qmjrgvny</a:t>
            </a:r>
            <a:endParaRPr lang="en-US">
              <a:ea typeface="Calibri"/>
              <a:cs typeface="Calibri"/>
            </a:endParaRPr>
          </a:p>
        </p:txBody>
      </p:sp>
    </p:spTree>
    <p:extLst>
      <p:ext uri="{BB962C8B-B14F-4D97-AF65-F5344CB8AC3E}">
        <p14:creationId xmlns:p14="http://schemas.microsoft.com/office/powerpoint/2010/main" val="3043744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26</a:t>
            </a:fld>
            <a:endParaRPr lang="en-US"/>
          </a:p>
        </p:txBody>
      </p:sp>
      <p:sp>
        <p:nvSpPr>
          <p:cNvPr id="2" name="Rectangle 1">
            <a:extLst>
              <a:ext uri="{FF2B5EF4-FFF2-40B4-BE49-F238E27FC236}">
                <a16:creationId xmlns:a16="http://schemas.microsoft.com/office/drawing/2014/main" id="{CA9721E5-0B61-252A-6035-52F3AEBE2728}"/>
              </a:ext>
            </a:extLst>
          </p:cNvPr>
          <p:cNvSpPr/>
          <p:nvPr/>
        </p:nvSpPr>
        <p:spPr>
          <a:xfrm>
            <a:off x="0" y="-2992"/>
            <a:ext cx="6271539" cy="6858000"/>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A26EA1D-B751-83B3-C5DA-9F911984D619}"/>
              </a:ext>
            </a:extLst>
          </p:cNvPr>
          <p:cNvSpPr/>
          <p:nvPr/>
        </p:nvSpPr>
        <p:spPr>
          <a:xfrm>
            <a:off x="143623" y="1289615"/>
            <a:ext cx="8401947" cy="71812"/>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B97D6AFC-1B5C-888B-F90C-E340EA57F69A}"/>
              </a:ext>
            </a:extLst>
          </p:cNvPr>
          <p:cNvSpPr txBox="1">
            <a:spLocks/>
          </p:cNvSpPr>
          <p:nvPr/>
        </p:nvSpPr>
        <p:spPr>
          <a:xfrm>
            <a:off x="-3569" y="-2229"/>
            <a:ext cx="6076613" cy="1137814"/>
          </a:xfrm>
          <a:prstGeom prst="rect">
            <a:avLst/>
          </a:prstGeom>
        </p:spPr>
        <p:txBody>
          <a:bodyPr lIns="68580" tIns="34290" rIns="68580" bIns="3429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alibri Light"/>
                <a:ea typeface="+mn-lt"/>
                <a:cs typeface="+mn-lt"/>
              </a:rPr>
              <a:t>On the same set of axes,</a:t>
            </a:r>
            <a:endParaRPr lang="en-US">
              <a:solidFill>
                <a:schemeClr val="bg1"/>
              </a:solidFill>
              <a:latin typeface="Calibri" panose="020F0502020204030204"/>
              <a:ea typeface="+mn-lt"/>
              <a:cs typeface="+mn-lt"/>
            </a:endParaRPr>
          </a:p>
          <a:p>
            <a:pPr algn="ctr"/>
            <a:r>
              <a:rPr lang="en-US" sz="3200" b="1">
                <a:solidFill>
                  <a:schemeClr val="bg1"/>
                </a:solidFill>
                <a:latin typeface="Calibri Light"/>
                <a:ea typeface="+mn-lt"/>
                <a:cs typeface="+mn-lt"/>
              </a:rPr>
              <a:t>draw another function:</a:t>
            </a:r>
            <a:endParaRPr lang="en-US">
              <a:solidFill>
                <a:schemeClr val="bg1"/>
              </a:solidFill>
              <a:latin typeface="Calibri" panose="020F0502020204030204"/>
              <a:ea typeface="+mn-lt"/>
              <a:cs typeface="+mn-lt"/>
            </a:endParaRPr>
          </a:p>
          <a:p>
            <a:pPr algn="ctr"/>
            <a:r>
              <a:rPr lang="en-US" sz="3200" b="1">
                <a:solidFill>
                  <a:schemeClr val="bg1"/>
                </a:solidFill>
                <a:latin typeface="Calibri Light"/>
                <a:ea typeface="+mn-lt"/>
                <a:cs typeface="+mn-lt"/>
              </a:rPr>
              <a:t> g(x) = 1,200</a:t>
            </a:r>
          </a:p>
          <a:p>
            <a:pPr algn="ctr"/>
            <a:r>
              <a:rPr lang="en-US" sz="3200" b="1">
                <a:solidFill>
                  <a:schemeClr val="bg1"/>
                </a:solidFill>
                <a:latin typeface="Calibri Light"/>
                <a:ea typeface="+mn-lt"/>
                <a:cs typeface="Calibri"/>
              </a:rPr>
              <a:t>Look at the intersection</a:t>
            </a:r>
          </a:p>
        </p:txBody>
      </p:sp>
      <p:pic>
        <p:nvPicPr>
          <p:cNvPr id="7" name="Picture 6" descr="A graph of a line&#10;&#10;Description automatically generated">
            <a:extLst>
              <a:ext uri="{FF2B5EF4-FFF2-40B4-BE49-F238E27FC236}">
                <a16:creationId xmlns:a16="http://schemas.microsoft.com/office/drawing/2014/main" id="{3F8FDE04-4C81-DC01-C395-67536CC73920}"/>
              </a:ext>
            </a:extLst>
          </p:cNvPr>
          <p:cNvPicPr>
            <a:picLocks noChangeAspect="1"/>
          </p:cNvPicPr>
          <p:nvPr/>
        </p:nvPicPr>
        <p:blipFill>
          <a:blip r:embed="rId3"/>
          <a:stretch>
            <a:fillRect/>
          </a:stretch>
        </p:blipFill>
        <p:spPr>
          <a:xfrm>
            <a:off x="-2241" y="2262028"/>
            <a:ext cx="6277757" cy="4112454"/>
          </a:xfrm>
          <a:prstGeom prst="rect">
            <a:avLst/>
          </a:prstGeom>
        </p:spPr>
      </p:pic>
      <p:pic>
        <p:nvPicPr>
          <p:cNvPr id="16" name="Picture 15" descr="A cartoon of a person holding a crystal ball&#10;&#10;Description automatically generated">
            <a:extLst>
              <a:ext uri="{FF2B5EF4-FFF2-40B4-BE49-F238E27FC236}">
                <a16:creationId xmlns:a16="http://schemas.microsoft.com/office/drawing/2014/main" id="{DF3FE869-50E8-A8A5-F7D1-79A04FDB48B7}"/>
              </a:ext>
            </a:extLst>
          </p:cNvPr>
          <p:cNvPicPr>
            <a:picLocks noChangeAspect="1"/>
          </p:cNvPicPr>
          <p:nvPr/>
        </p:nvPicPr>
        <p:blipFill>
          <a:blip r:embed="rId4"/>
          <a:stretch>
            <a:fillRect/>
          </a:stretch>
        </p:blipFill>
        <p:spPr>
          <a:xfrm>
            <a:off x="6409736" y="2467672"/>
            <a:ext cx="2490169" cy="2251538"/>
          </a:xfrm>
          <a:prstGeom prst="rect">
            <a:avLst/>
          </a:prstGeom>
        </p:spPr>
      </p:pic>
      <p:grpSp>
        <p:nvGrpSpPr>
          <p:cNvPr id="3" name="Group 2">
            <a:extLst>
              <a:ext uri="{FF2B5EF4-FFF2-40B4-BE49-F238E27FC236}">
                <a16:creationId xmlns:a16="http://schemas.microsoft.com/office/drawing/2014/main" id="{E6DCB8B4-ACEF-A121-1EC6-F3FA18D658AB}"/>
              </a:ext>
            </a:extLst>
          </p:cNvPr>
          <p:cNvGrpSpPr/>
          <p:nvPr/>
        </p:nvGrpSpPr>
        <p:grpSpPr>
          <a:xfrm>
            <a:off x="4186" y="2265400"/>
            <a:ext cx="6270882" cy="4147896"/>
            <a:chOff x="4186" y="1950192"/>
            <a:chExt cx="6270882" cy="4147896"/>
          </a:xfrm>
        </p:grpSpPr>
        <p:sp>
          <p:nvSpPr>
            <p:cNvPr id="18" name="Rectangle 17">
              <a:extLst>
                <a:ext uri="{FF2B5EF4-FFF2-40B4-BE49-F238E27FC236}">
                  <a16:creationId xmlns:a16="http://schemas.microsoft.com/office/drawing/2014/main" id="{822036A1-78FB-EB0A-C281-5942517C04DB}"/>
                </a:ext>
              </a:extLst>
            </p:cNvPr>
            <p:cNvSpPr/>
            <p:nvPr/>
          </p:nvSpPr>
          <p:spPr>
            <a:xfrm>
              <a:off x="4186" y="1950192"/>
              <a:ext cx="6270882" cy="41478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extBox 11">
              <a:extLst>
                <a:ext uri="{FF2B5EF4-FFF2-40B4-BE49-F238E27FC236}">
                  <a16:creationId xmlns:a16="http://schemas.microsoft.com/office/drawing/2014/main" id="{38DE22A9-B5A2-D9E9-B3F4-C2CC48735DBE}"/>
                </a:ext>
              </a:extLst>
            </p:cNvPr>
            <p:cNvSpPr txBox="1"/>
            <p:nvPr/>
          </p:nvSpPr>
          <p:spPr>
            <a:xfrm>
              <a:off x="1799173" y="3595543"/>
              <a:ext cx="2668011" cy="68480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04672">
                <a:spcAft>
                  <a:spcPts val="600"/>
                </a:spcAft>
              </a:pPr>
              <a:r>
                <a:rPr lang="en-US" sz="3850" kern="1200">
                  <a:solidFill>
                    <a:schemeClr val="bg1"/>
                  </a:solidFill>
                  <a:latin typeface="+mn-lt"/>
                  <a:ea typeface="+mn-ea"/>
                  <a:cs typeface="Calibri"/>
                </a:rPr>
                <a:t>SOLUTION</a:t>
              </a:r>
              <a:endParaRPr lang="en-US" sz="3850">
                <a:solidFill>
                  <a:schemeClr val="bg1"/>
                </a:solidFill>
                <a:cs typeface="Calibri"/>
              </a:endParaRPr>
            </a:p>
          </p:txBody>
        </p:sp>
      </p:grpSp>
      <p:sp>
        <p:nvSpPr>
          <p:cNvPr id="4" name="TextBox 3">
            <a:extLst>
              <a:ext uri="{FF2B5EF4-FFF2-40B4-BE49-F238E27FC236}">
                <a16:creationId xmlns:a16="http://schemas.microsoft.com/office/drawing/2014/main" id="{57C40140-8D14-38BE-1EF7-E10D7AB1CD81}"/>
              </a:ext>
            </a:extLst>
          </p:cNvPr>
          <p:cNvSpPr txBox="1"/>
          <p:nvPr/>
        </p:nvSpPr>
        <p:spPr>
          <a:xfrm>
            <a:off x="1331554" y="5870181"/>
            <a:ext cx="47455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5"/>
                </a:solidFill>
                <a:hlinkClick r:id="rId5">
                  <a:extLst>
                    <a:ext uri="{A12FA001-AC4F-418D-AE19-62706E023703}">
                      <ahyp:hlinkClr xmlns:ahyp="http://schemas.microsoft.com/office/drawing/2018/hyperlinkcolor" val="tx"/>
                    </a:ext>
                  </a:extLst>
                </a:hlinkClick>
              </a:rPr>
              <a:t>https://www.geogebra.org/classic?lang=en</a:t>
            </a:r>
            <a:endParaRPr lang="en-US" b="1">
              <a:solidFill>
                <a:schemeClr val="accent5"/>
              </a:solidFill>
              <a:ea typeface="Calibri"/>
              <a:cs typeface="Calibri"/>
            </a:endParaRPr>
          </a:p>
        </p:txBody>
      </p:sp>
    </p:spTree>
    <p:extLst>
      <p:ext uri="{BB962C8B-B14F-4D97-AF65-F5344CB8AC3E}">
        <p14:creationId xmlns:p14="http://schemas.microsoft.com/office/powerpoint/2010/main" val="2397978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3</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27</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30346" y="1592134"/>
            <a:ext cx="8100429" cy="122870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000000"/>
                </a:solidFill>
                <a:latin typeface="Calibri Light"/>
                <a:cs typeface="Calibri Light"/>
              </a:rPr>
              <a:t>Next, suppose Janeria is still working 6 hours a week at $15.00 per hour. </a:t>
            </a:r>
            <a:r>
              <a:rPr lang="en-US" b="1">
                <a:solidFill>
                  <a:srgbClr val="C00000"/>
                </a:solidFill>
                <a:latin typeface="Calibri Light"/>
                <a:cs typeface="Calibri Light"/>
              </a:rPr>
              <a:t>But</a:t>
            </a:r>
            <a:r>
              <a:rPr lang="en-US" b="1">
                <a:solidFill>
                  <a:srgbClr val="000000"/>
                </a:solidFill>
                <a:latin typeface="Calibri Light"/>
                <a:cs typeface="Calibri Light"/>
              </a:rPr>
              <a:t> this time when she gets her paycheck, she deposits it into her </a:t>
            </a:r>
            <a:r>
              <a:rPr lang="en-US" b="1" u="sng">
                <a:solidFill>
                  <a:srgbClr val="000000"/>
                </a:solidFill>
                <a:latin typeface="Calibri Light"/>
                <a:cs typeface="Calibri Light"/>
              </a:rPr>
              <a:t>BANK</a:t>
            </a:r>
            <a:r>
              <a:rPr lang="en-US" b="1">
                <a:solidFill>
                  <a:srgbClr val="000000"/>
                </a:solidFill>
                <a:latin typeface="Calibri Light"/>
                <a:cs typeface="Calibri Light"/>
              </a:rPr>
              <a:t>, with interest.</a:t>
            </a:r>
            <a:endParaRPr lang="en-US">
              <a:solidFill>
                <a:srgbClr val="000000"/>
              </a:solidFill>
              <a:latin typeface="Calibri Light"/>
              <a:cs typeface="Calibri Light"/>
            </a:endParaRPr>
          </a:p>
          <a:p>
            <a:pPr marL="385445" indent="-385445" algn="ctr">
              <a:buAutoNum type="arabicPeriod"/>
            </a:pPr>
            <a:endParaRPr lang="en-US">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781685" y="3423328"/>
            <a:ext cx="7178851" cy="228193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a:latin typeface="Calibri Light"/>
                <a:cs typeface="Calibri"/>
              </a:rPr>
              <a:t>If she wants to buy that new television that sells for</a:t>
            </a:r>
            <a:r>
              <a:rPr lang="en-US" sz="2400">
                <a:latin typeface="Calibri Light"/>
                <a:cs typeface="Calibri Light"/>
              </a:rPr>
              <a:t> $1,200.00, when will she have enough money in the bank to buy that T.V.?</a:t>
            </a:r>
            <a:endParaRPr lang="en-US" sz="2400">
              <a:cs typeface="Calibri" panose="020F0502020204030204"/>
            </a:endParaRPr>
          </a:p>
          <a:p>
            <a:pPr marL="457200" indent="-457200">
              <a:buAutoNum type="arabicPeriod"/>
            </a:pPr>
            <a:endParaRPr lang="en-US" sz="2000">
              <a:latin typeface="Calibri Light"/>
              <a:cs typeface="Calibri Light"/>
            </a:endParaRPr>
          </a:p>
        </p:txBody>
      </p:sp>
      <p:pic>
        <p:nvPicPr>
          <p:cNvPr id="8" name="Picture 7" descr="A computer screen with a play button&#10;&#10;Description automatically generated">
            <a:extLst>
              <a:ext uri="{FF2B5EF4-FFF2-40B4-BE49-F238E27FC236}">
                <a16:creationId xmlns:a16="http://schemas.microsoft.com/office/drawing/2014/main" id="{5E14FD9D-A33E-2035-082A-773925933754}"/>
              </a:ext>
            </a:extLst>
          </p:cNvPr>
          <p:cNvPicPr>
            <a:picLocks noChangeAspect="1"/>
          </p:cNvPicPr>
          <p:nvPr/>
        </p:nvPicPr>
        <p:blipFill>
          <a:blip r:embed="rId2"/>
          <a:stretch>
            <a:fillRect/>
          </a:stretch>
        </p:blipFill>
        <p:spPr>
          <a:xfrm>
            <a:off x="6441822" y="4458081"/>
            <a:ext cx="2032736" cy="1791729"/>
          </a:xfrm>
          <a:prstGeom prst="rect">
            <a:avLst/>
          </a:prstGeom>
        </p:spPr>
      </p:pic>
    </p:spTree>
    <p:extLst>
      <p:ext uri="{BB962C8B-B14F-4D97-AF65-F5344CB8AC3E}">
        <p14:creationId xmlns:p14="http://schemas.microsoft.com/office/powerpoint/2010/main" val="1607572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28</a:t>
            </a:fld>
            <a:endParaRPr lang="en-US"/>
          </a:p>
        </p:txBody>
      </p:sp>
      <p:sp>
        <p:nvSpPr>
          <p:cNvPr id="2" name="Rectangle 1">
            <a:extLst>
              <a:ext uri="{FF2B5EF4-FFF2-40B4-BE49-F238E27FC236}">
                <a16:creationId xmlns:a16="http://schemas.microsoft.com/office/drawing/2014/main" id="{CA9721E5-0B61-252A-6035-52F3AEBE2728}"/>
              </a:ext>
            </a:extLst>
          </p:cNvPr>
          <p:cNvSpPr/>
          <p:nvPr/>
        </p:nvSpPr>
        <p:spPr>
          <a:xfrm>
            <a:off x="0" y="-2992"/>
            <a:ext cx="7109340" cy="6858000"/>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Text Placeholder 2">
            <a:extLst>
              <a:ext uri="{FF2B5EF4-FFF2-40B4-BE49-F238E27FC236}">
                <a16:creationId xmlns:a16="http://schemas.microsoft.com/office/drawing/2014/main" id="{B97D6AFC-1B5C-888B-F90C-E340EA57F69A}"/>
              </a:ext>
            </a:extLst>
          </p:cNvPr>
          <p:cNvSpPr txBox="1">
            <a:spLocks/>
          </p:cNvSpPr>
          <p:nvPr/>
        </p:nvSpPr>
        <p:spPr>
          <a:xfrm>
            <a:off x="255066" y="384828"/>
            <a:ext cx="6513597" cy="1121128"/>
          </a:xfrm>
          <a:prstGeom prst="rect">
            <a:avLst/>
          </a:prstGeom>
        </p:spPr>
        <p:txBody>
          <a:bodyPr lIns="68580" tIns="34290" rIns="68580" bIns="3429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alibri Light"/>
                <a:ea typeface="+mn-lt"/>
                <a:cs typeface="+mn-lt"/>
              </a:rPr>
              <a:t>Is there enough info given? </a:t>
            </a:r>
            <a:endParaRPr lang="en-US">
              <a:solidFill>
                <a:schemeClr val="bg1"/>
              </a:solidFill>
              <a:latin typeface="Calibri" panose="020F0502020204030204"/>
              <a:ea typeface="+mn-lt"/>
              <a:cs typeface="+mn-lt"/>
            </a:endParaRPr>
          </a:p>
          <a:p>
            <a:pPr algn="ctr"/>
            <a:r>
              <a:rPr lang="en-US" sz="3200" b="1">
                <a:solidFill>
                  <a:schemeClr val="bg1"/>
                </a:solidFill>
                <a:latin typeface="Calibri Light"/>
                <a:ea typeface="+mn-lt"/>
                <a:cs typeface="+mn-lt"/>
              </a:rPr>
              <a:t>What else needs to be known?</a:t>
            </a:r>
            <a:endParaRPr lang="en-US">
              <a:solidFill>
                <a:schemeClr val="bg1"/>
              </a:solidFill>
              <a:cs typeface="Calibri"/>
            </a:endParaRPr>
          </a:p>
          <a:p>
            <a:pPr marL="0" indent="0">
              <a:buNone/>
            </a:pPr>
            <a:endParaRPr lang="en-US" sz="1950">
              <a:latin typeface="Calibri Light" panose="020F0302020204030204" pitchFamily="34" charset="0"/>
              <a:ea typeface="+mn-lt"/>
              <a:cs typeface="Calibri Light" panose="020F0302020204030204" pitchFamily="34" charset="0"/>
            </a:endParaRPr>
          </a:p>
        </p:txBody>
      </p:sp>
      <p:pic>
        <p:nvPicPr>
          <p:cNvPr id="3" name="Picture 2" descr="A cartoon traffic light with a hand gesture&#10;&#10;Description automatically generated">
            <a:extLst>
              <a:ext uri="{FF2B5EF4-FFF2-40B4-BE49-F238E27FC236}">
                <a16:creationId xmlns:a16="http://schemas.microsoft.com/office/drawing/2014/main" id="{3B2D5813-B893-E745-9B7B-1F7D98F2AA48}"/>
              </a:ext>
            </a:extLst>
          </p:cNvPr>
          <p:cNvPicPr>
            <a:picLocks noChangeAspect="1"/>
          </p:cNvPicPr>
          <p:nvPr/>
        </p:nvPicPr>
        <p:blipFill>
          <a:blip r:embed="rId2"/>
          <a:stretch>
            <a:fillRect/>
          </a:stretch>
        </p:blipFill>
        <p:spPr>
          <a:xfrm>
            <a:off x="1734323" y="1708791"/>
            <a:ext cx="3568883" cy="34404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 Placeholder 2">
            <a:extLst>
              <a:ext uri="{FF2B5EF4-FFF2-40B4-BE49-F238E27FC236}">
                <a16:creationId xmlns:a16="http://schemas.microsoft.com/office/drawing/2014/main" id="{26E4ADE0-F76B-61AA-AD7C-7E1481EEF24C}"/>
              </a:ext>
            </a:extLst>
          </p:cNvPr>
          <p:cNvSpPr txBox="1">
            <a:spLocks/>
          </p:cNvSpPr>
          <p:nvPr/>
        </p:nvSpPr>
        <p:spPr>
          <a:xfrm>
            <a:off x="3726" y="5303917"/>
            <a:ext cx="7100057" cy="1061286"/>
          </a:xfrm>
          <a:prstGeom prst="rect">
            <a:avLst/>
          </a:prstGeom>
        </p:spPr>
        <p:txBody>
          <a:bodyPr lIns="68580" tIns="34290" rIns="68580" bIns="3429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alibri Light"/>
                <a:ea typeface="+mn-lt"/>
                <a:cs typeface="+mn-lt"/>
              </a:rPr>
              <a:t>Take 20 seconds to think </a:t>
            </a:r>
          </a:p>
          <a:p>
            <a:pPr algn="ctr"/>
            <a:r>
              <a:rPr lang="en-US" sz="3200" b="1">
                <a:solidFill>
                  <a:schemeClr val="bg1"/>
                </a:solidFill>
                <a:latin typeface="Calibri Light"/>
                <a:ea typeface="+mn-lt"/>
                <a:cs typeface="+mn-lt"/>
              </a:rPr>
              <a:t>about what info may be helpful.</a:t>
            </a:r>
            <a:endParaRPr lang="en-US" sz="3200" b="1">
              <a:solidFill>
                <a:schemeClr val="bg1"/>
              </a:solidFill>
              <a:latin typeface="Calibri Light"/>
              <a:cs typeface="Calibri"/>
            </a:endParaRPr>
          </a:p>
          <a:p>
            <a:pPr algn="ctr"/>
            <a:endParaRPr lang="en-US" sz="1950">
              <a:latin typeface="Calibri Light" panose="020F0302020204030204" pitchFamily="34" charset="0"/>
              <a:ea typeface="+mn-lt"/>
              <a:cs typeface="Calibri Light" panose="020F0302020204030204" pitchFamily="34" charset="0"/>
            </a:endParaRPr>
          </a:p>
        </p:txBody>
      </p:sp>
    </p:spTree>
    <p:extLst>
      <p:ext uri="{BB962C8B-B14F-4D97-AF65-F5344CB8AC3E}">
        <p14:creationId xmlns:p14="http://schemas.microsoft.com/office/powerpoint/2010/main" val="3878964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alkboard with text and a rectangular box&#10;&#10;Description automatically generated">
            <a:extLst>
              <a:ext uri="{FF2B5EF4-FFF2-40B4-BE49-F238E27FC236}">
                <a16:creationId xmlns:a16="http://schemas.microsoft.com/office/drawing/2014/main" id="{D7193D10-89F3-876D-02F9-500EF339017E}"/>
              </a:ext>
            </a:extLst>
          </p:cNvPr>
          <p:cNvPicPr>
            <a:picLocks noChangeAspect="1"/>
          </p:cNvPicPr>
          <p:nvPr/>
        </p:nvPicPr>
        <p:blipFill rotWithShape="1">
          <a:blip r:embed="rId2"/>
          <a:srcRect t="-157" r="-138" b="1569"/>
          <a:stretch/>
        </p:blipFill>
        <p:spPr>
          <a:xfrm>
            <a:off x="1" y="-3944"/>
            <a:ext cx="9144610" cy="6867480"/>
          </a:xfrm>
          <a:prstGeom prst="rect">
            <a:avLst/>
          </a:prstGeom>
        </p:spPr>
      </p:pic>
    </p:spTree>
    <p:extLst>
      <p:ext uri="{BB962C8B-B14F-4D97-AF65-F5344CB8AC3E}">
        <p14:creationId xmlns:p14="http://schemas.microsoft.com/office/powerpoint/2010/main" val="130712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0301" y="698891"/>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Certificate Requirements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578219" y="2226469"/>
            <a:ext cx="7887894" cy="3263504"/>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50">
                <a:latin typeface="Calibri Light"/>
                <a:ea typeface="Inter Light" panose="02000503000000020004" pitchFamily="2" charset="0"/>
                <a:cs typeface="Calibri Light"/>
              </a:rPr>
              <a:t>To earn professional development hours for webinars, you must:</a:t>
            </a:r>
            <a:endParaRPr lang="en-US" sz="2100"/>
          </a:p>
          <a:p>
            <a:pPr marL="0" indent="0">
              <a:buNone/>
            </a:pPr>
            <a:endParaRPr lang="en-US" sz="1950">
              <a:latin typeface="Calibri Light"/>
              <a:cs typeface="Calibri Light"/>
            </a:endParaRPr>
          </a:p>
          <a:p>
            <a:pPr marL="342900" indent="-342900"/>
            <a:r>
              <a:rPr lang="en-US" sz="1950">
                <a:latin typeface="Calibri Light"/>
                <a:ea typeface="Inter Light" panose="02000503000000020004" pitchFamily="2" charset="0"/>
                <a:cs typeface="Calibri Light"/>
              </a:rPr>
              <a:t>Watch a minimum of 45-minutes and you will automatically receive a professional development certificate via e-mail within 24 to 48 hours.</a:t>
            </a:r>
          </a:p>
          <a:p>
            <a:pPr marL="0" indent="0">
              <a:buNone/>
            </a:pPr>
            <a:endParaRPr lang="en-US" sz="195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a:t>
            </a:fld>
            <a:endParaRPr lang="en-US"/>
          </a:p>
        </p:txBody>
      </p:sp>
    </p:spTree>
    <p:extLst>
      <p:ext uri="{BB962C8B-B14F-4D97-AF65-F5344CB8AC3E}">
        <p14:creationId xmlns:p14="http://schemas.microsoft.com/office/powerpoint/2010/main" val="1253554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4</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30</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30346" y="1592134"/>
            <a:ext cx="8100429" cy="122870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000000"/>
                </a:solidFill>
                <a:latin typeface="Calibri Light"/>
                <a:cs typeface="Calibri Light"/>
              </a:rPr>
              <a:t>Suppose Janeria deposits $4000.00 into a savings account, at the bank, which earns 6% simple interest per year.</a:t>
            </a:r>
            <a:endParaRPr lang="en-US">
              <a:solidFill>
                <a:srgbClr val="000000"/>
              </a:solidFill>
              <a:latin typeface="Calibri Light"/>
              <a:cs typeface="Calibri Light"/>
            </a:endParaRPr>
          </a:p>
          <a:p>
            <a:pPr marL="385445" indent="-385445" algn="ctr">
              <a:buAutoNum type="arabicPeriod"/>
            </a:pPr>
            <a:endParaRPr lang="en-US">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781685" y="3423328"/>
            <a:ext cx="7178851" cy="228193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a:latin typeface="Calibri Light"/>
                <a:cs typeface="Calibri"/>
              </a:rPr>
              <a:t>What effect does the amount of simple interest have on the amount of money in Janeria’s account?</a:t>
            </a:r>
            <a:endParaRPr lang="en-US" sz="2400">
              <a:latin typeface="Calibri" panose="020F0502020204030204"/>
              <a:ea typeface="Calibri"/>
              <a:cs typeface="Calibri" panose="020F0502020204030204"/>
            </a:endParaRPr>
          </a:p>
          <a:p>
            <a:pPr marL="457200" indent="-457200">
              <a:buAutoNum type="arabicPeriod"/>
            </a:pPr>
            <a:endParaRPr lang="en-US" sz="2400">
              <a:latin typeface="Calibri Light"/>
              <a:cs typeface="Calibri"/>
            </a:endParaRPr>
          </a:p>
          <a:p>
            <a:pPr marL="457200" indent="-457200">
              <a:buAutoNum type="arabicPeriod"/>
            </a:pPr>
            <a:r>
              <a:rPr lang="en-US" sz="2400">
                <a:latin typeface="Calibri Light"/>
                <a:cs typeface="Calibri Light"/>
              </a:rPr>
              <a:t>How much would Janeria have in the bank after one year in her account?   </a:t>
            </a:r>
            <a:endParaRPr lang="en-US" sz="2400">
              <a:cs typeface="Calibri" panose="020F0502020204030204"/>
            </a:endParaRPr>
          </a:p>
          <a:p>
            <a:pPr marL="457200" indent="-457200">
              <a:buAutoNum type="arabicPeriod"/>
            </a:pPr>
            <a:endParaRPr lang="en-US" sz="2000">
              <a:latin typeface="Calibri Light"/>
              <a:cs typeface="Calibri Light"/>
            </a:endParaRPr>
          </a:p>
        </p:txBody>
      </p:sp>
      <p:sp>
        <p:nvSpPr>
          <p:cNvPr id="3" name="TextBox 2">
            <a:extLst>
              <a:ext uri="{FF2B5EF4-FFF2-40B4-BE49-F238E27FC236}">
                <a16:creationId xmlns:a16="http://schemas.microsoft.com/office/drawing/2014/main" id="{D1042894-CD9C-E9DF-857C-26D65A83FB25}"/>
              </a:ext>
            </a:extLst>
          </p:cNvPr>
          <p:cNvSpPr txBox="1"/>
          <p:nvPr/>
        </p:nvSpPr>
        <p:spPr>
          <a:xfrm>
            <a:off x="531404" y="5712232"/>
            <a:ext cx="79255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FF0000"/>
                </a:solidFill>
                <a:cs typeface="Calibri"/>
              </a:rPr>
              <a:t>Be sure to read the question carefully!</a:t>
            </a:r>
            <a:endParaRPr lang="en-US" sz="2800">
              <a:cs typeface="Calibri"/>
            </a:endParaRPr>
          </a:p>
        </p:txBody>
      </p:sp>
    </p:spTree>
    <p:extLst>
      <p:ext uri="{BB962C8B-B14F-4D97-AF65-F5344CB8AC3E}">
        <p14:creationId xmlns:p14="http://schemas.microsoft.com/office/powerpoint/2010/main" val="3823169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4</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31</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30346" y="1592134"/>
            <a:ext cx="8100429" cy="122870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rgbClr val="000000"/>
                </a:solidFill>
                <a:latin typeface="Calibri Light"/>
                <a:cs typeface="Calibri Light"/>
              </a:rPr>
              <a:t>A few considerations...</a:t>
            </a:r>
          </a:p>
          <a:p>
            <a:pPr marL="385445" indent="-385445" algn="ctr">
              <a:buAutoNum type="arabicPeriod"/>
            </a:pPr>
            <a:endParaRPr lang="en-US">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913339" y="2501747"/>
            <a:ext cx="7178851" cy="339501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a:latin typeface="Calibri Light"/>
                <a:cs typeface="Calibri" panose="020F0502020204030204"/>
              </a:rPr>
              <a:t>Is it simple or compound?</a:t>
            </a:r>
            <a:endParaRPr lang="en-US">
              <a:cs typeface="Calibri" panose="020F0502020204030204"/>
            </a:endParaRPr>
          </a:p>
          <a:p>
            <a:pPr marL="457200" indent="-457200">
              <a:buAutoNum type="arabicPeriod"/>
            </a:pPr>
            <a:endParaRPr lang="en-US" sz="2400">
              <a:latin typeface="Calibri Light"/>
              <a:cs typeface="Calibri" panose="020F0502020204030204"/>
            </a:endParaRPr>
          </a:p>
          <a:p>
            <a:pPr marL="457200" indent="-457200">
              <a:buAutoNum type="arabicPeriod"/>
            </a:pPr>
            <a:r>
              <a:rPr lang="en-US" sz="2400">
                <a:latin typeface="Calibri Light"/>
                <a:cs typeface="Calibri Light"/>
              </a:rPr>
              <a:t>How often is the interest granted?</a:t>
            </a:r>
            <a:endParaRPr lang="en-US" sz="2400">
              <a:latin typeface="Calibri Light"/>
              <a:ea typeface="Calibri Light"/>
              <a:cs typeface="Calibri Light"/>
            </a:endParaRPr>
          </a:p>
          <a:p>
            <a:pPr marL="457200" indent="-457200">
              <a:buAutoNum type="arabicPeriod"/>
            </a:pPr>
            <a:endParaRPr lang="en-US" sz="2400">
              <a:latin typeface="Calibri Light"/>
              <a:cs typeface="Calibri Light"/>
            </a:endParaRPr>
          </a:p>
          <a:p>
            <a:pPr marL="457200" indent="-457200">
              <a:buAutoNum type="arabicPeriod"/>
            </a:pPr>
            <a:r>
              <a:rPr lang="en-US" sz="2400">
                <a:latin typeface="Calibri Light"/>
                <a:cs typeface="Calibri Light"/>
              </a:rPr>
              <a:t>What function(s) (formula) could be used to help answer the question?</a:t>
            </a:r>
            <a:endParaRPr lang="en-US" sz="2400">
              <a:latin typeface="Calibri Light"/>
              <a:ea typeface="Calibri Light"/>
              <a:cs typeface="Calibri Light"/>
            </a:endParaRPr>
          </a:p>
          <a:p>
            <a:pPr marL="457200" indent="-457200">
              <a:buAutoNum type="arabicPeriod"/>
            </a:pPr>
            <a:endParaRPr lang="en-US" sz="2400">
              <a:latin typeface="Calibri Light"/>
              <a:cs typeface="Calibri Light"/>
            </a:endParaRPr>
          </a:p>
          <a:p>
            <a:pPr marL="457200" indent="-457200">
              <a:buAutoNum type="arabicPeriod"/>
            </a:pPr>
            <a:r>
              <a:rPr lang="en-US" sz="2400">
                <a:latin typeface="Calibri Light"/>
                <a:cs typeface="Calibri Light"/>
              </a:rPr>
              <a:t>What does the gradient(slope) tell us?</a:t>
            </a:r>
            <a:endParaRPr lang="en-US" sz="2400">
              <a:cs typeface="Calibri"/>
            </a:endParaRPr>
          </a:p>
        </p:txBody>
      </p:sp>
    </p:spTree>
    <p:extLst>
      <p:ext uri="{BB962C8B-B14F-4D97-AF65-F5344CB8AC3E}">
        <p14:creationId xmlns:p14="http://schemas.microsoft.com/office/powerpoint/2010/main" val="1274123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4</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32</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30346" y="1592134"/>
            <a:ext cx="8100429" cy="122870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000000"/>
                </a:solidFill>
                <a:latin typeface="Calibri Light"/>
                <a:cs typeface="Calibri Light"/>
              </a:rPr>
              <a:t>Suppose Janeria deposits $4,000.00 into a savings account, at the bank, which earns 6% simple interest per year.</a:t>
            </a:r>
            <a:endParaRPr lang="en-US">
              <a:solidFill>
                <a:srgbClr val="000000"/>
              </a:solidFill>
              <a:latin typeface="Calibri Light"/>
              <a:cs typeface="Calibri Light"/>
            </a:endParaRPr>
          </a:p>
          <a:p>
            <a:pPr marL="385445" indent="-385445" algn="ctr">
              <a:buAutoNum type="arabicPeriod"/>
            </a:pPr>
            <a:endParaRPr lang="en-US">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781685" y="3423328"/>
            <a:ext cx="7178851" cy="228193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a:latin typeface="Calibri Light"/>
                <a:cs typeface="Calibri Light"/>
              </a:rPr>
              <a:t>What might be a function to describe the amount of money in her account over “T” years? </a:t>
            </a:r>
            <a:endParaRPr lang="en-US" sz="2400">
              <a:latin typeface="Calibri" panose="020F0502020204030204"/>
              <a:ea typeface="Calibri"/>
              <a:cs typeface="Calibri" panose="020F0502020204030204"/>
            </a:endParaRPr>
          </a:p>
          <a:p>
            <a:pPr marL="457200" indent="-457200">
              <a:buAutoNum type="arabicPeriod"/>
            </a:pPr>
            <a:endParaRPr lang="en-US" sz="2400">
              <a:latin typeface="Calibri Light"/>
              <a:ea typeface="Calibri Light"/>
              <a:cs typeface="Calibri Light"/>
            </a:endParaRPr>
          </a:p>
          <a:p>
            <a:pPr marL="457200" indent="-457200">
              <a:buAutoNum type="arabicPeriod"/>
            </a:pPr>
            <a:r>
              <a:rPr lang="en-US" sz="2400">
                <a:latin typeface="Calibri Light"/>
                <a:cs typeface="Calibri Light"/>
              </a:rPr>
              <a:t>What would the graph look like? Are the points connected? Why? What can the trend line tell you ? </a:t>
            </a:r>
            <a:endParaRPr lang="en-US" sz="2400"/>
          </a:p>
          <a:p>
            <a:pPr marL="457200" indent="-457200">
              <a:buAutoNum type="arabicPeriod"/>
            </a:pPr>
            <a:endParaRPr lang="en-US" sz="2000">
              <a:latin typeface="Calibri Light"/>
              <a:cs typeface="Calibri Light"/>
            </a:endParaRPr>
          </a:p>
        </p:txBody>
      </p:sp>
    </p:spTree>
    <p:extLst>
      <p:ext uri="{BB962C8B-B14F-4D97-AF65-F5344CB8AC3E}">
        <p14:creationId xmlns:p14="http://schemas.microsoft.com/office/powerpoint/2010/main" val="364035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4</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33</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30346" y="1592134"/>
            <a:ext cx="8100429" cy="122870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000000"/>
                </a:solidFill>
                <a:latin typeface="Calibri Light"/>
                <a:cs typeface="Calibri Light"/>
              </a:rPr>
              <a:t>Suppose Janeria deposits $4,000.00 into a savings account, at the bank, which earns 6% simple interest per year.</a:t>
            </a:r>
            <a:endParaRPr lang="en-US">
              <a:solidFill>
                <a:srgbClr val="000000"/>
              </a:solidFill>
              <a:latin typeface="Calibri Light"/>
              <a:cs typeface="Calibri Light"/>
            </a:endParaRPr>
          </a:p>
          <a:p>
            <a:pPr marL="385445" indent="-385445" algn="ctr">
              <a:buAutoNum type="arabicPeriod"/>
            </a:pPr>
            <a:endParaRPr lang="en-US">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919493" y="3058541"/>
            <a:ext cx="7178851" cy="314121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a:latin typeface="Calibri Light"/>
                <a:cs typeface="Calibri Light"/>
              </a:rPr>
              <a:t>What might be a function to describe the amount of money in her account over “T” years? </a:t>
            </a:r>
            <a:endParaRPr lang="en-US" sz="2400">
              <a:latin typeface="Calibri" panose="020F0502020204030204"/>
              <a:ea typeface="Calibri"/>
              <a:cs typeface="Calibri" panose="020F0502020204030204"/>
            </a:endParaRPr>
          </a:p>
          <a:p>
            <a:pPr marL="0" indent="0">
              <a:buNone/>
            </a:pPr>
            <a:r>
              <a:rPr lang="en-US" sz="2400">
                <a:latin typeface="Calibri Light"/>
                <a:ea typeface="Calibri Light"/>
                <a:cs typeface="Calibri Light"/>
              </a:rPr>
              <a:t>                                         A = PRT</a:t>
            </a:r>
          </a:p>
          <a:p>
            <a:pPr marL="0" indent="0">
              <a:buNone/>
            </a:pPr>
            <a:r>
              <a:rPr lang="en-US" sz="2400">
                <a:latin typeface="Calibri Light"/>
                <a:cs typeface="Calibri Light"/>
              </a:rPr>
              <a:t>                                        A = 4,000.00(.06)T</a:t>
            </a:r>
          </a:p>
          <a:p>
            <a:pPr marL="0" indent="0">
              <a:buNone/>
            </a:pPr>
            <a:r>
              <a:rPr lang="en-US" sz="2400">
                <a:latin typeface="Calibri Light"/>
                <a:cs typeface="Calibri Light"/>
              </a:rPr>
              <a:t>2.     What would the graph look like? </a:t>
            </a:r>
            <a:endParaRPr lang="en-US" sz="2400">
              <a:latin typeface="Calibri" panose="020F0502020204030204"/>
              <a:cs typeface="Calibri" panose="020F0502020204030204"/>
            </a:endParaRPr>
          </a:p>
          <a:p>
            <a:pPr marL="0" indent="0">
              <a:buNone/>
            </a:pPr>
            <a:r>
              <a:rPr lang="en-US" sz="2400">
                <a:latin typeface="Calibri Light"/>
                <a:cs typeface="Calibri Light"/>
              </a:rPr>
              <a:t>         Are the points connected? Why? </a:t>
            </a:r>
            <a:endParaRPr lang="en-US" sz="2400">
              <a:latin typeface="Calibri" panose="020F0502020204030204"/>
              <a:cs typeface="Calibri" panose="020F0502020204030204"/>
            </a:endParaRPr>
          </a:p>
          <a:p>
            <a:pPr marL="0" indent="0">
              <a:buNone/>
            </a:pPr>
            <a:r>
              <a:rPr lang="en-US" sz="2400">
                <a:latin typeface="Calibri Light"/>
                <a:cs typeface="Calibri Light"/>
              </a:rPr>
              <a:t>         What can the trend line tell you ? </a:t>
            </a:r>
            <a:endParaRPr lang="en-US" sz="2400">
              <a:cs typeface="Calibri" panose="020F0502020204030204"/>
            </a:endParaRPr>
          </a:p>
          <a:p>
            <a:pPr marL="457200" indent="-457200">
              <a:buAutoNum type="arabicPeriod"/>
            </a:pPr>
            <a:endParaRPr lang="en-US" sz="2000">
              <a:latin typeface="Calibri Light"/>
              <a:cs typeface="Calibri Light"/>
            </a:endParaRPr>
          </a:p>
        </p:txBody>
      </p:sp>
    </p:spTree>
    <p:extLst>
      <p:ext uri="{BB962C8B-B14F-4D97-AF65-F5344CB8AC3E}">
        <p14:creationId xmlns:p14="http://schemas.microsoft.com/office/powerpoint/2010/main" val="925826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4</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34</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42314" y="1425273"/>
            <a:ext cx="8088461" cy="765944"/>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0000"/>
                </a:solidFill>
                <a:latin typeface="Calibri Light"/>
                <a:cs typeface="Calibri Light"/>
              </a:rPr>
              <a:t>What might be a function to describe the amount of money in her account over “T” years? (6% simple interest per year).</a:t>
            </a:r>
          </a:p>
        </p:txBody>
      </p:sp>
      <p:graphicFrame>
        <p:nvGraphicFramePr>
          <p:cNvPr id="21" name="Table 20">
            <a:extLst>
              <a:ext uri="{FF2B5EF4-FFF2-40B4-BE49-F238E27FC236}">
                <a16:creationId xmlns:a16="http://schemas.microsoft.com/office/drawing/2014/main" id="{2EFE9542-CEF4-59A2-4C6D-1085050FBC59}"/>
              </a:ext>
            </a:extLst>
          </p:cNvPr>
          <p:cNvGraphicFramePr>
            <a:graphicFrameLocks noGrp="1"/>
          </p:cNvGraphicFramePr>
          <p:nvPr>
            <p:extLst>
              <p:ext uri="{D42A27DB-BD31-4B8C-83A1-F6EECF244321}">
                <p14:modId xmlns:p14="http://schemas.microsoft.com/office/powerpoint/2010/main" val="959066626"/>
              </p:ext>
            </p:extLst>
          </p:nvPr>
        </p:nvGraphicFramePr>
        <p:xfrm>
          <a:off x="263308" y="2321906"/>
          <a:ext cx="8725000" cy="3892403"/>
        </p:xfrm>
        <a:graphic>
          <a:graphicData uri="http://schemas.openxmlformats.org/drawingml/2006/table">
            <a:tbl>
              <a:tblPr firstRow="1" bandRow="1">
                <a:tableStyleId>{21E4AEA4-8DFA-4A89-87EB-49C32662AFE0}</a:tableStyleId>
              </a:tblPr>
              <a:tblGrid>
                <a:gridCol w="897211">
                  <a:extLst>
                    <a:ext uri="{9D8B030D-6E8A-4147-A177-3AD203B41FA5}">
                      <a16:colId xmlns:a16="http://schemas.microsoft.com/office/drawing/2014/main" val="1932009533"/>
                    </a:ext>
                  </a:extLst>
                </a:gridCol>
                <a:gridCol w="2348835">
                  <a:extLst>
                    <a:ext uri="{9D8B030D-6E8A-4147-A177-3AD203B41FA5}">
                      <a16:colId xmlns:a16="http://schemas.microsoft.com/office/drawing/2014/main" val="3571056176"/>
                    </a:ext>
                  </a:extLst>
                </a:gridCol>
                <a:gridCol w="3034434">
                  <a:extLst>
                    <a:ext uri="{9D8B030D-6E8A-4147-A177-3AD203B41FA5}">
                      <a16:colId xmlns:a16="http://schemas.microsoft.com/office/drawing/2014/main" val="2234045343"/>
                    </a:ext>
                  </a:extLst>
                </a:gridCol>
                <a:gridCol w="2444520">
                  <a:extLst>
                    <a:ext uri="{9D8B030D-6E8A-4147-A177-3AD203B41FA5}">
                      <a16:colId xmlns:a16="http://schemas.microsoft.com/office/drawing/2014/main" val="1450402407"/>
                    </a:ext>
                  </a:extLst>
                </a:gridCol>
              </a:tblGrid>
              <a:tr h="643311">
                <a:tc>
                  <a:txBody>
                    <a:bodyPr/>
                    <a:lstStyle/>
                    <a:p>
                      <a:pPr algn="ctr"/>
                      <a:r>
                        <a:rPr lang="en-US" sz="2400"/>
                        <a:t>Year</a:t>
                      </a:r>
                    </a:p>
                  </a:txBody>
                  <a:tcPr/>
                </a:tc>
                <a:tc>
                  <a:txBody>
                    <a:bodyPr/>
                    <a:lstStyle/>
                    <a:p>
                      <a:pPr algn="ctr"/>
                      <a:r>
                        <a:rPr lang="en-US" sz="2400"/>
                        <a:t>Beginning </a:t>
                      </a:r>
                      <a:r>
                        <a:rPr lang="en-US" sz="2400" err="1"/>
                        <a:t>Am't</a:t>
                      </a:r>
                      <a:r>
                        <a:rPr lang="en-US" sz="2400"/>
                        <a:t>  </a:t>
                      </a:r>
                    </a:p>
                  </a:txBody>
                  <a:tcPr/>
                </a:tc>
                <a:tc>
                  <a:txBody>
                    <a:bodyPr/>
                    <a:lstStyle/>
                    <a:p>
                      <a:pPr algn="ctr"/>
                      <a:r>
                        <a:rPr lang="en-US" sz="2400"/>
                        <a:t>Interest A = PRT</a:t>
                      </a:r>
                      <a:endParaRPr lang="en-US"/>
                    </a:p>
                  </a:txBody>
                  <a:tcPr/>
                </a:tc>
                <a:tc>
                  <a:txBody>
                    <a:bodyPr/>
                    <a:lstStyle/>
                    <a:p>
                      <a:pPr lvl="0" algn="ctr">
                        <a:buNone/>
                      </a:pPr>
                      <a:r>
                        <a:rPr lang="en-US" sz="2400" u="none" strike="noStrike" noProof="0">
                          <a:solidFill>
                            <a:srgbClr val="FFFFFF"/>
                          </a:solidFill>
                        </a:rPr>
                        <a:t>Final </a:t>
                      </a:r>
                      <a:r>
                        <a:rPr lang="en-US" sz="2400" u="none" strike="noStrike" noProof="0" err="1">
                          <a:solidFill>
                            <a:srgbClr val="FFFFFF"/>
                          </a:solidFill>
                        </a:rPr>
                        <a:t>Am't</a:t>
                      </a:r>
                      <a:endParaRPr lang="en-US" sz="2400"/>
                    </a:p>
                  </a:txBody>
                  <a:tcPr/>
                </a:tc>
                <a:extLst>
                  <a:ext uri="{0D108BD9-81ED-4DB2-BD59-A6C34878D82A}">
                    <a16:rowId xmlns:a16="http://schemas.microsoft.com/office/drawing/2014/main" val="1770030581"/>
                  </a:ext>
                </a:extLst>
              </a:tr>
              <a:tr h="812273">
                <a:tc>
                  <a:txBody>
                    <a:bodyPr/>
                    <a:lstStyle/>
                    <a:p>
                      <a:pPr algn="ctr"/>
                      <a:r>
                        <a:rPr lang="en-US" sz="2400"/>
                        <a:t>1</a:t>
                      </a:r>
                    </a:p>
                  </a:txBody>
                  <a:tcPr/>
                </a:tc>
                <a:tc>
                  <a:txBody>
                    <a:bodyPr/>
                    <a:lstStyle/>
                    <a:p>
                      <a:endParaRPr lang="en-US"/>
                    </a:p>
                  </a:txBody>
                  <a:tcPr/>
                </a:tc>
                <a:tc>
                  <a:txBody>
                    <a:bodyPr/>
                    <a:lstStyle/>
                    <a:p>
                      <a:endParaRPr lang="en-US"/>
                    </a:p>
                  </a:txBody>
                  <a:tcPr/>
                </a:tc>
                <a:tc>
                  <a:txBody>
                    <a:bodyPr/>
                    <a:lstStyle/>
                    <a:p>
                      <a:pPr lvl="0">
                        <a:buNone/>
                      </a:pPr>
                      <a:endParaRPr lang="en-US"/>
                    </a:p>
                  </a:txBody>
                  <a:tcPr/>
                </a:tc>
                <a:extLst>
                  <a:ext uri="{0D108BD9-81ED-4DB2-BD59-A6C34878D82A}">
                    <a16:rowId xmlns:a16="http://schemas.microsoft.com/office/drawing/2014/main" val="935192990"/>
                  </a:ext>
                </a:extLst>
              </a:tr>
              <a:tr h="812273">
                <a:tc>
                  <a:txBody>
                    <a:bodyPr/>
                    <a:lstStyle/>
                    <a:p>
                      <a:pPr algn="ctr"/>
                      <a:r>
                        <a:rPr lang="en-US" sz="2400"/>
                        <a:t>2</a:t>
                      </a:r>
                    </a:p>
                  </a:txBody>
                  <a:tcPr/>
                </a:tc>
                <a:tc>
                  <a:txBody>
                    <a:bodyPr/>
                    <a:lstStyle/>
                    <a:p>
                      <a:endParaRPr lang="en-US"/>
                    </a:p>
                  </a:txBody>
                  <a:tcPr/>
                </a:tc>
                <a:tc>
                  <a:txBody>
                    <a:bodyPr/>
                    <a:lstStyle/>
                    <a:p>
                      <a:endParaRPr lang="en-US"/>
                    </a:p>
                  </a:txBody>
                  <a:tcPr/>
                </a:tc>
                <a:tc>
                  <a:txBody>
                    <a:bodyPr/>
                    <a:lstStyle/>
                    <a:p>
                      <a:pPr lvl="0">
                        <a:buNone/>
                      </a:pPr>
                      <a:endParaRPr lang="en-US"/>
                    </a:p>
                  </a:txBody>
                  <a:tcPr/>
                </a:tc>
                <a:extLst>
                  <a:ext uri="{0D108BD9-81ED-4DB2-BD59-A6C34878D82A}">
                    <a16:rowId xmlns:a16="http://schemas.microsoft.com/office/drawing/2014/main" val="3257824336"/>
                  </a:ext>
                </a:extLst>
              </a:tr>
              <a:tr h="812273">
                <a:tc>
                  <a:txBody>
                    <a:bodyPr/>
                    <a:lstStyle/>
                    <a:p>
                      <a:pPr algn="ctr"/>
                      <a:r>
                        <a:rPr lang="en-US" sz="2400"/>
                        <a:t>3</a:t>
                      </a:r>
                    </a:p>
                  </a:txBody>
                  <a:tcPr/>
                </a:tc>
                <a:tc>
                  <a:txBody>
                    <a:bodyPr/>
                    <a:lstStyle/>
                    <a:p>
                      <a:endParaRPr lang="en-US"/>
                    </a:p>
                  </a:txBody>
                  <a:tcPr/>
                </a:tc>
                <a:tc>
                  <a:txBody>
                    <a:bodyPr/>
                    <a:lstStyle/>
                    <a:p>
                      <a:endParaRPr lang="en-US"/>
                    </a:p>
                  </a:txBody>
                  <a:tcPr/>
                </a:tc>
                <a:tc>
                  <a:txBody>
                    <a:bodyPr/>
                    <a:lstStyle/>
                    <a:p>
                      <a:pPr lvl="0">
                        <a:buNone/>
                      </a:pPr>
                      <a:endParaRPr lang="en-US"/>
                    </a:p>
                  </a:txBody>
                  <a:tcPr/>
                </a:tc>
                <a:extLst>
                  <a:ext uri="{0D108BD9-81ED-4DB2-BD59-A6C34878D82A}">
                    <a16:rowId xmlns:a16="http://schemas.microsoft.com/office/drawing/2014/main" val="679691639"/>
                  </a:ext>
                </a:extLst>
              </a:tr>
              <a:tr h="812273">
                <a:tc>
                  <a:txBody>
                    <a:bodyPr/>
                    <a:lstStyle/>
                    <a:p>
                      <a:pPr lvl="0" algn="ctr">
                        <a:buNone/>
                      </a:pPr>
                      <a:r>
                        <a:rPr lang="en-US" sz="2400"/>
                        <a:t>T</a:t>
                      </a:r>
                    </a:p>
                  </a:txBody>
                  <a:tcPr/>
                </a:tc>
                <a:tc>
                  <a:txBody>
                    <a:bodyPr/>
                    <a:lstStyle/>
                    <a:p>
                      <a:pPr lvl="0">
                        <a:buNone/>
                      </a:pPr>
                      <a:endParaRPr lang="en-US"/>
                    </a:p>
                  </a:txBody>
                  <a:tcPr/>
                </a:tc>
                <a:tc>
                  <a:txBody>
                    <a:bodyPr/>
                    <a:lstStyle/>
                    <a:p>
                      <a:pPr lvl="0">
                        <a:buNone/>
                      </a:pPr>
                      <a:endParaRPr lang="en-US"/>
                    </a:p>
                  </a:txBody>
                  <a:tcPr/>
                </a:tc>
                <a:tc>
                  <a:txBody>
                    <a:bodyPr/>
                    <a:lstStyle/>
                    <a:p>
                      <a:pPr lvl="0" algn="ctr">
                        <a:buNone/>
                      </a:pPr>
                      <a:r>
                        <a:rPr lang="en-US" sz="2400"/>
                        <a:t>Trend?</a:t>
                      </a:r>
                    </a:p>
                  </a:txBody>
                  <a:tcPr/>
                </a:tc>
                <a:extLst>
                  <a:ext uri="{0D108BD9-81ED-4DB2-BD59-A6C34878D82A}">
                    <a16:rowId xmlns:a16="http://schemas.microsoft.com/office/drawing/2014/main" val="2423027725"/>
                  </a:ext>
                </a:extLst>
              </a:tr>
            </a:tbl>
          </a:graphicData>
        </a:graphic>
      </p:graphicFrame>
      <p:sp>
        <p:nvSpPr>
          <p:cNvPr id="23" name="TextBox 22">
            <a:extLst>
              <a:ext uri="{FF2B5EF4-FFF2-40B4-BE49-F238E27FC236}">
                <a16:creationId xmlns:a16="http://schemas.microsoft.com/office/drawing/2014/main" id="{A85178D7-38D6-1F50-7FEA-69D3490C933C}"/>
              </a:ext>
            </a:extLst>
          </p:cNvPr>
          <p:cNvSpPr txBox="1"/>
          <p:nvPr/>
        </p:nvSpPr>
        <p:spPr>
          <a:xfrm>
            <a:off x="1455777" y="3097902"/>
            <a:ext cx="19267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$4000.00</a:t>
            </a:r>
            <a:endParaRPr lang="en-US" sz="2400">
              <a:ea typeface="Calibri"/>
              <a:cs typeface="Calibri"/>
            </a:endParaRPr>
          </a:p>
        </p:txBody>
      </p:sp>
      <p:sp>
        <p:nvSpPr>
          <p:cNvPr id="25" name="TextBox 24">
            <a:extLst>
              <a:ext uri="{FF2B5EF4-FFF2-40B4-BE49-F238E27FC236}">
                <a16:creationId xmlns:a16="http://schemas.microsoft.com/office/drawing/2014/main" id="{1DBD97A6-283F-F294-2B96-18A98F784502}"/>
              </a:ext>
            </a:extLst>
          </p:cNvPr>
          <p:cNvSpPr txBox="1"/>
          <p:nvPr/>
        </p:nvSpPr>
        <p:spPr>
          <a:xfrm>
            <a:off x="6930144" y="3097901"/>
            <a:ext cx="22619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$4240.00 </a:t>
            </a:r>
          </a:p>
        </p:txBody>
      </p:sp>
      <p:sp>
        <p:nvSpPr>
          <p:cNvPr id="27" name="TextBox 26">
            <a:extLst>
              <a:ext uri="{FF2B5EF4-FFF2-40B4-BE49-F238E27FC236}">
                <a16:creationId xmlns:a16="http://schemas.microsoft.com/office/drawing/2014/main" id="{0BD5669E-94EB-F6B6-F695-341B683E78C3}"/>
              </a:ext>
            </a:extLst>
          </p:cNvPr>
          <p:cNvSpPr txBox="1"/>
          <p:nvPr/>
        </p:nvSpPr>
        <p:spPr>
          <a:xfrm>
            <a:off x="3612865" y="3097902"/>
            <a:ext cx="29924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4000 x 0.06 x 1</a:t>
            </a:r>
            <a:endParaRPr lang="en-US" sz="2400">
              <a:ea typeface="Calibri"/>
              <a:cs typeface="Calibri"/>
            </a:endParaRPr>
          </a:p>
        </p:txBody>
      </p:sp>
      <p:sp>
        <p:nvSpPr>
          <p:cNvPr id="29" name="TextBox 28">
            <a:extLst>
              <a:ext uri="{FF2B5EF4-FFF2-40B4-BE49-F238E27FC236}">
                <a16:creationId xmlns:a16="http://schemas.microsoft.com/office/drawing/2014/main" id="{934DBC78-D6CF-C7FB-7001-96B6FD6A39CC}"/>
              </a:ext>
            </a:extLst>
          </p:cNvPr>
          <p:cNvSpPr txBox="1"/>
          <p:nvPr/>
        </p:nvSpPr>
        <p:spPr>
          <a:xfrm>
            <a:off x="1541716" y="4043240"/>
            <a:ext cx="19267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$4000.00</a:t>
            </a:r>
            <a:endParaRPr lang="en-US" sz="2400">
              <a:ea typeface="Calibri"/>
              <a:cs typeface="Calibri"/>
            </a:endParaRPr>
          </a:p>
        </p:txBody>
      </p:sp>
      <p:sp>
        <p:nvSpPr>
          <p:cNvPr id="31" name="TextBox 30">
            <a:extLst>
              <a:ext uri="{FF2B5EF4-FFF2-40B4-BE49-F238E27FC236}">
                <a16:creationId xmlns:a16="http://schemas.microsoft.com/office/drawing/2014/main" id="{BD9C9B63-283A-F3AE-F70D-09569C0F1D2F}"/>
              </a:ext>
            </a:extLst>
          </p:cNvPr>
          <p:cNvSpPr txBox="1"/>
          <p:nvPr/>
        </p:nvSpPr>
        <p:spPr>
          <a:xfrm>
            <a:off x="3612865" y="4043240"/>
            <a:ext cx="29924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4000 x 0.06 x 2</a:t>
            </a:r>
            <a:endParaRPr lang="en-US" sz="2400">
              <a:ea typeface="Calibri"/>
              <a:cs typeface="Calibri"/>
            </a:endParaRPr>
          </a:p>
        </p:txBody>
      </p:sp>
      <p:sp>
        <p:nvSpPr>
          <p:cNvPr id="33" name="TextBox 32">
            <a:extLst>
              <a:ext uri="{FF2B5EF4-FFF2-40B4-BE49-F238E27FC236}">
                <a16:creationId xmlns:a16="http://schemas.microsoft.com/office/drawing/2014/main" id="{BB14265E-7FD5-5178-FE20-F60E50CDD645}"/>
              </a:ext>
            </a:extLst>
          </p:cNvPr>
          <p:cNvSpPr txBox="1"/>
          <p:nvPr/>
        </p:nvSpPr>
        <p:spPr>
          <a:xfrm>
            <a:off x="6904359" y="4043238"/>
            <a:ext cx="22619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$4480.00 </a:t>
            </a:r>
          </a:p>
        </p:txBody>
      </p:sp>
      <p:sp>
        <p:nvSpPr>
          <p:cNvPr id="35" name="TextBox 34">
            <a:extLst>
              <a:ext uri="{FF2B5EF4-FFF2-40B4-BE49-F238E27FC236}">
                <a16:creationId xmlns:a16="http://schemas.microsoft.com/office/drawing/2014/main" id="{56415C61-28CC-A85F-9734-594942200BB1}"/>
              </a:ext>
            </a:extLst>
          </p:cNvPr>
          <p:cNvSpPr txBox="1"/>
          <p:nvPr/>
        </p:nvSpPr>
        <p:spPr>
          <a:xfrm>
            <a:off x="1541713" y="4808104"/>
            <a:ext cx="19267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$4000.00</a:t>
            </a:r>
            <a:endParaRPr lang="en-US" sz="2400">
              <a:ea typeface="Calibri"/>
              <a:cs typeface="Calibri"/>
            </a:endParaRPr>
          </a:p>
        </p:txBody>
      </p:sp>
      <p:sp>
        <p:nvSpPr>
          <p:cNvPr id="37" name="TextBox 36">
            <a:extLst>
              <a:ext uri="{FF2B5EF4-FFF2-40B4-BE49-F238E27FC236}">
                <a16:creationId xmlns:a16="http://schemas.microsoft.com/office/drawing/2014/main" id="{018BE4F0-BB5E-A36B-7F90-CF1CEF5CB8AF}"/>
              </a:ext>
            </a:extLst>
          </p:cNvPr>
          <p:cNvSpPr txBox="1"/>
          <p:nvPr/>
        </p:nvSpPr>
        <p:spPr>
          <a:xfrm>
            <a:off x="3612865" y="4696383"/>
            <a:ext cx="32846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4000 x 0.06 x 3</a:t>
            </a:r>
          </a:p>
        </p:txBody>
      </p:sp>
      <p:sp>
        <p:nvSpPr>
          <p:cNvPr id="39" name="TextBox 38">
            <a:extLst>
              <a:ext uri="{FF2B5EF4-FFF2-40B4-BE49-F238E27FC236}">
                <a16:creationId xmlns:a16="http://schemas.microsoft.com/office/drawing/2014/main" id="{8B9CE39F-73B1-AB8D-47D1-C49B2DA9A7A3}"/>
              </a:ext>
            </a:extLst>
          </p:cNvPr>
          <p:cNvSpPr txBox="1"/>
          <p:nvPr/>
        </p:nvSpPr>
        <p:spPr>
          <a:xfrm>
            <a:off x="6930141" y="4808102"/>
            <a:ext cx="22619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$4720.00 </a:t>
            </a:r>
          </a:p>
        </p:txBody>
      </p:sp>
      <p:sp>
        <p:nvSpPr>
          <p:cNvPr id="41" name="TextBox 40">
            <a:extLst>
              <a:ext uri="{FF2B5EF4-FFF2-40B4-BE49-F238E27FC236}">
                <a16:creationId xmlns:a16="http://schemas.microsoft.com/office/drawing/2014/main" id="{F151254A-476D-3DFB-EF1E-724BA8AD3E1E}"/>
              </a:ext>
            </a:extLst>
          </p:cNvPr>
          <p:cNvSpPr txBox="1"/>
          <p:nvPr/>
        </p:nvSpPr>
        <p:spPr>
          <a:xfrm>
            <a:off x="1541713" y="5633126"/>
            <a:ext cx="192677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$4000.00</a:t>
            </a:r>
            <a:endParaRPr lang="en-US" sz="2400">
              <a:ea typeface="Calibri"/>
              <a:cs typeface="Calibri"/>
            </a:endParaRPr>
          </a:p>
        </p:txBody>
      </p:sp>
      <p:sp>
        <p:nvSpPr>
          <p:cNvPr id="43" name="TextBox 42">
            <a:extLst>
              <a:ext uri="{FF2B5EF4-FFF2-40B4-BE49-F238E27FC236}">
                <a16:creationId xmlns:a16="http://schemas.microsoft.com/office/drawing/2014/main" id="{C77E4131-F454-4D41-2231-7F0D5FEDDE23}"/>
              </a:ext>
            </a:extLst>
          </p:cNvPr>
          <p:cNvSpPr txBox="1"/>
          <p:nvPr/>
        </p:nvSpPr>
        <p:spPr>
          <a:xfrm>
            <a:off x="3638648" y="5598751"/>
            <a:ext cx="32846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4000 x 0.06 x T</a:t>
            </a:r>
          </a:p>
        </p:txBody>
      </p:sp>
    </p:spTree>
    <p:extLst>
      <p:ext uri="{BB962C8B-B14F-4D97-AF65-F5344CB8AC3E}">
        <p14:creationId xmlns:p14="http://schemas.microsoft.com/office/powerpoint/2010/main" val="1902489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4</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35</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42314" y="1592134"/>
            <a:ext cx="2535037" cy="43884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000000"/>
                </a:solidFill>
                <a:latin typeface="Calibri Light"/>
                <a:cs typeface="Calibri Light"/>
              </a:rPr>
              <a:t>T</a:t>
            </a:r>
            <a:r>
              <a:rPr lang="en-US" sz="2400" b="1">
                <a:solidFill>
                  <a:srgbClr val="000000"/>
                </a:solidFill>
                <a:latin typeface="Calibri Light"/>
                <a:cs typeface="Calibri Light"/>
              </a:rPr>
              <a:t>rend – </a:t>
            </a:r>
            <a:endParaRPr lang="en-US" sz="2400" b="1">
              <a:solidFill>
                <a:srgbClr val="000000"/>
              </a:solidFill>
              <a:latin typeface="Calibri Light"/>
              <a:ea typeface="Calibri Light"/>
              <a:cs typeface="Calibri Light"/>
            </a:endParaRPr>
          </a:p>
          <a:p>
            <a:pPr marL="457200" indent="-457200">
              <a:buAutoNum type="arabicPeriod"/>
            </a:pPr>
            <a:r>
              <a:rPr lang="en-US" sz="2400" b="1">
                <a:solidFill>
                  <a:srgbClr val="000000"/>
                </a:solidFill>
                <a:latin typeface="Calibri Light"/>
                <a:cs typeface="Calibri Light"/>
              </a:rPr>
              <a:t>As the years increase what happens?</a:t>
            </a:r>
            <a:endParaRPr lang="en-US" sz="2400" b="1">
              <a:solidFill>
                <a:srgbClr val="000000"/>
              </a:solidFill>
              <a:latin typeface="Calibri Light"/>
              <a:ea typeface="Calibri Light"/>
              <a:cs typeface="Calibri Light"/>
            </a:endParaRPr>
          </a:p>
          <a:p>
            <a:pPr marL="457200" indent="-457200">
              <a:buAutoNum type="arabicPeriod"/>
            </a:pPr>
            <a:endParaRPr lang="en-US" sz="2400" b="1">
              <a:solidFill>
                <a:srgbClr val="000000"/>
              </a:solidFill>
              <a:latin typeface="Calibri Light"/>
              <a:ea typeface="Calibri Light"/>
              <a:cs typeface="Calibri Light"/>
            </a:endParaRPr>
          </a:p>
          <a:p>
            <a:pPr marL="457200" indent="-457200">
              <a:buAutoNum type="arabicPeriod"/>
            </a:pPr>
            <a:r>
              <a:rPr lang="en-US" sz="2400" b="1">
                <a:solidFill>
                  <a:srgbClr val="000000"/>
                </a:solidFill>
                <a:latin typeface="Calibri Light"/>
                <a:cs typeface="Calibri Light"/>
              </a:rPr>
              <a:t>What is the amount increased at the time?</a:t>
            </a:r>
            <a:endParaRPr lang="en-US" sz="2400" b="1">
              <a:solidFill>
                <a:srgbClr val="000000"/>
              </a:solidFill>
              <a:latin typeface="Calibri Light"/>
              <a:ea typeface="Calibri Light"/>
              <a:cs typeface="Calibri Light"/>
            </a:endParaRPr>
          </a:p>
        </p:txBody>
      </p:sp>
      <p:pic>
        <p:nvPicPr>
          <p:cNvPr id="6" name="Picture 5" descr="A graph with a green line&#10;&#10;Description automatically generated">
            <a:extLst>
              <a:ext uri="{FF2B5EF4-FFF2-40B4-BE49-F238E27FC236}">
                <a16:creationId xmlns:a16="http://schemas.microsoft.com/office/drawing/2014/main" id="{9FD107AE-8733-EA82-75E2-D99CC1B8C955}"/>
              </a:ext>
            </a:extLst>
          </p:cNvPr>
          <p:cNvPicPr>
            <a:picLocks noChangeAspect="1"/>
          </p:cNvPicPr>
          <p:nvPr/>
        </p:nvPicPr>
        <p:blipFill>
          <a:blip r:embed="rId3"/>
          <a:stretch>
            <a:fillRect/>
          </a:stretch>
        </p:blipFill>
        <p:spPr>
          <a:xfrm>
            <a:off x="3267106" y="1708448"/>
            <a:ext cx="5306903" cy="4279805"/>
          </a:xfrm>
          <a:prstGeom prst="rect">
            <a:avLst/>
          </a:prstGeom>
        </p:spPr>
      </p:pic>
      <p:sp>
        <p:nvSpPr>
          <p:cNvPr id="8" name="TextBox 7">
            <a:extLst>
              <a:ext uri="{FF2B5EF4-FFF2-40B4-BE49-F238E27FC236}">
                <a16:creationId xmlns:a16="http://schemas.microsoft.com/office/drawing/2014/main" id="{F7435AA7-F59F-187A-A2FA-601731498DE7}"/>
              </a:ext>
            </a:extLst>
          </p:cNvPr>
          <p:cNvSpPr txBox="1"/>
          <p:nvPr/>
        </p:nvSpPr>
        <p:spPr>
          <a:xfrm>
            <a:off x="7639250" y="5381140"/>
            <a:ext cx="9281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ea typeface="Calibri"/>
                <a:cs typeface="Calibri"/>
                <a:hlinkClick r:id="rId4"/>
              </a:rPr>
              <a:t>trend</a:t>
            </a:r>
            <a:endParaRPr lang="en-US"/>
          </a:p>
        </p:txBody>
      </p:sp>
    </p:spTree>
    <p:extLst>
      <p:ext uri="{BB962C8B-B14F-4D97-AF65-F5344CB8AC3E}">
        <p14:creationId xmlns:p14="http://schemas.microsoft.com/office/powerpoint/2010/main" val="1413885277"/>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Simple Interest Calculator</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36</a:t>
            </a:fld>
            <a:endParaRPr lang="en-US"/>
          </a:p>
        </p:txBody>
      </p:sp>
      <p:sp>
        <p:nvSpPr>
          <p:cNvPr id="7" name="TextBox 5">
            <a:extLst>
              <a:ext uri="{FF2B5EF4-FFF2-40B4-BE49-F238E27FC236}">
                <a16:creationId xmlns:a16="http://schemas.microsoft.com/office/drawing/2014/main" id="{9CE87A05-CF0C-4408-A070-B8CE81C47ACB}"/>
              </a:ext>
            </a:extLst>
          </p:cNvPr>
          <p:cNvSpPr txBox="1"/>
          <p:nvPr/>
        </p:nvSpPr>
        <p:spPr>
          <a:xfrm>
            <a:off x="955767" y="1710652"/>
            <a:ext cx="7246465"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cs typeface="Calibri"/>
              </a:rPr>
              <a:t>GO TO </a:t>
            </a:r>
            <a:r>
              <a:rPr lang="en-US" sz="2000">
                <a:cs typeface="Calibri"/>
                <a:hlinkClick r:id="rId2"/>
              </a:rPr>
              <a:t>https://econedlink.org/resources/simple-interest-calculator/</a:t>
            </a:r>
            <a:endParaRPr lang="en-US" sz="2000">
              <a:cs typeface="Calibri"/>
            </a:endParaRPr>
          </a:p>
        </p:txBody>
      </p:sp>
      <p:pic>
        <p:nvPicPr>
          <p:cNvPr id="8" name="Picture 7" descr="A calculator with a blue box and white text&#10;&#10;Description automatically generated">
            <a:extLst>
              <a:ext uri="{FF2B5EF4-FFF2-40B4-BE49-F238E27FC236}">
                <a16:creationId xmlns:a16="http://schemas.microsoft.com/office/drawing/2014/main" id="{545A656D-FB34-2263-6831-1AEE455153C9}"/>
              </a:ext>
            </a:extLst>
          </p:cNvPr>
          <p:cNvPicPr>
            <a:picLocks noChangeAspect="1"/>
          </p:cNvPicPr>
          <p:nvPr/>
        </p:nvPicPr>
        <p:blipFill rotWithShape="1">
          <a:blip r:embed="rId3"/>
          <a:srcRect r="4628" b="356"/>
          <a:stretch/>
        </p:blipFill>
        <p:spPr>
          <a:xfrm>
            <a:off x="1220796" y="2604499"/>
            <a:ext cx="6586249" cy="33485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1462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iral bound notebook with grid pape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7" r="20437"/>
          <a:stretch/>
        </p:blipFill>
        <p:spPr>
          <a:xfrm>
            <a:off x="3100967" y="-4488"/>
            <a:ext cx="6046964" cy="6855007"/>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2" y="-4485"/>
            <a:ext cx="6723811" cy="6859630"/>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527958" y="1713185"/>
            <a:ext cx="3831059" cy="2217778"/>
          </a:xfrm>
        </p:spPr>
        <p:txBody>
          <a:bodyPr lIns="68580" tIns="34290" rIns="68580" bIns="34290" anchor="t"/>
          <a:lstStyle/>
          <a:p>
            <a:r>
              <a:rPr lang="en-US" sz="3750">
                <a:solidFill>
                  <a:srgbClr val="414A58"/>
                </a:solidFill>
                <a:latin typeface="+mj-lt"/>
                <a:cs typeface="Calibri"/>
              </a:rPr>
              <a:t>Gradients and Exponential Logarithmic Functions</a:t>
            </a:r>
            <a:endParaRPr lang="en-US" sz="3750">
              <a:solidFill>
                <a:srgbClr val="414A58"/>
              </a:solidFill>
              <a:latin typeface="Calibri Light"/>
              <a:cs typeface="Calibri"/>
            </a:endParaRP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531057" y="4502278"/>
            <a:ext cx="1947766" cy="994172"/>
          </a:xfrm>
          <a:prstGeom prst="rect">
            <a:avLst/>
          </a:prstGeom>
        </p:spPr>
      </p:pic>
    </p:spTree>
    <p:extLst>
      <p:ext uri="{BB962C8B-B14F-4D97-AF65-F5344CB8AC3E}">
        <p14:creationId xmlns:p14="http://schemas.microsoft.com/office/powerpoint/2010/main" val="4055026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Another Type of Interest</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38</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42314" y="1711820"/>
            <a:ext cx="8088461" cy="49861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000000"/>
                </a:solidFill>
                <a:latin typeface="Calibri Light"/>
                <a:cs typeface="Calibri Light"/>
              </a:rPr>
              <a:t>COMPOUND INTEREST</a:t>
            </a: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250962" y="2494452"/>
            <a:ext cx="8371908" cy="3500024"/>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a:latin typeface="Calibri Light"/>
                <a:cs typeface="Calibri Light"/>
              </a:rPr>
              <a:t>What is the difference between simple interest and compound interest?</a:t>
            </a:r>
            <a:endParaRPr lang="en-US" sz="2400">
              <a:latin typeface="Calibri" panose="020F0502020204030204"/>
              <a:ea typeface="Calibri"/>
              <a:cs typeface="Calibri" panose="020F0502020204030204"/>
            </a:endParaRPr>
          </a:p>
          <a:p>
            <a:pPr marL="457200" indent="-457200">
              <a:buAutoNum type="arabicPeriod"/>
            </a:pPr>
            <a:endParaRPr lang="en-US" sz="2400">
              <a:latin typeface="Calibri Light"/>
              <a:cs typeface="Calibri Light"/>
            </a:endParaRPr>
          </a:p>
          <a:p>
            <a:pPr marL="0" indent="0">
              <a:buNone/>
            </a:pPr>
            <a:r>
              <a:rPr lang="en-US" sz="2400">
                <a:latin typeface="Calibri Light"/>
                <a:cs typeface="Calibri Light"/>
              </a:rPr>
              <a:t>2.  What are some terms associated with “Compound Interest”? </a:t>
            </a:r>
            <a:endParaRPr lang="en-US" sz="2400">
              <a:latin typeface="Calibri Light"/>
              <a:ea typeface="Calibri Light"/>
              <a:cs typeface="Calibri Light"/>
            </a:endParaRPr>
          </a:p>
          <a:p>
            <a:pPr marL="457200" indent="-457200">
              <a:buAutoNum type="arabicPeriod"/>
            </a:pPr>
            <a:endParaRPr lang="en-US" sz="2400">
              <a:latin typeface="Calibri Light"/>
              <a:cs typeface="Calibri Light"/>
            </a:endParaRPr>
          </a:p>
          <a:p>
            <a:pPr marL="457200" indent="-457200">
              <a:buAutoNum type="arabicPeriod"/>
            </a:pPr>
            <a:endParaRPr lang="en-US" sz="2400">
              <a:latin typeface="Calibri Light"/>
              <a:cs typeface="Calibri Light"/>
            </a:endParaRPr>
          </a:p>
          <a:p>
            <a:pPr marL="0" indent="0">
              <a:buNone/>
            </a:pPr>
            <a:r>
              <a:rPr lang="en-US" sz="2400">
                <a:latin typeface="Calibri Light"/>
                <a:cs typeface="Calibri Light"/>
              </a:rPr>
              <a:t>3.  Is the graph still linear?</a:t>
            </a:r>
            <a:endParaRPr lang="en-US" sz="2400">
              <a:ea typeface="Calibri" panose="020F0502020204030204"/>
              <a:cs typeface="Calibri" panose="020F0502020204030204"/>
            </a:endParaRPr>
          </a:p>
          <a:p>
            <a:pPr marL="457200" indent="-457200">
              <a:buAutoNum type="arabicPeriod"/>
            </a:pPr>
            <a:endParaRPr lang="en-US" sz="2000">
              <a:latin typeface="Calibri Light"/>
              <a:cs typeface="Calibri Light"/>
            </a:endParaRPr>
          </a:p>
        </p:txBody>
      </p:sp>
    </p:spTree>
    <p:extLst>
      <p:ext uri="{BB962C8B-B14F-4D97-AF65-F5344CB8AC3E}">
        <p14:creationId xmlns:p14="http://schemas.microsoft.com/office/powerpoint/2010/main" val="2956618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Compound Interest</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39</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42314" y="1711820"/>
            <a:ext cx="8088461" cy="49861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000000"/>
                </a:solidFill>
                <a:latin typeface="Calibri Light"/>
                <a:cs typeface="Calibri Light"/>
              </a:rPr>
              <a:t>Terms associated with "Compound Interest"</a:t>
            </a:r>
          </a:p>
        </p:txBody>
      </p:sp>
      <p:pic>
        <p:nvPicPr>
          <p:cNvPr id="7" name="Picture 6" descr="A white background with black text&#10;&#10;Description automatically generated">
            <a:extLst>
              <a:ext uri="{FF2B5EF4-FFF2-40B4-BE49-F238E27FC236}">
                <a16:creationId xmlns:a16="http://schemas.microsoft.com/office/drawing/2014/main" id="{701EA378-4A3F-6797-FA68-FC5E23166745}"/>
              </a:ext>
            </a:extLst>
          </p:cNvPr>
          <p:cNvPicPr>
            <a:picLocks noChangeAspect="1"/>
          </p:cNvPicPr>
          <p:nvPr/>
        </p:nvPicPr>
        <p:blipFill>
          <a:blip r:embed="rId2"/>
          <a:stretch>
            <a:fillRect/>
          </a:stretch>
        </p:blipFill>
        <p:spPr>
          <a:xfrm>
            <a:off x="548958" y="2405588"/>
            <a:ext cx="7919037" cy="36528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65064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0301" y="805217"/>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Presenter</a:t>
            </a:r>
            <a:endParaRPr lang="en-US" sz="3300"/>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3742016" y="2650942"/>
            <a:ext cx="7506085" cy="908239"/>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a:buNone/>
            </a:pPr>
            <a:r>
              <a:rPr lang="en-US" b="1">
                <a:ea typeface="+mn-lt"/>
                <a:cs typeface="+mn-lt"/>
              </a:rPr>
              <a:t>Maria Michelsson</a:t>
            </a:r>
            <a:endParaRPr lang="en-US">
              <a:ea typeface="+mn-lt"/>
              <a:cs typeface="+mn-lt"/>
            </a:endParaRPr>
          </a:p>
          <a:p>
            <a:pPr marL="342900" lvl="1">
              <a:buNone/>
            </a:pPr>
            <a:r>
              <a:rPr lang="en-US">
                <a:solidFill>
                  <a:srgbClr val="0070C0"/>
                </a:solidFill>
                <a:ea typeface="+mn-lt"/>
                <a:cs typeface="+mn-lt"/>
                <a:hlinkClick r:id="rId2">
                  <a:extLst>
                    <a:ext uri="{A12FA001-AC4F-418D-AE19-62706E023703}">
                      <ahyp:hlinkClr xmlns:ahyp="http://schemas.microsoft.com/office/drawing/2018/hyperlinkcolor" val="tx"/>
                    </a:ext>
                  </a:extLst>
                </a:hlinkClick>
              </a:rPr>
              <a:t>Mcsmcm@gmail.com</a:t>
            </a:r>
            <a:endParaRPr lang="en-US">
              <a:ea typeface="+mn-lt"/>
              <a:cs typeface="+mn-lt"/>
            </a:endParaRPr>
          </a:p>
          <a:p>
            <a:pPr marL="0" indent="0">
              <a:buNone/>
            </a:pPr>
            <a:endParaRPr lang="en-US" sz="1800" b="1">
              <a:latin typeface="Calibri Light"/>
              <a:ea typeface="Calibri Light"/>
              <a:cs typeface="Calibri Light"/>
            </a:endParaRPr>
          </a:p>
          <a:p>
            <a:pPr marL="0" indent="0">
              <a:buNone/>
            </a:pPr>
            <a:endParaRPr lang="en-US" sz="1800">
              <a:latin typeface="Calibri"/>
              <a:ea typeface="+mn-lt"/>
              <a:cs typeface="Calibri"/>
            </a:endParaRPr>
          </a:p>
          <a:p>
            <a:pPr marL="0" indent="0">
              <a:buNone/>
            </a:pPr>
            <a:endParaRPr lang="en-US" sz="195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a:t>
            </a:fld>
            <a:endParaRPr lang="en-US"/>
          </a:p>
        </p:txBody>
      </p:sp>
      <p:pic>
        <p:nvPicPr>
          <p:cNvPr id="6" name="Picture 5" descr="A person smiling at the camera&#10;&#10;Description automatically generated">
            <a:extLst>
              <a:ext uri="{FF2B5EF4-FFF2-40B4-BE49-F238E27FC236}">
                <a16:creationId xmlns:a16="http://schemas.microsoft.com/office/drawing/2014/main" id="{2BA12555-E426-B1FC-0156-17F1E50137F9}"/>
              </a:ext>
            </a:extLst>
          </p:cNvPr>
          <p:cNvPicPr>
            <a:picLocks noChangeAspect="1"/>
          </p:cNvPicPr>
          <p:nvPr/>
        </p:nvPicPr>
        <p:blipFill>
          <a:blip r:embed="rId3"/>
          <a:stretch>
            <a:fillRect/>
          </a:stretch>
        </p:blipFill>
        <p:spPr>
          <a:xfrm>
            <a:off x="796614" y="2191824"/>
            <a:ext cx="2670760" cy="2740521"/>
          </a:xfrm>
          <a:prstGeom prst="rect">
            <a:avLst/>
          </a:prstGeom>
        </p:spPr>
      </p:pic>
    </p:spTree>
    <p:extLst>
      <p:ext uri="{BB962C8B-B14F-4D97-AF65-F5344CB8AC3E}">
        <p14:creationId xmlns:p14="http://schemas.microsoft.com/office/powerpoint/2010/main" val="21252289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Compare</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40</a:t>
            </a:fld>
            <a:endParaRPr lang="en-US"/>
          </a:p>
        </p:txBody>
      </p:sp>
      <p:pic>
        <p:nvPicPr>
          <p:cNvPr id="3" name="Picture 2">
            <a:extLst>
              <a:ext uri="{FF2B5EF4-FFF2-40B4-BE49-F238E27FC236}">
                <a16:creationId xmlns:a16="http://schemas.microsoft.com/office/drawing/2014/main" id="{65FAAD33-361E-E19E-D20D-5B15AC619933}"/>
              </a:ext>
            </a:extLst>
          </p:cNvPr>
          <p:cNvPicPr>
            <a:picLocks noChangeAspect="1"/>
          </p:cNvPicPr>
          <p:nvPr/>
        </p:nvPicPr>
        <p:blipFill>
          <a:blip r:embed="rId2"/>
          <a:stretch>
            <a:fillRect/>
          </a:stretch>
        </p:blipFill>
        <p:spPr>
          <a:xfrm>
            <a:off x="607581" y="1587707"/>
            <a:ext cx="7797186" cy="4556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6457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Compound Interest Calculator</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41</a:t>
            </a:fld>
            <a:endParaRPr lang="en-US"/>
          </a:p>
        </p:txBody>
      </p:sp>
      <p:sp>
        <p:nvSpPr>
          <p:cNvPr id="7" name="TextBox 5">
            <a:extLst>
              <a:ext uri="{FF2B5EF4-FFF2-40B4-BE49-F238E27FC236}">
                <a16:creationId xmlns:a16="http://schemas.microsoft.com/office/drawing/2014/main" id="{9CE87A05-CF0C-4408-A070-B8CE81C47ACB}"/>
              </a:ext>
            </a:extLst>
          </p:cNvPr>
          <p:cNvSpPr txBox="1"/>
          <p:nvPr/>
        </p:nvSpPr>
        <p:spPr>
          <a:xfrm>
            <a:off x="560805" y="1710652"/>
            <a:ext cx="7904735"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a:cs typeface="Calibri"/>
              </a:rPr>
              <a:t>GO TO </a:t>
            </a:r>
            <a:r>
              <a:rPr lang="en-US" sz="2000">
                <a:ea typeface="+mn-lt"/>
                <a:cs typeface="+mn-lt"/>
                <a:hlinkClick r:id="rId3"/>
              </a:rPr>
              <a:t>https://econedlink.org/resources/compound-interest-calculator/</a:t>
            </a:r>
            <a:endParaRPr lang="en-US" sz="2000">
              <a:ea typeface="+mn-lt"/>
              <a:cs typeface="+mn-lt"/>
            </a:endParaRPr>
          </a:p>
          <a:p>
            <a:pPr algn="ctr"/>
            <a:endParaRPr lang="en-US" sz="2000">
              <a:cs typeface="Calibri"/>
            </a:endParaRPr>
          </a:p>
        </p:txBody>
      </p:sp>
      <p:pic>
        <p:nvPicPr>
          <p:cNvPr id="3" name="Picture 2" descr="A calculator with numbers and words&#10;&#10;Description automatically generated">
            <a:extLst>
              <a:ext uri="{FF2B5EF4-FFF2-40B4-BE49-F238E27FC236}">
                <a16:creationId xmlns:a16="http://schemas.microsoft.com/office/drawing/2014/main" id="{FCB5ACCA-7311-D17B-307A-191DB1CE35A1}"/>
              </a:ext>
            </a:extLst>
          </p:cNvPr>
          <p:cNvPicPr>
            <a:picLocks noChangeAspect="1"/>
          </p:cNvPicPr>
          <p:nvPr/>
        </p:nvPicPr>
        <p:blipFill>
          <a:blip r:embed="rId4"/>
          <a:stretch>
            <a:fillRect/>
          </a:stretch>
        </p:blipFill>
        <p:spPr>
          <a:xfrm>
            <a:off x="1029298" y="2411729"/>
            <a:ext cx="6965716" cy="37819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05901700"/>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How do you calculate compound interest?</a:t>
            </a:r>
            <a:endParaRPr lang="en-US" sz="3000">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42</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544648" y="1365919"/>
            <a:ext cx="8312767" cy="2101984"/>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Light"/>
                <a:cs typeface="Calibri Light"/>
              </a:rPr>
              <a:t>Amount initially invested: $2,000.00</a:t>
            </a:r>
            <a:endParaRPr lang="en-US" sz="2400">
              <a:latin typeface="Calibri Light"/>
              <a:ea typeface="Calibri Light"/>
              <a:cs typeface="Calibri Light"/>
            </a:endParaRPr>
          </a:p>
          <a:p>
            <a:pPr marL="0" indent="0">
              <a:buNone/>
            </a:pPr>
            <a:r>
              <a:rPr lang="en-US" sz="2400">
                <a:latin typeface="Calibri Light"/>
                <a:cs typeface="Calibri Light"/>
              </a:rPr>
              <a:t>Amount of interest compounded yearly: 5%</a:t>
            </a:r>
            <a:endParaRPr lang="en-US" sz="2400">
              <a:latin typeface="Calibri Light"/>
              <a:ea typeface="Calibri Light"/>
              <a:cs typeface="Calibri Light"/>
            </a:endParaRPr>
          </a:p>
          <a:p>
            <a:pPr marL="0" indent="0">
              <a:buNone/>
            </a:pPr>
            <a:endParaRPr lang="en-US" sz="2400">
              <a:latin typeface="Calibri Light"/>
              <a:ea typeface="Calibri Light"/>
              <a:cs typeface="Calibri Light"/>
            </a:endParaRPr>
          </a:p>
          <a:p>
            <a:pPr marL="0" indent="0">
              <a:buNone/>
            </a:pPr>
            <a:r>
              <a:rPr lang="en-US" sz="2400">
                <a:latin typeface="Calibri Light"/>
                <a:cs typeface="Calibri Light"/>
              </a:rPr>
              <a:t>That means you will have 100% of the principal each year, plus 5% of the previous balance as described in the table.</a:t>
            </a:r>
            <a:endParaRPr lang="en-US" sz="2400">
              <a:latin typeface="Calibri Light"/>
              <a:ea typeface="Calibri Light"/>
              <a:cs typeface="Calibri Light"/>
            </a:endParaRPr>
          </a:p>
          <a:p>
            <a:pPr marL="457200" indent="-457200">
              <a:buAutoNum type="arabicPeriod"/>
            </a:pPr>
            <a:endParaRPr lang="en-US" sz="2000">
              <a:latin typeface="Calibri Light"/>
              <a:cs typeface="Calibri Light"/>
            </a:endParaRPr>
          </a:p>
        </p:txBody>
      </p:sp>
      <p:pic>
        <p:nvPicPr>
          <p:cNvPr id="7" name="Picture 6" descr="A close-up of a paper&#10;&#10;Description automatically generated">
            <a:extLst>
              <a:ext uri="{FF2B5EF4-FFF2-40B4-BE49-F238E27FC236}">
                <a16:creationId xmlns:a16="http://schemas.microsoft.com/office/drawing/2014/main" id="{06723661-18EF-E212-1DDE-CD1E503D3E09}"/>
              </a:ext>
            </a:extLst>
          </p:cNvPr>
          <p:cNvPicPr>
            <a:picLocks noChangeAspect="1"/>
          </p:cNvPicPr>
          <p:nvPr/>
        </p:nvPicPr>
        <p:blipFill rotWithShape="1">
          <a:blip r:embed="rId2"/>
          <a:srcRect l="2441" t="49907" r="1046" b="-175"/>
          <a:stretch/>
        </p:blipFill>
        <p:spPr>
          <a:xfrm>
            <a:off x="553120" y="3607369"/>
            <a:ext cx="8294817" cy="2954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361136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What is the formula?</a:t>
            </a:r>
            <a:endParaRPr lang="en-US" sz="3000">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43</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650031" y="1544259"/>
            <a:ext cx="8256023" cy="1875006"/>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Light"/>
                <a:cs typeface="Calibri Light"/>
              </a:rPr>
              <a:t>Amount initially invested: P</a:t>
            </a:r>
            <a:endParaRPr lang="en-US" sz="2400">
              <a:latin typeface="Calibri Light"/>
              <a:ea typeface="Calibri Light"/>
              <a:cs typeface="Calibri Light"/>
            </a:endParaRPr>
          </a:p>
          <a:p>
            <a:pPr marL="0" indent="0">
              <a:buNone/>
            </a:pPr>
            <a:r>
              <a:rPr lang="en-US" sz="2400">
                <a:latin typeface="Calibri Light"/>
                <a:cs typeface="Calibri Light"/>
              </a:rPr>
              <a:t>Amount of interest compounded "n" times a year: 5%</a:t>
            </a:r>
            <a:endParaRPr lang="en-US" sz="2400">
              <a:latin typeface="Calibri Light"/>
              <a:ea typeface="Calibri Light"/>
              <a:cs typeface="Calibri Light"/>
            </a:endParaRPr>
          </a:p>
          <a:p>
            <a:pPr marL="0" indent="0">
              <a:buNone/>
            </a:pPr>
            <a:r>
              <a:rPr lang="en-US" sz="1800">
                <a:solidFill>
                  <a:srgbClr val="FF0000"/>
                </a:solidFill>
                <a:latin typeface="Calibri Light"/>
                <a:ea typeface="Calibri Light"/>
                <a:cs typeface="Calibri Light"/>
              </a:rPr>
              <a:t>Careful -&gt; rate is expressed as a percent in the question but must use a fraction or decimal in the formula</a:t>
            </a:r>
          </a:p>
          <a:p>
            <a:pPr marL="0" indent="0">
              <a:buNone/>
            </a:pPr>
            <a:endParaRPr lang="en-US" sz="2400">
              <a:latin typeface="Calibri Light"/>
              <a:cs typeface="Calibri Light"/>
            </a:endParaRPr>
          </a:p>
          <a:p>
            <a:pPr marL="0" indent="0">
              <a:buNone/>
            </a:pPr>
            <a:r>
              <a:rPr lang="en-US" sz="2400">
                <a:latin typeface="Calibri Light"/>
                <a:cs typeface="Calibri Light"/>
              </a:rPr>
              <a:t>The formula would be based on the pattern.</a:t>
            </a:r>
            <a:endParaRPr lang="en-US" sz="2400">
              <a:latin typeface="Calibri Light"/>
              <a:ea typeface="Calibri Light"/>
              <a:cs typeface="Calibri Light"/>
            </a:endParaRPr>
          </a:p>
          <a:p>
            <a:pPr marL="457200" indent="-457200">
              <a:buAutoNum type="arabicPeriod"/>
            </a:pPr>
            <a:endParaRPr lang="en-US" sz="2000">
              <a:latin typeface="Calibri Light"/>
              <a:cs typeface="Calibri Light"/>
            </a:endParaRPr>
          </a:p>
        </p:txBody>
      </p:sp>
      <p:pic>
        <p:nvPicPr>
          <p:cNvPr id="4" name="Picture 3">
            <a:extLst>
              <a:ext uri="{FF2B5EF4-FFF2-40B4-BE49-F238E27FC236}">
                <a16:creationId xmlns:a16="http://schemas.microsoft.com/office/drawing/2014/main" id="{BE67DD04-BC90-39B8-14E4-3041F1F42439}"/>
              </a:ext>
            </a:extLst>
          </p:cNvPr>
          <p:cNvPicPr>
            <a:picLocks noChangeAspect="1"/>
          </p:cNvPicPr>
          <p:nvPr/>
        </p:nvPicPr>
        <p:blipFill rotWithShape="1">
          <a:blip r:embed="rId2"/>
          <a:srcRect l="19790" t="54192" r="15465" b="18405"/>
          <a:stretch/>
        </p:blipFill>
        <p:spPr>
          <a:xfrm>
            <a:off x="1543948" y="4210454"/>
            <a:ext cx="5920283" cy="1602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92058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1</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44</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889403" y="1592134"/>
            <a:ext cx="7358377" cy="1228700"/>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solidFill>
                  <a:srgbClr val="000000"/>
                </a:solidFill>
                <a:latin typeface="Calibri Light"/>
                <a:cs typeface="Calibri Light"/>
              </a:rPr>
              <a:t>Jason invested $5000.00 in an account that gives 6% with interest compounded _____ for “x” years.</a:t>
            </a:r>
            <a:endParaRPr lang="en-US">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1416020" y="2956553"/>
            <a:ext cx="6305145" cy="228193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a:solidFill>
                  <a:srgbClr val="000000"/>
                </a:solidFill>
                <a:latin typeface="Calibri Light"/>
                <a:cs typeface="Calibri"/>
              </a:rPr>
              <a:t>Annually                A =  500(1+.06/1)^(1*x)</a:t>
            </a:r>
            <a:endParaRPr lang="en-US" sz="2400">
              <a:cs typeface="Calibri" panose="020F0502020204030204"/>
            </a:endParaRPr>
          </a:p>
          <a:p>
            <a:pPr marL="457200" indent="-457200">
              <a:buAutoNum type="arabicPeriod"/>
            </a:pPr>
            <a:endParaRPr lang="en-US" sz="2400">
              <a:latin typeface="Calibri Light"/>
              <a:cs typeface="Calibri Light"/>
            </a:endParaRPr>
          </a:p>
          <a:p>
            <a:pPr marL="457200" indent="-457200">
              <a:buAutoNum type="arabicPeriod"/>
            </a:pPr>
            <a:r>
              <a:rPr lang="en-US" sz="2400">
                <a:solidFill>
                  <a:srgbClr val="000000"/>
                </a:solidFill>
                <a:latin typeface="Calibri Light"/>
                <a:cs typeface="Calibri Light"/>
              </a:rPr>
              <a:t>Semi- Annually     A = 500(1+.06/2)^(2*x)</a:t>
            </a:r>
          </a:p>
          <a:p>
            <a:pPr marL="457200" indent="-457200">
              <a:buAutoNum type="arabicPeriod"/>
            </a:pPr>
            <a:endParaRPr lang="en-US" sz="2400">
              <a:latin typeface="Calibri Light"/>
              <a:cs typeface="Calibri Light"/>
            </a:endParaRPr>
          </a:p>
          <a:p>
            <a:pPr marL="457200" indent="-457200">
              <a:buAutoNum type="arabicPeriod"/>
            </a:pPr>
            <a:r>
              <a:rPr lang="en-US" sz="2400">
                <a:solidFill>
                  <a:srgbClr val="000000"/>
                </a:solidFill>
                <a:latin typeface="Calibri Light"/>
                <a:cs typeface="Calibri Light"/>
              </a:rPr>
              <a:t>Monthly                 A = 500(1+.06/12)^(12*x)</a:t>
            </a:r>
          </a:p>
          <a:p>
            <a:pPr marL="457200" indent="-457200">
              <a:buAutoNum type="arabicPeriod"/>
            </a:pPr>
            <a:endParaRPr lang="en-US" sz="2000">
              <a:latin typeface="Calibri Light"/>
              <a:cs typeface="Calibri Light"/>
            </a:endParaRPr>
          </a:p>
        </p:txBody>
      </p:sp>
      <p:sp>
        <p:nvSpPr>
          <p:cNvPr id="8" name="Rectangle: Beveled 7">
            <a:extLst>
              <a:ext uri="{FF2B5EF4-FFF2-40B4-BE49-F238E27FC236}">
                <a16:creationId xmlns:a16="http://schemas.microsoft.com/office/drawing/2014/main" id="{ED4E73EE-AE4C-60DB-1BDB-5FEF57F491A5}"/>
              </a:ext>
            </a:extLst>
          </p:cNvPr>
          <p:cNvSpPr/>
          <p:nvPr/>
        </p:nvSpPr>
        <p:spPr>
          <a:xfrm>
            <a:off x="4010384" y="5552169"/>
            <a:ext cx="2664135" cy="773458"/>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7">
            <a:extLst>
              <a:ext uri="{FF2B5EF4-FFF2-40B4-BE49-F238E27FC236}">
                <a16:creationId xmlns:a16="http://schemas.microsoft.com/office/drawing/2014/main" id="{BC77EA5B-60C9-61CD-B0DC-282E7DAF59B5}"/>
              </a:ext>
            </a:extLst>
          </p:cNvPr>
          <p:cNvSpPr txBox="1"/>
          <p:nvPr/>
        </p:nvSpPr>
        <p:spPr>
          <a:xfrm>
            <a:off x="4509811" y="5663147"/>
            <a:ext cx="189067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a:solidFill>
                  <a:schemeClr val="bg1"/>
                </a:solidFill>
                <a:ea typeface="Calibri"/>
                <a:cs typeface="Calibri"/>
                <a:hlinkClick r:id="rId2">
                  <a:extLst>
                    <a:ext uri="{A12FA001-AC4F-418D-AE19-62706E023703}">
                      <ahyp:hlinkClr xmlns:ahyp="http://schemas.microsoft.com/office/drawing/2018/hyperlinkcolor" val="tx"/>
                    </a:ext>
                  </a:extLst>
                </a:hlinkClick>
              </a:rPr>
              <a:t>GEOGEBRA</a:t>
            </a:r>
            <a:endParaRPr lang="en-US" sz="2800">
              <a:solidFill>
                <a:schemeClr val="bg1"/>
              </a:solidFill>
            </a:endParaRPr>
          </a:p>
        </p:txBody>
      </p:sp>
      <p:sp>
        <p:nvSpPr>
          <p:cNvPr id="10" name="TextBox 3">
            <a:extLst>
              <a:ext uri="{FF2B5EF4-FFF2-40B4-BE49-F238E27FC236}">
                <a16:creationId xmlns:a16="http://schemas.microsoft.com/office/drawing/2014/main" id="{DEB46892-450F-6AB4-AF7A-C519619261B5}"/>
              </a:ext>
            </a:extLst>
          </p:cNvPr>
          <p:cNvSpPr txBox="1"/>
          <p:nvPr/>
        </p:nvSpPr>
        <p:spPr>
          <a:xfrm>
            <a:off x="1169969" y="5822691"/>
            <a:ext cx="361393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FF0000"/>
                </a:solidFill>
                <a:latin typeface="Arial"/>
                <a:cs typeface="Arial"/>
              </a:rPr>
              <a:t>Let's graph it ----&gt;</a:t>
            </a:r>
          </a:p>
        </p:txBody>
      </p:sp>
      <p:sp>
        <p:nvSpPr>
          <p:cNvPr id="3" name="TextBox 2">
            <a:extLst>
              <a:ext uri="{FF2B5EF4-FFF2-40B4-BE49-F238E27FC236}">
                <a16:creationId xmlns:a16="http://schemas.microsoft.com/office/drawing/2014/main" id="{961769A3-9842-CA30-B276-7ED46BDC5C97}"/>
              </a:ext>
            </a:extLst>
          </p:cNvPr>
          <p:cNvSpPr txBox="1"/>
          <p:nvPr/>
        </p:nvSpPr>
        <p:spPr>
          <a:xfrm>
            <a:off x="3159868" y="6378102"/>
            <a:ext cx="50859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https://www.geogebra.org/classic/nha3nhrh</a:t>
            </a:r>
          </a:p>
        </p:txBody>
      </p:sp>
    </p:spTree>
    <p:extLst>
      <p:ext uri="{BB962C8B-B14F-4D97-AF65-F5344CB8AC3E}">
        <p14:creationId xmlns:p14="http://schemas.microsoft.com/office/powerpoint/2010/main" val="2620983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Question 2 – Compare the Graphs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45</a:t>
            </a:fld>
            <a:endParaRPr lang="en-US"/>
          </a:p>
        </p:txBody>
      </p:sp>
      <p:sp>
        <p:nvSpPr>
          <p:cNvPr id="7" name="Text Placeholder 2">
            <a:extLst>
              <a:ext uri="{FF2B5EF4-FFF2-40B4-BE49-F238E27FC236}">
                <a16:creationId xmlns:a16="http://schemas.microsoft.com/office/drawing/2014/main" id="{B89037F4-5131-9B08-F2E0-423DE9EB2AFF}"/>
              </a:ext>
            </a:extLst>
          </p:cNvPr>
          <p:cNvSpPr txBox="1">
            <a:spLocks/>
          </p:cNvSpPr>
          <p:nvPr/>
        </p:nvSpPr>
        <p:spPr>
          <a:xfrm>
            <a:off x="642080" y="1717788"/>
            <a:ext cx="3868340" cy="82391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cs typeface="Calibri"/>
              </a:rPr>
              <a:t>What is the same?</a:t>
            </a:r>
            <a:endParaRPr lang="en-US"/>
          </a:p>
        </p:txBody>
      </p:sp>
      <p:sp>
        <p:nvSpPr>
          <p:cNvPr id="12" name="Content Placeholder 3">
            <a:extLst>
              <a:ext uri="{FF2B5EF4-FFF2-40B4-BE49-F238E27FC236}">
                <a16:creationId xmlns:a16="http://schemas.microsoft.com/office/drawing/2014/main" id="{DE301AB7-906F-BFC1-CAE9-47EC06C0CD44}"/>
              </a:ext>
            </a:extLst>
          </p:cNvPr>
          <p:cNvSpPr txBox="1">
            <a:spLocks/>
          </p:cNvSpPr>
          <p:nvPr/>
        </p:nvSpPr>
        <p:spPr>
          <a:xfrm>
            <a:off x="660844" y="2521138"/>
            <a:ext cx="3959807" cy="3134034"/>
          </a:xfrm>
          <a:prstGeom prst="rect">
            <a:avLst/>
          </a:prstGeom>
          <a:ln w="57150">
            <a:solidFill>
              <a:schemeClr val="tx1"/>
            </a:solid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a:ea typeface="Calibri" panose="020F0502020204030204"/>
              <a:cs typeface="Calibri" panose="020F0502020204030204"/>
            </a:endParaRPr>
          </a:p>
        </p:txBody>
      </p:sp>
      <p:sp>
        <p:nvSpPr>
          <p:cNvPr id="14" name="Text Placeholder 4">
            <a:extLst>
              <a:ext uri="{FF2B5EF4-FFF2-40B4-BE49-F238E27FC236}">
                <a16:creationId xmlns:a16="http://schemas.microsoft.com/office/drawing/2014/main" id="{4F098A5C-E606-6A11-AE7D-7370485150D9}"/>
              </a:ext>
            </a:extLst>
          </p:cNvPr>
          <p:cNvSpPr txBox="1">
            <a:spLocks/>
          </p:cNvSpPr>
          <p:nvPr/>
        </p:nvSpPr>
        <p:spPr>
          <a:xfrm>
            <a:off x="4628835" y="1717787"/>
            <a:ext cx="3851485" cy="81194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ea typeface="+mn-lt"/>
                <a:cs typeface="+mn-lt"/>
              </a:rPr>
              <a:t>What is different?</a:t>
            </a:r>
            <a:endParaRPr lang="en-US">
              <a:cs typeface="Calibri" panose="020F0502020204030204"/>
            </a:endParaRPr>
          </a:p>
        </p:txBody>
      </p:sp>
      <p:sp>
        <p:nvSpPr>
          <p:cNvPr id="16" name="Content Placeholder 5">
            <a:extLst>
              <a:ext uri="{FF2B5EF4-FFF2-40B4-BE49-F238E27FC236}">
                <a16:creationId xmlns:a16="http://schemas.microsoft.com/office/drawing/2014/main" id="{73554D70-9E59-5DAB-97FE-52A298E903FB}"/>
              </a:ext>
            </a:extLst>
          </p:cNvPr>
          <p:cNvSpPr txBox="1">
            <a:spLocks/>
          </p:cNvSpPr>
          <p:nvPr/>
        </p:nvSpPr>
        <p:spPr>
          <a:xfrm>
            <a:off x="4628834" y="2521138"/>
            <a:ext cx="3851486" cy="3134034"/>
          </a:xfrm>
          <a:prstGeom prst="rect">
            <a:avLst/>
          </a:prstGeom>
          <a:ln w="57150">
            <a:solidFill>
              <a:schemeClr val="tx1"/>
            </a:solidFill>
          </a:ln>
        </p:spPr>
        <p:txBody>
          <a:bodyPr vert="horz" lIns="91440" tIns="45720" rIns="91440" bIns="45720" rtlCol="0" anchor="t">
            <a:normAutofit/>
          </a:bodyPr>
          <a:lstStyle>
            <a:defPPr>
              <a:defRPr lang="en-US"/>
            </a:defPPr>
            <a:lvl1pPr marL="0" algn="r" defTabSz="914400" rtl="0" eaLnBrk="1" latinLnBrk="0" hangingPunct="1">
              <a:defRPr sz="750" b="0" i="0" kern="1200" baseline="0">
                <a:solidFill>
                  <a:srgbClr val="414A58"/>
                </a:solidFill>
                <a:latin typeface="Calibri" panose="020F0502020204030204" pitchFamily="34" charset="0"/>
                <a:ea typeface="Calibri" panose="020F0502020204030204" pitchFamily="34"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ea typeface="Calibri" panose="020F0502020204030204"/>
              <a:cs typeface="Calibri" panose="020F0502020204030204"/>
            </a:endParaRPr>
          </a:p>
        </p:txBody>
      </p:sp>
      <p:sp>
        <p:nvSpPr>
          <p:cNvPr id="33" name="TextBox 32">
            <a:extLst>
              <a:ext uri="{FF2B5EF4-FFF2-40B4-BE49-F238E27FC236}">
                <a16:creationId xmlns:a16="http://schemas.microsoft.com/office/drawing/2014/main" id="{235110B1-CE97-9C6B-778E-5A4AF34AF280}"/>
              </a:ext>
            </a:extLst>
          </p:cNvPr>
          <p:cNvSpPr txBox="1"/>
          <p:nvPr/>
        </p:nvSpPr>
        <p:spPr>
          <a:xfrm>
            <a:off x="1524798" y="5833489"/>
            <a:ext cx="620212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u="sng">
                <a:solidFill>
                  <a:srgbClr val="0563C1"/>
                </a:solidFill>
                <a:cs typeface="Segoe UI"/>
                <a:hlinkClick r:id="rId2"/>
              </a:rPr>
              <a:t>SAME BUT DIFFERENT MATH</a:t>
            </a:r>
            <a:endParaRPr lang="en-US"/>
          </a:p>
        </p:txBody>
      </p:sp>
    </p:spTree>
    <p:extLst>
      <p:ext uri="{BB962C8B-B14F-4D97-AF65-F5344CB8AC3E}">
        <p14:creationId xmlns:p14="http://schemas.microsoft.com/office/powerpoint/2010/main" val="973197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Question 4</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46</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378685" y="1392992"/>
            <a:ext cx="4189675" cy="497971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Light"/>
                <a:cs typeface="Calibri Light"/>
              </a:rPr>
              <a:t>Now, consider increasing the number of compounding per year. It does not seem to dramatically increase the value of the investment.</a:t>
            </a:r>
            <a:endParaRPr lang="en-US" sz="2400">
              <a:latin typeface="Calibri Light"/>
              <a:ea typeface="Calibri Light"/>
              <a:cs typeface="Calibri Light"/>
            </a:endParaRPr>
          </a:p>
          <a:p>
            <a:pPr marL="0" indent="0">
              <a:buNone/>
            </a:pPr>
            <a:endParaRPr lang="en-US" sz="2400">
              <a:latin typeface="Calibri Light"/>
              <a:ea typeface="Calibri Light"/>
              <a:cs typeface="Calibri Light"/>
            </a:endParaRPr>
          </a:p>
          <a:p>
            <a:pPr marL="0" indent="0">
              <a:buNone/>
            </a:pPr>
            <a:r>
              <a:rPr lang="en-US" sz="2400">
                <a:latin typeface="Calibri Light"/>
                <a:cs typeface="Calibri Light"/>
              </a:rPr>
              <a:t>Let's examine why using the same example compounded "x" times over 6 years.</a:t>
            </a:r>
            <a:endParaRPr lang="en-US" sz="2400">
              <a:latin typeface="Calibri Light"/>
              <a:ea typeface="Calibri Light"/>
              <a:cs typeface="Calibri Light"/>
            </a:endParaRPr>
          </a:p>
          <a:p>
            <a:pPr marL="0" indent="0">
              <a:buNone/>
            </a:pPr>
            <a:endParaRPr lang="en-US" sz="2400">
              <a:latin typeface="Calibri Light"/>
              <a:ea typeface="Calibri Light"/>
              <a:cs typeface="Calibri Light"/>
            </a:endParaRPr>
          </a:p>
          <a:p>
            <a:pPr marL="0" indent="0">
              <a:buNone/>
            </a:pPr>
            <a:r>
              <a:rPr lang="en-US" sz="2400">
                <a:latin typeface="Calibri Light"/>
                <a:cs typeface="Calibri Light"/>
              </a:rPr>
              <a:t>Find f(5), f(25), f(15)…</a:t>
            </a:r>
            <a:endParaRPr lang="en-US" sz="2400">
              <a:latin typeface="Calibri Light"/>
              <a:ea typeface="Calibri Light"/>
              <a:cs typeface="Calibri Light"/>
            </a:endParaRPr>
          </a:p>
          <a:p>
            <a:pPr marL="0" indent="0">
              <a:buNone/>
            </a:pPr>
            <a:endParaRPr lang="en-US" sz="2400">
              <a:latin typeface="Calibri Light"/>
              <a:ea typeface="Calibri Light"/>
              <a:cs typeface="Calibri Light"/>
            </a:endParaRPr>
          </a:p>
          <a:p>
            <a:pPr marL="0" indent="0">
              <a:buNone/>
            </a:pPr>
            <a:r>
              <a:rPr lang="en-US" sz="2400">
                <a:latin typeface="Calibri Light"/>
                <a:cs typeface="Calibri Light"/>
              </a:rPr>
              <a:t>Make a conclusion.</a:t>
            </a:r>
            <a:endParaRPr lang="en-US" sz="2400">
              <a:latin typeface="Calibri Light"/>
              <a:ea typeface="Calibri Light"/>
              <a:cs typeface="Calibri Light"/>
            </a:endParaRPr>
          </a:p>
          <a:p>
            <a:pPr marL="457200" indent="-457200">
              <a:buAutoNum type="arabicPeriod"/>
            </a:pPr>
            <a:endParaRPr lang="en-US" sz="2000">
              <a:latin typeface="Calibri Light"/>
              <a:cs typeface="Calibri Light"/>
            </a:endParaRPr>
          </a:p>
        </p:txBody>
      </p:sp>
      <p:pic>
        <p:nvPicPr>
          <p:cNvPr id="7" name="Picture 6" descr="A graph on a green background&#10;&#10;Description automatically generated">
            <a:extLst>
              <a:ext uri="{FF2B5EF4-FFF2-40B4-BE49-F238E27FC236}">
                <a16:creationId xmlns:a16="http://schemas.microsoft.com/office/drawing/2014/main" id="{A23D8327-6BDA-8380-A3CF-8BEC30DB5BA8}"/>
              </a:ext>
            </a:extLst>
          </p:cNvPr>
          <p:cNvPicPr>
            <a:picLocks noChangeAspect="1"/>
          </p:cNvPicPr>
          <p:nvPr/>
        </p:nvPicPr>
        <p:blipFill rotWithShape="1">
          <a:blip r:embed="rId2"/>
          <a:srcRect l="50097" t="19529" r="745" b="10593"/>
          <a:stretch/>
        </p:blipFill>
        <p:spPr>
          <a:xfrm>
            <a:off x="4832138" y="1566726"/>
            <a:ext cx="3919869" cy="3721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Beveled 8">
            <a:extLst>
              <a:ext uri="{FF2B5EF4-FFF2-40B4-BE49-F238E27FC236}">
                <a16:creationId xmlns:a16="http://schemas.microsoft.com/office/drawing/2014/main" id="{25F26DB6-D682-5932-B187-9CFFDB9E6CDC}"/>
              </a:ext>
            </a:extLst>
          </p:cNvPr>
          <p:cNvSpPr/>
          <p:nvPr/>
        </p:nvSpPr>
        <p:spPr>
          <a:xfrm>
            <a:off x="5578269" y="5474161"/>
            <a:ext cx="2664135" cy="773458"/>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7">
            <a:extLst>
              <a:ext uri="{FF2B5EF4-FFF2-40B4-BE49-F238E27FC236}">
                <a16:creationId xmlns:a16="http://schemas.microsoft.com/office/drawing/2014/main" id="{ABBBE611-6569-054B-5106-426AD76BD4C8}"/>
              </a:ext>
            </a:extLst>
          </p:cNvPr>
          <p:cNvSpPr txBox="1"/>
          <p:nvPr/>
        </p:nvSpPr>
        <p:spPr>
          <a:xfrm>
            <a:off x="6093909" y="5601352"/>
            <a:ext cx="189067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a:solidFill>
                  <a:schemeClr val="bg1"/>
                </a:solidFill>
                <a:ea typeface="Calibri"/>
                <a:cs typeface="Calibri"/>
                <a:hlinkClick r:id="rId3">
                  <a:extLst>
                    <a:ext uri="{A12FA001-AC4F-418D-AE19-62706E023703}">
                      <ahyp:hlinkClr xmlns:ahyp="http://schemas.microsoft.com/office/drawing/2018/hyperlinkcolor" val="tx"/>
                    </a:ext>
                  </a:extLst>
                </a:hlinkClick>
              </a:rPr>
              <a:t>GEOGEBRA</a:t>
            </a:r>
            <a:endParaRPr lang="en-US" sz="2800">
              <a:solidFill>
                <a:schemeClr val="bg1"/>
              </a:solidFill>
            </a:endParaRPr>
          </a:p>
        </p:txBody>
      </p:sp>
    </p:spTree>
    <p:extLst>
      <p:ext uri="{BB962C8B-B14F-4D97-AF65-F5344CB8AC3E}">
        <p14:creationId xmlns:p14="http://schemas.microsoft.com/office/powerpoint/2010/main" val="22093064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Question 4</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47</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745780" y="1568196"/>
            <a:ext cx="3755836" cy="4137068"/>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Light"/>
                <a:cs typeface="Calibri Light"/>
              </a:rPr>
              <a:t>As "x" approaches positive infinity, the value of the function approaches $716.66 </a:t>
            </a:r>
            <a:r>
              <a:rPr lang="en-US" sz="2000" b="1">
                <a:solidFill>
                  <a:srgbClr val="C00000"/>
                </a:solidFill>
                <a:latin typeface="Calibri Light"/>
                <a:cs typeface="Calibri Light"/>
              </a:rPr>
              <a:t>BUT</a:t>
            </a:r>
            <a:r>
              <a:rPr lang="en-US" sz="2000">
                <a:latin typeface="Calibri Light"/>
                <a:cs typeface="Calibri Light"/>
              </a:rPr>
              <a:t> will never go over</a:t>
            </a:r>
          </a:p>
          <a:p>
            <a:pPr marL="0" indent="0">
              <a:buNone/>
            </a:pPr>
            <a:endParaRPr lang="en-US" sz="2000">
              <a:latin typeface="Calibri Light"/>
              <a:cs typeface="Calibri Light"/>
            </a:endParaRPr>
          </a:p>
          <a:p>
            <a:pPr marL="0" indent="0">
              <a:buNone/>
            </a:pPr>
            <a:r>
              <a:rPr lang="en-US" sz="2000">
                <a:latin typeface="Calibri Light"/>
                <a:cs typeface="Calibri Light"/>
              </a:rPr>
              <a:t>Therefore, the function has a </a:t>
            </a:r>
            <a:r>
              <a:rPr lang="en-US" sz="2000" b="1">
                <a:latin typeface="Calibri Light"/>
                <a:cs typeface="Calibri Light"/>
              </a:rPr>
              <a:t>HORIZONTAL ASYMPTOTE</a:t>
            </a:r>
          </a:p>
          <a:p>
            <a:pPr marL="0" indent="0">
              <a:buNone/>
            </a:pPr>
            <a:endParaRPr lang="en-US" sz="2000">
              <a:latin typeface="Calibri Light"/>
              <a:cs typeface="Calibri Light"/>
            </a:endParaRPr>
          </a:p>
          <a:p>
            <a:pPr marL="0" indent="0">
              <a:buNone/>
            </a:pPr>
            <a:r>
              <a:rPr lang="en-US" sz="2000">
                <a:latin typeface="Calibri Light"/>
                <a:cs typeface="Calibri Light"/>
              </a:rPr>
              <a:t>The limit of the function as "x" approaches infinity </a:t>
            </a:r>
            <a:r>
              <a:rPr lang="en-US" sz="2000" b="1">
                <a:latin typeface="Calibri Light"/>
                <a:cs typeface="Calibri Light"/>
              </a:rPr>
              <a:t>IS EQUAL TO</a:t>
            </a:r>
            <a:r>
              <a:rPr lang="en-US" sz="2000">
                <a:latin typeface="Calibri Light"/>
                <a:cs typeface="Calibri Light"/>
              </a:rPr>
              <a:t> $716.66</a:t>
            </a:r>
            <a:endParaRPr lang="en-US"/>
          </a:p>
          <a:p>
            <a:pPr marL="457200" indent="-457200">
              <a:buAutoNum type="arabicPeriod"/>
            </a:pPr>
            <a:endParaRPr lang="en-US" sz="2000">
              <a:latin typeface="Calibri Light"/>
              <a:cs typeface="Calibri Light"/>
            </a:endParaRPr>
          </a:p>
        </p:txBody>
      </p:sp>
      <p:pic>
        <p:nvPicPr>
          <p:cNvPr id="7" name="Picture 6" descr="A graph on a green background&#10;&#10;Description automatically generated">
            <a:extLst>
              <a:ext uri="{FF2B5EF4-FFF2-40B4-BE49-F238E27FC236}">
                <a16:creationId xmlns:a16="http://schemas.microsoft.com/office/drawing/2014/main" id="{A23D8327-6BDA-8380-A3CF-8BEC30DB5BA8}"/>
              </a:ext>
            </a:extLst>
          </p:cNvPr>
          <p:cNvPicPr>
            <a:picLocks noChangeAspect="1"/>
          </p:cNvPicPr>
          <p:nvPr/>
        </p:nvPicPr>
        <p:blipFill rotWithShape="1">
          <a:blip r:embed="rId2"/>
          <a:srcRect l="50097" t="19529" r="745" b="10593"/>
          <a:stretch/>
        </p:blipFill>
        <p:spPr>
          <a:xfrm>
            <a:off x="4832138" y="1566726"/>
            <a:ext cx="3919869" cy="37214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Beveled 8">
            <a:extLst>
              <a:ext uri="{FF2B5EF4-FFF2-40B4-BE49-F238E27FC236}">
                <a16:creationId xmlns:a16="http://schemas.microsoft.com/office/drawing/2014/main" id="{25F26DB6-D682-5932-B187-9CFFDB9E6CDC}"/>
              </a:ext>
            </a:extLst>
          </p:cNvPr>
          <p:cNvSpPr/>
          <p:nvPr/>
        </p:nvSpPr>
        <p:spPr>
          <a:xfrm>
            <a:off x="5578269" y="5474161"/>
            <a:ext cx="2664135" cy="773458"/>
          </a:xfrm>
          <a:prstGeom prst="beve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7">
            <a:extLst>
              <a:ext uri="{FF2B5EF4-FFF2-40B4-BE49-F238E27FC236}">
                <a16:creationId xmlns:a16="http://schemas.microsoft.com/office/drawing/2014/main" id="{ABBBE611-6569-054B-5106-426AD76BD4C8}"/>
              </a:ext>
            </a:extLst>
          </p:cNvPr>
          <p:cNvSpPr txBox="1"/>
          <p:nvPr/>
        </p:nvSpPr>
        <p:spPr>
          <a:xfrm>
            <a:off x="6093909" y="5601352"/>
            <a:ext cx="1890676"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800">
                <a:solidFill>
                  <a:schemeClr val="bg1"/>
                </a:solidFill>
                <a:ea typeface="Calibri"/>
                <a:cs typeface="Calibri"/>
                <a:hlinkClick r:id="rId3">
                  <a:extLst>
                    <a:ext uri="{A12FA001-AC4F-418D-AE19-62706E023703}">
                      <ahyp:hlinkClr xmlns:ahyp="http://schemas.microsoft.com/office/drawing/2018/hyperlinkcolor" val="tx"/>
                    </a:ext>
                  </a:extLst>
                </a:hlinkClick>
              </a:rPr>
              <a:t>GEOGEBRA</a:t>
            </a:r>
            <a:endParaRPr lang="en-US" sz="2800">
              <a:solidFill>
                <a:schemeClr val="bg1"/>
              </a:solidFill>
              <a:hlinkClick r:id="rId3">
                <a:extLst>
                  <a:ext uri="{A12FA001-AC4F-418D-AE19-62706E023703}">
                    <ahyp:hlinkClr xmlns:ahyp="http://schemas.microsoft.com/office/drawing/2018/hyperlinkcolor" val="tx"/>
                  </a:ext>
                </a:extLst>
              </a:hlinkClick>
            </a:endParaRPr>
          </a:p>
        </p:txBody>
      </p:sp>
      <p:pic>
        <p:nvPicPr>
          <p:cNvPr id="4" name="Picture 3" descr="A graph on a graph&#10;&#10;Description automatically generated">
            <a:extLst>
              <a:ext uri="{FF2B5EF4-FFF2-40B4-BE49-F238E27FC236}">
                <a16:creationId xmlns:a16="http://schemas.microsoft.com/office/drawing/2014/main" id="{25068020-D39B-0E50-48CC-54493F2E214F}"/>
              </a:ext>
            </a:extLst>
          </p:cNvPr>
          <p:cNvPicPr>
            <a:picLocks noChangeAspect="1"/>
          </p:cNvPicPr>
          <p:nvPr/>
        </p:nvPicPr>
        <p:blipFill rotWithShape="1">
          <a:blip r:embed="rId4"/>
          <a:srcRect l="13187" t="81474" r="48901" b="2457"/>
          <a:stretch/>
        </p:blipFill>
        <p:spPr>
          <a:xfrm>
            <a:off x="972245" y="5470038"/>
            <a:ext cx="3310334" cy="9482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E634745E-B703-19AB-0BF7-EFAAFD7428BA}"/>
              </a:ext>
            </a:extLst>
          </p:cNvPr>
          <p:cNvSpPr txBox="1"/>
          <p:nvPr/>
        </p:nvSpPr>
        <p:spPr>
          <a:xfrm>
            <a:off x="4537954" y="6248400"/>
            <a:ext cx="45184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https://www.geogebra.org/classic/n6hypzmx</a:t>
            </a:r>
          </a:p>
        </p:txBody>
      </p:sp>
    </p:spTree>
    <p:extLst>
      <p:ext uri="{BB962C8B-B14F-4D97-AF65-F5344CB8AC3E}">
        <p14:creationId xmlns:p14="http://schemas.microsoft.com/office/powerpoint/2010/main" val="38045872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Question 5</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48</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745780" y="1592133"/>
            <a:ext cx="7753343" cy="411313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What happens when "x" number of times something is compounded increases without bound?</a:t>
            </a:r>
            <a:endParaRPr lang="en-US"/>
          </a:p>
          <a:p>
            <a:pPr marL="457200" indent="-457200">
              <a:buAutoNum type="arabicPeriod"/>
            </a:pPr>
            <a:endParaRPr lang="en-US" sz="2400">
              <a:latin typeface="Calibri Light"/>
              <a:cs typeface="Calibri Light"/>
            </a:endParaRPr>
          </a:p>
        </p:txBody>
      </p:sp>
      <p:pic>
        <p:nvPicPr>
          <p:cNvPr id="8" name="Picture 7" descr="A white sheet with black numbers and a green and white text&#10;&#10;Description automatically generated">
            <a:extLst>
              <a:ext uri="{FF2B5EF4-FFF2-40B4-BE49-F238E27FC236}">
                <a16:creationId xmlns:a16="http://schemas.microsoft.com/office/drawing/2014/main" id="{AC986DA6-764F-6D95-07E4-A62AF4B506E1}"/>
              </a:ext>
            </a:extLst>
          </p:cNvPr>
          <p:cNvPicPr>
            <a:picLocks noChangeAspect="1"/>
          </p:cNvPicPr>
          <p:nvPr/>
        </p:nvPicPr>
        <p:blipFill rotWithShape="1">
          <a:blip r:embed="rId2"/>
          <a:srcRect l="4392" t="24900" r="47795" b="1865"/>
          <a:stretch/>
        </p:blipFill>
        <p:spPr>
          <a:xfrm>
            <a:off x="538951" y="2594444"/>
            <a:ext cx="3687668" cy="39583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white sheet with black numbers and a green and white text&#10;&#10;Description automatically generated">
            <a:extLst>
              <a:ext uri="{FF2B5EF4-FFF2-40B4-BE49-F238E27FC236}">
                <a16:creationId xmlns:a16="http://schemas.microsoft.com/office/drawing/2014/main" id="{E82E646D-3481-A272-A792-3D0A0EB5D818}"/>
              </a:ext>
            </a:extLst>
          </p:cNvPr>
          <p:cNvPicPr>
            <a:picLocks noChangeAspect="1"/>
          </p:cNvPicPr>
          <p:nvPr/>
        </p:nvPicPr>
        <p:blipFill rotWithShape="1">
          <a:blip r:embed="rId2"/>
          <a:srcRect l="54054" t="21290" r="1974" b="12955"/>
          <a:stretch/>
        </p:blipFill>
        <p:spPr>
          <a:xfrm>
            <a:off x="4509260" y="2597512"/>
            <a:ext cx="3699600" cy="3951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86102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Question 5</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49</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638063" y="1711819"/>
            <a:ext cx="7729406" cy="46271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This means the formula is</a:t>
            </a:r>
            <a:endParaRPr lang="en-US">
              <a:cs typeface="Calibri" panose="020F0502020204030204"/>
            </a:endParaRPr>
          </a:p>
          <a:p>
            <a:pPr marL="457200" indent="-457200">
              <a:buAutoNum type="arabicPeriod"/>
            </a:pPr>
            <a:endParaRPr lang="en-US" sz="2400">
              <a:latin typeface="Calibri Light"/>
              <a:cs typeface="Calibri Light"/>
            </a:endParaRPr>
          </a:p>
        </p:txBody>
      </p:sp>
      <p:sp>
        <p:nvSpPr>
          <p:cNvPr id="3" name="Text Placeholder 2">
            <a:extLst>
              <a:ext uri="{FF2B5EF4-FFF2-40B4-BE49-F238E27FC236}">
                <a16:creationId xmlns:a16="http://schemas.microsoft.com/office/drawing/2014/main" id="{87C0DF59-1F19-289A-312B-DB9A84E86FF6}"/>
              </a:ext>
            </a:extLst>
          </p:cNvPr>
          <p:cNvSpPr txBox="1">
            <a:spLocks/>
          </p:cNvSpPr>
          <p:nvPr/>
        </p:nvSpPr>
        <p:spPr>
          <a:xfrm>
            <a:off x="745780" y="2860803"/>
            <a:ext cx="7729406" cy="46271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Then will become</a:t>
            </a:r>
            <a:endParaRPr lang="en-US"/>
          </a:p>
          <a:p>
            <a:pPr marL="457200" indent="-457200">
              <a:buAutoNum type="arabicPeriod"/>
            </a:pPr>
            <a:endParaRPr lang="en-US" sz="2400">
              <a:latin typeface="Calibri Light"/>
              <a:cs typeface="Calibri Light"/>
            </a:endParaRPr>
          </a:p>
        </p:txBody>
      </p:sp>
      <p:sp>
        <p:nvSpPr>
          <p:cNvPr id="4" name="Text Placeholder 2">
            <a:extLst>
              <a:ext uri="{FF2B5EF4-FFF2-40B4-BE49-F238E27FC236}">
                <a16:creationId xmlns:a16="http://schemas.microsoft.com/office/drawing/2014/main" id="{427D2392-FB9E-BA87-F833-95D1A9D67E1B}"/>
              </a:ext>
            </a:extLst>
          </p:cNvPr>
          <p:cNvSpPr txBox="1">
            <a:spLocks/>
          </p:cNvSpPr>
          <p:nvPr/>
        </p:nvSpPr>
        <p:spPr>
          <a:xfrm>
            <a:off x="745781" y="3961914"/>
            <a:ext cx="2933016" cy="2409966"/>
          </a:xfrm>
          <a:prstGeom prst="rect">
            <a:avLst/>
          </a:prstGeom>
        </p:spPr>
        <p:txBody>
          <a:bodyPr lIns="68580" tIns="34290" rIns="68580" bIns="3429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Notice that this graph is similar to the previous ones</a:t>
            </a:r>
            <a:endParaRPr lang="en-US">
              <a:ea typeface="Calibri" panose="020F0502020204030204"/>
              <a:cs typeface="Calibri" panose="020F0502020204030204"/>
            </a:endParaRPr>
          </a:p>
          <a:p>
            <a:pPr marL="457200" indent="-457200">
              <a:buAutoNum type="arabicPeriod"/>
            </a:pPr>
            <a:endParaRPr lang="en-US" sz="2400">
              <a:latin typeface="Calibri Light"/>
              <a:cs typeface="Calibri Light"/>
            </a:endParaRPr>
          </a:p>
        </p:txBody>
      </p:sp>
      <p:pic>
        <p:nvPicPr>
          <p:cNvPr id="9" name="Picture 8" descr="A graph and a graph on a pink background&#10;&#10;Description automatically generated">
            <a:extLst>
              <a:ext uri="{FF2B5EF4-FFF2-40B4-BE49-F238E27FC236}">
                <a16:creationId xmlns:a16="http://schemas.microsoft.com/office/drawing/2014/main" id="{78E2B874-B401-1584-88D0-BFC841E548CA}"/>
              </a:ext>
            </a:extLst>
          </p:cNvPr>
          <p:cNvPicPr>
            <a:picLocks noChangeAspect="1"/>
          </p:cNvPicPr>
          <p:nvPr/>
        </p:nvPicPr>
        <p:blipFill rotWithShape="1">
          <a:blip r:embed="rId2"/>
          <a:srcRect l="58179" t="8886" r="5405" b="76848"/>
          <a:stretch/>
        </p:blipFill>
        <p:spPr>
          <a:xfrm>
            <a:off x="4035303" y="1458396"/>
            <a:ext cx="3066921" cy="7185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graph and a graph on a pink background&#10;&#10;Description automatically generated">
            <a:extLst>
              <a:ext uri="{FF2B5EF4-FFF2-40B4-BE49-F238E27FC236}">
                <a16:creationId xmlns:a16="http://schemas.microsoft.com/office/drawing/2014/main" id="{4348972C-D8E5-6E0B-EE74-F4572065B714}"/>
              </a:ext>
            </a:extLst>
          </p:cNvPr>
          <p:cNvPicPr>
            <a:picLocks noChangeAspect="1"/>
          </p:cNvPicPr>
          <p:nvPr/>
        </p:nvPicPr>
        <p:blipFill rotWithShape="1">
          <a:blip r:embed="rId2"/>
          <a:srcRect l="59091" t="31116" r="10227" b="51306"/>
          <a:stretch/>
        </p:blipFill>
        <p:spPr>
          <a:xfrm>
            <a:off x="3197502" y="2656051"/>
            <a:ext cx="2584089" cy="8853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descr="A graph and a graph on a pink background&#10;&#10;Description automatically generated">
            <a:extLst>
              <a:ext uri="{FF2B5EF4-FFF2-40B4-BE49-F238E27FC236}">
                <a16:creationId xmlns:a16="http://schemas.microsoft.com/office/drawing/2014/main" id="{51F3CCF8-538B-6EDB-ED5F-AAA93476C3BE}"/>
              </a:ext>
            </a:extLst>
          </p:cNvPr>
          <p:cNvPicPr>
            <a:picLocks noChangeAspect="1"/>
          </p:cNvPicPr>
          <p:nvPr/>
        </p:nvPicPr>
        <p:blipFill rotWithShape="1">
          <a:blip r:embed="rId2"/>
          <a:srcRect l="37695" t="48756" r="29730" b="3228"/>
          <a:stretch/>
        </p:blipFill>
        <p:spPr>
          <a:xfrm>
            <a:off x="5146880" y="3705818"/>
            <a:ext cx="3327145" cy="29292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6320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29668" y="515076"/>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Objectives</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626093" y="1987097"/>
            <a:ext cx="7887894" cy="3263504"/>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Light"/>
                <a:ea typeface="+mn-lt"/>
                <a:cs typeface="Calibri Light"/>
              </a:rPr>
              <a:t>You will be able to:</a:t>
            </a:r>
          </a:p>
          <a:p>
            <a:pPr marL="0" indent="0">
              <a:buNone/>
            </a:pPr>
            <a:endParaRPr lang="en-US" sz="2400">
              <a:latin typeface="Calibri Light"/>
              <a:ea typeface="+mn-lt"/>
              <a:cs typeface="Calibri Light"/>
            </a:endParaRPr>
          </a:p>
          <a:p>
            <a:pPr marL="213995" indent="-213995">
              <a:lnSpc>
                <a:spcPct val="100000"/>
              </a:lnSpc>
              <a:spcBef>
                <a:spcPts val="0"/>
              </a:spcBef>
              <a:buFont typeface="Arial,Sans-Serif" panose="020B0604020202020204" pitchFamily="34" charset="0"/>
              <a:buChar char="•"/>
            </a:pPr>
            <a:r>
              <a:rPr lang="en-US" sz="2400">
                <a:latin typeface="Calibri Light"/>
                <a:ea typeface="+mn-lt"/>
                <a:cs typeface="Calibri"/>
              </a:rPr>
              <a:t>Define terms such as principle, interest – simple interest and compound interest.</a:t>
            </a:r>
            <a:endParaRPr lang="en-US" sz="2400">
              <a:latin typeface="Calibri Light"/>
              <a:cs typeface="Calibri"/>
            </a:endParaRPr>
          </a:p>
          <a:p>
            <a:pPr marL="213995" indent="-213995">
              <a:lnSpc>
                <a:spcPct val="100000"/>
              </a:lnSpc>
              <a:spcBef>
                <a:spcPts val="0"/>
              </a:spcBef>
              <a:buFont typeface="Arial,Sans-Serif" panose="020B0604020202020204" pitchFamily="34" charset="0"/>
              <a:buChar char="•"/>
            </a:pPr>
            <a:endParaRPr lang="en-US" sz="2400">
              <a:latin typeface="Calibri"/>
              <a:ea typeface="Calibri"/>
              <a:cs typeface="Calibri"/>
            </a:endParaRPr>
          </a:p>
          <a:p>
            <a:pPr marL="213995" indent="-213995">
              <a:lnSpc>
                <a:spcPct val="100000"/>
              </a:lnSpc>
              <a:spcBef>
                <a:spcPts val="0"/>
              </a:spcBef>
              <a:buFont typeface="Arial,Sans-Serif" panose="020B0604020202020204" pitchFamily="34" charset="0"/>
            </a:pPr>
            <a:r>
              <a:rPr lang="en-US" sz="2400">
                <a:latin typeface="Calibri Light"/>
                <a:ea typeface="+mn-lt"/>
                <a:cs typeface="Calibri Light"/>
              </a:rPr>
              <a:t>Graph functions and write equations representing investment trends.</a:t>
            </a:r>
          </a:p>
          <a:p>
            <a:pPr marL="213995" indent="-213995">
              <a:lnSpc>
                <a:spcPct val="100000"/>
              </a:lnSpc>
              <a:spcBef>
                <a:spcPts val="0"/>
              </a:spcBef>
              <a:buFont typeface="Arial,Sans-Serif" panose="020B0604020202020204" pitchFamily="34" charset="0"/>
            </a:pPr>
            <a:endParaRPr lang="en-US" sz="2400">
              <a:latin typeface="Calibri Light"/>
              <a:ea typeface="+mn-lt"/>
              <a:cs typeface="Calibri"/>
            </a:endParaRPr>
          </a:p>
          <a:p>
            <a:pPr marL="213995" indent="-213995">
              <a:lnSpc>
                <a:spcPct val="100000"/>
              </a:lnSpc>
              <a:spcBef>
                <a:spcPts val="0"/>
              </a:spcBef>
            </a:pPr>
            <a:r>
              <a:rPr lang="en-US" sz="2400">
                <a:latin typeface="Calibri Light"/>
                <a:ea typeface="+mn-lt"/>
                <a:cs typeface="Calibri Light"/>
              </a:rPr>
              <a:t>Explore the similarities and differences in various types of growth (decay) curves.</a:t>
            </a:r>
          </a:p>
          <a:p>
            <a:pPr marL="0" indent="0">
              <a:buNone/>
            </a:pPr>
            <a:endParaRPr lang="en-US" sz="2400">
              <a:latin typeface="Calibri Light" panose="020F0302020204030204" pitchFamily="34" charset="0"/>
              <a:ea typeface="+mn-l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a:t>
            </a:fld>
            <a:endParaRPr lang="en-US"/>
          </a:p>
        </p:txBody>
      </p:sp>
    </p:spTree>
    <p:extLst>
      <p:ext uri="{BB962C8B-B14F-4D97-AF65-F5344CB8AC3E}">
        <p14:creationId xmlns:p14="http://schemas.microsoft.com/office/powerpoint/2010/main" val="4751729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Question 6</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50</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602158" y="1592133"/>
            <a:ext cx="7801217" cy="749959"/>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What is the value of an investment after 20 years if you invest $2,000, and the interest rate is 5% compounded continuously?</a:t>
            </a:r>
            <a:endParaRPr lang="en-US"/>
          </a:p>
          <a:p>
            <a:pPr marL="457200" indent="-457200">
              <a:buAutoNum type="arabicPeriod"/>
            </a:pPr>
            <a:endParaRPr lang="en-US" sz="2400">
              <a:latin typeface="Calibri Light"/>
              <a:cs typeface="Calibri Light"/>
            </a:endParaRPr>
          </a:p>
        </p:txBody>
      </p:sp>
      <p:pic>
        <p:nvPicPr>
          <p:cNvPr id="8" name="Picture 7">
            <a:extLst>
              <a:ext uri="{FF2B5EF4-FFF2-40B4-BE49-F238E27FC236}">
                <a16:creationId xmlns:a16="http://schemas.microsoft.com/office/drawing/2014/main" id="{5F944A16-47FC-1BDA-C1DD-B6D6EBCF2B9B}"/>
              </a:ext>
            </a:extLst>
          </p:cNvPr>
          <p:cNvPicPr>
            <a:picLocks noChangeAspect="1"/>
          </p:cNvPicPr>
          <p:nvPr/>
        </p:nvPicPr>
        <p:blipFill rotWithShape="1">
          <a:blip r:embed="rId2"/>
          <a:srcRect t="37123" r="7198" b="3712"/>
          <a:stretch/>
        </p:blipFill>
        <p:spPr>
          <a:xfrm>
            <a:off x="600322" y="2778771"/>
            <a:ext cx="7815907" cy="3053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200662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iral bound notebook with grid pape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7" r="20437"/>
          <a:stretch/>
        </p:blipFill>
        <p:spPr>
          <a:xfrm>
            <a:off x="3100967" y="-4488"/>
            <a:ext cx="6046964" cy="6855007"/>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2" y="-4485"/>
            <a:ext cx="6723811" cy="6859630"/>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659612" y="2012399"/>
            <a:ext cx="3244599" cy="1631318"/>
          </a:xfrm>
        </p:spPr>
        <p:txBody>
          <a:bodyPr lIns="68580" tIns="34290" rIns="68580" bIns="34290" anchor="t"/>
          <a:lstStyle/>
          <a:p>
            <a:r>
              <a:rPr lang="en-US" sz="3750">
                <a:solidFill>
                  <a:srgbClr val="414A58"/>
                </a:solidFill>
                <a:latin typeface="Calibri Light"/>
                <a:cs typeface="Calibri"/>
              </a:rPr>
              <a:t>Other Growth and Decay Curves</a:t>
            </a: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531057" y="4502278"/>
            <a:ext cx="1947766" cy="994172"/>
          </a:xfrm>
          <a:prstGeom prst="rect">
            <a:avLst/>
          </a:prstGeom>
        </p:spPr>
      </p:pic>
    </p:spTree>
    <p:extLst>
      <p:ext uri="{BB962C8B-B14F-4D97-AF65-F5344CB8AC3E}">
        <p14:creationId xmlns:p14="http://schemas.microsoft.com/office/powerpoint/2010/main" val="35336532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Examples of Other Growth Curves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52</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602158" y="1592133"/>
            <a:ext cx="7801217" cy="749959"/>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Logarithmic Growth Curve</a:t>
            </a:r>
            <a:endParaRPr lang="en-US"/>
          </a:p>
          <a:p>
            <a:pPr marL="457200" indent="-457200">
              <a:buAutoNum type="arabicPeriod"/>
            </a:pPr>
            <a:endParaRPr lang="en-US" sz="2400">
              <a:latin typeface="Calibri Light"/>
              <a:cs typeface="Calibri Light"/>
            </a:endParaRPr>
          </a:p>
        </p:txBody>
      </p:sp>
      <p:pic>
        <p:nvPicPr>
          <p:cNvPr id="4" name="Picture 3" descr="A green board with a graph on it&#10;&#10;Description automatically generated">
            <a:extLst>
              <a:ext uri="{FF2B5EF4-FFF2-40B4-BE49-F238E27FC236}">
                <a16:creationId xmlns:a16="http://schemas.microsoft.com/office/drawing/2014/main" id="{6075CA9A-872E-8D72-BCE2-2F981447230A}"/>
              </a:ext>
            </a:extLst>
          </p:cNvPr>
          <p:cNvPicPr>
            <a:picLocks noChangeAspect="1"/>
          </p:cNvPicPr>
          <p:nvPr/>
        </p:nvPicPr>
        <p:blipFill rotWithShape="1">
          <a:blip r:embed="rId2"/>
          <a:srcRect l="55470" t="34437" r="4072" b="11070"/>
          <a:stretch/>
        </p:blipFill>
        <p:spPr>
          <a:xfrm>
            <a:off x="4000370" y="2614564"/>
            <a:ext cx="4401577" cy="3008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Placeholder 2">
            <a:extLst>
              <a:ext uri="{FF2B5EF4-FFF2-40B4-BE49-F238E27FC236}">
                <a16:creationId xmlns:a16="http://schemas.microsoft.com/office/drawing/2014/main" id="{E356EE88-33FB-53DD-7C5D-C8A5FFC411B1}"/>
              </a:ext>
            </a:extLst>
          </p:cNvPr>
          <p:cNvSpPr txBox="1">
            <a:spLocks/>
          </p:cNvSpPr>
          <p:nvPr/>
        </p:nvSpPr>
        <p:spPr>
          <a:xfrm>
            <a:off x="410660" y="2346154"/>
            <a:ext cx="3396779" cy="4184942"/>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Light"/>
                <a:cs typeface="Calibri Light"/>
              </a:rPr>
              <a:t>As "x" approaches positive infinity, the value of the function approaches $716.66 </a:t>
            </a:r>
            <a:r>
              <a:rPr lang="en-US" sz="2000" b="1">
                <a:solidFill>
                  <a:srgbClr val="C00000"/>
                </a:solidFill>
                <a:latin typeface="Calibri Light"/>
                <a:cs typeface="Calibri Light"/>
              </a:rPr>
              <a:t>BUT</a:t>
            </a:r>
            <a:r>
              <a:rPr lang="en-US" sz="2000">
                <a:latin typeface="Calibri Light"/>
                <a:cs typeface="Calibri Light"/>
              </a:rPr>
              <a:t> will never go over</a:t>
            </a:r>
          </a:p>
          <a:p>
            <a:pPr marL="0" indent="0">
              <a:buNone/>
            </a:pPr>
            <a:endParaRPr lang="en-US" sz="2000">
              <a:latin typeface="Calibri Light"/>
              <a:cs typeface="Calibri Light"/>
            </a:endParaRPr>
          </a:p>
          <a:p>
            <a:pPr marL="0" indent="0">
              <a:buNone/>
            </a:pPr>
            <a:r>
              <a:rPr lang="en-US" sz="2000">
                <a:latin typeface="Calibri Light"/>
                <a:cs typeface="Calibri Light"/>
              </a:rPr>
              <a:t>Therefore, the function has a </a:t>
            </a:r>
            <a:r>
              <a:rPr lang="en-US" sz="2000" b="1">
                <a:latin typeface="Calibri Light"/>
                <a:cs typeface="Calibri Light"/>
              </a:rPr>
              <a:t>HORIZONTAL ASYMPTOTE</a:t>
            </a:r>
          </a:p>
          <a:p>
            <a:pPr marL="0" indent="0">
              <a:buNone/>
            </a:pPr>
            <a:endParaRPr lang="en-US" sz="2000">
              <a:latin typeface="Calibri Light"/>
              <a:cs typeface="Calibri Light"/>
            </a:endParaRPr>
          </a:p>
          <a:p>
            <a:pPr marL="0" indent="0">
              <a:buNone/>
            </a:pPr>
            <a:r>
              <a:rPr lang="en-US" sz="2000">
                <a:latin typeface="Calibri Light"/>
                <a:cs typeface="Calibri Light"/>
              </a:rPr>
              <a:t>The limit of the function as "x" approaches infinity </a:t>
            </a:r>
            <a:r>
              <a:rPr lang="en-US" sz="2000" b="1">
                <a:latin typeface="Calibri Light"/>
                <a:cs typeface="Calibri Light"/>
              </a:rPr>
              <a:t>IS EQUAL TO</a:t>
            </a:r>
            <a:r>
              <a:rPr lang="en-US" sz="2000">
                <a:latin typeface="Calibri Light"/>
                <a:cs typeface="Calibri Light"/>
              </a:rPr>
              <a:t> $716.66</a:t>
            </a:r>
            <a:endParaRPr lang="en-US"/>
          </a:p>
          <a:p>
            <a:pPr marL="457200" indent="-457200">
              <a:buAutoNum type="arabicPeriod"/>
            </a:pPr>
            <a:endParaRPr lang="en-US" sz="2000">
              <a:latin typeface="Calibri Light"/>
              <a:cs typeface="Calibri Light"/>
            </a:endParaRPr>
          </a:p>
        </p:txBody>
      </p:sp>
    </p:spTree>
    <p:extLst>
      <p:ext uri="{BB962C8B-B14F-4D97-AF65-F5344CB8AC3E}">
        <p14:creationId xmlns:p14="http://schemas.microsoft.com/office/powerpoint/2010/main" val="1463384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Examples of Other Growth Curves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53</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602158" y="1592133"/>
            <a:ext cx="7801217" cy="749959"/>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Logarithmic Growth Curve</a:t>
            </a:r>
            <a:endParaRPr lang="en-US"/>
          </a:p>
          <a:p>
            <a:pPr marL="457200" indent="-457200">
              <a:buAutoNum type="arabicPeriod"/>
            </a:pPr>
            <a:endParaRPr lang="en-US" sz="2400">
              <a:latin typeface="Calibri Light"/>
              <a:cs typeface="Calibri Light"/>
            </a:endParaRPr>
          </a:p>
        </p:txBody>
      </p:sp>
      <p:pic>
        <p:nvPicPr>
          <p:cNvPr id="4" name="Picture 3" descr="A green board with a graph on it&#10;&#10;Description automatically generated">
            <a:extLst>
              <a:ext uri="{FF2B5EF4-FFF2-40B4-BE49-F238E27FC236}">
                <a16:creationId xmlns:a16="http://schemas.microsoft.com/office/drawing/2014/main" id="{6075CA9A-872E-8D72-BCE2-2F981447230A}"/>
              </a:ext>
            </a:extLst>
          </p:cNvPr>
          <p:cNvPicPr>
            <a:picLocks noChangeAspect="1"/>
          </p:cNvPicPr>
          <p:nvPr/>
        </p:nvPicPr>
        <p:blipFill rotWithShape="1">
          <a:blip r:embed="rId2"/>
          <a:srcRect l="55470" t="34437" r="4072" b="11070"/>
          <a:stretch/>
        </p:blipFill>
        <p:spPr>
          <a:xfrm>
            <a:off x="4000370" y="2614564"/>
            <a:ext cx="4401577" cy="30088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Placeholder 2">
            <a:extLst>
              <a:ext uri="{FF2B5EF4-FFF2-40B4-BE49-F238E27FC236}">
                <a16:creationId xmlns:a16="http://schemas.microsoft.com/office/drawing/2014/main" id="{E356EE88-33FB-53DD-7C5D-C8A5FFC411B1}"/>
              </a:ext>
            </a:extLst>
          </p:cNvPr>
          <p:cNvSpPr txBox="1">
            <a:spLocks/>
          </p:cNvSpPr>
          <p:nvPr/>
        </p:nvSpPr>
        <p:spPr>
          <a:xfrm>
            <a:off x="410660" y="2346154"/>
            <a:ext cx="3396779" cy="4184942"/>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Light"/>
                <a:cs typeface="Calibri Light"/>
              </a:rPr>
              <a:t>Logarithmic growth curves increase quickly in the beginning, but the gains decrease and become more difficult as the time goes on.</a:t>
            </a:r>
            <a:endParaRPr lang="en-US" sz="2000">
              <a:latin typeface="Calibri Light"/>
              <a:ea typeface="Calibri Light"/>
              <a:cs typeface="Calibri Light"/>
            </a:endParaRPr>
          </a:p>
          <a:p>
            <a:pPr marL="0" indent="0">
              <a:buNone/>
            </a:pPr>
            <a:endParaRPr lang="en-US" sz="2000" b="1">
              <a:latin typeface="Calibri Light"/>
              <a:ea typeface="Calibri Light"/>
              <a:cs typeface="Calibri Light"/>
            </a:endParaRPr>
          </a:p>
          <a:p>
            <a:pPr marL="0" indent="0">
              <a:buNone/>
            </a:pPr>
            <a:r>
              <a:rPr lang="en-US" sz="2000" b="1">
                <a:latin typeface="Calibri Light"/>
                <a:ea typeface="Calibri Light"/>
                <a:cs typeface="Calibri Light"/>
              </a:rPr>
              <a:t>*This is not usually found in finance.</a:t>
            </a:r>
          </a:p>
          <a:p>
            <a:pPr marL="457200" indent="-457200">
              <a:buAutoNum type="arabicPeriod"/>
            </a:pPr>
            <a:endParaRPr lang="en-US" sz="2000">
              <a:latin typeface="Calibri Light"/>
              <a:ea typeface="Calibri Light"/>
              <a:cs typeface="Calibri Light"/>
            </a:endParaRPr>
          </a:p>
        </p:txBody>
      </p:sp>
    </p:spTree>
    <p:extLst>
      <p:ext uri="{BB962C8B-B14F-4D97-AF65-F5344CB8AC3E}">
        <p14:creationId xmlns:p14="http://schemas.microsoft.com/office/powerpoint/2010/main" val="2662297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Examples of Other Growth Curves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54</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602158" y="1592133"/>
            <a:ext cx="7801217" cy="749959"/>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Logistic Growth Curve</a:t>
            </a:r>
            <a:endParaRPr lang="en-US"/>
          </a:p>
          <a:p>
            <a:pPr marL="457200" indent="-457200">
              <a:buAutoNum type="arabicPeriod"/>
            </a:pPr>
            <a:endParaRPr lang="en-US" sz="2400">
              <a:latin typeface="Calibri Light"/>
              <a:cs typeface="Calibri Light"/>
            </a:endParaRPr>
          </a:p>
        </p:txBody>
      </p:sp>
      <p:sp>
        <p:nvSpPr>
          <p:cNvPr id="9" name="Text Placeholder 2">
            <a:extLst>
              <a:ext uri="{FF2B5EF4-FFF2-40B4-BE49-F238E27FC236}">
                <a16:creationId xmlns:a16="http://schemas.microsoft.com/office/drawing/2014/main" id="{E356EE88-33FB-53DD-7C5D-C8A5FFC411B1}"/>
              </a:ext>
            </a:extLst>
          </p:cNvPr>
          <p:cNvSpPr txBox="1">
            <a:spLocks/>
          </p:cNvSpPr>
          <p:nvPr/>
        </p:nvSpPr>
        <p:spPr>
          <a:xfrm>
            <a:off x="410660" y="2346154"/>
            <a:ext cx="3396779" cy="4184942"/>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Light"/>
                <a:cs typeface="Calibri Light"/>
              </a:rPr>
              <a:t>Logistic growth curves are "S" shaped to show gradual growth stage, the rapid growth phase and finally the slow down growth rate at the end.</a:t>
            </a:r>
            <a:endParaRPr lang="en-US" sz="2000">
              <a:latin typeface="Calibri Light"/>
              <a:ea typeface="Calibri Light"/>
              <a:cs typeface="Calibri Light"/>
            </a:endParaRPr>
          </a:p>
          <a:p>
            <a:pPr marL="0" indent="0">
              <a:buNone/>
            </a:pPr>
            <a:endParaRPr lang="en-US" sz="2000" b="1">
              <a:latin typeface="Calibri Light"/>
              <a:ea typeface="Calibri Light"/>
              <a:cs typeface="Calibri Light"/>
            </a:endParaRPr>
          </a:p>
          <a:p>
            <a:pPr marL="0" indent="0">
              <a:buNone/>
            </a:pPr>
            <a:r>
              <a:rPr lang="en-US" sz="2000" b="1">
                <a:latin typeface="Calibri Light"/>
                <a:ea typeface="Calibri Light"/>
                <a:cs typeface="Calibri Light"/>
              </a:rPr>
              <a:t>*This is not usually found in finance.</a:t>
            </a:r>
          </a:p>
          <a:p>
            <a:pPr marL="457200" indent="-457200">
              <a:buAutoNum type="arabicPeriod"/>
            </a:pPr>
            <a:endParaRPr lang="en-US" sz="2000">
              <a:latin typeface="Calibri Light"/>
              <a:ea typeface="Calibri Light"/>
              <a:cs typeface="Calibri Light"/>
            </a:endParaRPr>
          </a:p>
        </p:txBody>
      </p:sp>
      <p:pic>
        <p:nvPicPr>
          <p:cNvPr id="7" name="Picture 6" descr="A graph on a chalkboard&#10;&#10;Description automatically generated">
            <a:extLst>
              <a:ext uri="{FF2B5EF4-FFF2-40B4-BE49-F238E27FC236}">
                <a16:creationId xmlns:a16="http://schemas.microsoft.com/office/drawing/2014/main" id="{4B3012A9-2A52-83AF-C3CD-D8B8E290C9E6}"/>
              </a:ext>
            </a:extLst>
          </p:cNvPr>
          <p:cNvPicPr>
            <a:picLocks noChangeAspect="1"/>
          </p:cNvPicPr>
          <p:nvPr/>
        </p:nvPicPr>
        <p:blipFill rotWithShape="1">
          <a:blip r:embed="rId2"/>
          <a:srcRect l="53773" t="32108" r="4908" b="19729"/>
          <a:stretch/>
        </p:blipFill>
        <p:spPr>
          <a:xfrm>
            <a:off x="4712192" y="2658533"/>
            <a:ext cx="3485250" cy="2474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98953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Examples of Other Growth Curves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55</a:t>
            </a:fld>
            <a:endParaRPr lang="en-US"/>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602158" y="1592133"/>
            <a:ext cx="7801217" cy="749959"/>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latin typeface="Calibri Light"/>
                <a:cs typeface="Calibri Light"/>
              </a:rPr>
              <a:t>In All Growth Curves...</a:t>
            </a:r>
            <a:endParaRPr lang="en-US"/>
          </a:p>
          <a:p>
            <a:pPr marL="457200" indent="-457200">
              <a:buAutoNum type="arabicPeriod"/>
            </a:pPr>
            <a:endParaRPr lang="en-US" sz="2400">
              <a:latin typeface="Calibri Light"/>
              <a:cs typeface="Calibri Light"/>
            </a:endParaRPr>
          </a:p>
        </p:txBody>
      </p:sp>
      <p:sp>
        <p:nvSpPr>
          <p:cNvPr id="9" name="Text Placeholder 2">
            <a:extLst>
              <a:ext uri="{FF2B5EF4-FFF2-40B4-BE49-F238E27FC236}">
                <a16:creationId xmlns:a16="http://schemas.microsoft.com/office/drawing/2014/main" id="{E356EE88-33FB-53DD-7C5D-C8A5FFC411B1}"/>
              </a:ext>
            </a:extLst>
          </p:cNvPr>
          <p:cNvSpPr txBox="1">
            <a:spLocks/>
          </p:cNvSpPr>
          <p:nvPr/>
        </p:nvSpPr>
        <p:spPr>
          <a:xfrm>
            <a:off x="606603" y="2346154"/>
            <a:ext cx="7925236" cy="420671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Light"/>
                <a:ea typeface="Calibri Light"/>
                <a:cs typeface="Calibri Light"/>
              </a:rPr>
              <a:t>The gradient (slope) helps to determine the rate of the growth:</a:t>
            </a:r>
          </a:p>
          <a:p>
            <a:pPr marL="0" indent="0">
              <a:buNone/>
            </a:pPr>
            <a:endParaRPr lang="en-US" sz="2400">
              <a:latin typeface="Calibri Light"/>
              <a:ea typeface="Calibri Light"/>
              <a:cs typeface="Calibri Light"/>
            </a:endParaRPr>
          </a:p>
          <a:p>
            <a:pPr marL="457200" indent="-457200"/>
            <a:r>
              <a:rPr lang="en-US" sz="2400">
                <a:latin typeface="Calibri Light"/>
                <a:ea typeface="Calibri Light"/>
                <a:cs typeface="Calibri Light"/>
              </a:rPr>
              <a:t>The smaller the slope = the slower the growth or decay, the slower the rate of change</a:t>
            </a:r>
          </a:p>
          <a:p>
            <a:pPr marL="0" indent="0">
              <a:buNone/>
            </a:pPr>
            <a:endParaRPr lang="en-US" sz="2400">
              <a:latin typeface="Calibri Light"/>
              <a:ea typeface="Calibri Light"/>
              <a:cs typeface="Calibri Light"/>
            </a:endParaRPr>
          </a:p>
          <a:p>
            <a:pPr marL="457200" indent="-457200"/>
            <a:r>
              <a:rPr lang="en-US" sz="2400">
                <a:latin typeface="Calibri Light"/>
                <a:ea typeface="Calibri Light"/>
                <a:cs typeface="Calibri Light"/>
              </a:rPr>
              <a:t>The rate of change tells us how much change there is over a single unit of measure. It can also help us forecast what will happen in the future</a:t>
            </a:r>
          </a:p>
        </p:txBody>
      </p:sp>
    </p:spTree>
    <p:extLst>
      <p:ext uri="{BB962C8B-B14F-4D97-AF65-F5344CB8AC3E}">
        <p14:creationId xmlns:p14="http://schemas.microsoft.com/office/powerpoint/2010/main" val="1668531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iral bound notebook with grid pape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7" r="20437"/>
          <a:stretch/>
        </p:blipFill>
        <p:spPr>
          <a:xfrm>
            <a:off x="3100967" y="-4488"/>
            <a:ext cx="6046964" cy="6855007"/>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2" y="-4485"/>
            <a:ext cx="6723811" cy="6859630"/>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659612" y="2012399"/>
            <a:ext cx="3244599" cy="1631318"/>
          </a:xfrm>
        </p:spPr>
        <p:txBody>
          <a:bodyPr lIns="68580" tIns="34290" rIns="68580" bIns="34290" anchor="t"/>
          <a:lstStyle/>
          <a:p>
            <a:r>
              <a:rPr lang="en-US" sz="3750">
                <a:solidFill>
                  <a:srgbClr val="414A58"/>
                </a:solidFill>
                <a:latin typeface="Calibri Light"/>
                <a:cs typeface="Calibri"/>
              </a:rPr>
              <a:t>Rule 72 and Growth</a:t>
            </a: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531057" y="4502278"/>
            <a:ext cx="1947766" cy="994172"/>
          </a:xfrm>
          <a:prstGeom prst="rect">
            <a:avLst/>
          </a:prstGeom>
        </p:spPr>
      </p:pic>
    </p:spTree>
    <p:extLst>
      <p:ext uri="{BB962C8B-B14F-4D97-AF65-F5344CB8AC3E}">
        <p14:creationId xmlns:p14="http://schemas.microsoft.com/office/powerpoint/2010/main" val="13721725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The Rule of 72</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57</a:t>
            </a:fld>
            <a:endParaRPr lang="en-US"/>
          </a:p>
        </p:txBody>
      </p:sp>
      <p:sp>
        <p:nvSpPr>
          <p:cNvPr id="9" name="Text Placeholder 2">
            <a:extLst>
              <a:ext uri="{FF2B5EF4-FFF2-40B4-BE49-F238E27FC236}">
                <a16:creationId xmlns:a16="http://schemas.microsoft.com/office/drawing/2014/main" id="{E356EE88-33FB-53DD-7C5D-C8A5FFC411B1}"/>
              </a:ext>
            </a:extLst>
          </p:cNvPr>
          <p:cNvSpPr txBox="1">
            <a:spLocks/>
          </p:cNvSpPr>
          <p:nvPr/>
        </p:nvSpPr>
        <p:spPr>
          <a:xfrm>
            <a:off x="748117" y="1584154"/>
            <a:ext cx="7925236" cy="420671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Light"/>
                <a:ea typeface="Calibri Light"/>
                <a:cs typeface="Calibri Light"/>
              </a:rPr>
              <a:t>The Rule of 72 could apply to anything that grows at a compounded rate.</a:t>
            </a:r>
          </a:p>
        </p:txBody>
      </p:sp>
      <p:pic>
        <p:nvPicPr>
          <p:cNvPr id="4" name="Picture 3" descr="A group of people standing on stacks of coins&#10;&#10;Description automatically generated">
            <a:extLst>
              <a:ext uri="{FF2B5EF4-FFF2-40B4-BE49-F238E27FC236}">
                <a16:creationId xmlns:a16="http://schemas.microsoft.com/office/drawing/2014/main" id="{6E949582-037E-D4F7-D174-DFD94E4F7F69}"/>
              </a:ext>
            </a:extLst>
          </p:cNvPr>
          <p:cNvPicPr>
            <a:picLocks noChangeAspect="1"/>
          </p:cNvPicPr>
          <p:nvPr/>
        </p:nvPicPr>
        <p:blipFill rotWithShape="1">
          <a:blip r:embed="rId2"/>
          <a:srcRect t="14770" r="22" b="-132"/>
          <a:stretch/>
        </p:blipFill>
        <p:spPr>
          <a:xfrm>
            <a:off x="366676" y="2079732"/>
            <a:ext cx="8299972" cy="4661280"/>
          </a:xfrm>
          <a:prstGeom prst="rect">
            <a:avLst/>
          </a:prstGeom>
        </p:spPr>
      </p:pic>
    </p:spTree>
    <p:extLst>
      <p:ext uri="{BB962C8B-B14F-4D97-AF65-F5344CB8AC3E}">
        <p14:creationId xmlns:p14="http://schemas.microsoft.com/office/powerpoint/2010/main" val="6770960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5580DE-EE77-2636-B35F-AE6CE304BF49}"/>
              </a:ext>
            </a:extLst>
          </p:cNvPr>
          <p:cNvSpPr>
            <a:spLocks noGrp="1"/>
          </p:cNvSpPr>
          <p:nvPr>
            <p:ph type="sldNum" sz="quarter" idx="4"/>
          </p:nvPr>
        </p:nvSpPr>
        <p:spPr/>
        <p:txBody>
          <a:bodyPr/>
          <a:lstStyle/>
          <a:p>
            <a:fld id="{FAEE96CF-4053-2149-B5F9-FD566E7161CA}" type="slidenum">
              <a:rPr lang="en-US" smtClean="0"/>
              <a:pPr/>
              <a:t>58</a:t>
            </a:fld>
            <a:endParaRPr lang="en-US"/>
          </a:p>
        </p:txBody>
      </p:sp>
      <p:sp>
        <p:nvSpPr>
          <p:cNvPr id="3" name="TextBox 2">
            <a:extLst>
              <a:ext uri="{FF2B5EF4-FFF2-40B4-BE49-F238E27FC236}">
                <a16:creationId xmlns:a16="http://schemas.microsoft.com/office/drawing/2014/main" id="{BF93B5F5-9595-B91C-57D5-0170ED71C7EE}"/>
              </a:ext>
            </a:extLst>
          </p:cNvPr>
          <p:cNvSpPr txBox="1"/>
          <p:nvPr/>
        </p:nvSpPr>
        <p:spPr>
          <a:xfrm>
            <a:off x="984482" y="560654"/>
            <a:ext cx="61471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ea typeface="Calibri"/>
                <a:cs typeface="Calibri"/>
              </a:rPr>
              <a:t> How to use the "Rule of 72" </a:t>
            </a:r>
          </a:p>
        </p:txBody>
      </p:sp>
      <p:sp>
        <p:nvSpPr>
          <p:cNvPr id="4" name="TextBox 3">
            <a:extLst>
              <a:ext uri="{FF2B5EF4-FFF2-40B4-BE49-F238E27FC236}">
                <a16:creationId xmlns:a16="http://schemas.microsoft.com/office/drawing/2014/main" id="{6AC0BFE0-E9CB-DDF2-3292-8371F28FD062}"/>
              </a:ext>
            </a:extLst>
          </p:cNvPr>
          <p:cNvSpPr txBox="1"/>
          <p:nvPr/>
        </p:nvSpPr>
        <p:spPr>
          <a:xfrm>
            <a:off x="347073" y="1490072"/>
            <a:ext cx="8449855"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solidFill>
                  <a:srgbClr val="271900"/>
                </a:solidFill>
                <a:ea typeface="+mn-lt"/>
                <a:cs typeface="+mn-lt"/>
              </a:rPr>
              <a:t>If an investment has an 8% annual compounded rate of return, when will that investment amount double?</a:t>
            </a:r>
            <a:endParaRPr lang="en-US" sz="3600">
              <a:solidFill>
                <a:srgbClr val="000000"/>
              </a:solidFill>
              <a:ea typeface="+mn-lt"/>
              <a:cs typeface="+mn-lt"/>
            </a:endParaRPr>
          </a:p>
          <a:p>
            <a:pPr algn="ctr"/>
            <a:endParaRPr lang="en-US" sz="3600">
              <a:solidFill>
                <a:srgbClr val="271900"/>
              </a:solidFill>
              <a:ea typeface="Calibri"/>
              <a:cs typeface="Calibri"/>
            </a:endParaRPr>
          </a:p>
          <a:p>
            <a:pPr marL="742950" indent="-742950">
              <a:buAutoNum type="arabicPeriod"/>
            </a:pPr>
            <a:r>
              <a:rPr lang="en-US" sz="3600">
                <a:solidFill>
                  <a:srgbClr val="271900"/>
                </a:solidFill>
                <a:ea typeface="Calibri"/>
                <a:cs typeface="Calibri"/>
              </a:rPr>
              <a:t>Divide 72 by the percent:  72/8 </a:t>
            </a:r>
          </a:p>
          <a:p>
            <a:pPr marL="742950" indent="-742950">
              <a:buAutoNum type="arabicPeriod"/>
            </a:pPr>
            <a:r>
              <a:rPr lang="en-US" sz="3600">
                <a:solidFill>
                  <a:srgbClr val="271900"/>
                </a:solidFill>
                <a:ea typeface="Calibri"/>
                <a:cs typeface="Calibri"/>
              </a:rPr>
              <a:t>72/8 = 9 </a:t>
            </a:r>
          </a:p>
          <a:p>
            <a:pPr marL="742950" indent="-742950">
              <a:buAutoNum type="arabicPeriod"/>
            </a:pPr>
            <a:r>
              <a:rPr lang="en-US" sz="3600">
                <a:solidFill>
                  <a:srgbClr val="271900"/>
                </a:solidFill>
                <a:ea typeface="Calibri"/>
                <a:cs typeface="Calibri"/>
              </a:rPr>
              <a:t>Therefore, it will take approximately 9 years for the initial amount invested to double </a:t>
            </a:r>
          </a:p>
        </p:txBody>
      </p:sp>
    </p:spTree>
    <p:extLst>
      <p:ext uri="{BB962C8B-B14F-4D97-AF65-F5344CB8AC3E}">
        <p14:creationId xmlns:p14="http://schemas.microsoft.com/office/powerpoint/2010/main" val="25576247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Extension Questions</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59</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494440" y="1592134"/>
            <a:ext cx="7896965" cy="678147"/>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AutoNum type="arabicPeriod"/>
            </a:pPr>
            <a:r>
              <a:rPr lang="en-US" sz="2400" b="1">
                <a:latin typeface="Calibri Light"/>
                <a:ea typeface="+mn-lt"/>
                <a:cs typeface="+mn-lt"/>
              </a:rPr>
              <a:t>It took Fry 1,000 years to get that much money. How many more years will it take him to double it?</a:t>
            </a:r>
            <a:endParaRPr lang="en-US" sz="2400">
              <a:cs typeface="Calibri" panose="020F0502020204030204"/>
            </a:endParaRPr>
          </a:p>
          <a:p>
            <a:pPr marL="457200" indent="-457200">
              <a:buAutoNum type="arabicPeriod"/>
            </a:pPr>
            <a:endParaRPr lang="en-US" sz="2400" b="1">
              <a:latin typeface="Calibri Light"/>
              <a:cs typeface="Calibri Light"/>
            </a:endParaRPr>
          </a:p>
          <a:p>
            <a:pPr marL="385445" indent="-385445">
              <a:buAutoNum type="arabicPeriod"/>
            </a:pPr>
            <a:endParaRPr lang="en-US" sz="2400">
              <a:latin typeface="Calibri Light"/>
              <a:ea typeface="Calibri Light"/>
              <a:cs typeface="Calibri Light"/>
            </a:endParaRPr>
          </a:p>
        </p:txBody>
      </p:sp>
      <p:sp>
        <p:nvSpPr>
          <p:cNvPr id="6" name="Text Placeholder 2">
            <a:extLst>
              <a:ext uri="{FF2B5EF4-FFF2-40B4-BE49-F238E27FC236}">
                <a16:creationId xmlns:a16="http://schemas.microsoft.com/office/drawing/2014/main" id="{08ED0EC3-DBE5-0DFB-720E-0E9A77B83DEB}"/>
              </a:ext>
            </a:extLst>
          </p:cNvPr>
          <p:cNvSpPr txBox="1">
            <a:spLocks/>
          </p:cNvSpPr>
          <p:nvPr/>
        </p:nvSpPr>
        <p:spPr>
          <a:xfrm>
            <a:off x="530345" y="3902072"/>
            <a:ext cx="7932871" cy="37893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latin typeface="Calibri Light"/>
                <a:cs typeface="Calibri Light"/>
              </a:rPr>
              <a:t>2.    How long will it take him to get a trillion dollars?</a:t>
            </a:r>
          </a:p>
        </p:txBody>
      </p:sp>
      <p:sp>
        <p:nvSpPr>
          <p:cNvPr id="13" name="TextBox 12">
            <a:extLst>
              <a:ext uri="{FF2B5EF4-FFF2-40B4-BE49-F238E27FC236}">
                <a16:creationId xmlns:a16="http://schemas.microsoft.com/office/drawing/2014/main" id="{186D3356-7C88-96AF-F05C-8A0A803277C5}"/>
              </a:ext>
            </a:extLst>
          </p:cNvPr>
          <p:cNvSpPr txBox="1"/>
          <p:nvPr/>
        </p:nvSpPr>
        <p:spPr>
          <a:xfrm>
            <a:off x="972809" y="6222102"/>
            <a:ext cx="6946900" cy="3000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a:ea typeface="+mn-lt"/>
                <a:cs typeface="+mn-lt"/>
              </a:rPr>
              <a:t>Activity from </a:t>
            </a:r>
            <a:r>
              <a:rPr lang="en-US" sz="1500">
                <a:ea typeface="+mn-lt"/>
                <a:cs typeface="+mn-lt"/>
                <a:hlinkClick r:id="rId2"/>
              </a:rPr>
              <a:t>https://threeacts.mrmeyer.com/frysbank/</a:t>
            </a:r>
            <a:endParaRPr lang="en-US" sz="1500">
              <a:ea typeface="+mn-lt"/>
              <a:cs typeface="+mn-lt"/>
            </a:endParaRPr>
          </a:p>
        </p:txBody>
      </p:sp>
      <p:sp>
        <p:nvSpPr>
          <p:cNvPr id="3" name="TextBox 2">
            <a:extLst>
              <a:ext uri="{FF2B5EF4-FFF2-40B4-BE49-F238E27FC236}">
                <a16:creationId xmlns:a16="http://schemas.microsoft.com/office/drawing/2014/main" id="{4190B503-621A-4CEA-F9E4-D4104F45C69F}"/>
              </a:ext>
            </a:extLst>
          </p:cNvPr>
          <p:cNvSpPr txBox="1"/>
          <p:nvPr/>
        </p:nvSpPr>
        <p:spPr>
          <a:xfrm>
            <a:off x="375438" y="2471215"/>
            <a:ext cx="774903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800">
                <a:solidFill>
                  <a:srgbClr val="C00000"/>
                </a:solidFill>
                <a:ea typeface="Calibri" panose="020F0502020204030204"/>
                <a:cs typeface="Calibri" panose="020F0502020204030204"/>
              </a:rPr>
              <a:t>  We can use the Rule of 72 to approximate the time needed.  (one method) </a:t>
            </a:r>
          </a:p>
        </p:txBody>
      </p:sp>
    </p:spTree>
    <p:extLst>
      <p:ext uri="{BB962C8B-B14F-4D97-AF65-F5344CB8AC3E}">
        <p14:creationId xmlns:p14="http://schemas.microsoft.com/office/powerpoint/2010/main" val="2812361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29668"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National Standards</a:t>
            </a:r>
            <a:endParaRPr lang="en-US" sz="330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a:t>
            </a:fld>
            <a:endParaRPr lang="en-US"/>
          </a:p>
        </p:txBody>
      </p:sp>
      <p:pic>
        <p:nvPicPr>
          <p:cNvPr id="8" name="Picture 7" descr="A yellow and blue cover&#10;&#10;Description automatically generated">
            <a:extLst>
              <a:ext uri="{FF2B5EF4-FFF2-40B4-BE49-F238E27FC236}">
                <a16:creationId xmlns:a16="http://schemas.microsoft.com/office/drawing/2014/main" id="{539E6AF9-19EA-77C4-5F75-616593205EA9}"/>
              </a:ext>
            </a:extLst>
          </p:cNvPr>
          <p:cNvPicPr>
            <a:picLocks noChangeAspect="1"/>
          </p:cNvPicPr>
          <p:nvPr/>
        </p:nvPicPr>
        <p:blipFill>
          <a:blip r:embed="rId2"/>
          <a:stretch>
            <a:fillRect/>
          </a:stretch>
        </p:blipFill>
        <p:spPr>
          <a:xfrm>
            <a:off x="6848511" y="2450482"/>
            <a:ext cx="2050647" cy="27051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FC03E373-6FFD-668B-D71F-5A61CF69A3F8}"/>
              </a:ext>
            </a:extLst>
          </p:cNvPr>
          <p:cNvSpPr txBox="1"/>
          <p:nvPr/>
        </p:nvSpPr>
        <p:spPr>
          <a:xfrm>
            <a:off x="1100647" y="6380800"/>
            <a:ext cx="6125135"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latin typeface="Calibri Light"/>
                <a:ea typeface="Calibri Light"/>
                <a:cs typeface="Calibri Light"/>
                <a:hlinkClick r:id="rId3"/>
              </a:rPr>
              <a:t>https://www.councilforeconed.org/policy-advocacy/k-12-standards/</a:t>
            </a:r>
            <a:endParaRPr lang="en-US" sz="1350">
              <a:ea typeface="Calibri" panose="020F0502020204030204"/>
              <a:cs typeface="Calibri" panose="020F0502020204030204"/>
            </a:endParaRPr>
          </a:p>
        </p:txBody>
      </p:sp>
      <p:sp>
        <p:nvSpPr>
          <p:cNvPr id="6" name="Text Placeholder 2">
            <a:extLst>
              <a:ext uri="{FF2B5EF4-FFF2-40B4-BE49-F238E27FC236}">
                <a16:creationId xmlns:a16="http://schemas.microsoft.com/office/drawing/2014/main" id="{88A12E36-739F-5F97-B070-7C71BEE2D5AA}"/>
              </a:ext>
            </a:extLst>
          </p:cNvPr>
          <p:cNvSpPr txBox="1">
            <a:spLocks/>
          </p:cNvSpPr>
          <p:nvPr/>
        </p:nvSpPr>
        <p:spPr>
          <a:xfrm>
            <a:off x="695003" y="1472185"/>
            <a:ext cx="6119446" cy="5091131"/>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latin typeface="Calibri Light"/>
                <a:ea typeface="Calibri Light"/>
                <a:cs typeface="Calibri Light"/>
              </a:rPr>
              <a:t>Savings</a:t>
            </a:r>
            <a:endParaRPr lang="en-US" sz="1800" b="1">
              <a:cs typeface="Calibri"/>
            </a:endParaRPr>
          </a:p>
          <a:p>
            <a:r>
              <a:rPr lang="en-US" sz="1800">
                <a:latin typeface="Calibri Light"/>
                <a:ea typeface="Calibri Light"/>
                <a:cs typeface="Calibri Light"/>
              </a:rPr>
              <a:t>4-5: </a:t>
            </a:r>
            <a:r>
              <a:rPr lang="en-US" sz="1800">
                <a:latin typeface="Calibri Light"/>
                <a:ea typeface="Calibri Light"/>
                <a:cs typeface="Calibri"/>
              </a:rPr>
              <a:t>Financial institutions often pay interest on deposit accounts to attract customers to deposit money in their institution.</a:t>
            </a:r>
          </a:p>
          <a:p>
            <a:r>
              <a:rPr lang="en-US" sz="1800">
                <a:latin typeface="Calibri Light"/>
                <a:ea typeface="Calibri Light"/>
                <a:cs typeface="Calibri Light"/>
              </a:rPr>
              <a:t>8-3: </a:t>
            </a:r>
            <a:r>
              <a:rPr lang="en-US" sz="1800">
                <a:latin typeface="Calibri Light"/>
                <a:ea typeface="Calibri Light"/>
                <a:cs typeface="Calibri"/>
              </a:rPr>
              <a:t>Financial institutions pay interest to depositors and loan out the money to borrowers who pay interest on their loans. </a:t>
            </a:r>
            <a:endParaRPr lang="en-US" sz="1800">
              <a:latin typeface="Calibri" panose="020F0502020204030204"/>
              <a:ea typeface="Calibri Light"/>
              <a:cs typeface="Calibri"/>
            </a:endParaRPr>
          </a:p>
          <a:p>
            <a:r>
              <a:rPr lang="en-US" sz="1800">
                <a:latin typeface="Calibri Light"/>
                <a:ea typeface="Calibri Light"/>
                <a:cs typeface="Calibri"/>
              </a:rPr>
              <a:t>8-4: Interest earned on savings is the interest rate multiplied by the balance in the account, which includes the original amount saved (principal) and previously earned interest. </a:t>
            </a:r>
            <a:endParaRPr lang="en-US" sz="1800">
              <a:latin typeface="Calibri" panose="020F0502020204030204"/>
              <a:ea typeface="Calibri Light"/>
              <a:cs typeface="Calibri"/>
            </a:endParaRPr>
          </a:p>
          <a:p>
            <a:pPr marL="0" indent="0">
              <a:buNone/>
            </a:pPr>
            <a:r>
              <a:rPr lang="en-US" sz="1800" b="1">
                <a:latin typeface="Calibri Light"/>
                <a:ea typeface="Calibri Light"/>
                <a:cs typeface="Calibri"/>
              </a:rPr>
              <a:t>Investing</a:t>
            </a:r>
          </a:p>
          <a:p>
            <a:pPr marL="285750" indent="-285750"/>
            <a:r>
              <a:rPr lang="en-US" sz="1800">
                <a:latin typeface="Calibri Light"/>
                <a:ea typeface="Calibri Light"/>
                <a:cs typeface="Calibri"/>
              </a:rPr>
              <a:t>8–1:  Investors in financial assets expect an increase in value over time (capital gain) and/ or receipt of regular income, such as interest or dividends.</a:t>
            </a:r>
            <a:endParaRPr lang="en-US" sz="1800">
              <a:latin typeface="Calibri Light"/>
              <a:ea typeface="Calibri Light"/>
              <a:cs typeface="Calibri Light"/>
            </a:endParaRPr>
          </a:p>
          <a:p>
            <a:pPr marL="285750" indent="-285750"/>
            <a:r>
              <a:rPr lang="en-US" sz="1800">
                <a:latin typeface="Calibri Light"/>
                <a:ea typeface="Calibri Light"/>
                <a:cs typeface="Calibri"/>
              </a:rPr>
              <a:t>12 -5: The prices of financial assets change in response to market conditions, interest rates, company performance, new information, and investor demand.</a:t>
            </a:r>
            <a:endParaRPr lang="en-US" sz="1800">
              <a:latin typeface="Calibri Light"/>
              <a:cs typeface="Calibri Light"/>
            </a:endParaRPr>
          </a:p>
        </p:txBody>
      </p:sp>
    </p:spTree>
    <p:extLst>
      <p:ext uri="{BB962C8B-B14F-4D97-AF65-F5344CB8AC3E}">
        <p14:creationId xmlns:p14="http://schemas.microsoft.com/office/powerpoint/2010/main" val="2376824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The Rice and Chessboard Story</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60</a:t>
            </a:fld>
            <a:endParaRPr lang="en-US"/>
          </a:p>
        </p:txBody>
      </p:sp>
      <p:sp>
        <p:nvSpPr>
          <p:cNvPr id="9" name="Text Placeholder 2">
            <a:extLst>
              <a:ext uri="{FF2B5EF4-FFF2-40B4-BE49-F238E27FC236}">
                <a16:creationId xmlns:a16="http://schemas.microsoft.com/office/drawing/2014/main" id="{E356EE88-33FB-53DD-7C5D-C8A5FFC411B1}"/>
              </a:ext>
            </a:extLst>
          </p:cNvPr>
          <p:cNvSpPr txBox="1">
            <a:spLocks/>
          </p:cNvSpPr>
          <p:nvPr/>
        </p:nvSpPr>
        <p:spPr>
          <a:xfrm>
            <a:off x="748117" y="1584154"/>
            <a:ext cx="7152351" cy="420671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Light"/>
                <a:ea typeface="Calibri Light"/>
                <a:cs typeface="Calibri Light"/>
              </a:rPr>
              <a:t>There's a famous legend about the origin of chess that goes like this:</a:t>
            </a:r>
          </a:p>
          <a:p>
            <a:pPr marL="0" indent="0">
              <a:buNone/>
            </a:pPr>
            <a:endParaRPr lang="en-US" sz="2000">
              <a:latin typeface="Calibri Light"/>
              <a:ea typeface="Calibri Light"/>
              <a:cs typeface="Calibri Light"/>
            </a:endParaRPr>
          </a:p>
          <a:p>
            <a:pPr marL="0" indent="0">
              <a:buNone/>
            </a:pPr>
            <a:r>
              <a:rPr lang="en-US" sz="2000">
                <a:latin typeface="Calibri Light"/>
                <a:ea typeface="Calibri Light"/>
                <a:cs typeface="Calibri Light"/>
              </a:rPr>
              <a:t>When the inventor of the game showed it to the emperor of India, the emperor was so impressed by the new game, that he said to the man:</a:t>
            </a:r>
          </a:p>
          <a:p>
            <a:pPr marL="0" indent="0">
              <a:buNone/>
            </a:pPr>
            <a:endParaRPr lang="en-US" sz="2000" b="1">
              <a:latin typeface="Calibri Light"/>
              <a:ea typeface="Calibri Light"/>
              <a:cs typeface="Calibri Light"/>
            </a:endParaRPr>
          </a:p>
          <a:p>
            <a:pPr marL="0" indent="0">
              <a:buNone/>
            </a:pPr>
            <a:r>
              <a:rPr lang="en-US" sz="2000" b="1">
                <a:latin typeface="Calibri Light"/>
                <a:ea typeface="Calibri Light"/>
                <a:cs typeface="Calibri Light"/>
              </a:rPr>
              <a:t>"Name your reward!"</a:t>
            </a:r>
          </a:p>
          <a:p>
            <a:pPr marL="0" indent="0">
              <a:buNone/>
            </a:pPr>
            <a:endParaRPr lang="en-US" sz="2000">
              <a:latin typeface="Calibri Light"/>
              <a:ea typeface="Calibri Light"/>
              <a:cs typeface="Calibri Light"/>
            </a:endParaRPr>
          </a:p>
        </p:txBody>
      </p:sp>
    </p:spTree>
    <p:extLst>
      <p:ext uri="{BB962C8B-B14F-4D97-AF65-F5344CB8AC3E}">
        <p14:creationId xmlns:p14="http://schemas.microsoft.com/office/powerpoint/2010/main" val="1393519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The Rice and Chessboard Story</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61</a:t>
            </a:fld>
            <a:endParaRPr lang="en-US"/>
          </a:p>
        </p:txBody>
      </p:sp>
      <p:sp>
        <p:nvSpPr>
          <p:cNvPr id="9" name="Text Placeholder 2">
            <a:extLst>
              <a:ext uri="{FF2B5EF4-FFF2-40B4-BE49-F238E27FC236}">
                <a16:creationId xmlns:a16="http://schemas.microsoft.com/office/drawing/2014/main" id="{E356EE88-33FB-53DD-7C5D-C8A5FFC411B1}"/>
              </a:ext>
            </a:extLst>
          </p:cNvPr>
          <p:cNvSpPr txBox="1">
            <a:spLocks/>
          </p:cNvSpPr>
          <p:nvPr/>
        </p:nvSpPr>
        <p:spPr>
          <a:xfrm>
            <a:off x="748117" y="1584154"/>
            <a:ext cx="8153836" cy="420671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Light"/>
                <a:ea typeface="Calibri Light"/>
                <a:cs typeface="Calibri Light"/>
              </a:rPr>
              <a:t>The man responded,</a:t>
            </a:r>
          </a:p>
          <a:p>
            <a:pPr marL="0" indent="0">
              <a:buNone/>
            </a:pPr>
            <a:endParaRPr lang="en-US" sz="2000">
              <a:latin typeface="Calibri Light"/>
              <a:ea typeface="Calibri Light"/>
              <a:cs typeface="Calibri Light"/>
            </a:endParaRPr>
          </a:p>
          <a:p>
            <a:pPr marL="0" indent="0">
              <a:buNone/>
            </a:pPr>
            <a:r>
              <a:rPr lang="en-US" sz="2000" b="1">
                <a:latin typeface="Calibri Light"/>
                <a:ea typeface="Calibri Light"/>
                <a:cs typeface="Calibri Light"/>
              </a:rPr>
              <a:t>"Oh emperor, my wishes are simple. I only wish to this. Give me one grain of rice for the first square of the chessboard, two grains for the next square, four for the next, eight for the next, and so on for all 64 squares, with each square having double the number of grains as the square before."</a:t>
            </a:r>
          </a:p>
          <a:p>
            <a:pPr marL="0" indent="0">
              <a:buNone/>
            </a:pPr>
            <a:endParaRPr lang="en-US" sz="2000">
              <a:latin typeface="Calibri Light"/>
              <a:ea typeface="Calibri Light"/>
              <a:cs typeface="Calibri Light"/>
            </a:endParaRPr>
          </a:p>
        </p:txBody>
      </p:sp>
      <p:pic>
        <p:nvPicPr>
          <p:cNvPr id="4" name="Picture 3" descr="A screenshot of a computer game&#10;&#10;Description automatically generated">
            <a:extLst>
              <a:ext uri="{FF2B5EF4-FFF2-40B4-BE49-F238E27FC236}">
                <a16:creationId xmlns:a16="http://schemas.microsoft.com/office/drawing/2014/main" id="{44819353-29AF-AA72-18A2-9765A2A6D6BD}"/>
              </a:ext>
            </a:extLst>
          </p:cNvPr>
          <p:cNvPicPr>
            <a:picLocks noChangeAspect="1"/>
          </p:cNvPicPr>
          <p:nvPr/>
        </p:nvPicPr>
        <p:blipFill rotWithShape="1">
          <a:blip r:embed="rId2"/>
          <a:srcRect l="71928" t="35368" r="5099" b="22316"/>
          <a:stretch/>
        </p:blipFill>
        <p:spPr>
          <a:xfrm>
            <a:off x="3278778" y="3765403"/>
            <a:ext cx="2459835" cy="2608863"/>
          </a:xfrm>
          <a:prstGeom prst="rect">
            <a:avLst/>
          </a:prstGeom>
        </p:spPr>
      </p:pic>
    </p:spTree>
    <p:extLst>
      <p:ext uri="{BB962C8B-B14F-4D97-AF65-F5344CB8AC3E}">
        <p14:creationId xmlns:p14="http://schemas.microsoft.com/office/powerpoint/2010/main" val="14395346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41637"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solidFill>
                  <a:srgbClr val="414A58"/>
                </a:solidFill>
                <a:latin typeface="Calibri"/>
                <a:cs typeface="Calibri"/>
              </a:rPr>
              <a:t>The Rice and Chessboard Story</a:t>
            </a:r>
            <a:endParaRPr lang="en-US"/>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62</a:t>
            </a:fld>
            <a:endParaRPr lang="en-US"/>
          </a:p>
        </p:txBody>
      </p:sp>
      <p:sp>
        <p:nvSpPr>
          <p:cNvPr id="9" name="Text Placeholder 2">
            <a:extLst>
              <a:ext uri="{FF2B5EF4-FFF2-40B4-BE49-F238E27FC236}">
                <a16:creationId xmlns:a16="http://schemas.microsoft.com/office/drawing/2014/main" id="{E356EE88-33FB-53DD-7C5D-C8A5FFC411B1}"/>
              </a:ext>
            </a:extLst>
          </p:cNvPr>
          <p:cNvSpPr txBox="1">
            <a:spLocks/>
          </p:cNvSpPr>
          <p:nvPr/>
        </p:nvSpPr>
        <p:spPr>
          <a:xfrm>
            <a:off x="748117" y="1584154"/>
            <a:ext cx="8153836" cy="4206713"/>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latin typeface="Calibri Light"/>
                <a:ea typeface="Calibri Light"/>
                <a:cs typeface="Calibri Light"/>
              </a:rPr>
              <a:t>The emperor agreed, amazed that the man had asked for such a small reward – or so he thought.</a:t>
            </a:r>
          </a:p>
          <a:p>
            <a:pPr marL="0" indent="0">
              <a:buNone/>
            </a:pPr>
            <a:endParaRPr lang="en-US" sz="2000">
              <a:latin typeface="Calibri Light"/>
              <a:ea typeface="Calibri Light"/>
              <a:cs typeface="Calibri Light"/>
            </a:endParaRPr>
          </a:p>
          <a:p>
            <a:pPr marL="0" indent="0">
              <a:buNone/>
            </a:pPr>
            <a:r>
              <a:rPr lang="en-US" sz="2000">
                <a:latin typeface="Calibri Light"/>
                <a:ea typeface="Calibri Light"/>
                <a:cs typeface="Calibri Light"/>
              </a:rPr>
              <a:t>After a week, his treasurer came back and informed him that the reward would add up to an astronomical sum, far greater than all the rice that could conceivable be produced in many, many centuries!</a:t>
            </a:r>
          </a:p>
          <a:p>
            <a:pPr marL="0" indent="0">
              <a:buNone/>
            </a:pPr>
            <a:endParaRPr lang="en-US" sz="2000">
              <a:latin typeface="Calibri Light"/>
              <a:ea typeface="Calibri Light"/>
              <a:cs typeface="Calibri Light"/>
            </a:endParaRPr>
          </a:p>
          <a:p>
            <a:pPr marL="0" indent="0">
              <a:buNone/>
            </a:pPr>
            <a:r>
              <a:rPr lang="en-US" sz="2000">
                <a:latin typeface="Calibri Light"/>
                <a:ea typeface="Calibri Light"/>
                <a:cs typeface="Calibri Light"/>
              </a:rPr>
              <a:t>Can use the geometric sequences/series too</a:t>
            </a:r>
          </a:p>
        </p:txBody>
      </p:sp>
      <p:pic>
        <p:nvPicPr>
          <p:cNvPr id="4" name="Picture 3" descr="A screenshot of a computer game&#10;&#10;Description automatically generated">
            <a:extLst>
              <a:ext uri="{FF2B5EF4-FFF2-40B4-BE49-F238E27FC236}">
                <a16:creationId xmlns:a16="http://schemas.microsoft.com/office/drawing/2014/main" id="{44819353-29AF-AA72-18A2-9765A2A6D6BD}"/>
              </a:ext>
            </a:extLst>
          </p:cNvPr>
          <p:cNvPicPr>
            <a:picLocks noChangeAspect="1"/>
          </p:cNvPicPr>
          <p:nvPr/>
        </p:nvPicPr>
        <p:blipFill rotWithShape="1">
          <a:blip r:embed="rId2"/>
          <a:srcRect l="71928" t="35368" r="5099" b="22316"/>
          <a:stretch/>
        </p:blipFill>
        <p:spPr>
          <a:xfrm>
            <a:off x="5673636" y="3765403"/>
            <a:ext cx="2459835" cy="2608863"/>
          </a:xfrm>
          <a:prstGeom prst="rect">
            <a:avLst/>
          </a:prstGeom>
        </p:spPr>
      </p:pic>
    </p:spTree>
    <p:extLst>
      <p:ext uri="{BB962C8B-B14F-4D97-AF65-F5344CB8AC3E}">
        <p14:creationId xmlns:p14="http://schemas.microsoft.com/office/powerpoint/2010/main" val="38098690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72AAF1-6E0A-A0F9-AC0E-F10C1B479888}"/>
              </a:ext>
            </a:extLst>
          </p:cNvPr>
          <p:cNvSpPr>
            <a:spLocks noGrp="1"/>
          </p:cNvSpPr>
          <p:nvPr>
            <p:ph type="sldNum" sz="quarter" idx="4"/>
          </p:nvPr>
        </p:nvSpPr>
        <p:spPr/>
        <p:txBody>
          <a:bodyPr/>
          <a:lstStyle/>
          <a:p>
            <a:fld id="{FAEE96CF-4053-2149-B5F9-FD566E7161CA}" type="slidenum">
              <a:rPr lang="en-US" smtClean="0"/>
              <a:pPr/>
              <a:t>63</a:t>
            </a:fld>
            <a:endParaRPr lang="en-US"/>
          </a:p>
        </p:txBody>
      </p:sp>
      <p:sp>
        <p:nvSpPr>
          <p:cNvPr id="3" name="TextBox 2">
            <a:extLst>
              <a:ext uri="{FF2B5EF4-FFF2-40B4-BE49-F238E27FC236}">
                <a16:creationId xmlns:a16="http://schemas.microsoft.com/office/drawing/2014/main" id="{E724D9D3-DEB2-7F73-FFE4-1FEF0CE4EB3D}"/>
              </a:ext>
            </a:extLst>
          </p:cNvPr>
          <p:cNvSpPr txBox="1"/>
          <p:nvPr/>
        </p:nvSpPr>
        <p:spPr>
          <a:xfrm>
            <a:off x="1313234" y="611221"/>
            <a:ext cx="465630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cs typeface="Calibri"/>
              </a:rPr>
              <a:t>Another 3 – Acts </a:t>
            </a:r>
            <a:endParaRPr lang="en-US" sz="4000"/>
          </a:p>
        </p:txBody>
      </p:sp>
      <p:sp>
        <p:nvSpPr>
          <p:cNvPr id="4" name="TextBox 3">
            <a:extLst>
              <a:ext uri="{FF2B5EF4-FFF2-40B4-BE49-F238E27FC236}">
                <a16:creationId xmlns:a16="http://schemas.microsoft.com/office/drawing/2014/main" id="{A85701FB-2172-53C1-7EF1-E7F05BADF1DE}"/>
              </a:ext>
            </a:extLst>
          </p:cNvPr>
          <p:cNvSpPr txBox="1"/>
          <p:nvPr/>
        </p:nvSpPr>
        <p:spPr>
          <a:xfrm>
            <a:off x="3328481" y="1715310"/>
            <a:ext cx="248379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NIGHT EYES</a:t>
            </a:r>
            <a:endParaRPr lang="en-US" sz="3600"/>
          </a:p>
        </p:txBody>
      </p:sp>
      <p:sp>
        <p:nvSpPr>
          <p:cNvPr id="5" name="TextBox 4">
            <a:extLst>
              <a:ext uri="{FF2B5EF4-FFF2-40B4-BE49-F238E27FC236}">
                <a16:creationId xmlns:a16="http://schemas.microsoft.com/office/drawing/2014/main" id="{857F3216-1576-F91D-E26A-F83244B867A2}"/>
              </a:ext>
            </a:extLst>
          </p:cNvPr>
          <p:cNvSpPr txBox="1"/>
          <p:nvPr/>
        </p:nvSpPr>
        <p:spPr>
          <a:xfrm>
            <a:off x="914401" y="6013315"/>
            <a:ext cx="74854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ea typeface="+mn-lt"/>
                <a:cs typeface="+mn-lt"/>
                <a:hlinkClick r:id="rId3"/>
              </a:rPr>
              <a:t>https://www.youtube.com/watch?v=Ns7o5x4V6gY&amp;t=2s</a:t>
            </a:r>
            <a:endParaRPr lang="en-US"/>
          </a:p>
        </p:txBody>
      </p:sp>
      <p:pic>
        <p:nvPicPr>
          <p:cNvPr id="6" name="Online Media 5" title="Act 1 - Night Eyes">
            <a:hlinkClick r:id="" action="ppaction://media"/>
            <a:extLst>
              <a:ext uri="{FF2B5EF4-FFF2-40B4-BE49-F238E27FC236}">
                <a16:creationId xmlns:a16="http://schemas.microsoft.com/office/drawing/2014/main" id="{628078EA-C1DC-85B2-F71E-936C9A1CDD5B}"/>
              </a:ext>
            </a:extLst>
          </p:cNvPr>
          <p:cNvPicPr>
            <a:picLocks noRot="1" noChangeAspect="1"/>
          </p:cNvPicPr>
          <p:nvPr>
            <a:videoFile r:link="rId1"/>
          </p:nvPr>
        </p:nvPicPr>
        <p:blipFill>
          <a:blip r:embed="rId4"/>
          <a:stretch>
            <a:fillRect/>
          </a:stretch>
        </p:blipFill>
        <p:spPr>
          <a:xfrm>
            <a:off x="914400" y="1362075"/>
            <a:ext cx="7315200" cy="4133850"/>
          </a:xfrm>
          <a:prstGeom prst="rect">
            <a:avLst/>
          </a:prstGeom>
        </p:spPr>
      </p:pic>
    </p:spTree>
    <p:extLst>
      <p:ext uri="{BB962C8B-B14F-4D97-AF65-F5344CB8AC3E}">
        <p14:creationId xmlns:p14="http://schemas.microsoft.com/office/powerpoint/2010/main" val="37059119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C71974F-F338-CEB8-B232-27F6CCFB66E2}"/>
              </a:ext>
            </a:extLst>
          </p:cNvPr>
          <p:cNvSpPr>
            <a:spLocks noGrp="1"/>
          </p:cNvSpPr>
          <p:nvPr>
            <p:ph type="sldNum" sz="quarter" idx="4"/>
          </p:nvPr>
        </p:nvSpPr>
        <p:spPr/>
        <p:txBody>
          <a:bodyPr/>
          <a:lstStyle/>
          <a:p>
            <a:fld id="{FAEE96CF-4053-2149-B5F9-FD566E7161CA}" type="slidenum">
              <a:rPr lang="en-US" smtClean="0"/>
              <a:pPr/>
              <a:t>64</a:t>
            </a:fld>
            <a:endParaRPr lang="en-US"/>
          </a:p>
        </p:txBody>
      </p:sp>
      <p:sp>
        <p:nvSpPr>
          <p:cNvPr id="3" name="TextBox 2">
            <a:extLst>
              <a:ext uri="{FF2B5EF4-FFF2-40B4-BE49-F238E27FC236}">
                <a16:creationId xmlns:a16="http://schemas.microsoft.com/office/drawing/2014/main" id="{983D8533-844F-63DB-65EF-F6569B5C45D1}"/>
              </a:ext>
            </a:extLst>
          </p:cNvPr>
          <p:cNvSpPr txBox="1"/>
          <p:nvPr/>
        </p:nvSpPr>
        <p:spPr>
          <a:xfrm>
            <a:off x="3203737" y="574003"/>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ea typeface="Calibri"/>
                <a:cs typeface="Calibri"/>
              </a:rPr>
              <a:t>Take Aways:</a:t>
            </a:r>
            <a:endParaRPr lang="en-US"/>
          </a:p>
        </p:txBody>
      </p:sp>
      <p:sp>
        <p:nvSpPr>
          <p:cNvPr id="4" name="TextBox 3">
            <a:extLst>
              <a:ext uri="{FF2B5EF4-FFF2-40B4-BE49-F238E27FC236}">
                <a16:creationId xmlns:a16="http://schemas.microsoft.com/office/drawing/2014/main" id="{AB7C4651-E3EC-E622-D6A4-B7A8D7AD0412}"/>
              </a:ext>
            </a:extLst>
          </p:cNvPr>
          <p:cNvSpPr txBox="1"/>
          <p:nvPr/>
        </p:nvSpPr>
        <p:spPr>
          <a:xfrm>
            <a:off x="690805" y="1982312"/>
            <a:ext cx="2743199"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39334270-1E83-F5D1-3630-329740E7BE8F}"/>
              </a:ext>
            </a:extLst>
          </p:cNvPr>
          <p:cNvSpPr txBox="1"/>
          <p:nvPr/>
        </p:nvSpPr>
        <p:spPr>
          <a:xfrm>
            <a:off x="263641" y="1281495"/>
            <a:ext cx="8883693"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a:ea typeface="Calibri"/>
                <a:cs typeface="Calibri"/>
              </a:rPr>
              <a:t>The Strong Connection between Investment Growth  And The Gradient Of The Function Describing That Growth</a:t>
            </a:r>
          </a:p>
          <a:p>
            <a:endParaRPr lang="en-US" sz="2800">
              <a:ea typeface="Calibri"/>
              <a:cs typeface="Calibri"/>
            </a:endParaRPr>
          </a:p>
          <a:p>
            <a:pPr marL="457200" indent="-457200">
              <a:buFont typeface="Arial"/>
              <a:buChar char="•"/>
            </a:pPr>
            <a:r>
              <a:rPr lang="en-US" sz="2800">
                <a:ea typeface="Calibri"/>
                <a:cs typeface="Calibri"/>
              </a:rPr>
              <a:t>The Practical Application Of A Mathematical Concept</a:t>
            </a:r>
          </a:p>
          <a:p>
            <a:pPr marL="457200" indent="-457200">
              <a:buFont typeface="Arial"/>
              <a:buChar char="•"/>
            </a:pPr>
            <a:endParaRPr lang="en-US" sz="2800">
              <a:ea typeface="Calibri"/>
              <a:cs typeface="Calibri"/>
            </a:endParaRPr>
          </a:p>
          <a:p>
            <a:pPr marL="457200" indent="-457200">
              <a:buFont typeface="Arial"/>
              <a:buChar char="•"/>
            </a:pPr>
            <a:r>
              <a:rPr lang="en-US" sz="2800">
                <a:ea typeface="Calibri"/>
                <a:cs typeface="Calibri"/>
              </a:rPr>
              <a:t>Graphic Representation of Growth </a:t>
            </a:r>
          </a:p>
          <a:p>
            <a:endParaRPr lang="en-US" sz="2800">
              <a:ea typeface="Calibri"/>
              <a:cs typeface="Calibri"/>
            </a:endParaRPr>
          </a:p>
          <a:p>
            <a:pPr marL="457200" indent="-457200">
              <a:buFont typeface="Arial"/>
              <a:buChar char="•"/>
            </a:pPr>
            <a:r>
              <a:rPr lang="en-US" sz="2800">
                <a:ea typeface="Calibri"/>
                <a:cs typeface="Calibri"/>
              </a:rPr>
              <a:t>How To Set Up A Function To Describe Certain Types Of Growth </a:t>
            </a:r>
          </a:p>
          <a:p>
            <a:endParaRPr lang="en-US" sz="2800">
              <a:ea typeface="Calibri"/>
              <a:cs typeface="Calibri"/>
            </a:endParaRPr>
          </a:p>
          <a:p>
            <a:pPr marL="457200" indent="-457200">
              <a:buFont typeface="Arial"/>
              <a:buChar char="•"/>
            </a:pPr>
            <a:r>
              <a:rPr lang="en-US" sz="2800">
                <a:ea typeface="Calibri"/>
                <a:cs typeface="Calibri"/>
              </a:rPr>
              <a:t>Similarities And Differences </a:t>
            </a:r>
          </a:p>
          <a:p>
            <a:pPr marL="457200" indent="-457200">
              <a:buFont typeface="Arial"/>
              <a:buChar char="•"/>
            </a:pPr>
            <a:endParaRPr lang="en-US" sz="2800">
              <a:ea typeface="Calibri"/>
              <a:cs typeface="Calibri"/>
            </a:endParaRPr>
          </a:p>
        </p:txBody>
      </p:sp>
    </p:spTree>
    <p:extLst>
      <p:ext uri="{BB962C8B-B14F-4D97-AF65-F5344CB8AC3E}">
        <p14:creationId xmlns:p14="http://schemas.microsoft.com/office/powerpoint/2010/main" val="1150649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601480" y="550982"/>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Contact Me</a:t>
            </a:r>
            <a:endParaRPr lang="en-US" sz="3300"/>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65</a:t>
            </a:fld>
            <a:endParaRPr lang="en-US"/>
          </a:p>
        </p:txBody>
      </p:sp>
      <p:sp>
        <p:nvSpPr>
          <p:cNvPr id="4" name="Text Placeholder 2">
            <a:extLst>
              <a:ext uri="{FF2B5EF4-FFF2-40B4-BE49-F238E27FC236}">
                <a16:creationId xmlns:a16="http://schemas.microsoft.com/office/drawing/2014/main" id="{5EADB287-EA89-CAFF-D9FF-9F2A25AE861B}"/>
              </a:ext>
            </a:extLst>
          </p:cNvPr>
          <p:cNvSpPr txBox="1">
            <a:spLocks/>
          </p:cNvSpPr>
          <p:nvPr/>
        </p:nvSpPr>
        <p:spPr>
          <a:xfrm>
            <a:off x="3742016" y="2650942"/>
            <a:ext cx="7506085" cy="908239"/>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a:buNone/>
            </a:pPr>
            <a:r>
              <a:rPr lang="en-US" b="1">
                <a:ea typeface="+mn-lt"/>
                <a:cs typeface="+mn-lt"/>
              </a:rPr>
              <a:t>Maria Michelsson</a:t>
            </a:r>
            <a:endParaRPr lang="en-US">
              <a:ea typeface="+mn-lt"/>
              <a:cs typeface="+mn-lt"/>
            </a:endParaRPr>
          </a:p>
          <a:p>
            <a:pPr marL="342900" lvl="1">
              <a:buNone/>
            </a:pPr>
            <a:r>
              <a:rPr lang="en-US">
                <a:solidFill>
                  <a:srgbClr val="0070C0"/>
                </a:solidFill>
                <a:ea typeface="+mn-lt"/>
                <a:cs typeface="+mn-lt"/>
                <a:hlinkClick r:id="rId2">
                  <a:extLst>
                    <a:ext uri="{A12FA001-AC4F-418D-AE19-62706E023703}">
                      <ahyp:hlinkClr xmlns:ahyp="http://schemas.microsoft.com/office/drawing/2018/hyperlinkcolor" val="tx"/>
                    </a:ext>
                  </a:extLst>
                </a:hlinkClick>
              </a:rPr>
              <a:t>Mcsmcm@gmail.com</a:t>
            </a:r>
            <a:endParaRPr lang="en-US">
              <a:ea typeface="+mn-lt"/>
              <a:cs typeface="+mn-lt"/>
            </a:endParaRPr>
          </a:p>
          <a:p>
            <a:pPr marL="0" indent="0">
              <a:buNone/>
            </a:pPr>
            <a:endParaRPr lang="en-US" sz="1800" b="1">
              <a:latin typeface="Calibri Light"/>
              <a:ea typeface="Calibri Light"/>
              <a:cs typeface="Calibri Light"/>
            </a:endParaRPr>
          </a:p>
          <a:p>
            <a:pPr marL="0" indent="0">
              <a:buNone/>
            </a:pPr>
            <a:endParaRPr lang="en-US" sz="1800">
              <a:latin typeface="Calibri"/>
              <a:ea typeface="+mn-lt"/>
              <a:cs typeface="Calibri"/>
            </a:endParaRPr>
          </a:p>
          <a:p>
            <a:pPr marL="0" indent="0">
              <a:buNone/>
            </a:pPr>
            <a:endParaRPr lang="en-US" sz="1950">
              <a:latin typeface="Calibri Light" panose="020F0302020204030204" pitchFamily="34" charset="0"/>
              <a:ea typeface="+mn-lt"/>
              <a:cs typeface="Calibri Light"/>
            </a:endParaRPr>
          </a:p>
        </p:txBody>
      </p:sp>
      <p:pic>
        <p:nvPicPr>
          <p:cNvPr id="7" name="Picture 6" descr="A person smiling at the camera&#10;&#10;Description automatically generated">
            <a:extLst>
              <a:ext uri="{FF2B5EF4-FFF2-40B4-BE49-F238E27FC236}">
                <a16:creationId xmlns:a16="http://schemas.microsoft.com/office/drawing/2014/main" id="{2CD4F2FE-6B6F-0FDF-6506-19EA33531E3F}"/>
              </a:ext>
            </a:extLst>
          </p:cNvPr>
          <p:cNvPicPr>
            <a:picLocks noChangeAspect="1"/>
          </p:cNvPicPr>
          <p:nvPr/>
        </p:nvPicPr>
        <p:blipFill>
          <a:blip r:embed="rId3"/>
          <a:stretch>
            <a:fillRect/>
          </a:stretch>
        </p:blipFill>
        <p:spPr>
          <a:xfrm>
            <a:off x="796614" y="2191824"/>
            <a:ext cx="2670760" cy="2740521"/>
          </a:xfrm>
          <a:prstGeom prst="rect">
            <a:avLst/>
          </a:prstGeom>
        </p:spPr>
      </p:pic>
    </p:spTree>
    <p:extLst>
      <p:ext uri="{BB962C8B-B14F-4D97-AF65-F5344CB8AC3E}">
        <p14:creationId xmlns:p14="http://schemas.microsoft.com/office/powerpoint/2010/main" val="1377641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66</a:t>
            </a:fld>
            <a:endParaRPr lang="en-US"/>
          </a:p>
        </p:txBody>
      </p:sp>
      <p:sp>
        <p:nvSpPr>
          <p:cNvPr id="8" name="Rectangle 7">
            <a:extLst>
              <a:ext uri="{FF2B5EF4-FFF2-40B4-BE49-F238E27FC236}">
                <a16:creationId xmlns:a16="http://schemas.microsoft.com/office/drawing/2014/main" id="{E61E73EA-1673-AD48-5B6C-47A3389AC7B3}"/>
              </a:ext>
            </a:extLst>
          </p:cNvPr>
          <p:cNvSpPr/>
          <p:nvPr/>
        </p:nvSpPr>
        <p:spPr>
          <a:xfrm>
            <a:off x="-5984" y="-2993"/>
            <a:ext cx="9155968" cy="63792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 shot of a flyer&#10;&#10;Description automatically generated">
            <a:extLst>
              <a:ext uri="{FF2B5EF4-FFF2-40B4-BE49-F238E27FC236}">
                <a16:creationId xmlns:a16="http://schemas.microsoft.com/office/drawing/2014/main" id="{B592F00B-FB57-F3E5-34F1-A98956E5A573}"/>
              </a:ext>
            </a:extLst>
          </p:cNvPr>
          <p:cNvPicPr>
            <a:picLocks noChangeAspect="1"/>
          </p:cNvPicPr>
          <p:nvPr/>
        </p:nvPicPr>
        <p:blipFill>
          <a:blip r:embed="rId2"/>
          <a:stretch>
            <a:fillRect/>
          </a:stretch>
        </p:blipFill>
        <p:spPr>
          <a:xfrm>
            <a:off x="0" y="608967"/>
            <a:ext cx="9144000" cy="5161322"/>
          </a:xfrm>
          <a:prstGeom prst="rect">
            <a:avLst/>
          </a:prstGeom>
        </p:spPr>
      </p:pic>
    </p:spTree>
    <p:extLst>
      <p:ext uri="{BB962C8B-B14F-4D97-AF65-F5344CB8AC3E}">
        <p14:creationId xmlns:p14="http://schemas.microsoft.com/office/powerpoint/2010/main" val="6668384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67</a:t>
            </a:fld>
            <a:endParaRPr lang="en-US"/>
          </a:p>
        </p:txBody>
      </p:sp>
      <p:sp>
        <p:nvSpPr>
          <p:cNvPr id="9" name="Title 1">
            <a:extLst>
              <a:ext uri="{FF2B5EF4-FFF2-40B4-BE49-F238E27FC236}">
                <a16:creationId xmlns:a16="http://schemas.microsoft.com/office/drawing/2014/main" id="{AEB4A13D-47A3-074C-3D52-3DC1C6281CBE}"/>
              </a:ext>
            </a:extLst>
          </p:cNvPr>
          <p:cNvSpPr txBox="1">
            <a:spLocks/>
          </p:cNvSpPr>
          <p:nvPr/>
        </p:nvSpPr>
        <p:spPr>
          <a:xfrm>
            <a:off x="601480" y="658699"/>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Find A Local State Program</a:t>
            </a:r>
            <a:endParaRPr lang="en-US" sz="3300">
              <a:ea typeface="Calibri Light" panose="020F0302020204030204"/>
              <a:cs typeface="Calibri Light" panose="020F0302020204030204"/>
            </a:endParaRPr>
          </a:p>
        </p:txBody>
      </p:sp>
      <p:sp>
        <p:nvSpPr>
          <p:cNvPr id="27" name="TextBox 26">
            <a:extLst>
              <a:ext uri="{FF2B5EF4-FFF2-40B4-BE49-F238E27FC236}">
                <a16:creationId xmlns:a16="http://schemas.microsoft.com/office/drawing/2014/main" id="{743C6363-2574-3C33-4C9E-CF8932D29866}"/>
              </a:ext>
            </a:extLst>
          </p:cNvPr>
          <p:cNvSpPr txBox="1"/>
          <p:nvPr/>
        </p:nvSpPr>
        <p:spPr>
          <a:xfrm>
            <a:off x="2953658" y="3638551"/>
            <a:ext cx="3245756" cy="996017"/>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endParaRPr lang="en-US" sz="1800" b="1">
              <a:latin typeface="Calibri Light"/>
              <a:ea typeface="Calibri Light"/>
              <a:cs typeface="Calibri Light"/>
            </a:endParaRPr>
          </a:p>
          <a:p>
            <a:pPr algn="ctr"/>
            <a:r>
              <a:rPr lang="en-US" sz="1800" b="1" u="sng">
                <a:solidFill>
                  <a:schemeClr val="tx1"/>
                </a:solidFill>
                <a:latin typeface="Calibri Light"/>
                <a:ea typeface="Calibri Light"/>
                <a:cs typeface="Calibri Light"/>
              </a:rPr>
              <a:t>Search our Directory</a:t>
            </a:r>
            <a:endParaRPr lang="en-US" sz="1350" u="sng">
              <a:solidFill>
                <a:schemeClr val="tx1"/>
              </a:solidFill>
              <a:ea typeface="Calibri"/>
              <a:cs typeface="Calibri"/>
            </a:endParaRPr>
          </a:p>
          <a:p>
            <a:pPr algn="ctr"/>
            <a:endParaRPr lang="en-US" sz="1800" b="1">
              <a:latin typeface="Calibri Light"/>
              <a:ea typeface="Calibri Light"/>
              <a:cs typeface="Calibri Light"/>
            </a:endParaRPr>
          </a:p>
        </p:txBody>
      </p:sp>
      <p:sp>
        <p:nvSpPr>
          <p:cNvPr id="29" name="TextBox 28">
            <a:extLst>
              <a:ext uri="{FF2B5EF4-FFF2-40B4-BE49-F238E27FC236}">
                <a16:creationId xmlns:a16="http://schemas.microsoft.com/office/drawing/2014/main" id="{40B93993-A704-4893-DE0B-494D05165209}"/>
              </a:ext>
            </a:extLst>
          </p:cNvPr>
          <p:cNvSpPr txBox="1"/>
          <p:nvPr/>
        </p:nvSpPr>
        <p:spPr>
          <a:xfrm>
            <a:off x="649515" y="2141764"/>
            <a:ext cx="8044543"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a:latin typeface="Calibri Light"/>
                <a:ea typeface="Calibri Light"/>
                <a:cs typeface="Arial"/>
              </a:rPr>
              <a:t>CEE's affiliated network of 200 organizations educates the educators: providing the curriculum tools, the pedagogical support, and the community of peers that instruct, inspire, and guide. They are the ears on the street and a voice in the community for our programs.</a:t>
            </a:r>
          </a:p>
        </p:txBody>
      </p:sp>
      <p:sp>
        <p:nvSpPr>
          <p:cNvPr id="30" name="TextBox 29">
            <a:extLst>
              <a:ext uri="{FF2B5EF4-FFF2-40B4-BE49-F238E27FC236}">
                <a16:creationId xmlns:a16="http://schemas.microsoft.com/office/drawing/2014/main" id="{840F2F0B-8200-D39D-23DA-252C3E91C2E8}"/>
              </a:ext>
            </a:extLst>
          </p:cNvPr>
          <p:cNvSpPr txBox="1"/>
          <p:nvPr/>
        </p:nvSpPr>
        <p:spPr>
          <a:xfrm>
            <a:off x="3543300" y="3257550"/>
            <a:ext cx="2057400"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endParaRPr lang="en-US" sz="1350"/>
          </a:p>
        </p:txBody>
      </p:sp>
      <p:sp>
        <p:nvSpPr>
          <p:cNvPr id="31" name="TextBox 30">
            <a:extLst>
              <a:ext uri="{FF2B5EF4-FFF2-40B4-BE49-F238E27FC236}">
                <a16:creationId xmlns:a16="http://schemas.microsoft.com/office/drawing/2014/main" id="{5B0B4488-1BFB-7545-B59B-1541FFDF5DCC}"/>
              </a:ext>
            </a:extLst>
          </p:cNvPr>
          <p:cNvSpPr txBox="1"/>
          <p:nvPr/>
        </p:nvSpPr>
        <p:spPr>
          <a:xfrm>
            <a:off x="1701801" y="5253265"/>
            <a:ext cx="5849257"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350">
                <a:latin typeface="Calibri Light"/>
                <a:ea typeface="Calibri Light"/>
                <a:cs typeface="Calibri Light"/>
                <a:hlinkClick r:id="rId2"/>
              </a:rPr>
              <a:t>https://www.councilforeconed.org/about/state-affiliates/</a:t>
            </a:r>
            <a:endParaRPr lang="en-US" sz="1350">
              <a:latin typeface="Calibri Light"/>
              <a:ea typeface="Calibri Light"/>
              <a:cs typeface="Calibri Light"/>
            </a:endParaRPr>
          </a:p>
        </p:txBody>
      </p:sp>
    </p:spTree>
    <p:extLst>
      <p:ext uri="{BB962C8B-B14F-4D97-AF65-F5344CB8AC3E}">
        <p14:creationId xmlns:p14="http://schemas.microsoft.com/office/powerpoint/2010/main" val="39036924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68</a:t>
            </a:fld>
            <a:endParaRPr lang="en-US"/>
          </a:p>
        </p:txBody>
      </p:sp>
      <p:sp>
        <p:nvSpPr>
          <p:cNvPr id="9" name="Title 1">
            <a:extLst>
              <a:ext uri="{FF2B5EF4-FFF2-40B4-BE49-F238E27FC236}">
                <a16:creationId xmlns:a16="http://schemas.microsoft.com/office/drawing/2014/main" id="{AEB4A13D-47A3-074C-3D52-3DC1C6281CBE}"/>
              </a:ext>
            </a:extLst>
          </p:cNvPr>
          <p:cNvSpPr txBox="1">
            <a:spLocks/>
          </p:cNvSpPr>
          <p:nvPr/>
        </p:nvSpPr>
        <p:spPr>
          <a:xfrm>
            <a:off x="601480" y="634762"/>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Our Generous Sponsors and Partners</a:t>
            </a:r>
            <a:endParaRPr lang="en-US" sz="3300">
              <a:solidFill>
                <a:srgbClr val="414A58"/>
              </a:solidFill>
              <a:latin typeface="Calibri"/>
              <a:ea typeface="Calibri"/>
              <a:cs typeface="Calibri"/>
            </a:endParaRPr>
          </a:p>
        </p:txBody>
      </p:sp>
      <p:pic>
        <p:nvPicPr>
          <p:cNvPr id="6" name="Picture 5" descr="Google Shape;119;p25">
            <a:extLst>
              <a:ext uri="{FF2B5EF4-FFF2-40B4-BE49-F238E27FC236}">
                <a16:creationId xmlns:a16="http://schemas.microsoft.com/office/drawing/2014/main" id="{4AAC15D2-81A2-2291-6CDC-2718F7E2E9D1}"/>
              </a:ext>
            </a:extLst>
          </p:cNvPr>
          <p:cNvPicPr>
            <a:picLocks noChangeAspect="1"/>
          </p:cNvPicPr>
          <p:nvPr/>
        </p:nvPicPr>
        <p:blipFill>
          <a:blip r:embed="rId2"/>
          <a:stretch>
            <a:fillRect/>
          </a:stretch>
        </p:blipFill>
        <p:spPr>
          <a:xfrm>
            <a:off x="1101611" y="2512220"/>
            <a:ext cx="1874610" cy="1035957"/>
          </a:xfrm>
          <a:prstGeom prst="rect">
            <a:avLst/>
          </a:prstGeom>
        </p:spPr>
      </p:pic>
      <p:pic>
        <p:nvPicPr>
          <p:cNvPr id="7" name="Picture 6" descr="Google Shape;117;p25">
            <a:extLst>
              <a:ext uri="{FF2B5EF4-FFF2-40B4-BE49-F238E27FC236}">
                <a16:creationId xmlns:a16="http://schemas.microsoft.com/office/drawing/2014/main" id="{6CEB98DA-6903-D381-EF0D-DB152C42BED6}"/>
              </a:ext>
            </a:extLst>
          </p:cNvPr>
          <p:cNvPicPr>
            <a:picLocks noChangeAspect="1"/>
          </p:cNvPicPr>
          <p:nvPr/>
        </p:nvPicPr>
        <p:blipFill>
          <a:blip r:embed="rId3"/>
          <a:stretch>
            <a:fillRect/>
          </a:stretch>
        </p:blipFill>
        <p:spPr>
          <a:xfrm>
            <a:off x="4156983" y="2292804"/>
            <a:ext cx="1463335" cy="1463335"/>
          </a:xfrm>
          <a:prstGeom prst="rect">
            <a:avLst/>
          </a:prstGeom>
          <a:ln>
            <a:noFill/>
          </a:ln>
        </p:spPr>
      </p:pic>
      <p:pic>
        <p:nvPicPr>
          <p:cNvPr id="10" name="Picture 9" descr="Google Shape;112;p25">
            <a:extLst>
              <a:ext uri="{FF2B5EF4-FFF2-40B4-BE49-F238E27FC236}">
                <a16:creationId xmlns:a16="http://schemas.microsoft.com/office/drawing/2014/main" id="{7B6575D9-0F8A-02E8-FCC7-8604EC292739}"/>
              </a:ext>
            </a:extLst>
          </p:cNvPr>
          <p:cNvPicPr>
            <a:picLocks noChangeAspect="1"/>
          </p:cNvPicPr>
          <p:nvPr/>
        </p:nvPicPr>
        <p:blipFill>
          <a:blip r:embed="rId4"/>
          <a:stretch>
            <a:fillRect/>
          </a:stretch>
        </p:blipFill>
        <p:spPr>
          <a:xfrm>
            <a:off x="815294" y="4012973"/>
            <a:ext cx="3976121" cy="1834583"/>
          </a:xfrm>
          <a:prstGeom prst="rect">
            <a:avLst/>
          </a:prstGeom>
        </p:spPr>
      </p:pic>
      <p:pic>
        <p:nvPicPr>
          <p:cNvPr id="11" name="Picture 10" descr="Google Shape;116;p25">
            <a:extLst>
              <a:ext uri="{FF2B5EF4-FFF2-40B4-BE49-F238E27FC236}">
                <a16:creationId xmlns:a16="http://schemas.microsoft.com/office/drawing/2014/main" id="{4C2BD4D4-AF61-5712-973B-3C6A7660C04E}"/>
              </a:ext>
            </a:extLst>
          </p:cNvPr>
          <p:cNvPicPr>
            <a:picLocks noChangeAspect="1"/>
          </p:cNvPicPr>
          <p:nvPr/>
        </p:nvPicPr>
        <p:blipFill>
          <a:blip r:embed="rId5"/>
          <a:stretch>
            <a:fillRect/>
          </a:stretch>
        </p:blipFill>
        <p:spPr>
          <a:xfrm>
            <a:off x="6292736" y="4410416"/>
            <a:ext cx="1657350" cy="878681"/>
          </a:xfrm>
          <a:prstGeom prst="rect">
            <a:avLst/>
          </a:prstGeom>
          <a:ln>
            <a:noFill/>
          </a:ln>
        </p:spPr>
      </p:pic>
      <p:pic>
        <p:nvPicPr>
          <p:cNvPr id="14" name="Picture 13" descr="Google Shape;120;p25">
            <a:extLst>
              <a:ext uri="{FF2B5EF4-FFF2-40B4-BE49-F238E27FC236}">
                <a16:creationId xmlns:a16="http://schemas.microsoft.com/office/drawing/2014/main" id="{C6A7FFE9-A8DA-9185-35E7-087848F39AEC}"/>
              </a:ext>
            </a:extLst>
          </p:cNvPr>
          <p:cNvPicPr>
            <a:picLocks noChangeAspect="1"/>
          </p:cNvPicPr>
          <p:nvPr/>
        </p:nvPicPr>
        <p:blipFill>
          <a:blip r:embed="rId6"/>
          <a:stretch>
            <a:fillRect/>
          </a:stretch>
        </p:blipFill>
        <p:spPr>
          <a:xfrm>
            <a:off x="6242277" y="2672670"/>
            <a:ext cx="2035969" cy="985838"/>
          </a:xfrm>
          <a:prstGeom prst="rect">
            <a:avLst/>
          </a:prstGeom>
        </p:spPr>
      </p:pic>
    </p:spTree>
    <p:extLst>
      <p:ext uri="{BB962C8B-B14F-4D97-AF65-F5344CB8AC3E}">
        <p14:creationId xmlns:p14="http://schemas.microsoft.com/office/powerpoint/2010/main" val="9017380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69</a:t>
            </a:fld>
            <a:endParaRPr lang="en-US"/>
          </a:p>
        </p:txBody>
      </p:sp>
      <p:sp>
        <p:nvSpPr>
          <p:cNvPr id="9" name="Title 1">
            <a:extLst>
              <a:ext uri="{FF2B5EF4-FFF2-40B4-BE49-F238E27FC236}">
                <a16:creationId xmlns:a16="http://schemas.microsoft.com/office/drawing/2014/main" id="{AEB4A13D-47A3-074C-3D52-3DC1C6281CBE}"/>
              </a:ext>
            </a:extLst>
          </p:cNvPr>
          <p:cNvSpPr txBox="1">
            <a:spLocks/>
          </p:cNvSpPr>
          <p:nvPr/>
        </p:nvSpPr>
        <p:spPr>
          <a:xfrm>
            <a:off x="553605"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CEE Student Programs</a:t>
            </a:r>
            <a:endParaRPr lang="en-US" sz="3300">
              <a:solidFill>
                <a:srgbClr val="414A58"/>
              </a:solidFill>
              <a:latin typeface="Calibri"/>
              <a:ea typeface="Calibri"/>
              <a:cs typeface="Calibri"/>
            </a:endParaRPr>
          </a:p>
        </p:txBody>
      </p:sp>
      <p:sp>
        <p:nvSpPr>
          <p:cNvPr id="17" name="TextBox 16">
            <a:extLst>
              <a:ext uri="{FF2B5EF4-FFF2-40B4-BE49-F238E27FC236}">
                <a16:creationId xmlns:a16="http://schemas.microsoft.com/office/drawing/2014/main" id="{C79EA819-B033-9D42-D426-4EE5A91DFD8C}"/>
              </a:ext>
            </a:extLst>
          </p:cNvPr>
          <p:cNvSpPr txBox="1"/>
          <p:nvPr/>
        </p:nvSpPr>
        <p:spPr>
          <a:xfrm>
            <a:off x="1580244" y="2029279"/>
            <a:ext cx="5876470" cy="1032302"/>
          </a:xfrm>
          <a:prstGeom prst="roundRect">
            <a:avLst/>
          </a:prstGeom>
          <a:solidFill>
            <a:schemeClr val="accent2">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endParaRPr lang="en-US" sz="1800" b="1">
              <a:latin typeface="Calibri Light"/>
              <a:ea typeface="Calibri Light"/>
              <a:cs typeface="Calibri Light"/>
            </a:endParaRPr>
          </a:p>
          <a:p>
            <a:pPr algn="ctr"/>
            <a:r>
              <a:rPr lang="en-US" sz="1800" b="1" u="sng">
                <a:solidFill>
                  <a:schemeClr val="tx1"/>
                </a:solidFill>
                <a:latin typeface="Calibri Light"/>
                <a:ea typeface="Calibri Light"/>
                <a:cs typeface="Calibri Light"/>
                <a:hlinkClick r:id="rId2">
                  <a:extLst>
                    <a:ext uri="{A12FA001-AC4F-418D-AE19-62706E023703}">
                      <ahyp:hlinkClr xmlns:ahyp="http://schemas.microsoft.com/office/drawing/2018/hyperlinkcolor" val="tx"/>
                    </a:ext>
                  </a:extLst>
                </a:hlinkClick>
              </a:rPr>
              <a:t>Invest in Girls</a:t>
            </a:r>
            <a:endParaRPr lang="en-US" sz="1350">
              <a:solidFill>
                <a:schemeClr val="tx1"/>
              </a:solidFill>
              <a:hlinkClick r:id="rId2">
                <a:extLst>
                  <a:ext uri="{A12FA001-AC4F-418D-AE19-62706E023703}">
                    <ahyp:hlinkClr xmlns:ahyp="http://schemas.microsoft.com/office/drawing/2018/hyperlinkcolor" val="tx"/>
                  </a:ext>
                </a:extLst>
              </a:hlinkClick>
            </a:endParaRPr>
          </a:p>
          <a:p>
            <a:pPr algn="ctr"/>
            <a:endParaRPr lang="en-US" sz="1800" b="1">
              <a:latin typeface="Calibri Light"/>
              <a:ea typeface="Calibri Light"/>
              <a:cs typeface="Calibri Light"/>
            </a:endParaRPr>
          </a:p>
        </p:txBody>
      </p:sp>
      <p:sp>
        <p:nvSpPr>
          <p:cNvPr id="20" name="TextBox 19">
            <a:extLst>
              <a:ext uri="{FF2B5EF4-FFF2-40B4-BE49-F238E27FC236}">
                <a16:creationId xmlns:a16="http://schemas.microsoft.com/office/drawing/2014/main" id="{D40BAB6F-8263-5A04-AD94-3C03CA1DB2ED}"/>
              </a:ext>
            </a:extLst>
          </p:cNvPr>
          <p:cNvSpPr txBox="1"/>
          <p:nvPr/>
        </p:nvSpPr>
        <p:spPr>
          <a:xfrm>
            <a:off x="2079171" y="3281136"/>
            <a:ext cx="5377541" cy="996017"/>
          </a:xfrm>
          <a:prstGeom prst="roundRect">
            <a:avLst/>
          </a:prstGeom>
          <a:solidFill>
            <a:schemeClr val="accent2">
              <a:lumMod val="60000"/>
              <a:lumOff val="40000"/>
            </a:schemeClr>
          </a:solidFill>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endParaRPr lang="en-US" sz="1800" b="1">
              <a:latin typeface="Calibri Light"/>
              <a:ea typeface="Calibri Light"/>
              <a:cs typeface="Calibri Light"/>
            </a:endParaRPr>
          </a:p>
          <a:p>
            <a:pPr algn="ctr"/>
            <a:r>
              <a:rPr lang="en-US" sz="1800" b="1" u="sng">
                <a:solidFill>
                  <a:schemeClr val="tx1"/>
                </a:solidFill>
                <a:latin typeface="Calibri Light"/>
                <a:ea typeface="Calibri Light"/>
                <a:cs typeface="Calibri Light"/>
                <a:hlinkClick r:id="rId3">
                  <a:extLst>
                    <a:ext uri="{A12FA001-AC4F-418D-AE19-62706E023703}">
                      <ahyp:hlinkClr xmlns:ahyp="http://schemas.microsoft.com/office/drawing/2018/hyperlinkcolor" val="tx"/>
                    </a:ext>
                  </a:extLst>
                </a:hlinkClick>
              </a:rPr>
              <a:t>National Economics Challenge</a:t>
            </a:r>
          </a:p>
          <a:p>
            <a:pPr algn="ctr"/>
            <a:endParaRPr lang="en-US" sz="1800" b="1">
              <a:solidFill>
                <a:srgbClr val="FFFFFF"/>
              </a:solidFill>
              <a:latin typeface="Calibri Light"/>
              <a:ea typeface="Calibri Light"/>
              <a:cs typeface="Calibri Light"/>
            </a:endParaRPr>
          </a:p>
        </p:txBody>
      </p:sp>
      <p:sp>
        <p:nvSpPr>
          <p:cNvPr id="21" name="TextBox 20">
            <a:extLst>
              <a:ext uri="{FF2B5EF4-FFF2-40B4-BE49-F238E27FC236}">
                <a16:creationId xmlns:a16="http://schemas.microsoft.com/office/drawing/2014/main" id="{C27BCA3D-ACB4-1835-6EEA-2761A0518E84}"/>
              </a:ext>
            </a:extLst>
          </p:cNvPr>
          <p:cNvSpPr txBox="1"/>
          <p:nvPr/>
        </p:nvSpPr>
        <p:spPr>
          <a:xfrm>
            <a:off x="2287813" y="4469492"/>
            <a:ext cx="5168899" cy="996017"/>
          </a:xfrm>
          <a:prstGeom prst="roundRect">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endParaRPr lang="en-US" sz="1800" b="1">
              <a:latin typeface="Calibri Light"/>
              <a:ea typeface="Calibri Light"/>
              <a:cs typeface="Calibri Light"/>
            </a:endParaRPr>
          </a:p>
          <a:p>
            <a:pPr algn="ctr"/>
            <a:r>
              <a:rPr lang="en-US" sz="1800" b="1" u="sng">
                <a:solidFill>
                  <a:schemeClr val="tx1"/>
                </a:solidFill>
                <a:latin typeface="Calibri Light"/>
                <a:ea typeface="Calibri Light"/>
                <a:cs typeface="Calibri Light"/>
                <a:hlinkClick r:id="rId4">
                  <a:extLst>
                    <a:ext uri="{A12FA001-AC4F-418D-AE19-62706E023703}">
                      <ahyp:hlinkClr xmlns:ahyp="http://schemas.microsoft.com/office/drawing/2018/hyperlinkcolor" val="tx"/>
                    </a:ext>
                  </a:extLst>
                </a:hlinkClick>
              </a:rPr>
              <a:t>National Personal Finance Challenge</a:t>
            </a:r>
            <a:endParaRPr lang="en-US" sz="1350">
              <a:solidFill>
                <a:schemeClr val="tx1"/>
              </a:solidFill>
              <a:ea typeface="Calibri"/>
              <a:cs typeface="Calibri"/>
              <a:hlinkClick r:id="rId4">
                <a:extLst>
                  <a:ext uri="{A12FA001-AC4F-418D-AE19-62706E023703}">
                    <ahyp:hlinkClr xmlns:ahyp="http://schemas.microsoft.com/office/drawing/2018/hyperlinkcolor" val="tx"/>
                  </a:ext>
                </a:extLst>
              </a:hlinkClick>
            </a:endParaRPr>
          </a:p>
          <a:p>
            <a:pPr algn="ctr"/>
            <a:endParaRPr lang="en-US" sz="1800" b="1">
              <a:latin typeface="Calibri Light"/>
              <a:ea typeface="Calibri Light"/>
              <a:cs typeface="Calibri Light"/>
            </a:endParaRPr>
          </a:p>
        </p:txBody>
      </p:sp>
      <p:pic>
        <p:nvPicPr>
          <p:cNvPr id="22" name="Picture 21" descr="A group of women laughing&#10;&#10;Description automatically generated">
            <a:extLst>
              <a:ext uri="{FF2B5EF4-FFF2-40B4-BE49-F238E27FC236}">
                <a16:creationId xmlns:a16="http://schemas.microsoft.com/office/drawing/2014/main" id="{FC3F2286-101B-0FF5-4B69-80B6E4B62F91}"/>
              </a:ext>
            </a:extLst>
          </p:cNvPr>
          <p:cNvPicPr>
            <a:picLocks noChangeAspect="1"/>
          </p:cNvPicPr>
          <p:nvPr/>
        </p:nvPicPr>
        <p:blipFill rotWithShape="1">
          <a:blip r:embed="rId5"/>
          <a:srcRect l="575" t="535" r="-575" b="38503"/>
          <a:stretch/>
        </p:blipFill>
        <p:spPr>
          <a:xfrm>
            <a:off x="943429" y="2029733"/>
            <a:ext cx="1708612" cy="1033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a:extLst>
              <a:ext uri="{FF2B5EF4-FFF2-40B4-BE49-F238E27FC236}">
                <a16:creationId xmlns:a16="http://schemas.microsoft.com/office/drawing/2014/main" id="{C7887DA5-2ACE-C613-22B2-152E1D081478}"/>
              </a:ext>
            </a:extLst>
          </p:cNvPr>
          <p:cNvPicPr>
            <a:picLocks noChangeAspect="1"/>
          </p:cNvPicPr>
          <p:nvPr/>
        </p:nvPicPr>
        <p:blipFill>
          <a:blip r:embed="rId6"/>
          <a:stretch>
            <a:fillRect/>
          </a:stretch>
        </p:blipFill>
        <p:spPr>
          <a:xfrm>
            <a:off x="941161" y="3279322"/>
            <a:ext cx="1705429" cy="9986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descr="A group of men wearing masks&#10;&#10;Description automatically generated">
            <a:extLst>
              <a:ext uri="{FF2B5EF4-FFF2-40B4-BE49-F238E27FC236}">
                <a16:creationId xmlns:a16="http://schemas.microsoft.com/office/drawing/2014/main" id="{0167BAEF-7C4F-F0AE-CF45-932E29B3AD06}"/>
              </a:ext>
            </a:extLst>
          </p:cNvPr>
          <p:cNvPicPr>
            <a:picLocks noChangeAspect="1"/>
          </p:cNvPicPr>
          <p:nvPr/>
        </p:nvPicPr>
        <p:blipFill>
          <a:blip r:embed="rId7"/>
          <a:stretch>
            <a:fillRect/>
          </a:stretch>
        </p:blipFill>
        <p:spPr>
          <a:xfrm>
            <a:off x="981983" y="4472215"/>
            <a:ext cx="1660073" cy="995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85458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29668" y="622793"/>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Session Agenda</a:t>
            </a:r>
          </a:p>
        </p:txBody>
      </p:sp>
      <p:sp>
        <p:nvSpPr>
          <p:cNvPr id="3" name="Text Placeholder 2">
            <a:extLst>
              <a:ext uri="{FF2B5EF4-FFF2-40B4-BE49-F238E27FC236}">
                <a16:creationId xmlns:a16="http://schemas.microsoft.com/office/drawing/2014/main" id="{0428248E-9A13-7345-BF5A-CD0E38051879}"/>
              </a:ext>
            </a:extLst>
          </p:cNvPr>
          <p:cNvSpPr txBox="1">
            <a:spLocks/>
          </p:cNvSpPr>
          <p:nvPr/>
        </p:nvSpPr>
        <p:spPr>
          <a:xfrm>
            <a:off x="578219" y="1711820"/>
            <a:ext cx="7887894" cy="3263504"/>
          </a:xfrm>
          <a:prstGeom prst="rect">
            <a:avLst/>
          </a:prstGeom>
        </p:spPr>
        <p:txBody>
          <a:bodyPr lIns="68580" tIns="34290" rIns="68580" bIns="3429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5445" indent="-385445">
              <a:buAutoNum type="arabicPeriod"/>
            </a:pPr>
            <a:r>
              <a:rPr lang="en-US" sz="1950">
                <a:latin typeface="Calibri Light"/>
                <a:ea typeface="Calibri Light"/>
                <a:cs typeface="Calibri Light"/>
              </a:rPr>
              <a:t>Fry's Bank Acts</a:t>
            </a:r>
            <a:endParaRPr lang="en-US">
              <a:latin typeface="Calibri"/>
              <a:ea typeface="Calibri Light"/>
              <a:cs typeface="Calibri"/>
            </a:endParaRPr>
          </a:p>
          <a:p>
            <a:pPr marL="385445" indent="-385445">
              <a:buAutoNum type="arabicPeriod"/>
            </a:pPr>
            <a:r>
              <a:rPr lang="en-US" sz="1950">
                <a:latin typeface="Calibri Light"/>
                <a:ea typeface="Calibri Light"/>
                <a:cs typeface="Calibri Light"/>
              </a:rPr>
              <a:t>Gradients</a:t>
            </a:r>
            <a:r>
              <a:rPr lang="en-US" sz="1950">
                <a:latin typeface="Calibri Light"/>
                <a:cs typeface="Calibri Light"/>
              </a:rPr>
              <a:t> and Linears</a:t>
            </a:r>
            <a:endParaRPr lang="en-US">
              <a:cs typeface="Calibri"/>
            </a:endParaRPr>
          </a:p>
          <a:p>
            <a:pPr marL="385445" indent="-385445">
              <a:buAutoNum type="arabicPeriod"/>
            </a:pPr>
            <a:r>
              <a:rPr lang="en-US" sz="1950">
                <a:latin typeface="Calibri Light"/>
                <a:cs typeface="Calibri Light"/>
              </a:rPr>
              <a:t>Gradients and Exponential Logarithmic Functions</a:t>
            </a:r>
            <a:endParaRPr lang="en-US"/>
          </a:p>
          <a:p>
            <a:pPr marL="385445" indent="-385445">
              <a:buAutoNum type="arabicPeriod"/>
            </a:pPr>
            <a:r>
              <a:rPr lang="en-US" sz="1950">
                <a:latin typeface="Calibri Light"/>
                <a:ea typeface="Calibri Light"/>
                <a:cs typeface="Calibri Light"/>
              </a:rPr>
              <a:t>Other Growth and Decay Curves</a:t>
            </a:r>
          </a:p>
          <a:p>
            <a:pPr marL="385445" indent="-385445">
              <a:buAutoNum type="arabicPeriod"/>
            </a:pPr>
            <a:r>
              <a:rPr lang="en-US" sz="1950">
                <a:latin typeface="Calibri Light"/>
                <a:ea typeface="Calibri Light"/>
                <a:cs typeface="Calibri Light"/>
              </a:rPr>
              <a:t>Rule 72 and Growth</a:t>
            </a:r>
          </a:p>
          <a:p>
            <a:pPr marL="385445" indent="-385445">
              <a:buAutoNum type="arabicPeriod"/>
            </a:pPr>
            <a:endParaRPr lang="en-US" sz="1950">
              <a:latin typeface="Calibri Light"/>
              <a:ea typeface="Calibri Light"/>
              <a:cs typeface="Calibri Light"/>
            </a:endParaRPr>
          </a:p>
          <a:p>
            <a:pPr marL="385445" indent="-385445">
              <a:buAutoNum type="arabicPeriod"/>
            </a:pPr>
            <a:endParaRPr lang="en-US" sz="1950">
              <a:latin typeface="Calibri Light"/>
              <a:ea typeface="Calibri Light"/>
              <a:cs typeface="Calibri Light"/>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dirty="0" smtClean="0"/>
              <a:pPr/>
              <a:t>7</a:t>
            </a:fld>
            <a:endParaRPr lang="en-US"/>
          </a:p>
        </p:txBody>
      </p:sp>
      <p:pic>
        <p:nvPicPr>
          <p:cNvPr id="6" name="Picture 5" descr="A graph with arrows pointing up&#10;&#10;Description automatically generated">
            <a:extLst>
              <a:ext uri="{FF2B5EF4-FFF2-40B4-BE49-F238E27FC236}">
                <a16:creationId xmlns:a16="http://schemas.microsoft.com/office/drawing/2014/main" id="{5F3C696A-5EEF-C448-021D-9521D6B1B274}"/>
              </a:ext>
            </a:extLst>
          </p:cNvPr>
          <p:cNvPicPr>
            <a:picLocks noChangeAspect="1"/>
          </p:cNvPicPr>
          <p:nvPr/>
        </p:nvPicPr>
        <p:blipFill>
          <a:blip r:embed="rId2"/>
          <a:stretch>
            <a:fillRect/>
          </a:stretch>
        </p:blipFill>
        <p:spPr>
          <a:xfrm>
            <a:off x="4897472" y="3110113"/>
            <a:ext cx="3406410" cy="327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077201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piral bound notebook with grid paper&#10;&#10;Description automatically generated">
            <a:extLst>
              <a:ext uri="{FF2B5EF4-FFF2-40B4-BE49-F238E27FC236}">
                <a16:creationId xmlns:a16="http://schemas.microsoft.com/office/drawing/2014/main" id="{1A5E8AA4-F7D2-743F-026F-2554DE1CBEB1}"/>
              </a:ext>
            </a:extLst>
          </p:cNvPr>
          <p:cNvPicPr>
            <a:picLocks noChangeAspect="1"/>
          </p:cNvPicPr>
          <p:nvPr/>
        </p:nvPicPr>
        <p:blipFill rotWithShape="1">
          <a:blip r:embed="rId2"/>
          <a:srcRect l="20437" r="20437"/>
          <a:stretch/>
        </p:blipFill>
        <p:spPr>
          <a:xfrm>
            <a:off x="3100967" y="-4488"/>
            <a:ext cx="6046964" cy="6855007"/>
          </a:xfrm>
          <a:prstGeom prst="rect">
            <a:avLst/>
          </a:prstGeom>
        </p:spPr>
      </p:pic>
      <p:pic>
        <p:nvPicPr>
          <p:cNvPr id="5" name="Picture 4">
            <a:extLst>
              <a:ext uri="{FF2B5EF4-FFF2-40B4-BE49-F238E27FC236}">
                <a16:creationId xmlns:a16="http://schemas.microsoft.com/office/drawing/2014/main" id="{491F6E2D-AB04-B9EB-3236-1AC86FDAEFFE}"/>
              </a:ext>
            </a:extLst>
          </p:cNvPr>
          <p:cNvPicPr>
            <a:picLocks noChangeAspect="1"/>
          </p:cNvPicPr>
          <p:nvPr/>
        </p:nvPicPr>
        <p:blipFill rotWithShape="1">
          <a:blip r:embed="rId3"/>
          <a:srcRect l="29" r="29"/>
          <a:stretch/>
        </p:blipFill>
        <p:spPr>
          <a:xfrm>
            <a:off x="2" y="-4485"/>
            <a:ext cx="6723811" cy="6859630"/>
          </a:xfrm>
          <a:prstGeom prst="rect">
            <a:avLst/>
          </a:prstGeom>
        </p:spPr>
      </p:pic>
      <p:sp>
        <p:nvSpPr>
          <p:cNvPr id="3" name="Text Placeholder 2">
            <a:extLst>
              <a:ext uri="{FF2B5EF4-FFF2-40B4-BE49-F238E27FC236}">
                <a16:creationId xmlns:a16="http://schemas.microsoft.com/office/drawing/2014/main" id="{9890555E-F5A8-A749-BA5F-C95D063E463A}"/>
              </a:ext>
            </a:extLst>
          </p:cNvPr>
          <p:cNvSpPr>
            <a:spLocks noGrp="1"/>
          </p:cNvSpPr>
          <p:nvPr>
            <p:ph type="body" sz="quarter" idx="10"/>
          </p:nvPr>
        </p:nvSpPr>
        <p:spPr>
          <a:xfrm>
            <a:off x="527958" y="2586892"/>
            <a:ext cx="3783185" cy="721705"/>
          </a:xfrm>
        </p:spPr>
        <p:txBody>
          <a:bodyPr lIns="68580" tIns="34290" rIns="68580" bIns="34290" anchor="t"/>
          <a:lstStyle/>
          <a:p>
            <a:r>
              <a:rPr lang="en-US" sz="3750">
                <a:solidFill>
                  <a:srgbClr val="414A58"/>
                </a:solidFill>
                <a:latin typeface="Calibri Light"/>
                <a:cs typeface="Calibri"/>
              </a:rPr>
              <a:t>Thank you!</a:t>
            </a:r>
          </a:p>
        </p:txBody>
      </p:sp>
      <p:pic>
        <p:nvPicPr>
          <p:cNvPr id="6" name="Picture 5">
            <a:extLst>
              <a:ext uri="{FF2B5EF4-FFF2-40B4-BE49-F238E27FC236}">
                <a16:creationId xmlns:a16="http://schemas.microsoft.com/office/drawing/2014/main" id="{6FE388A1-8479-A276-7746-BE78447D2267}"/>
              </a:ext>
            </a:extLst>
          </p:cNvPr>
          <p:cNvPicPr>
            <a:picLocks noChangeAspect="1"/>
          </p:cNvPicPr>
          <p:nvPr/>
        </p:nvPicPr>
        <p:blipFill>
          <a:blip r:embed="rId4"/>
          <a:srcRect/>
          <a:stretch/>
        </p:blipFill>
        <p:spPr>
          <a:xfrm>
            <a:off x="531057" y="4502278"/>
            <a:ext cx="1947766" cy="994172"/>
          </a:xfrm>
          <a:prstGeom prst="rect">
            <a:avLst/>
          </a:prstGeom>
        </p:spPr>
      </p:pic>
    </p:spTree>
    <p:extLst>
      <p:ext uri="{BB962C8B-B14F-4D97-AF65-F5344CB8AC3E}">
        <p14:creationId xmlns:p14="http://schemas.microsoft.com/office/powerpoint/2010/main" val="225906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29668" y="670668"/>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Which coupon should be used?</a:t>
            </a:r>
            <a:endParaRPr lang="en-US" sz="3300">
              <a:solidFill>
                <a:srgbClr val="414A58"/>
              </a:solidFill>
              <a:latin typeface="Calibri"/>
              <a:ea typeface="Calibri"/>
              <a:cs typeface="Calibri"/>
            </a:endParaRP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8</a:t>
            </a:fld>
            <a:endParaRPr lang="en-US"/>
          </a:p>
        </p:txBody>
      </p:sp>
      <p:sp>
        <p:nvSpPr>
          <p:cNvPr id="4" name="Text Placeholder 2">
            <a:extLst>
              <a:ext uri="{FF2B5EF4-FFF2-40B4-BE49-F238E27FC236}">
                <a16:creationId xmlns:a16="http://schemas.microsoft.com/office/drawing/2014/main" id="{60130DE2-C692-AAF5-5D7C-1D78E2E223E3}"/>
              </a:ext>
            </a:extLst>
          </p:cNvPr>
          <p:cNvSpPr txBox="1">
            <a:spLocks/>
          </p:cNvSpPr>
          <p:nvPr/>
        </p:nvSpPr>
        <p:spPr>
          <a:xfrm>
            <a:off x="530345" y="1592134"/>
            <a:ext cx="2035255" cy="4855325"/>
          </a:xfrm>
          <a:prstGeom prst="rect">
            <a:avLst/>
          </a:prstGeom>
        </p:spPr>
        <p:txBody>
          <a:bodyPr lIns="68580" tIns="34290" rIns="68580" bIns="3429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latin typeface="Calibri Light"/>
                <a:cs typeface="Calibri Light"/>
              </a:rPr>
              <a:t>Decide which coupon you would use and justify your choice with mathematical reasoning.</a:t>
            </a:r>
            <a:endParaRPr lang="en-US" sz="2000"/>
          </a:p>
          <a:p>
            <a:pPr marL="385445" indent="-385445"/>
            <a:endParaRPr lang="en-US" sz="1950">
              <a:latin typeface="Calibri Light"/>
              <a:ea typeface="Calibri Light"/>
              <a:cs typeface="Calibri Light"/>
            </a:endParaRPr>
          </a:p>
          <a:p>
            <a:pPr marL="385445" indent="-385445"/>
            <a:endParaRPr lang="en-US" sz="1950">
              <a:latin typeface="Calibri Light"/>
              <a:ea typeface="Calibri Light"/>
              <a:cs typeface="Calibri Light"/>
            </a:endParaRPr>
          </a:p>
        </p:txBody>
      </p:sp>
      <p:pic>
        <p:nvPicPr>
          <p:cNvPr id="3" name="Picture 2" descr="A couple of hands holding up a coupon&#10;&#10;Description automatically generated">
            <a:extLst>
              <a:ext uri="{FF2B5EF4-FFF2-40B4-BE49-F238E27FC236}">
                <a16:creationId xmlns:a16="http://schemas.microsoft.com/office/drawing/2014/main" id="{85CCF775-53AE-D359-7835-78D32CED216F}"/>
              </a:ext>
            </a:extLst>
          </p:cNvPr>
          <p:cNvPicPr>
            <a:picLocks noChangeAspect="1"/>
          </p:cNvPicPr>
          <p:nvPr/>
        </p:nvPicPr>
        <p:blipFill>
          <a:blip r:embed="rId3"/>
          <a:stretch>
            <a:fillRect/>
          </a:stretch>
        </p:blipFill>
        <p:spPr>
          <a:xfrm>
            <a:off x="2934797" y="1593792"/>
            <a:ext cx="5524500" cy="4867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3721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907B-0DC9-E64D-B7CC-FD7066550EDE}"/>
              </a:ext>
            </a:extLst>
          </p:cNvPr>
          <p:cNvSpPr txBox="1">
            <a:spLocks/>
          </p:cNvSpPr>
          <p:nvPr/>
        </p:nvSpPr>
        <p:spPr>
          <a:xfrm>
            <a:off x="529668" y="730789"/>
            <a:ext cx="7937131" cy="916013"/>
          </a:xfrm>
          <a:prstGeom prst="rect">
            <a:avLst/>
          </a:prstGeom>
        </p:spPr>
        <p:txBody>
          <a:bodyPr lIns="68580" tIns="34290" rIns="68580" bIns="3429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a:solidFill>
                  <a:srgbClr val="414A58"/>
                </a:solidFill>
                <a:latin typeface="Calibri"/>
                <a:cs typeface="Calibri"/>
              </a:rPr>
              <a:t>Key Terms </a:t>
            </a:r>
          </a:p>
        </p:txBody>
      </p:sp>
      <p:sp>
        <p:nvSpPr>
          <p:cNvPr id="5" name="Slide Number Placeholder 4">
            <a:extLst>
              <a:ext uri="{FF2B5EF4-FFF2-40B4-BE49-F238E27FC236}">
                <a16:creationId xmlns:a16="http://schemas.microsoft.com/office/drawing/2014/main" id="{311A261A-0029-224B-814E-E9E4A90E2717}"/>
              </a:ext>
            </a:extLst>
          </p:cNvPr>
          <p:cNvSpPr>
            <a:spLocks noGrp="1"/>
          </p:cNvSpPr>
          <p:nvPr>
            <p:ph type="sldNum" sz="quarter" idx="4"/>
          </p:nvPr>
        </p:nvSpPr>
        <p:spPr/>
        <p:txBody>
          <a:bodyPr/>
          <a:lstStyle/>
          <a:p>
            <a:fld id="{FAEE96CF-4053-2149-B5F9-FD566E7161CA}" type="slidenum">
              <a:rPr lang="en-US" smtClean="0"/>
              <a:pPr/>
              <a:t>9</a:t>
            </a:fld>
            <a:endParaRPr lang="en-US"/>
          </a:p>
        </p:txBody>
      </p:sp>
      <p:sp>
        <p:nvSpPr>
          <p:cNvPr id="4" name="TextBox 3">
            <a:extLst>
              <a:ext uri="{FF2B5EF4-FFF2-40B4-BE49-F238E27FC236}">
                <a16:creationId xmlns:a16="http://schemas.microsoft.com/office/drawing/2014/main" id="{2D0B4F33-E4D1-2F57-38E4-E6C92F48BF20}"/>
              </a:ext>
            </a:extLst>
          </p:cNvPr>
          <p:cNvSpPr txBox="1"/>
          <p:nvPr/>
        </p:nvSpPr>
        <p:spPr>
          <a:xfrm>
            <a:off x="529985" y="2139364"/>
            <a:ext cx="7940488" cy="351634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3200" b="1">
                <a:latin typeface="Calibri Light"/>
                <a:cs typeface="Segoe UI"/>
              </a:rPr>
              <a:t>Principal</a:t>
            </a:r>
          </a:p>
          <a:p>
            <a:pPr algn="ctr"/>
            <a:endParaRPr lang="en-US" sz="3200" b="1">
              <a:latin typeface="Calibri Light"/>
              <a:cs typeface="Segoe UI"/>
            </a:endParaRPr>
          </a:p>
          <a:p>
            <a:pPr algn="ctr"/>
            <a:r>
              <a:rPr lang="en-US" sz="3200" b="1">
                <a:latin typeface="Calibri Light"/>
                <a:cs typeface="Segoe UI"/>
              </a:rPr>
              <a:t>Interest Rate</a:t>
            </a:r>
          </a:p>
          <a:p>
            <a:pPr algn="ctr"/>
            <a:endParaRPr lang="en-US" sz="3200" b="1">
              <a:latin typeface="Calibri Light"/>
              <a:cs typeface="Segoe UI"/>
            </a:endParaRPr>
          </a:p>
          <a:p>
            <a:pPr algn="ctr"/>
            <a:r>
              <a:rPr lang="en-US" sz="3200" b="1">
                <a:latin typeface="Calibri Light"/>
                <a:cs typeface="Segoe UI"/>
              </a:rPr>
              <a:t>Simple Interest</a:t>
            </a:r>
          </a:p>
          <a:p>
            <a:pPr algn="ctr"/>
            <a:endParaRPr lang="en-US" sz="3200" b="1">
              <a:latin typeface="Calibri Light"/>
              <a:cs typeface="Segoe UI"/>
            </a:endParaRPr>
          </a:p>
          <a:p>
            <a:pPr algn="ctr"/>
            <a:r>
              <a:rPr lang="en-US" sz="3200" b="1">
                <a:latin typeface="Calibri Light"/>
                <a:cs typeface="Segoe UI"/>
              </a:rPr>
              <a:t>Compound Interest</a:t>
            </a:r>
          </a:p>
        </p:txBody>
      </p:sp>
    </p:spTree>
    <p:extLst>
      <p:ext uri="{BB962C8B-B14F-4D97-AF65-F5344CB8AC3E}">
        <p14:creationId xmlns:p14="http://schemas.microsoft.com/office/powerpoint/2010/main" val="39674479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aa0c1190-56bd-4797-9cf7-4990489609e0">
      <Terms xmlns="http://schemas.microsoft.com/office/infopath/2007/PartnerControls"/>
    </lcf76f155ced4ddcb4097134ff3c332f>
    <TaxCatchAll xmlns="e475455f-c69b-4ff8-acf7-75612f4dc189" xsi:nil="true"/>
    <SharedWithUsers xmlns="e475455f-c69b-4ff8-acf7-75612f4dc189">
      <UserInfo>
        <DisplayName>Ruth Cookson</DisplayName>
        <AccountId>2734</AccountId>
        <AccountType/>
      </UserInfo>
      <UserInfo>
        <DisplayName>Andrea Mozo</DisplayName>
        <AccountId>6</AccountId>
        <AccountType/>
      </UserInfo>
      <UserInfo>
        <DisplayName>Cheidy Perez</DisplayName>
        <AccountId>2608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8" ma:contentTypeDescription="Create a new document." ma:contentTypeScope="" ma:versionID="f6be8582c19e43aabdc72bd849ceb1d4">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4af3f7936726ea7699b4002a52923267"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11EF54-CA8B-47BA-91A0-3C52EC819514}">
  <ds:schemaRefs>
    <ds:schemaRef ds:uri="http://schemas.microsoft.com/sharepoint/v3/contenttype/forms"/>
  </ds:schemaRefs>
</ds:datastoreItem>
</file>

<file path=customXml/itemProps2.xml><?xml version="1.0" encoding="utf-8"?>
<ds:datastoreItem xmlns:ds="http://schemas.openxmlformats.org/officeDocument/2006/customXml" ds:itemID="{6851F743-C0A0-4E7E-B51E-35DF69ECFFB2}">
  <ds:schemaRefs>
    <ds:schemaRef ds:uri="742ad430-3572-48e8-b446-46b1d42ed47a"/>
    <ds:schemaRef ds:uri="74616181-94ba-4823-8a07-43739609fc94"/>
    <ds:schemaRef ds:uri="aa0c1190-56bd-4797-9cf7-4990489609e0"/>
    <ds:schemaRef ds:uri="e475455f-c69b-4ff8-acf7-75612f4dc189"/>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1D51233-BD51-4731-ADE8-2AC5DB2022A3}">
  <ds:schemaRefs>
    <ds:schemaRef ds:uri="aa0c1190-56bd-4797-9cf7-4990489609e0"/>
    <ds:schemaRef ds:uri="e475455f-c69b-4ff8-acf7-75612f4dc1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On-screen Show (4:3)</PresentationFormat>
  <Slides>70</Slides>
  <Notes>2</Notes>
  <HiddenSlides>0</HiddenSlides>
  <ScaleCrop>false</ScaleCrop>
  <HeadingPairs>
    <vt:vector size="4" baseType="variant">
      <vt:variant>
        <vt:lpstr>Theme</vt:lpstr>
      </vt:variant>
      <vt:variant>
        <vt:i4>2</vt:i4>
      </vt:variant>
      <vt:variant>
        <vt:lpstr>Slide Titles</vt:lpstr>
      </vt:variant>
      <vt:variant>
        <vt:i4>70</vt:i4>
      </vt:variant>
    </vt:vector>
  </HeadingPairs>
  <TitlesOfParts>
    <vt:vector size="72" baseType="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5</cp:revision>
  <dcterms:created xsi:type="dcterms:W3CDTF">2022-05-10T21:20:13Z</dcterms:created>
  <dcterms:modified xsi:type="dcterms:W3CDTF">2024-05-30T14:49:50Z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y fmtid="{D5CDD505-2E9C-101B-9397-08002B2CF9AE}" pid="3" name="MediaServiceImageTags">
    <vt:lpwstr/>
  </property>
</Properties>
</file>