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4"/>
  </p:handoutMasterIdLst>
  <p:sldIdLst>
    <p:sldId id="256" r:id="rId3"/>
    <p:sldId id="261" r:id="rId5"/>
    <p:sldId id="262" r:id="rId6"/>
    <p:sldId id="263" r:id="rId7"/>
    <p:sldId id="264" r:id="rId8"/>
    <p:sldId id="265" r:id="rId9"/>
    <p:sldId id="266" r:id="rId10"/>
    <p:sldId id="267" r:id="rId11"/>
    <p:sldId id="268" r:id="rId12"/>
    <p:sldId id="269" r:id="rId13"/>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1pPr>
    <a:lvl2pPr marL="457200" algn="l" rtl="0" fontAlgn="base">
      <a:spcBef>
        <a:spcPct val="0"/>
      </a:spcBef>
      <a:spcAft>
        <a:spcPct val="0"/>
      </a:spcAft>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2pPr>
    <a:lvl3pPr marL="914400" algn="l" rtl="0" fontAlgn="base">
      <a:spcBef>
        <a:spcPct val="0"/>
      </a:spcBef>
      <a:spcAft>
        <a:spcPct val="0"/>
      </a:spcAft>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3pPr>
    <a:lvl4pPr marL="1371600" algn="l" rtl="0" fontAlgn="base">
      <a:spcBef>
        <a:spcPct val="0"/>
      </a:spcBef>
      <a:spcAft>
        <a:spcPct val="0"/>
      </a:spcAft>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4pPr>
    <a:lvl5pPr marL="1828800" algn="l" rtl="0" fontAlgn="base">
      <a:spcBef>
        <a:spcPct val="0"/>
      </a:spcBef>
      <a:spcAft>
        <a:spcPct val="0"/>
      </a:spcAft>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5pPr>
    <a:lvl6pPr marL="2286000" algn="l" defTabSz="457200" rtl="0" eaLnBrk="1" latinLnBrk="0" hangingPunct="1">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6pPr>
    <a:lvl7pPr marL="2743200" algn="l" defTabSz="457200" rtl="0" eaLnBrk="1" latinLnBrk="0" hangingPunct="1">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7pPr>
    <a:lvl8pPr marL="3200400" algn="l" defTabSz="457200" rtl="0" eaLnBrk="1" latinLnBrk="0" hangingPunct="1">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8pPr>
    <a:lvl9pPr marL="3657600" algn="l" defTabSz="457200" rtl="0" eaLnBrk="1" latinLnBrk="0" hangingPunct="1">
      <a:defRPr kern="1200">
        <a:solidFill>
          <a:schemeClr val="tx1"/>
        </a:solidFill>
        <a:latin typeface="Arial" panose="020B0604020202020204" pitchFamily="34" charset="0"/>
        <a:ea typeface="MS PGothic" panose="020B0600070205080204" pitchFamily="-108" charset="-128"/>
        <a:cs typeface="MS PGothic" panose="020B0600070205080204"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AF00"/>
    <a:srgbClr val="005CB8"/>
    <a:srgbClr val="7A99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4"/>
    <p:restoredTop sz="83061"/>
  </p:normalViewPr>
  <p:slideViewPr>
    <p:cSldViewPr showGuides="1">
      <p:cViewPr varScale="1">
        <p:scale>
          <a:sx n="105" d="100"/>
          <a:sy n="105" d="100"/>
        </p:scale>
        <p:origin x="280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gs" Target="tags/tag4.xml"/><Relationship Id="rId20" Type="http://schemas.openxmlformats.org/officeDocument/2006/relationships/customXml" Target="../customXml/item3.xml"/><Relationship Id="rId2" Type="http://schemas.openxmlformats.org/officeDocument/2006/relationships/theme" Target="theme/theme1.xml"/><Relationship Id="rId19" Type="http://schemas.openxmlformats.org/officeDocument/2006/relationships/customXml" Target="../customXml/item2.xml"/><Relationship Id="rId18" Type="http://schemas.openxmlformats.org/officeDocument/2006/relationships/customXml" Target="../customXml/item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8EA123F-B0BB-1A4A-B440-6DC63F9C31DA}" type="doc">
      <dgm:prSet loTypeId="urn:microsoft.com/office/officeart/2009/3/layout/SubStepProcess" loCatId="list" qsTypeId="urn:microsoft.com/office/officeart/2005/8/quickstyle/simple4" qsCatId="simple" csTypeId="urn:microsoft.com/office/officeart/2005/8/colors/accent3_2" csCatId="accent3" phldr="1"/>
      <dgm:spPr/>
      <dgm:t>
        <a:bodyPr/>
        <a:lstStyle/>
        <a:p>
          <a:endParaRPr lang="en-US"/>
        </a:p>
      </dgm:t>
    </dgm:pt>
    <dgm:pt modelId="{EB3EF2E5-771F-3F49-A367-220D6059DCD1}">
      <dgm:prSet custT="1"/>
      <dgm:spPr/>
      <dgm:t>
        <a:bodyPr/>
        <a:lstStyle/>
        <a:p>
          <a:pPr rtl="0"/>
          <a:r>
            <a:rPr lang="en-US" sz="5000" b="1" i="0" dirty="0">
              <a:latin typeface="Calibri" panose="020F0502020204030204" pitchFamily="34" charset="0"/>
              <a:cs typeface="Calibri" panose="020F0502020204030204" pitchFamily="34" charset="0"/>
            </a:rPr>
            <a:t>Tools of the Fed</a:t>
          </a:r>
        </a:p>
      </dgm:t>
    </dgm:pt>
    <dgm:pt modelId="{B1DC92DB-6AF5-CD40-900E-C466739229C5}" cxnId="{70469BA2-E208-B34B-9373-43679F60247A}" type="parTrans">
      <dgm:prSet/>
      <dgm:spPr/>
      <dgm:t>
        <a:bodyPr/>
        <a:lstStyle/>
        <a:p>
          <a:endParaRPr lang="en-US"/>
        </a:p>
      </dgm:t>
    </dgm:pt>
    <dgm:pt modelId="{8E6469C8-0291-9049-AEB7-09D44F2AE9EF}" cxnId="{70469BA2-E208-B34B-9373-43679F60247A}" type="sibTrans">
      <dgm:prSet/>
      <dgm:spPr/>
      <dgm:t>
        <a:bodyPr/>
        <a:lstStyle/>
        <a:p>
          <a:endParaRPr lang="en-US"/>
        </a:p>
      </dgm:t>
    </dgm:pt>
    <dgm:pt modelId="{1FA03607-8E19-404A-811F-DDE86D979BA9}">
      <dgm:prSet/>
      <dgm:spPr/>
      <dgm:t>
        <a:bodyPr/>
        <a:lstStyle/>
        <a:p>
          <a:pPr rtl="0"/>
          <a:r>
            <a:rPr lang="en-US" dirty="0"/>
            <a:t>Open Market Operations</a:t>
          </a:r>
        </a:p>
      </dgm:t>
    </dgm:pt>
    <dgm:pt modelId="{34CE26C4-6631-C740-9229-5025B4276239}" cxnId="{A94163A7-7F2A-EA48-8D95-9F6D35E5452E}" type="parTrans">
      <dgm:prSet/>
      <dgm:spPr/>
      <dgm:t>
        <a:bodyPr/>
        <a:lstStyle/>
        <a:p>
          <a:endParaRPr lang="en-US"/>
        </a:p>
      </dgm:t>
    </dgm:pt>
    <dgm:pt modelId="{655FDB57-858C-834B-B18F-17CE21875037}" cxnId="{A94163A7-7F2A-EA48-8D95-9F6D35E5452E}" type="sibTrans">
      <dgm:prSet/>
      <dgm:spPr/>
      <dgm:t>
        <a:bodyPr/>
        <a:lstStyle/>
        <a:p>
          <a:endParaRPr lang="en-US"/>
        </a:p>
      </dgm:t>
    </dgm:pt>
    <dgm:pt modelId="{23FC1611-C20E-944D-B7F5-24F05021E61C}">
      <dgm:prSet/>
      <dgm:spPr/>
      <dgm:t>
        <a:bodyPr/>
        <a:lstStyle/>
        <a:p>
          <a:pPr rtl="0"/>
          <a:r>
            <a:rPr lang="en-US" dirty="0"/>
            <a:t>Reserve Requirement</a:t>
          </a:r>
        </a:p>
      </dgm:t>
    </dgm:pt>
    <dgm:pt modelId="{0EC64EE8-BBAB-CF40-836A-98D7349C2B31}" cxnId="{B1694C91-A2E2-5846-85CB-6283824E1487}" type="parTrans">
      <dgm:prSet/>
      <dgm:spPr/>
      <dgm:t>
        <a:bodyPr/>
        <a:lstStyle/>
        <a:p>
          <a:endParaRPr lang="en-US"/>
        </a:p>
      </dgm:t>
    </dgm:pt>
    <dgm:pt modelId="{CF45CC6E-CFEF-1F40-B49A-B93860C0709D}" cxnId="{B1694C91-A2E2-5846-85CB-6283824E1487}" type="sibTrans">
      <dgm:prSet/>
      <dgm:spPr/>
      <dgm:t>
        <a:bodyPr/>
        <a:lstStyle/>
        <a:p>
          <a:endParaRPr lang="en-US"/>
        </a:p>
      </dgm:t>
    </dgm:pt>
    <dgm:pt modelId="{813E099A-DFC6-984E-8C55-78286CEEACCD}">
      <dgm:prSet/>
      <dgm:spPr/>
      <dgm:t>
        <a:bodyPr/>
        <a:lstStyle/>
        <a:p>
          <a:pPr rtl="0"/>
          <a:r>
            <a:rPr lang="en-US"/>
            <a:t>Discount Rate</a:t>
          </a:r>
        </a:p>
      </dgm:t>
    </dgm:pt>
    <dgm:pt modelId="{C696FD8D-AD23-7644-8D2E-960D7ADA3E4C}" cxnId="{047331BD-687B-C94D-B86C-B229D1D5160C}" type="parTrans">
      <dgm:prSet/>
      <dgm:spPr/>
      <dgm:t>
        <a:bodyPr/>
        <a:lstStyle/>
        <a:p>
          <a:endParaRPr lang="en-US"/>
        </a:p>
      </dgm:t>
    </dgm:pt>
    <dgm:pt modelId="{452D1561-AA9A-B24F-A37C-F1CC3FF5B59D}" cxnId="{047331BD-687B-C94D-B86C-B229D1D5160C}" type="sibTrans">
      <dgm:prSet/>
      <dgm:spPr/>
      <dgm:t>
        <a:bodyPr/>
        <a:lstStyle/>
        <a:p>
          <a:endParaRPr lang="en-US"/>
        </a:p>
      </dgm:t>
    </dgm:pt>
    <dgm:pt modelId="{515C778A-12C3-314C-80EC-5F6B88E4F8C5}" type="pres">
      <dgm:prSet presAssocID="{68EA123F-B0BB-1A4A-B440-6DC63F9C31DA}" presName="Name0" presStyleCnt="0">
        <dgm:presLayoutVars>
          <dgm:chMax val="7"/>
          <dgm:dir/>
          <dgm:animOne val="branch"/>
        </dgm:presLayoutVars>
      </dgm:prSet>
      <dgm:spPr/>
    </dgm:pt>
    <dgm:pt modelId="{7DECEF80-890B-5041-90ED-199DB28B9647}" type="pres">
      <dgm:prSet presAssocID="{EB3EF2E5-771F-3F49-A367-220D6059DCD1}" presName="parTx1" presStyleLbl="node1" presStyleIdx="0" presStyleCnt="1" custLinFactX="-72596" custLinFactNeighborX="-100000" custLinFactNeighborY="-22320"/>
      <dgm:spPr/>
    </dgm:pt>
    <dgm:pt modelId="{360C5F5A-0EC6-BE4D-A870-40DAE935479F}" type="pres">
      <dgm:prSet presAssocID="{EB3EF2E5-771F-3F49-A367-220D6059DCD1}" presName="spPre1" presStyleCnt="0"/>
      <dgm:spPr/>
    </dgm:pt>
    <dgm:pt modelId="{74B95F13-9B6A-6D4C-B3FD-DD18230A7FBB}" type="pres">
      <dgm:prSet presAssocID="{EB3EF2E5-771F-3F49-A367-220D6059DCD1}" presName="chLin1" presStyleCnt="0"/>
      <dgm:spPr/>
    </dgm:pt>
    <dgm:pt modelId="{70F8A41B-6442-994F-8227-37CFA89EA6A8}" type="pres">
      <dgm:prSet presAssocID="{34CE26C4-6631-C740-9229-5025B4276239}" presName="Name11" presStyleLbl="parChTrans1D1" presStyleIdx="0" presStyleCnt="6"/>
      <dgm:spPr/>
    </dgm:pt>
    <dgm:pt modelId="{A6BB2BE6-CA34-E441-BEB9-72FCAD569B46}" type="pres">
      <dgm:prSet presAssocID="{1FA03607-8E19-404A-811F-DDE86D979BA9}" presName="txAndLines1" presStyleCnt="0"/>
      <dgm:spPr/>
    </dgm:pt>
    <dgm:pt modelId="{A7684841-7A0B-2A44-8AB0-8E5A00CA10FA}" type="pres">
      <dgm:prSet presAssocID="{1FA03607-8E19-404A-811F-DDE86D979BA9}" presName="anchor1" presStyleCnt="0"/>
      <dgm:spPr/>
    </dgm:pt>
    <dgm:pt modelId="{A437C84E-A967-9444-8D74-ADDAC0E4C4CA}" type="pres">
      <dgm:prSet presAssocID="{1FA03607-8E19-404A-811F-DDE86D979BA9}" presName="backup1" presStyleCnt="0"/>
      <dgm:spPr/>
    </dgm:pt>
    <dgm:pt modelId="{4AA0B709-4D08-9544-A200-D4F2B8DFBD59}" type="pres">
      <dgm:prSet presAssocID="{1FA03607-8E19-404A-811F-DDE86D979BA9}" presName="preLine1" presStyleLbl="parChTrans1D1" presStyleIdx="1" presStyleCnt="6"/>
      <dgm:spPr/>
    </dgm:pt>
    <dgm:pt modelId="{B0CC03D9-502B-DB40-9534-2460CB89293B}" type="pres">
      <dgm:prSet presAssocID="{1FA03607-8E19-404A-811F-DDE86D979BA9}" presName="desTx1" presStyleLbl="revTx" presStyleIdx="0" presStyleCnt="0">
        <dgm:presLayoutVars>
          <dgm:bulletEnabled val="1"/>
        </dgm:presLayoutVars>
      </dgm:prSet>
      <dgm:spPr/>
    </dgm:pt>
    <dgm:pt modelId="{1D692DC6-6319-8745-9A65-2D2AAA73B9F6}" type="pres">
      <dgm:prSet presAssocID="{0EC64EE8-BBAB-CF40-836A-98D7349C2B31}" presName="Name11" presStyleLbl="parChTrans1D1" presStyleIdx="2" presStyleCnt="6"/>
      <dgm:spPr/>
    </dgm:pt>
    <dgm:pt modelId="{CBA4ED19-F1BC-9B40-A4F7-7DCCEDF10123}" type="pres">
      <dgm:prSet presAssocID="{23FC1611-C20E-944D-B7F5-24F05021E61C}" presName="txAndLines1" presStyleCnt="0"/>
      <dgm:spPr/>
    </dgm:pt>
    <dgm:pt modelId="{7CF247B8-0CC1-4249-99BA-2F79011D43A1}" type="pres">
      <dgm:prSet presAssocID="{23FC1611-C20E-944D-B7F5-24F05021E61C}" presName="anchor1" presStyleCnt="0"/>
      <dgm:spPr/>
    </dgm:pt>
    <dgm:pt modelId="{652578F9-6931-C24B-8ECE-712FACA6FD22}" type="pres">
      <dgm:prSet presAssocID="{23FC1611-C20E-944D-B7F5-24F05021E61C}" presName="backup1" presStyleCnt="0"/>
      <dgm:spPr/>
    </dgm:pt>
    <dgm:pt modelId="{4B2FCB19-E0C8-E44A-B04F-68CC477E20B1}" type="pres">
      <dgm:prSet presAssocID="{23FC1611-C20E-944D-B7F5-24F05021E61C}" presName="preLine1" presStyleLbl="parChTrans1D1" presStyleIdx="3" presStyleCnt="6"/>
      <dgm:spPr/>
    </dgm:pt>
    <dgm:pt modelId="{D1DF5EF0-5E31-8946-A37B-29A4806A5841}" type="pres">
      <dgm:prSet presAssocID="{23FC1611-C20E-944D-B7F5-24F05021E61C}" presName="desTx1" presStyleLbl="revTx" presStyleIdx="0" presStyleCnt="0">
        <dgm:presLayoutVars>
          <dgm:bulletEnabled val="1"/>
        </dgm:presLayoutVars>
      </dgm:prSet>
      <dgm:spPr/>
    </dgm:pt>
    <dgm:pt modelId="{B1A71CF0-18EA-FA4B-BA04-38F54AB0991C}" type="pres">
      <dgm:prSet presAssocID="{C696FD8D-AD23-7644-8D2E-960D7ADA3E4C}" presName="Name11" presStyleLbl="parChTrans1D1" presStyleIdx="4" presStyleCnt="6"/>
      <dgm:spPr/>
    </dgm:pt>
    <dgm:pt modelId="{CD1D15D5-94A3-CC4D-9687-50DBC1989904}" type="pres">
      <dgm:prSet presAssocID="{813E099A-DFC6-984E-8C55-78286CEEACCD}" presName="txAndLines1" presStyleCnt="0"/>
      <dgm:spPr/>
    </dgm:pt>
    <dgm:pt modelId="{263DAFBD-887C-2749-AAC6-E5C16E1EEC98}" type="pres">
      <dgm:prSet presAssocID="{813E099A-DFC6-984E-8C55-78286CEEACCD}" presName="anchor1" presStyleCnt="0"/>
      <dgm:spPr/>
    </dgm:pt>
    <dgm:pt modelId="{B8E75F28-FD59-9A42-8D92-D8893055DCB8}" type="pres">
      <dgm:prSet presAssocID="{813E099A-DFC6-984E-8C55-78286CEEACCD}" presName="backup1" presStyleCnt="0"/>
      <dgm:spPr/>
    </dgm:pt>
    <dgm:pt modelId="{0E805E63-4D90-6748-A6E3-526ABDB31D05}" type="pres">
      <dgm:prSet presAssocID="{813E099A-DFC6-984E-8C55-78286CEEACCD}" presName="preLine1" presStyleLbl="parChTrans1D1" presStyleIdx="5" presStyleCnt="6"/>
      <dgm:spPr/>
    </dgm:pt>
    <dgm:pt modelId="{A478D7CA-0827-B44F-A77D-ED754DE73A17}" type="pres">
      <dgm:prSet presAssocID="{813E099A-DFC6-984E-8C55-78286CEEACCD}" presName="desTx1" presStyleLbl="revTx" presStyleIdx="0" presStyleCnt="0">
        <dgm:presLayoutVars>
          <dgm:bulletEnabled val="1"/>
        </dgm:presLayoutVars>
      </dgm:prSet>
      <dgm:spPr/>
    </dgm:pt>
  </dgm:ptLst>
  <dgm:cxnLst>
    <dgm:cxn modelId="{9CE63416-361E-0642-B96F-46E1D58E2937}" type="presOf" srcId="{813E099A-DFC6-984E-8C55-78286CEEACCD}" destId="{A478D7CA-0827-B44F-A77D-ED754DE73A17}" srcOrd="0" destOrd="0" presId="urn:microsoft.com/office/officeart/2009/3/layout/SubStepProcess"/>
    <dgm:cxn modelId="{3BAD5D86-C127-BF48-9F0D-6A64BC1FD554}" type="presOf" srcId="{1FA03607-8E19-404A-811F-DDE86D979BA9}" destId="{B0CC03D9-502B-DB40-9534-2460CB89293B}" srcOrd="0" destOrd="0" presId="urn:microsoft.com/office/officeart/2009/3/layout/SubStepProcess"/>
    <dgm:cxn modelId="{E067AB88-9E5B-CC4C-83A4-134D4067DEA5}" type="presOf" srcId="{23FC1611-C20E-944D-B7F5-24F05021E61C}" destId="{D1DF5EF0-5E31-8946-A37B-29A4806A5841}" srcOrd="0" destOrd="0" presId="urn:microsoft.com/office/officeart/2009/3/layout/SubStepProcess"/>
    <dgm:cxn modelId="{B1694C91-A2E2-5846-85CB-6283824E1487}" srcId="{EB3EF2E5-771F-3F49-A367-220D6059DCD1}" destId="{23FC1611-C20E-944D-B7F5-24F05021E61C}" srcOrd="1" destOrd="0" parTransId="{0EC64EE8-BBAB-CF40-836A-98D7349C2B31}" sibTransId="{CF45CC6E-CFEF-1F40-B49A-B93860C0709D}"/>
    <dgm:cxn modelId="{CA538E91-22C1-7347-B0D2-F586F36223D9}" type="presOf" srcId="{EB3EF2E5-771F-3F49-A367-220D6059DCD1}" destId="{7DECEF80-890B-5041-90ED-199DB28B9647}" srcOrd="0" destOrd="0" presId="urn:microsoft.com/office/officeart/2009/3/layout/SubStepProcess"/>
    <dgm:cxn modelId="{70469BA2-E208-B34B-9373-43679F60247A}" srcId="{68EA123F-B0BB-1A4A-B440-6DC63F9C31DA}" destId="{EB3EF2E5-771F-3F49-A367-220D6059DCD1}" srcOrd="0" destOrd="0" parTransId="{B1DC92DB-6AF5-CD40-900E-C466739229C5}" sibTransId="{8E6469C8-0291-9049-AEB7-09D44F2AE9EF}"/>
    <dgm:cxn modelId="{A94163A7-7F2A-EA48-8D95-9F6D35E5452E}" srcId="{EB3EF2E5-771F-3F49-A367-220D6059DCD1}" destId="{1FA03607-8E19-404A-811F-DDE86D979BA9}" srcOrd="0" destOrd="0" parTransId="{34CE26C4-6631-C740-9229-5025B4276239}" sibTransId="{655FDB57-858C-834B-B18F-17CE21875037}"/>
    <dgm:cxn modelId="{A28EFAB9-EC95-0142-BE55-6FAF07B7460B}" type="presOf" srcId="{68EA123F-B0BB-1A4A-B440-6DC63F9C31DA}" destId="{515C778A-12C3-314C-80EC-5F6B88E4F8C5}" srcOrd="0" destOrd="0" presId="urn:microsoft.com/office/officeart/2009/3/layout/SubStepProcess"/>
    <dgm:cxn modelId="{047331BD-687B-C94D-B86C-B229D1D5160C}" srcId="{EB3EF2E5-771F-3F49-A367-220D6059DCD1}" destId="{813E099A-DFC6-984E-8C55-78286CEEACCD}" srcOrd="2" destOrd="0" parTransId="{C696FD8D-AD23-7644-8D2E-960D7ADA3E4C}" sibTransId="{452D1561-AA9A-B24F-A37C-F1CC3FF5B59D}"/>
    <dgm:cxn modelId="{68F79674-363C-D646-9E24-5433695BE5F7}" type="presParOf" srcId="{515C778A-12C3-314C-80EC-5F6B88E4F8C5}" destId="{7DECEF80-890B-5041-90ED-199DB28B9647}" srcOrd="0" destOrd="0" presId="urn:microsoft.com/office/officeart/2009/3/layout/SubStepProcess"/>
    <dgm:cxn modelId="{3615767D-1F69-FF43-86BB-E8284A32A7B4}" type="presParOf" srcId="{515C778A-12C3-314C-80EC-5F6B88E4F8C5}" destId="{360C5F5A-0EC6-BE4D-A870-40DAE935479F}" srcOrd="1" destOrd="0" presId="urn:microsoft.com/office/officeart/2009/3/layout/SubStepProcess"/>
    <dgm:cxn modelId="{4706CC22-B9E1-884F-A6FC-E814B9221EFA}" type="presParOf" srcId="{515C778A-12C3-314C-80EC-5F6B88E4F8C5}" destId="{74B95F13-9B6A-6D4C-B3FD-DD18230A7FBB}" srcOrd="2" destOrd="0" presId="urn:microsoft.com/office/officeart/2009/3/layout/SubStepProcess"/>
    <dgm:cxn modelId="{7FFBA751-03DE-7A46-96D5-D4DB57A8A69E}" type="presParOf" srcId="{74B95F13-9B6A-6D4C-B3FD-DD18230A7FBB}" destId="{70F8A41B-6442-994F-8227-37CFA89EA6A8}" srcOrd="0" destOrd="0" presId="urn:microsoft.com/office/officeart/2009/3/layout/SubStepProcess"/>
    <dgm:cxn modelId="{40D2127F-22DB-234C-BE98-7E2AF014341C}" type="presParOf" srcId="{74B95F13-9B6A-6D4C-B3FD-DD18230A7FBB}" destId="{A6BB2BE6-CA34-E441-BEB9-72FCAD569B46}" srcOrd="1" destOrd="0" presId="urn:microsoft.com/office/officeart/2009/3/layout/SubStepProcess"/>
    <dgm:cxn modelId="{5F90A5B3-B90C-0F48-A6DC-198AFF063D79}" type="presParOf" srcId="{A6BB2BE6-CA34-E441-BEB9-72FCAD569B46}" destId="{A7684841-7A0B-2A44-8AB0-8E5A00CA10FA}" srcOrd="0" destOrd="0" presId="urn:microsoft.com/office/officeart/2009/3/layout/SubStepProcess"/>
    <dgm:cxn modelId="{02461077-F74C-CA49-9339-5E0FF33C1FD7}" type="presParOf" srcId="{A6BB2BE6-CA34-E441-BEB9-72FCAD569B46}" destId="{A437C84E-A967-9444-8D74-ADDAC0E4C4CA}" srcOrd="1" destOrd="0" presId="urn:microsoft.com/office/officeart/2009/3/layout/SubStepProcess"/>
    <dgm:cxn modelId="{6B8EE47E-B40C-3B4D-9018-E44B1257A09B}" type="presParOf" srcId="{A6BB2BE6-CA34-E441-BEB9-72FCAD569B46}" destId="{4AA0B709-4D08-9544-A200-D4F2B8DFBD59}" srcOrd="2" destOrd="0" presId="urn:microsoft.com/office/officeart/2009/3/layout/SubStepProcess"/>
    <dgm:cxn modelId="{7C02093D-8932-B245-ABFC-E251CAFC151E}" type="presParOf" srcId="{A6BB2BE6-CA34-E441-BEB9-72FCAD569B46}" destId="{B0CC03D9-502B-DB40-9534-2460CB89293B}" srcOrd="3" destOrd="0" presId="urn:microsoft.com/office/officeart/2009/3/layout/SubStepProcess"/>
    <dgm:cxn modelId="{C3B01CF7-8E17-D04C-A719-3AF574304217}" type="presParOf" srcId="{74B95F13-9B6A-6D4C-B3FD-DD18230A7FBB}" destId="{1D692DC6-6319-8745-9A65-2D2AAA73B9F6}" srcOrd="2" destOrd="0" presId="urn:microsoft.com/office/officeart/2009/3/layout/SubStepProcess"/>
    <dgm:cxn modelId="{7C2E251B-2CF4-7B45-9C83-B269F5373469}" type="presParOf" srcId="{74B95F13-9B6A-6D4C-B3FD-DD18230A7FBB}" destId="{CBA4ED19-F1BC-9B40-A4F7-7DCCEDF10123}" srcOrd="3" destOrd="0" presId="urn:microsoft.com/office/officeart/2009/3/layout/SubStepProcess"/>
    <dgm:cxn modelId="{D98B8F1F-D8BB-504E-A5AA-94A50C18909E}" type="presParOf" srcId="{CBA4ED19-F1BC-9B40-A4F7-7DCCEDF10123}" destId="{7CF247B8-0CC1-4249-99BA-2F79011D43A1}" srcOrd="0" destOrd="0" presId="urn:microsoft.com/office/officeart/2009/3/layout/SubStepProcess"/>
    <dgm:cxn modelId="{17648715-947A-E643-897B-28ABA6ECC507}" type="presParOf" srcId="{CBA4ED19-F1BC-9B40-A4F7-7DCCEDF10123}" destId="{652578F9-6931-C24B-8ECE-712FACA6FD22}" srcOrd="1" destOrd="0" presId="urn:microsoft.com/office/officeart/2009/3/layout/SubStepProcess"/>
    <dgm:cxn modelId="{93076798-32AB-1A4B-BC15-54EAC79894E4}" type="presParOf" srcId="{CBA4ED19-F1BC-9B40-A4F7-7DCCEDF10123}" destId="{4B2FCB19-E0C8-E44A-B04F-68CC477E20B1}" srcOrd="2" destOrd="0" presId="urn:microsoft.com/office/officeart/2009/3/layout/SubStepProcess"/>
    <dgm:cxn modelId="{1E2A42EF-2DBB-A548-9A34-3B182F0950DD}" type="presParOf" srcId="{CBA4ED19-F1BC-9B40-A4F7-7DCCEDF10123}" destId="{D1DF5EF0-5E31-8946-A37B-29A4806A5841}" srcOrd="3" destOrd="0" presId="urn:microsoft.com/office/officeart/2009/3/layout/SubStepProcess"/>
    <dgm:cxn modelId="{1016C565-5BD9-B641-A17C-6AB42CE1A297}" type="presParOf" srcId="{74B95F13-9B6A-6D4C-B3FD-DD18230A7FBB}" destId="{B1A71CF0-18EA-FA4B-BA04-38F54AB0991C}" srcOrd="4" destOrd="0" presId="urn:microsoft.com/office/officeart/2009/3/layout/SubStepProcess"/>
    <dgm:cxn modelId="{A586CF25-4C83-6344-A20B-483A92EDD5FD}" type="presParOf" srcId="{74B95F13-9B6A-6D4C-B3FD-DD18230A7FBB}" destId="{CD1D15D5-94A3-CC4D-9687-50DBC1989904}" srcOrd="5" destOrd="0" presId="urn:microsoft.com/office/officeart/2009/3/layout/SubStepProcess"/>
    <dgm:cxn modelId="{9C609F5E-F095-2D4E-824C-0A4782F0B8BC}" type="presParOf" srcId="{CD1D15D5-94A3-CC4D-9687-50DBC1989904}" destId="{263DAFBD-887C-2749-AAC6-E5C16E1EEC98}" srcOrd="0" destOrd="0" presId="urn:microsoft.com/office/officeart/2009/3/layout/SubStepProcess"/>
    <dgm:cxn modelId="{829FD49D-89F4-9047-8EFD-5D2495F78D54}" type="presParOf" srcId="{CD1D15D5-94A3-CC4D-9687-50DBC1989904}" destId="{B8E75F28-FD59-9A42-8D92-D8893055DCB8}" srcOrd="1" destOrd="0" presId="urn:microsoft.com/office/officeart/2009/3/layout/SubStepProcess"/>
    <dgm:cxn modelId="{86BAE1E5-DBD1-764F-B1E7-4D9557A58689}" type="presParOf" srcId="{CD1D15D5-94A3-CC4D-9687-50DBC1989904}" destId="{0E805E63-4D90-6748-A6E3-526ABDB31D05}" srcOrd="2" destOrd="0" presId="urn:microsoft.com/office/officeart/2009/3/layout/SubStepProcess"/>
    <dgm:cxn modelId="{32DC53D9-2BA2-6E41-B820-06AE28494183}" type="presParOf" srcId="{CD1D15D5-94A3-CC4D-9687-50DBC1989904}" destId="{A478D7CA-0827-B44F-A77D-ED754DE73A17}" srcOrd="3" destOrd="0" presId="urn:microsoft.com/office/officeart/2009/3/layout/SubSte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C05A42-42B9-F24B-AA64-7E46F4F3EF05}" type="doc">
      <dgm:prSet loTypeId="urn:microsoft.com/office/officeart/2005/8/layout/arrow4" loCatId="" qsTypeId="urn:microsoft.com/office/officeart/2005/8/quickstyle/simple4" qsCatId="simple" csTypeId="urn:microsoft.com/office/officeart/2005/8/colors/accent1_2" csCatId="accent1" phldr="1"/>
      <dgm:spPr/>
      <dgm:t>
        <a:bodyPr/>
        <a:lstStyle/>
        <a:p>
          <a:endParaRPr lang="en-US"/>
        </a:p>
      </dgm:t>
    </dgm:pt>
    <dgm:pt modelId="{13D437CC-24E1-D74A-892B-CB3F0991904D}">
      <dgm:prSet phldrT="[Text]" custT="1"/>
      <dgm:spPr/>
      <dgm:t>
        <a:bodyPr/>
        <a:lstStyle/>
        <a:p>
          <a:r>
            <a:rPr lang="en-US" sz="2100" dirty="0"/>
            <a:t>The Fed can </a:t>
          </a:r>
          <a:r>
            <a:rPr lang="en-US" sz="2100" b="1" dirty="0"/>
            <a:t>stimulate</a:t>
          </a:r>
          <a:r>
            <a:rPr lang="en-US" sz="2100" b="1" baseline="0" dirty="0"/>
            <a:t> the economy </a:t>
          </a:r>
          <a:r>
            <a:rPr lang="en-US" sz="2100" baseline="0" dirty="0"/>
            <a:t>by: </a:t>
          </a:r>
        </a:p>
        <a:p>
          <a:r>
            <a:rPr lang="en-US" sz="2000" b="0" i="0" baseline="0" dirty="0">
              <a:latin typeface="Calibri Light" panose="020F0302020204030204" pitchFamily="34" charset="0"/>
              <a:cs typeface="Calibri Light" panose="020F0302020204030204" pitchFamily="34" charset="0"/>
            </a:rPr>
            <a:t>decreasing reserve requirement, </a:t>
          </a:r>
          <a:br>
            <a:rPr lang="en-US" sz="2000" b="0" i="0" baseline="0" dirty="0">
              <a:latin typeface="Calibri Light" panose="020F0302020204030204" pitchFamily="34" charset="0"/>
              <a:cs typeface="Calibri Light" panose="020F0302020204030204" pitchFamily="34" charset="0"/>
            </a:rPr>
          </a:br>
          <a:r>
            <a:rPr lang="en-US" sz="2000" b="0" i="0" baseline="0" dirty="0">
              <a:latin typeface="Calibri Light" panose="020F0302020204030204" pitchFamily="34" charset="0"/>
              <a:cs typeface="Calibri Light" panose="020F0302020204030204" pitchFamily="34" charset="0"/>
            </a:rPr>
            <a:t>decreasing discount rate, buying bonds</a:t>
          </a:r>
          <a:endParaRPr lang="en-US" sz="2000" b="0" i="0" dirty="0">
            <a:latin typeface="Calibri Light" panose="020F0302020204030204" pitchFamily="34" charset="0"/>
            <a:cs typeface="Calibri Light" panose="020F0302020204030204" pitchFamily="34" charset="0"/>
          </a:endParaRPr>
        </a:p>
      </dgm:t>
    </dgm:pt>
    <dgm:pt modelId="{29CEFC12-B013-594E-A6A5-7F74D6AC87F9}" cxnId="{76A633B5-11D4-B64C-B8C9-A92BC447AE01}" type="parTrans">
      <dgm:prSet/>
      <dgm:spPr/>
      <dgm:t>
        <a:bodyPr/>
        <a:lstStyle/>
        <a:p>
          <a:endParaRPr lang="en-US"/>
        </a:p>
      </dgm:t>
    </dgm:pt>
    <dgm:pt modelId="{98E3AD73-F85F-3C48-983C-106B777FE112}" cxnId="{76A633B5-11D4-B64C-B8C9-A92BC447AE01}" type="sibTrans">
      <dgm:prSet/>
      <dgm:spPr/>
      <dgm:t>
        <a:bodyPr/>
        <a:lstStyle/>
        <a:p>
          <a:endParaRPr lang="en-US"/>
        </a:p>
      </dgm:t>
    </dgm:pt>
    <dgm:pt modelId="{5E11CD28-7F8C-C24E-AB98-0BBC5253713D}">
      <dgm:prSet phldrT="[Text]" phldr="1"/>
      <dgm:spPr/>
      <dgm:t>
        <a:bodyPr/>
        <a:lstStyle/>
        <a:p>
          <a:endParaRPr lang="en-US"/>
        </a:p>
      </dgm:t>
    </dgm:pt>
    <dgm:pt modelId="{0CB35A99-2D33-194C-AC48-710CC34D4213}" cxnId="{1490A6D3-0D47-1B4F-A599-FA03C1C66792}" type="parTrans">
      <dgm:prSet/>
      <dgm:spPr/>
      <dgm:t>
        <a:bodyPr/>
        <a:lstStyle/>
        <a:p>
          <a:endParaRPr lang="en-US"/>
        </a:p>
      </dgm:t>
    </dgm:pt>
    <dgm:pt modelId="{4CC2F7EC-4FC1-4745-94B7-56834B8F76E6}" cxnId="{1490A6D3-0D47-1B4F-A599-FA03C1C66792}" type="sibTrans">
      <dgm:prSet/>
      <dgm:spPr/>
      <dgm:t>
        <a:bodyPr/>
        <a:lstStyle/>
        <a:p>
          <a:endParaRPr lang="en-US"/>
        </a:p>
      </dgm:t>
    </dgm:pt>
    <dgm:pt modelId="{36523BED-663B-B540-8527-5064A5B54048}">
      <dgm:prSet phldrT="[Text]" custT="1"/>
      <dgm:spPr/>
      <dgm:t>
        <a:bodyPr/>
        <a:lstStyle/>
        <a:p>
          <a:r>
            <a:rPr lang="en-US" sz="2100" baseline="0" dirty="0"/>
            <a:t>The Fed can </a:t>
          </a:r>
          <a:r>
            <a:rPr lang="en-US" sz="2100" b="1" baseline="0" dirty="0"/>
            <a:t>rein in inflation </a:t>
          </a:r>
          <a:r>
            <a:rPr lang="en-US" sz="2100" baseline="0" dirty="0"/>
            <a:t>by: </a:t>
          </a:r>
          <a:r>
            <a:rPr lang="en-US" sz="2000" b="0" i="0" baseline="0" dirty="0">
              <a:latin typeface="Calibri Light" panose="020F0302020204030204" pitchFamily="34" charset="0"/>
              <a:cs typeface="Calibri Light" panose="020F0302020204030204" pitchFamily="34" charset="0"/>
            </a:rPr>
            <a:t>increasing reserve requirement, increasing discount rate, selling bonds</a:t>
          </a:r>
        </a:p>
        <a:p>
          <a:endParaRPr lang="en-US" sz="2100" dirty="0"/>
        </a:p>
      </dgm:t>
    </dgm:pt>
    <dgm:pt modelId="{0E796B0B-72EE-4C4B-A344-5A64DC3C5C5F}" cxnId="{34721697-BF71-CA4D-9DB3-2CD8871504EF}" type="parTrans">
      <dgm:prSet/>
      <dgm:spPr/>
      <dgm:t>
        <a:bodyPr/>
        <a:lstStyle/>
        <a:p>
          <a:endParaRPr lang="en-US"/>
        </a:p>
      </dgm:t>
    </dgm:pt>
    <dgm:pt modelId="{5E49FF07-83F6-3248-A875-27BA1289922C}" cxnId="{34721697-BF71-CA4D-9DB3-2CD8871504EF}" type="sibTrans">
      <dgm:prSet/>
      <dgm:spPr/>
      <dgm:t>
        <a:bodyPr/>
        <a:lstStyle/>
        <a:p>
          <a:endParaRPr lang="en-US"/>
        </a:p>
      </dgm:t>
    </dgm:pt>
    <dgm:pt modelId="{2DC45D7F-7D30-DF4B-947F-2C126564D748}" type="pres">
      <dgm:prSet presAssocID="{45C05A42-42B9-F24B-AA64-7E46F4F3EF05}" presName="compositeShape" presStyleCnt="0">
        <dgm:presLayoutVars>
          <dgm:chMax val="2"/>
          <dgm:dir/>
          <dgm:resizeHandles val="exact"/>
        </dgm:presLayoutVars>
      </dgm:prSet>
      <dgm:spPr/>
    </dgm:pt>
    <dgm:pt modelId="{CED36AA4-6BBB-1C41-B3AA-D859019A4713}" type="pres">
      <dgm:prSet presAssocID="{13D437CC-24E1-D74A-892B-CB3F0991904D}" presName="upArrow" presStyleLbl="node1" presStyleIdx="0" presStyleCnt="2" custScaleX="73374" custLinFactNeighborX="-6950" custLinFactNeighborY="-3660"/>
      <dgm:spPr>
        <a:solidFill>
          <a:srgbClr val="8BAF00"/>
        </a:solidFill>
      </dgm:spPr>
    </dgm:pt>
    <dgm:pt modelId="{9DE4126A-5E98-314A-B035-DD024126BF12}" type="pres">
      <dgm:prSet presAssocID="{13D437CC-24E1-D74A-892B-CB3F0991904D}" presName="upArrowText" presStyleLbl="revTx" presStyleIdx="0" presStyleCnt="2" custScaleX="130281" custLinFactNeighborX="5671" custLinFactNeighborY="4450">
        <dgm:presLayoutVars>
          <dgm:chMax val="0"/>
          <dgm:bulletEnabled val="1"/>
        </dgm:presLayoutVars>
      </dgm:prSet>
      <dgm:spPr/>
    </dgm:pt>
    <dgm:pt modelId="{F8070AF8-5CDE-0F41-A895-A4040BFEF36E}" type="pres">
      <dgm:prSet presAssocID="{36523BED-663B-B540-8527-5064A5B54048}" presName="downArrow" presStyleLbl="node1" presStyleIdx="1" presStyleCnt="2" custScaleX="67589" custScaleY="94719" custLinFactNeighborX="-4495" custLinFactNeighborY="2892"/>
      <dgm:spPr>
        <a:solidFill>
          <a:srgbClr val="8BAF00"/>
        </a:solidFill>
      </dgm:spPr>
    </dgm:pt>
    <dgm:pt modelId="{EF5BCBB8-7221-8648-8B66-EAB6187B506C}" type="pres">
      <dgm:prSet presAssocID="{36523BED-663B-B540-8527-5064A5B54048}" presName="downArrowText" presStyleLbl="revTx" presStyleIdx="1" presStyleCnt="2" custScaleX="109287" custLinFactNeighborX="-5130">
        <dgm:presLayoutVars>
          <dgm:chMax val="0"/>
          <dgm:bulletEnabled val="1"/>
        </dgm:presLayoutVars>
      </dgm:prSet>
      <dgm:spPr/>
    </dgm:pt>
  </dgm:ptLst>
  <dgm:cxnLst>
    <dgm:cxn modelId="{2702C34B-A3AD-674C-9446-12DFF93E7A09}" type="presOf" srcId="{45C05A42-42B9-F24B-AA64-7E46F4F3EF05}" destId="{2DC45D7F-7D30-DF4B-947F-2C126564D748}" srcOrd="0" destOrd="0" presId="urn:microsoft.com/office/officeart/2005/8/layout/arrow4"/>
    <dgm:cxn modelId="{34721697-BF71-CA4D-9DB3-2CD8871504EF}" srcId="{45C05A42-42B9-F24B-AA64-7E46F4F3EF05}" destId="{36523BED-663B-B540-8527-5064A5B54048}" srcOrd="1" destOrd="0" parTransId="{0E796B0B-72EE-4C4B-A344-5A64DC3C5C5F}" sibTransId="{5E49FF07-83F6-3248-A875-27BA1289922C}"/>
    <dgm:cxn modelId="{898D07AB-13C8-694E-8AD5-1173257B101D}" type="presOf" srcId="{13D437CC-24E1-D74A-892B-CB3F0991904D}" destId="{9DE4126A-5E98-314A-B035-DD024126BF12}" srcOrd="0" destOrd="0" presId="urn:microsoft.com/office/officeart/2005/8/layout/arrow4"/>
    <dgm:cxn modelId="{14C494B0-BA5F-4945-B574-451EA8910622}" type="presOf" srcId="{36523BED-663B-B540-8527-5064A5B54048}" destId="{EF5BCBB8-7221-8648-8B66-EAB6187B506C}" srcOrd="0" destOrd="0" presId="urn:microsoft.com/office/officeart/2005/8/layout/arrow4"/>
    <dgm:cxn modelId="{76A633B5-11D4-B64C-B8C9-A92BC447AE01}" srcId="{45C05A42-42B9-F24B-AA64-7E46F4F3EF05}" destId="{13D437CC-24E1-D74A-892B-CB3F0991904D}" srcOrd="0" destOrd="0" parTransId="{29CEFC12-B013-594E-A6A5-7F74D6AC87F9}" sibTransId="{98E3AD73-F85F-3C48-983C-106B777FE112}"/>
    <dgm:cxn modelId="{1490A6D3-0D47-1B4F-A599-FA03C1C66792}" srcId="{45C05A42-42B9-F24B-AA64-7E46F4F3EF05}" destId="{5E11CD28-7F8C-C24E-AB98-0BBC5253713D}" srcOrd="2" destOrd="0" parTransId="{0CB35A99-2D33-194C-AC48-710CC34D4213}" sibTransId="{4CC2F7EC-4FC1-4745-94B7-56834B8F76E6}"/>
    <dgm:cxn modelId="{73209E78-E4E5-F540-B285-92F75AFC366D}" type="presParOf" srcId="{2DC45D7F-7D30-DF4B-947F-2C126564D748}" destId="{CED36AA4-6BBB-1C41-B3AA-D859019A4713}" srcOrd="0" destOrd="0" presId="urn:microsoft.com/office/officeart/2005/8/layout/arrow4"/>
    <dgm:cxn modelId="{DA465869-429F-B94B-A911-449A3FE43745}" type="presParOf" srcId="{2DC45D7F-7D30-DF4B-947F-2C126564D748}" destId="{9DE4126A-5E98-314A-B035-DD024126BF12}" srcOrd="1" destOrd="0" presId="urn:microsoft.com/office/officeart/2005/8/layout/arrow4"/>
    <dgm:cxn modelId="{F8E77CC3-49B2-CB49-BEA2-A58F02544F7E}" type="presParOf" srcId="{2DC45D7F-7D30-DF4B-947F-2C126564D748}" destId="{F8070AF8-5CDE-0F41-A895-A4040BFEF36E}" srcOrd="2" destOrd="0" presId="urn:microsoft.com/office/officeart/2005/8/layout/arrow4"/>
    <dgm:cxn modelId="{2C7F43C9-7560-024E-BFA9-867C50D9C221}" type="presParOf" srcId="{2DC45D7F-7D30-DF4B-947F-2C126564D748}" destId="{EF5BCBB8-7221-8648-8B66-EAB6187B506C}" srcOrd="3" destOrd="0" presId="urn:microsoft.com/office/officeart/2005/8/layout/arrow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711440" cy="3264282"/>
        <a:chOff x="0" y="0"/>
        <a:chExt cx="7711440" cy="3264282"/>
      </a:xfrm>
    </dsp:grpSpPr>
    <dsp:sp modelId="{7DECEF80-890B-5041-90ED-199DB28B9647}">
      <dsp:nvSpPr>
        <dsp:cNvPr id="3" name="椭圆 2"/>
        <dsp:cNvSpPr/>
      </dsp:nvSpPr>
      <dsp:spPr bwMode="white">
        <a:xfrm>
          <a:off x="0" y="0"/>
          <a:ext cx="2909977" cy="2909977"/>
        </a:xfrm>
        <a:prstGeom prst="ellipse">
          <a:avLst/>
        </a:prstGeom>
      </dsp:spPr>
      <dsp:style>
        <a:lnRef idx="0">
          <a:schemeClr val="lt1"/>
        </a:lnRef>
        <a:fillRef idx="3">
          <a:schemeClr val="accent3"/>
        </a:fillRef>
        <a:effectRef idx="2">
          <a:scrgbClr r="0" g="0" b="0"/>
        </a:effectRef>
        <a:fontRef idx="minor">
          <a:schemeClr val="lt1"/>
        </a:fontRef>
      </dsp:style>
      <dsp:txBody>
        <a:bodyPr lIns="0" tIns="0" rIns="0" bIns="0" anchor="ctr"/>
        <a:lstStyle>
          <a:lvl1pPr algn="ctr">
            <a:defRPr sz="3200"/>
          </a:lvl1pPr>
          <a:lvl2pPr marL="228600" indent="-228600" algn="ctr">
            <a:defRPr sz="2400"/>
          </a:lvl2pPr>
          <a:lvl3pPr marL="457200" indent="-228600" algn="ctr">
            <a:defRPr sz="2400"/>
          </a:lvl3pPr>
          <a:lvl4pPr marL="685800" indent="-228600" algn="ctr">
            <a:defRPr sz="2400"/>
          </a:lvl4pPr>
          <a:lvl5pPr marL="914400" indent="-228600" algn="ctr">
            <a:defRPr sz="2400"/>
          </a:lvl5pPr>
          <a:lvl6pPr marL="1143000" indent="-228600" algn="ctr">
            <a:defRPr sz="2400"/>
          </a:lvl6pPr>
          <a:lvl7pPr marL="1371600" indent="-228600" algn="ctr">
            <a:defRPr sz="2400"/>
          </a:lvl7pPr>
          <a:lvl8pPr marL="1600200" indent="-228600" algn="ctr">
            <a:defRPr sz="2400"/>
          </a:lvl8pPr>
          <a:lvl9pPr marL="1828800" indent="-228600" algn="ctr">
            <a:defRPr sz="2400"/>
          </a:lvl9pPr>
        </a:lstStyle>
        <a:p>
          <a:pPr lvl="0" rtl="0">
            <a:lnSpc>
              <a:spcPct val="100000"/>
            </a:lnSpc>
            <a:spcBef>
              <a:spcPct val="0"/>
            </a:spcBef>
            <a:spcAft>
              <a:spcPct val="35000"/>
            </a:spcAft>
          </a:pPr>
          <a:r>
            <a:rPr lang="en-US" sz="5000" b="1" i="0" dirty="0">
              <a:latin typeface="Calibri" panose="020F0502020204030204" pitchFamily="34" charset="0"/>
              <a:cs typeface="Calibri" panose="020F0502020204030204" pitchFamily="34" charset="0"/>
            </a:rPr>
            <a:t>Tools of the Fed</a:t>
          </a:r>
        </a:p>
      </dsp:txBody>
      <dsp:txXfrm>
        <a:off x="0" y="0"/>
        <a:ext cx="2909977" cy="2909977"/>
      </dsp:txXfrm>
    </dsp:sp>
    <dsp:sp modelId="{70F8A41B-6442-994F-8227-37CFA89EA6A8}">
      <dsp:nvSpPr>
        <dsp:cNvPr id="4" name="任意多边形 3"/>
        <dsp:cNvSpPr/>
      </dsp:nvSpPr>
      <dsp:spPr bwMode="white">
        <a:xfrm>
          <a:off x="2868926" y="967768"/>
          <a:ext cx="1499679" cy="63500"/>
        </a:xfrm>
        <a:custGeom>
          <a:avLst/>
          <a:gdLst/>
          <a:ahLst/>
          <a:cxnLst/>
          <a:pathLst>
            <a:path w="2362" h="100">
              <a:moveTo>
                <a:pt x="65" y="767"/>
              </a:moveTo>
              <a:lnTo>
                <a:pt x="2297" y="-667"/>
              </a:lnTo>
            </a:path>
          </a:pathLst>
        </a:custGeom>
      </dsp:spPr>
      <dsp:style>
        <a:lnRef idx="1">
          <a:schemeClr val="accent3">
            <a:shade val="60000"/>
          </a:schemeClr>
        </a:lnRef>
        <a:fillRef idx="0">
          <a:schemeClr val="accent3"/>
        </a:fillRef>
        <a:effectRef idx="0">
          <a:scrgbClr r="0" g="0" b="0"/>
        </a:effectRef>
        <a:fontRef idx="minor"/>
      </dsp:style>
      <dsp:txXfrm>
        <a:off x="2868926" y="967768"/>
        <a:ext cx="1499679" cy="63500"/>
      </dsp:txXfrm>
    </dsp:sp>
    <dsp:sp modelId="{4AA0B709-4D08-9544-A200-D4F2B8DFBD59}">
      <dsp:nvSpPr>
        <dsp:cNvPr id="5" name="直接连接符 4"/>
        <dsp:cNvSpPr/>
      </dsp:nvSpPr>
      <dsp:spPr bwMode="white">
        <a:xfrm>
          <a:off x="4327552" y="544047"/>
          <a:ext cx="340136" cy="0"/>
        </a:xfrm>
        <a:prstGeom prst="line">
          <a:avLst/>
        </a:prstGeom>
      </dsp:spPr>
      <dsp:style>
        <a:lnRef idx="1">
          <a:schemeClr val="accent3">
            <a:shade val="60000"/>
          </a:schemeClr>
        </a:lnRef>
        <a:fillRef idx="0">
          <a:schemeClr val="accent3"/>
        </a:fillRef>
        <a:effectRef idx="0">
          <a:scrgbClr r="0" g="0" b="0"/>
        </a:effectRef>
        <a:fontRef idx="minor"/>
      </dsp:style>
      <dsp:txXfrm>
        <a:off x="4327552" y="544047"/>
        <a:ext cx="340136" cy="0"/>
      </dsp:txXfrm>
    </dsp:sp>
    <dsp:sp modelId="{1D692DC6-6319-8745-9A65-2D2AAA73B9F6}">
      <dsp:nvSpPr>
        <dsp:cNvPr id="7" name="任意多边形 6"/>
        <dsp:cNvSpPr/>
      </dsp:nvSpPr>
      <dsp:spPr bwMode="white">
        <a:xfrm>
          <a:off x="2983037" y="1511815"/>
          <a:ext cx="1271455" cy="63500"/>
        </a:xfrm>
        <a:custGeom>
          <a:avLst/>
          <a:gdLst/>
          <a:ahLst/>
          <a:cxnLst/>
          <a:pathLst>
            <a:path w="2002" h="100">
              <a:moveTo>
                <a:pt x="-115" y="-89"/>
              </a:moveTo>
              <a:lnTo>
                <a:pt x="2117" y="189"/>
              </a:lnTo>
            </a:path>
          </a:pathLst>
        </a:custGeom>
      </dsp:spPr>
      <dsp:style>
        <a:lnRef idx="1">
          <a:schemeClr val="accent3">
            <a:shade val="60000"/>
          </a:schemeClr>
        </a:lnRef>
        <a:fillRef idx="0">
          <a:schemeClr val="accent3"/>
        </a:fillRef>
        <a:effectRef idx="0">
          <a:scrgbClr r="0" g="0" b="0"/>
        </a:effectRef>
        <a:fontRef idx="minor"/>
      </dsp:style>
      <dsp:txXfrm>
        <a:off x="2983037" y="1511815"/>
        <a:ext cx="1271455" cy="63500"/>
      </dsp:txXfrm>
    </dsp:sp>
    <dsp:sp modelId="{4B2FCB19-E0C8-E44A-B04F-68CC477E20B1}">
      <dsp:nvSpPr>
        <dsp:cNvPr id="8" name="直接连接符 7"/>
        <dsp:cNvSpPr/>
      </dsp:nvSpPr>
      <dsp:spPr bwMode="white">
        <a:xfrm>
          <a:off x="4327552" y="1632141"/>
          <a:ext cx="340136" cy="0"/>
        </a:xfrm>
        <a:prstGeom prst="line">
          <a:avLst/>
        </a:prstGeom>
      </dsp:spPr>
      <dsp:style>
        <a:lnRef idx="1">
          <a:schemeClr val="accent3">
            <a:shade val="60000"/>
          </a:schemeClr>
        </a:lnRef>
        <a:fillRef idx="0">
          <a:schemeClr val="accent3"/>
        </a:fillRef>
        <a:effectRef idx="0">
          <a:scrgbClr r="0" g="0" b="0"/>
        </a:effectRef>
        <a:fontRef idx="minor"/>
      </dsp:style>
      <dsp:txXfrm>
        <a:off x="4327552" y="1632141"/>
        <a:ext cx="340136" cy="0"/>
      </dsp:txXfrm>
    </dsp:sp>
    <dsp:sp modelId="{B1A71CF0-18EA-FA4B-BA04-38F54AB0991C}">
      <dsp:nvSpPr>
        <dsp:cNvPr id="10" name="任意多边形 9"/>
        <dsp:cNvSpPr/>
      </dsp:nvSpPr>
      <dsp:spPr bwMode="white">
        <a:xfrm>
          <a:off x="2773222" y="2055862"/>
          <a:ext cx="1691086" cy="63500"/>
        </a:xfrm>
        <a:custGeom>
          <a:avLst/>
          <a:gdLst/>
          <a:ahLst/>
          <a:cxnLst/>
          <a:pathLst>
            <a:path w="2663" h="100">
              <a:moveTo>
                <a:pt x="215" y="-946"/>
              </a:moveTo>
              <a:lnTo>
                <a:pt x="2448" y="1046"/>
              </a:lnTo>
            </a:path>
          </a:pathLst>
        </a:custGeom>
      </dsp:spPr>
      <dsp:style>
        <a:lnRef idx="1">
          <a:schemeClr val="accent3">
            <a:shade val="60000"/>
          </a:schemeClr>
        </a:lnRef>
        <a:fillRef idx="0">
          <a:schemeClr val="accent3"/>
        </a:fillRef>
        <a:effectRef idx="0">
          <a:scrgbClr r="0" g="0" b="0"/>
        </a:effectRef>
        <a:fontRef idx="minor"/>
      </dsp:style>
      <dsp:txXfrm>
        <a:off x="2773222" y="2055862"/>
        <a:ext cx="1691086" cy="63500"/>
      </dsp:txXfrm>
    </dsp:sp>
    <dsp:sp modelId="{0E805E63-4D90-6748-A6E3-526ABDB31D05}">
      <dsp:nvSpPr>
        <dsp:cNvPr id="11" name="直接连接符 10"/>
        <dsp:cNvSpPr/>
      </dsp:nvSpPr>
      <dsp:spPr bwMode="white">
        <a:xfrm>
          <a:off x="4327552" y="2720235"/>
          <a:ext cx="340136" cy="0"/>
        </a:xfrm>
        <a:prstGeom prst="line">
          <a:avLst/>
        </a:prstGeom>
      </dsp:spPr>
      <dsp:style>
        <a:lnRef idx="1">
          <a:schemeClr val="accent3">
            <a:shade val="60000"/>
          </a:schemeClr>
        </a:lnRef>
        <a:fillRef idx="0">
          <a:schemeClr val="accent3"/>
        </a:fillRef>
        <a:effectRef idx="0">
          <a:scrgbClr r="0" g="0" b="0"/>
        </a:effectRef>
        <a:fontRef idx="minor"/>
      </dsp:style>
      <dsp:txXfrm>
        <a:off x="4327552" y="2720235"/>
        <a:ext cx="340136" cy="0"/>
      </dsp:txXfrm>
    </dsp:sp>
    <dsp:sp modelId="{B0CC03D9-502B-DB40-9534-2460CB89293B}">
      <dsp:nvSpPr>
        <dsp:cNvPr id="6" name="矩形 5"/>
        <dsp:cNvSpPr/>
      </dsp:nvSpPr>
      <dsp:spPr bwMode="white">
        <a:xfrm>
          <a:off x="4667688" y="0"/>
          <a:ext cx="2411871" cy="1088094"/>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170688" tIns="170688" rIns="170688" bIns="170688"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rtl="0">
            <a:lnSpc>
              <a:spcPct val="100000"/>
            </a:lnSpc>
            <a:spcBef>
              <a:spcPct val="0"/>
            </a:spcBef>
            <a:spcAft>
              <a:spcPct val="35000"/>
            </a:spcAft>
          </a:pPr>
          <a:r>
            <a:rPr lang="en-US" dirty="0">
              <a:solidFill>
                <a:schemeClr val="tx1"/>
              </a:solidFill>
            </a:rPr>
            <a:t>Open Market Operations</a:t>
          </a:r>
          <a:endParaRPr>
            <a:solidFill>
              <a:schemeClr val="tx1"/>
            </a:solidFill>
          </a:endParaRPr>
        </a:p>
      </dsp:txBody>
      <dsp:txXfrm>
        <a:off x="4667688" y="0"/>
        <a:ext cx="2411871" cy="1088094"/>
      </dsp:txXfrm>
    </dsp:sp>
    <dsp:sp modelId="{D1DF5EF0-5E31-8946-A37B-29A4806A5841}">
      <dsp:nvSpPr>
        <dsp:cNvPr id="9" name="矩形 8"/>
        <dsp:cNvSpPr/>
      </dsp:nvSpPr>
      <dsp:spPr bwMode="white">
        <a:xfrm>
          <a:off x="4667688" y="1088094"/>
          <a:ext cx="2411871" cy="1088094"/>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170688" tIns="170688" rIns="170688" bIns="170688"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rtl="0">
            <a:lnSpc>
              <a:spcPct val="100000"/>
            </a:lnSpc>
            <a:spcBef>
              <a:spcPct val="0"/>
            </a:spcBef>
            <a:spcAft>
              <a:spcPct val="35000"/>
            </a:spcAft>
          </a:pPr>
          <a:r>
            <a:rPr lang="en-US" dirty="0">
              <a:solidFill>
                <a:schemeClr val="tx1"/>
              </a:solidFill>
            </a:rPr>
            <a:t>Reserve Requirement</a:t>
          </a:r>
          <a:endParaRPr>
            <a:solidFill>
              <a:schemeClr val="tx1"/>
            </a:solidFill>
          </a:endParaRPr>
        </a:p>
      </dsp:txBody>
      <dsp:txXfrm>
        <a:off x="4667688" y="1088094"/>
        <a:ext cx="2411871" cy="1088094"/>
      </dsp:txXfrm>
    </dsp:sp>
    <dsp:sp modelId="{A478D7CA-0827-B44F-A77D-ED754DE73A17}">
      <dsp:nvSpPr>
        <dsp:cNvPr id="12" name="矩形 11"/>
        <dsp:cNvSpPr/>
      </dsp:nvSpPr>
      <dsp:spPr bwMode="white">
        <a:xfrm>
          <a:off x="4667688" y="2176188"/>
          <a:ext cx="2411871" cy="1088094"/>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170688" tIns="170688" rIns="170688" bIns="170688"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rtl="0">
            <a:lnSpc>
              <a:spcPct val="100000"/>
            </a:lnSpc>
            <a:spcBef>
              <a:spcPct val="0"/>
            </a:spcBef>
            <a:spcAft>
              <a:spcPct val="35000"/>
            </a:spcAft>
          </a:pPr>
          <a:r>
            <a:rPr lang="en-US">
              <a:solidFill>
                <a:schemeClr val="tx1"/>
              </a:solidFill>
            </a:rPr>
            <a:t>Discount Rate</a:t>
          </a:r>
          <a:endParaRPr>
            <a:solidFill>
              <a:schemeClr val="tx1"/>
            </a:solidFill>
          </a:endParaRPr>
        </a:p>
      </dsp:txBody>
      <dsp:txXfrm>
        <a:off x="4667688" y="2176188"/>
        <a:ext cx="2411871" cy="1088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086600" cy="3680655"/>
        <a:chOff x="0" y="0"/>
        <a:chExt cx="7086600" cy="3680655"/>
      </a:xfrm>
    </dsp:grpSpPr>
    <dsp:sp modelId="{CED36AA4-6BBB-1C41-B3AA-D859019A4713}">
      <dsp:nvSpPr>
        <dsp:cNvPr id="3" name="上箭头 2"/>
        <dsp:cNvSpPr/>
      </dsp:nvSpPr>
      <dsp:spPr bwMode="white">
        <a:xfrm>
          <a:off x="0" y="0"/>
          <a:ext cx="2338578" cy="1766714"/>
        </a:xfrm>
        <a:prstGeom prst="upArrow">
          <a:avLst/>
        </a:prstGeom>
        <a:solidFill>
          <a:srgbClr val="8BAF00"/>
        </a:solidFill>
      </dsp:spPr>
      <dsp:style>
        <a:lnRef idx="0">
          <a:schemeClr val="lt1"/>
        </a:lnRef>
        <a:fillRef idx="3">
          <a:schemeClr val="accent1"/>
        </a:fillRef>
        <a:effectRef idx="2">
          <a:scrgbClr r="0" g="0" b="0"/>
        </a:effectRef>
        <a:fontRef idx="minor">
          <a:schemeClr val="lt1"/>
        </a:fontRef>
      </dsp:style>
      <dsp:txXfrm>
        <a:off x="0" y="0"/>
        <a:ext cx="2338578" cy="1766714"/>
      </dsp:txXfrm>
    </dsp:sp>
    <dsp:sp modelId="{9DE4126A-5E98-314A-B035-DD024126BF12}">
      <dsp:nvSpPr>
        <dsp:cNvPr id="4" name="矩形 3"/>
        <dsp:cNvSpPr/>
      </dsp:nvSpPr>
      <dsp:spPr bwMode="white">
        <a:xfrm>
          <a:off x="2585378" y="78619"/>
          <a:ext cx="3968496" cy="1766714"/>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49352" tIns="0" rIns="149352" bIns="149352"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100" dirty="0">
              <a:solidFill>
                <a:schemeClr val="tx1"/>
              </a:solidFill>
            </a:rPr>
            <a:t>The Fed can </a:t>
          </a:r>
          <a:r>
            <a:rPr lang="en-US" sz="2100" b="1" dirty="0">
              <a:solidFill>
                <a:schemeClr val="tx1"/>
              </a:solidFill>
            </a:rPr>
            <a:t>stimulate</a:t>
          </a:r>
          <a:r>
            <a:rPr lang="en-US" sz="2100" b="1" baseline="0" dirty="0">
              <a:solidFill>
                <a:schemeClr val="tx1"/>
              </a:solidFill>
            </a:rPr>
            <a:t> the economy </a:t>
          </a:r>
          <a:r>
            <a:rPr lang="en-US" sz="2100" baseline="0" dirty="0">
              <a:solidFill>
                <a:schemeClr val="tx1"/>
              </a:solidFill>
            </a:rPr>
            <a:t>by: </a:t>
          </a:r>
          <a:endParaRPr lang="en-US" sz="2100" baseline="0" dirty="0">
            <a:solidFill>
              <a:schemeClr val="tx1"/>
            </a:solidFill>
          </a:endParaRPr>
        </a:p>
        <a:p>
          <a:pPr lvl="0">
            <a:lnSpc>
              <a:spcPct val="100000"/>
            </a:lnSpc>
            <a:spcBef>
              <a:spcPct val="0"/>
            </a:spcBef>
            <a:spcAft>
              <a:spcPct val="35000"/>
            </a:spcAft>
          </a:pPr>
          <a:r>
            <a:rPr lang="en-US" sz="2000" b="0" i="0" baseline="0" dirty="0">
              <a:solidFill>
                <a:schemeClr val="tx1"/>
              </a:solidFill>
              <a:latin typeface="Calibri Light" panose="020F0302020204030204" pitchFamily="34" charset="0"/>
              <a:cs typeface="Calibri Light" panose="020F0302020204030204" pitchFamily="34" charset="0"/>
            </a:rPr>
            <a:t>decreasing reserve requirement, </a:t>
          </a:r>
          <a:br>
            <a:rPr lang="en-US" sz="2000" b="0" i="0" baseline="0" dirty="0">
              <a:solidFill>
                <a:schemeClr val="tx1"/>
              </a:solidFill>
              <a:latin typeface="Calibri Light" panose="020F0302020204030204" pitchFamily="34" charset="0"/>
              <a:cs typeface="Calibri Light" panose="020F0302020204030204" pitchFamily="34" charset="0"/>
            </a:rPr>
          </a:br>
          <a:r>
            <a:rPr lang="en-US" sz="2000" b="0" i="0" baseline="0" dirty="0">
              <a:solidFill>
                <a:schemeClr val="tx1"/>
              </a:solidFill>
              <a:latin typeface="Calibri Light" panose="020F0302020204030204" pitchFamily="34" charset="0"/>
              <a:cs typeface="Calibri Light" panose="020F0302020204030204" pitchFamily="34" charset="0"/>
            </a:rPr>
            <a:t>decreasing discount rate, buying bonds</a:t>
          </a:r>
          <a:endParaRPr lang="en-US" sz="2000" b="0" i="0" dirty="0">
            <a:solidFill>
              <a:schemeClr val="tx1"/>
            </a:solidFill>
            <a:latin typeface="Calibri Light" panose="020F0302020204030204" pitchFamily="34" charset="0"/>
            <a:cs typeface="Calibri Light" panose="020F0302020204030204" pitchFamily="34" charset="0"/>
          </a:endParaRPr>
        </a:p>
      </dsp:txBody>
      <dsp:txXfrm>
        <a:off x="2585378" y="78619"/>
        <a:ext cx="3968496" cy="1766714"/>
      </dsp:txXfrm>
    </dsp:sp>
    <dsp:sp modelId="{F8070AF8-5CDE-0F41-A895-A4040BFEF36E}">
      <dsp:nvSpPr>
        <dsp:cNvPr id="5" name="下箭头 4"/>
        <dsp:cNvSpPr/>
      </dsp:nvSpPr>
      <dsp:spPr bwMode="white">
        <a:xfrm>
          <a:off x="549944" y="1913941"/>
          <a:ext cx="2338578" cy="1766714"/>
        </a:xfrm>
        <a:prstGeom prst="downArrow">
          <a:avLst/>
        </a:prstGeom>
        <a:solidFill>
          <a:srgbClr val="8BAF00"/>
        </a:solidFill>
      </dsp:spPr>
      <dsp:style>
        <a:lnRef idx="0">
          <a:schemeClr val="lt1"/>
        </a:lnRef>
        <a:fillRef idx="3">
          <a:schemeClr val="accent1"/>
        </a:fillRef>
        <a:effectRef idx="2">
          <a:scrgbClr r="0" g="0" b="0"/>
        </a:effectRef>
        <a:fontRef idx="minor">
          <a:schemeClr val="lt1"/>
        </a:fontRef>
      </dsp:style>
      <dsp:txXfrm>
        <a:off x="549944" y="1913941"/>
        <a:ext cx="2338578" cy="1766714"/>
      </dsp:txXfrm>
    </dsp:sp>
    <dsp:sp modelId="{EF5BCBB8-7221-8648-8B66-EAB6187B506C}">
      <dsp:nvSpPr>
        <dsp:cNvPr id="6" name="矩形 5"/>
        <dsp:cNvSpPr/>
      </dsp:nvSpPr>
      <dsp:spPr bwMode="white">
        <a:xfrm>
          <a:off x="2927923" y="1913941"/>
          <a:ext cx="3968496" cy="1766714"/>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49352" tIns="0" rIns="149352" bIns="149352"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100" baseline="0" dirty="0">
              <a:solidFill>
                <a:schemeClr val="tx1"/>
              </a:solidFill>
            </a:rPr>
            <a:t>The Fed can </a:t>
          </a:r>
          <a:r>
            <a:rPr lang="en-US" sz="2100" b="1" baseline="0" dirty="0">
              <a:solidFill>
                <a:schemeClr val="tx1"/>
              </a:solidFill>
            </a:rPr>
            <a:t>rein in inflation </a:t>
          </a:r>
          <a:r>
            <a:rPr lang="en-US" sz="2100" baseline="0" dirty="0">
              <a:solidFill>
                <a:schemeClr val="tx1"/>
              </a:solidFill>
            </a:rPr>
            <a:t>by: </a:t>
          </a:r>
          <a:r>
            <a:rPr lang="en-US" sz="2000" b="0" i="0" baseline="0" dirty="0">
              <a:solidFill>
                <a:schemeClr val="tx1"/>
              </a:solidFill>
              <a:latin typeface="Calibri Light" panose="020F0302020204030204" pitchFamily="34" charset="0"/>
              <a:cs typeface="Calibri Light" panose="020F0302020204030204" pitchFamily="34" charset="0"/>
            </a:rPr>
            <a:t>increasing reserve requirement, increasing discount rate, selling bonds</a:t>
          </a:r>
          <a:endParaRPr lang="en-US" sz="2000" b="0" i="0" baseline="0" dirty="0">
            <a:solidFill>
              <a:schemeClr val="tx1"/>
            </a:solidFill>
            <a:latin typeface="Calibri Light" panose="020F0302020204030204" pitchFamily="34" charset="0"/>
            <a:cs typeface="Calibri Light" panose="020F0302020204030204" pitchFamily="34" charset="0"/>
          </a:endParaRPr>
        </a:p>
        <a:p>
          <a:pPr lvl="0">
            <a:lnSpc>
              <a:spcPct val="100000"/>
            </a:lnSpc>
            <a:spcBef>
              <a:spcPct val="0"/>
            </a:spcBef>
            <a:spcAft>
              <a:spcPct val="35000"/>
            </a:spcAft>
          </a:pPr>
          <a:endParaRPr lang="en-US" sz="2100" dirty="0">
            <a:solidFill>
              <a:schemeClr val="tx1"/>
            </a:solidFill>
          </a:endParaRPr>
        </a:p>
      </dsp:txBody>
      <dsp:txXfrm>
        <a:off x="2927923" y="1913941"/>
        <a:ext cx="3968496" cy="1766714"/>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stNode" val="anchor1"/>
                            <dgm:param type="dim" val="1D"/>
                            <dgm:param type="endSty" val="noArr"/>
                            <dgm:param type="begPts" val="midR"/>
                          </dgm:alg>
                        </dgm:if>
                        <dgm:else name="Name14">
                          <dgm:alg type="conn">
                            <dgm:param type="srcNode" val="parTx1"/>
                            <dgm:param type="dstNode" val="anchor1"/>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srcNode" val="parTx2"/>
                                <dgm:param type="dstNode" val="anchor1"/>
                                <dgm:param type="dim" val="1D"/>
                                <dgm:param type="endSty" val="noArr"/>
                                <dgm:param type="begPts" val="midL"/>
                              </dgm:alg>
                            </dgm:if>
                            <dgm:else name="Name34">
                              <dgm:alg type="conn">
                                <dgm:param type="srcNode" val="parTx2"/>
                                <dgm:param type="dstNode" val="anchor1"/>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stNode" val="anchor2"/>
                            <dgm:param type="dim" val="1D"/>
                            <dgm:param type="endSty" val="noArr"/>
                            <dgm:param type="begPts" val="midR"/>
                          </dgm:alg>
                        </dgm:if>
                        <dgm:else name="Name48">
                          <dgm:alg type="conn">
                            <dgm:param type="srcNode" val="parTx2"/>
                            <dgm:param type="dstNode" val="anchor2"/>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srcNode" val="parTx3"/>
                                <dgm:param type="dstNode" val="anchor2"/>
                                <dgm:param type="dim" val="1D"/>
                                <dgm:param type="endSty" val="noArr"/>
                                <dgm:param type="begPts" val="midL"/>
                              </dgm:alg>
                            </dgm:if>
                            <dgm:else name="Name68">
                              <dgm:alg type="conn">
                                <dgm:param type="srcNode" val="parTx3"/>
                                <dgm:param type="dstNode" val="anchor2"/>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stNode" val="anchor3"/>
                            <dgm:param type="dim" val="1D"/>
                            <dgm:param type="endSty" val="noArr"/>
                            <dgm:param type="begPts" val="midR"/>
                          </dgm:alg>
                        </dgm:if>
                        <dgm:else name="Name82">
                          <dgm:alg type="conn">
                            <dgm:param type="srcNode" val="parTx3"/>
                            <dgm:param type="dstNode" val="anchor3"/>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srcNode" val="parTx4"/>
                                <dgm:param type="dstNode" val="anchor3"/>
                                <dgm:param type="dim" val="1D"/>
                                <dgm:param type="endSty" val="noArr"/>
                                <dgm:param type="begPts" val="midL"/>
                              </dgm:alg>
                            </dgm:if>
                            <dgm:else name="Name102">
                              <dgm:alg type="conn">
                                <dgm:param type="srcNode" val="parTx4"/>
                                <dgm:param type="dstNode" val="anchor3"/>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stNode" val="anchor4"/>
                            <dgm:param type="dim" val="1D"/>
                            <dgm:param type="endSty" val="noArr"/>
                            <dgm:param type="begPts" val="midR"/>
                          </dgm:alg>
                        </dgm:if>
                        <dgm:else name="Name116">
                          <dgm:alg type="conn">
                            <dgm:param type="srcNode" val="parTx4"/>
                            <dgm:param type="dstNode" val="anchor4"/>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srcNode" val="parTx5"/>
                                <dgm:param type="dstNode" val="anchor4"/>
                                <dgm:param type="dim" val="1D"/>
                                <dgm:param type="endSty" val="noArr"/>
                                <dgm:param type="begPts" val="midL"/>
                              </dgm:alg>
                            </dgm:if>
                            <dgm:else name="Name136">
                              <dgm:alg type="conn">
                                <dgm:param type="srcNode" val="parTx5"/>
                                <dgm:param type="dstNode" val="anchor4"/>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stNode" val="anchor5"/>
                            <dgm:param type="dim" val="1D"/>
                            <dgm:param type="endSty" val="noArr"/>
                            <dgm:param type="begPts" val="midR"/>
                          </dgm:alg>
                        </dgm:if>
                        <dgm:else name="Name150">
                          <dgm:alg type="conn">
                            <dgm:param type="srcNode" val="parTx5"/>
                            <dgm:param type="dstNode" val="anchor5"/>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srcNode" val="parTx6"/>
                                <dgm:param type="dstNode" val="anchor5"/>
                                <dgm:param type="dim" val="1D"/>
                                <dgm:param type="endSty" val="noArr"/>
                                <dgm:param type="begPts" val="midL"/>
                              </dgm:alg>
                            </dgm:if>
                            <dgm:else name="Name170">
                              <dgm:alg type="conn">
                                <dgm:param type="srcNode" val="parTx6"/>
                                <dgm:param type="dstNode" val="anchor5"/>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stNode" val="anchor6"/>
                            <dgm:param type="dim" val="1D"/>
                            <dgm:param type="endSty" val="noArr"/>
                            <dgm:param type="begPts" val="midR"/>
                          </dgm:alg>
                        </dgm:if>
                        <dgm:else name="Name184">
                          <dgm:alg type="conn">
                            <dgm:param type="srcNode" val="parTx6"/>
                            <dgm:param type="dstNode" val="anchor6"/>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srcNode" val="parTx7"/>
                                <dgm:param type="dstNode" val="anchor6"/>
                                <dgm:param type="dim" val="1D"/>
                                <dgm:param type="endSty" val="noArr"/>
                                <dgm:param type="begPts" val="midL"/>
                              </dgm:alg>
                            </dgm:if>
                            <dgm:else name="Name204">
                              <dgm:alg type="conn">
                                <dgm:param type="srcNode" val="parTx7"/>
                                <dgm:param type="dstNode" val="anchor6"/>
                                <dgm:param type="dim" val="1D"/>
                                <dgm:param type="endSty" val="noArr"/>
                                <dgm:param type="begPts" val="midR"/>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stNode" val="anchor7"/>
                            <dgm:param type="dim" val="1D"/>
                            <dgm:param type="endSty" val="noArr"/>
                            <dgm:param type="begPts" val="midR"/>
                          </dgm:alg>
                        </dgm:if>
                        <dgm:else name="Name218">
                          <dgm:alg type="conn">
                            <dgm:param type="srcNode" val="parTx7"/>
                            <dgm:param type="dstNode" val="anchor7"/>
                            <dgm:param type="dim" val="1D"/>
                            <dgm:param type="endSty" val="noArr"/>
                            <dgm:param type="begPts" val="midL"/>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endParaRPr lang="en-US" noProof="0"/>
          </a:p>
          <a:p>
            <a:pPr lvl="1"/>
            <a:r>
              <a:rPr lang="en-US" noProof="0"/>
              <a:t>Second level</a:t>
            </a:r>
            <a:endParaRPr lang="en-US" noProof="0"/>
          </a:p>
          <a:p>
            <a:pPr lvl="2"/>
            <a:r>
              <a:rPr lang="en-US" noProof="0"/>
              <a:t>Third level</a:t>
            </a:r>
            <a:endParaRPr lang="en-US" noProof="0"/>
          </a:p>
          <a:p>
            <a:pPr lvl="3"/>
            <a:r>
              <a:rPr lang="en-US" noProof="0"/>
              <a:t>Fourth level</a:t>
            </a:r>
            <a:endParaRPr lang="en-US" noProof="0"/>
          </a:p>
          <a:p>
            <a:pPr lvl="4"/>
            <a:r>
              <a:rPr lang="en-US"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S PGothic" panose="020B0600070205080204" pitchFamily="-108" charset="-128"/>
        <a:cs typeface="MS PGothic" panose="020B0600070205080204" pitchFamily="-108" charset="-128"/>
      </a:defRPr>
    </a:lvl1pPr>
    <a:lvl2pPr marL="457200" algn="l" defTabSz="457200" rtl="0" fontAlgn="base">
      <a:spcBef>
        <a:spcPct val="30000"/>
      </a:spcBef>
      <a:spcAft>
        <a:spcPct val="0"/>
      </a:spcAft>
      <a:defRPr sz="1200" kern="1200">
        <a:solidFill>
          <a:schemeClr val="tx1"/>
        </a:solidFill>
        <a:latin typeface="+mn-lt"/>
        <a:ea typeface="MS PGothic" panose="020B0600070205080204" pitchFamily="-108" charset="-128"/>
        <a:cs typeface="+mn-cs"/>
      </a:defRPr>
    </a:lvl2pPr>
    <a:lvl3pPr marL="914400" algn="l" defTabSz="457200" rtl="0" fontAlgn="base">
      <a:spcBef>
        <a:spcPct val="30000"/>
      </a:spcBef>
      <a:spcAft>
        <a:spcPct val="0"/>
      </a:spcAft>
      <a:defRPr sz="1200" kern="1200">
        <a:solidFill>
          <a:schemeClr val="tx1"/>
        </a:solidFill>
        <a:latin typeface="+mn-lt"/>
        <a:ea typeface="MS PGothic" panose="020B0600070205080204" pitchFamily="-108" charset="-128"/>
        <a:cs typeface="+mn-cs"/>
      </a:defRPr>
    </a:lvl3pPr>
    <a:lvl4pPr marL="1371600" algn="l" defTabSz="457200" rtl="0" fontAlgn="base">
      <a:spcBef>
        <a:spcPct val="30000"/>
      </a:spcBef>
      <a:spcAft>
        <a:spcPct val="0"/>
      </a:spcAft>
      <a:defRPr sz="1200" kern="1200">
        <a:solidFill>
          <a:schemeClr val="tx1"/>
        </a:solidFill>
        <a:latin typeface="+mn-lt"/>
        <a:ea typeface="MS PGothic" panose="020B0600070205080204" pitchFamily="-108" charset="-128"/>
        <a:cs typeface="+mn-cs"/>
      </a:defRPr>
    </a:lvl4pPr>
    <a:lvl5pPr marL="1828800" algn="l" defTabSz="457200" rtl="0" fontAlgn="base">
      <a:spcBef>
        <a:spcPct val="30000"/>
      </a:spcBef>
      <a:spcAft>
        <a:spcPct val="0"/>
      </a:spcAft>
      <a:defRPr sz="1200" kern="1200">
        <a:solidFill>
          <a:schemeClr val="tx1"/>
        </a:solidFill>
        <a:latin typeface="+mn-lt"/>
        <a:ea typeface="MS PGothic" panose="020B0600070205080204"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defRPr/>
            </a:pPr>
            <a:r>
              <a:rPr lang="en-US" dirty="0"/>
              <a:t>The current chair, Jay Powell, is pictured, but the teacher can draw upon examples from previous chairs as well, as the background may be useful during the jigsaw portion of the lesson.</a:t>
            </a: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Continue to discuss the role of the chair as the public face of the U.S. economy and the Federal Reserve Bank, important spokesperson in the international community of central bankers, and his/her role in conducting monetary policy and regulating the U.S. banking system.</a:t>
            </a:r>
            <a:endParaRPr lang="en-US" dirty="0"/>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As the lesson progresses, examine the ways the Federal Reserve influences monetary policy--open market operations, changes in the reserve requirement and discount rate. </a:t>
            </a: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“Why Does it Matter?” to discuss how changes in the reserve requirement, discount rate, and open market operations influence aggregate demand and interest rates. When interest rates decline, this encourages the public to engage in more interest sensitive consumption. Lower interest rates prompt consumers and businesses to make more “big ticket” purchases, as the cost of borrowing declines. The Fed may choose to pursue this type of expansionary monetary policy when the economy is facing recession and unemployment in an effort to stimulate economic activity and increase aggregate demand. Conversely, the Fed may choose to increase interest rates when the economy is threatened with inflation or overheating. This is termed contractionary monetary policy, and can be accomplished by increasing the reserve requirement, increasing the discount rate, and selling bonds/securities. As interest rates rise and money is taken out of the economy, aggregate demand declines. In addition, consumers and businesses are less inclined to borrow money for interest sensitive purchases as interest rates rise. </a:t>
            </a: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defRPr/>
            </a:pPr>
            <a:r>
              <a:rPr lang="en-US" dirty="0"/>
              <a:t>Invite students to discuss why interest rates and aggregate demand are important in the U.S. economy.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Click to edit Master title style</a:t>
            </a:r>
            <a:endParaRPr lang="en-US" dirty="0"/>
          </a:p>
        </p:txBody>
      </p:sp>
      <p:sp>
        <p:nvSpPr>
          <p:cNvPr id="3" name="Content Placeholder 2"/>
          <p:cNvSpPr>
            <a:spLocks noGrp="1"/>
          </p:cNvSpPr>
          <p:nvPr>
            <p:ph idx="1"/>
          </p:nvPr>
        </p:nvSpPr>
        <p:spPr>
          <a:xfrm>
            <a:off x="457200" y="2529840"/>
            <a:ext cx="8229600" cy="3779520"/>
          </a:xfrm>
        </p:spPr>
        <p:txBody>
          <a:bodyPr/>
          <a:lstStyle>
            <a:lvl1pPr>
              <a:spcBef>
                <a:spcPts val="800"/>
              </a:spcBef>
              <a:spcAft>
                <a:spcPts val="0"/>
              </a:spcAft>
              <a:defRPr sz="2200" b="0" i="0">
                <a:latin typeface="Calibri" panose="020F0502020204030204" pitchFamily="34" charset="0"/>
                <a:cs typeface="Calibri" panose="020F0502020204030204" pitchFamily="34" charset="0"/>
              </a:defRPr>
            </a:lvl1pPr>
            <a:lvl2pPr>
              <a:spcBef>
                <a:spcPts val="0"/>
              </a:spcBef>
              <a:spcAft>
                <a:spcPts val="0"/>
              </a:spcAft>
              <a:defRPr sz="2000" b="0" i="0">
                <a:latin typeface="Calibri Light" panose="020F0302020204030204" pitchFamily="34" charset="0"/>
                <a:cs typeface="Calibri Light" panose="020F0302020204030204" pitchFamily="34" charset="0"/>
              </a:defRPr>
            </a:lvl2pPr>
            <a:lvl3pPr>
              <a:spcBef>
                <a:spcPts val="0"/>
              </a:spcBef>
              <a:spcAft>
                <a:spcPts val="0"/>
              </a:spcAft>
              <a:defRPr sz="2000" b="0" i="0">
                <a:latin typeface="Calibri Light" panose="020F0302020204030204" pitchFamily="34" charset="0"/>
                <a:cs typeface="Calibri Light" panose="020F0302020204030204" pitchFamily="34" charset="0"/>
              </a:defRPr>
            </a:lvl3pPr>
            <a:lvl4pPr>
              <a:spcBef>
                <a:spcPts val="0"/>
              </a:spcBef>
              <a:spcAft>
                <a:spcPts val="0"/>
              </a:spcAft>
              <a:defRPr sz="2000" b="0" i="0">
                <a:latin typeface="Calibri Light" panose="020F0302020204030204" pitchFamily="34" charset="0"/>
                <a:cs typeface="Calibri Light" panose="020F0302020204030204" pitchFamily="34" charset="0"/>
              </a:defRPr>
            </a:lvl4pPr>
            <a:lvl5pPr>
              <a:spcBef>
                <a:spcPts val="0"/>
              </a:spcBef>
              <a:spcAft>
                <a:spcPts val="0"/>
              </a:spcAft>
              <a:defRPr sz="2000" b="0" i="0">
                <a:latin typeface="Calibri Light" panose="020F0302020204030204" pitchFamily="34" charset="0"/>
                <a:cs typeface="Calibri Light" panose="020F030202020403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ln>
        </p:spPr>
        <p:txBody>
          <a:bodyPr vert="horz" wrap="square" lIns="91440" tIns="45720" rIns="91440" bIns="45720" numCol="1" anchor="ctr" anchorCtr="0" compatLnSpc="1">
            <a:scene3d>
              <a:camera prst="orthographicFront">
                <a:rot lat="0" lon="0" rev="0"/>
              </a:camera>
              <a:lightRig rig="threePt" dir="t"/>
            </a:scene3d>
            <a:sp3d>
              <a:bevelT w="0"/>
            </a:sp3d>
          </a:bodyPr>
          <a:lstStyle/>
          <a:p>
            <a:pPr lvl="0"/>
            <a:r>
              <a:rPr lang="en-US" dirty="0"/>
              <a:t>Click to edit Master title style</a:t>
            </a:r>
            <a:endParaRPr lang="en-US" dirty="0"/>
          </a:p>
        </p:txBody>
      </p:sp>
      <p:sp>
        <p:nvSpPr>
          <p:cNvPr id="1027" name="Text Placeholder 2"/>
          <p:cNvSpPr>
            <a:spLocks noGrp="1"/>
          </p:cNvSpPr>
          <p:nvPr>
            <p:ph type="body" idx="1"/>
          </p:nvPr>
        </p:nvSpPr>
        <p:spPr bwMode="auto">
          <a:xfrm>
            <a:off x="457200" y="2468882"/>
            <a:ext cx="8229600" cy="4525963"/>
          </a:xfrm>
          <a:prstGeom prst="rect">
            <a:avLst/>
          </a:prstGeom>
          <a:noFill/>
          <a:ln w="9525">
            <a:noFill/>
            <a:miter lim="800000"/>
          </a:ln>
        </p:spPr>
        <p:txBody>
          <a:bodyPr vert="horz" wrap="square" lIns="91440" tIns="45720" rIns="91440" bIns="45720"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TextBox 6"/>
          <p:cNvSpPr txBox="1"/>
          <p:nvPr userDrawn="1"/>
        </p:nvSpPr>
        <p:spPr>
          <a:xfrm>
            <a:off x="457200" y="6574538"/>
            <a:ext cx="8229600" cy="276999"/>
          </a:xfrm>
          <a:prstGeom prst="rect">
            <a:avLst/>
          </a:prstGeom>
          <a:noFill/>
        </p:spPr>
        <p:txBody>
          <a:bodyPr wrap="square" rtlCol="0">
            <a:spAutoFit/>
          </a:bodyPr>
          <a:lstStyle/>
          <a:p>
            <a:pPr algn="ctr"/>
            <a:r>
              <a:rPr lang="en-US" sz="1200" dirty="0">
                <a:solidFill>
                  <a:schemeClr val="bg1"/>
                </a:solidFill>
              </a:rPr>
              <a:t>Just How Powerful IS the Fed Chair</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MS PGothic" panose="020B0600070205080204"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2pPr>
      <a:lvl3pPr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3pPr>
      <a:lvl4pPr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4pPr>
      <a:lvl5pPr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5pPr>
      <a:lvl6pPr marL="457200"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6pPr>
      <a:lvl7pPr marL="914400"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7pPr>
      <a:lvl8pPr marL="1371600"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8pPr>
      <a:lvl9pPr marL="1828800" algn="ctr" rtl="0" fontAlgn="base">
        <a:spcBef>
          <a:spcPct val="0"/>
        </a:spcBef>
        <a:spcAft>
          <a:spcPct val="0"/>
        </a:spcAft>
        <a:defRPr sz="4400">
          <a:solidFill>
            <a:schemeClr val="tx1"/>
          </a:solidFill>
          <a:latin typeface="Calibri" panose="020F0502020204030204" pitchFamily="34" charset="0"/>
          <a:ea typeface="MS PGothic" panose="020B0600070205080204" pitchFamily="-108" charset="-128"/>
          <a:cs typeface="MS PGothic" panose="020B0600070205080204" pitchFamily="-108" charset="-128"/>
        </a:defRPr>
      </a:lvl9pPr>
    </p:titleStyle>
    <p:bodyStyle>
      <a:lvl1pPr marL="228600" indent="-228600" algn="l" rtl="0" fontAlgn="base">
        <a:spcBef>
          <a:spcPts val="800"/>
        </a:spcBef>
        <a:spcAft>
          <a:spcPts val="0"/>
        </a:spcAft>
        <a:buFont typeface="Arial" panose="020B0604020202020204" pitchFamily="34" charset="0"/>
        <a:buChar char="•"/>
        <a:defRPr sz="2200" b="0" i="0" kern="1200">
          <a:solidFill>
            <a:schemeClr val="tx1"/>
          </a:solidFill>
          <a:latin typeface="Calibri" panose="020F0502020204030204" pitchFamily="34" charset="0"/>
          <a:ea typeface="MS PGothic" panose="020B0600070205080204" pitchFamily="-108" charset="-128"/>
          <a:cs typeface="Calibri" panose="020F0502020204030204" pitchFamily="34" charset="0"/>
        </a:defRPr>
      </a:lvl1pPr>
      <a:lvl2pPr marL="457200" indent="-22860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MS PGothic" panose="020B0600070205080204" pitchFamily="-108" charset="-128"/>
          <a:cs typeface="Calibri Light" panose="020F0302020204030204" pitchFamily="34" charset="0"/>
        </a:defRPr>
      </a:lvl2pPr>
      <a:lvl3pPr marL="1143000" indent="-22860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MS PGothic" panose="020B0600070205080204" pitchFamily="-108" charset="-128"/>
          <a:cs typeface="Calibri Light" panose="020F0302020204030204" pitchFamily="34" charset="0"/>
        </a:defRPr>
      </a:lvl3pPr>
      <a:lvl4pPr marL="1600200" indent="-22860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MS PGothic" panose="020B0600070205080204" pitchFamily="-108" charset="-128"/>
          <a:cs typeface="Calibri Light" panose="020F0302020204030204" pitchFamily="34" charset="0"/>
        </a:defRPr>
      </a:lvl4pPr>
      <a:lvl5pPr marL="2057400" indent="-22860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MS PGothic" panose="020B0600070205080204" pitchFamily="-108" charset="-128"/>
          <a:cs typeface="Calibri Light" panose="020F03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Bef>
                <a:spcPts val="0"/>
              </a:spcBef>
              <a:spcAft>
                <a:spcPts val="0"/>
              </a:spcAft>
              <a:defRPr/>
            </a:pPr>
            <a:r>
              <a:rPr lang="en-US" sz="4800" dirty="0"/>
              <a:t>Who are the most powerful people in the world? </a:t>
            </a:r>
            <a:br>
              <a:rPr lang="en-US" sz="4800" dirty="0"/>
            </a:br>
            <a:br>
              <a:rPr lang="en-US" sz="4800" dirty="0"/>
            </a:br>
            <a:r>
              <a:rPr lang="en-US" sz="4800" dirty="0"/>
              <a:t>Why?</a:t>
            </a:r>
            <a:endParaRPr lang="en-US" sz="4800" b="0" dirty="0">
              <a:ln w="11430"/>
              <a:solidFill>
                <a:schemeClr val="tx1"/>
              </a:solidFill>
              <a:effectLst>
                <a:outerShdw blurRad="80000" dist="40000" dir="5040000" algn="tl">
                  <a:srgbClr val="000000">
                    <a:alpha val="0"/>
                  </a:srgbClr>
                </a:outerShdw>
              </a:effectLst>
              <a:ea typeface="+mj-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pPr>
              <a:lnSpc>
                <a:spcPts val="4500"/>
              </a:lnSpc>
            </a:pPr>
            <a:r>
              <a:rPr lang="en-US" sz="4400" dirty="0"/>
              <a:t>Exit Ticket</a:t>
            </a:r>
            <a:endParaRPr lang="en-US" sz="4300" dirty="0"/>
          </a:p>
        </p:txBody>
      </p:sp>
      <p:sp>
        <p:nvSpPr>
          <p:cNvPr id="3" name="Content Placeholder 2"/>
          <p:cNvSpPr>
            <a:spLocks noGrp="1"/>
          </p:cNvSpPr>
          <p:nvPr>
            <p:ph idx="1"/>
          </p:nvPr>
        </p:nvSpPr>
        <p:spPr>
          <a:xfrm>
            <a:off x="457200" y="2468880"/>
            <a:ext cx="8229600" cy="3779520"/>
          </a:xfrm>
        </p:spPr>
        <p:txBody>
          <a:bodyPr/>
          <a:lstStyle/>
          <a:p>
            <a:r>
              <a:rPr lang="en-US" dirty="0"/>
              <a:t>In your opinion, which Fed Chair was most powerful? Why?</a:t>
            </a:r>
            <a:endParaRPr lang="en-US" dirty="0"/>
          </a:p>
          <a:p>
            <a:r>
              <a:rPr lang="en-US" dirty="0"/>
              <a:t>Do you believe the Fed Chair is one of the world’s most powerful people?   Why or why not?</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560" y="1219200"/>
            <a:ext cx="8348980" cy="1143000"/>
          </a:xfrm>
        </p:spPr>
        <p:txBody>
          <a:bodyPr/>
          <a:lstStyle/>
          <a:p>
            <a:pPr>
              <a:lnSpc>
                <a:spcPts val="4500"/>
              </a:lnSpc>
            </a:pPr>
            <a:r>
              <a:rPr lang="en-US" sz="4400" dirty="0"/>
              <a:t>Who is the Fed chair and how does one become “head of the Fed”?</a:t>
            </a:r>
            <a:endParaRPr lang="en-US" sz="4300" dirty="0"/>
          </a:p>
        </p:txBody>
      </p:sp>
      <p:sp>
        <p:nvSpPr>
          <p:cNvPr id="3" name="Content Placeholder 2"/>
          <p:cNvSpPr>
            <a:spLocks noGrp="1"/>
          </p:cNvSpPr>
          <p:nvPr>
            <p:ph idx="1"/>
          </p:nvPr>
        </p:nvSpPr>
        <p:spPr>
          <a:xfrm>
            <a:off x="457200" y="2468880"/>
            <a:ext cx="8229600" cy="3779520"/>
          </a:xfrm>
        </p:spPr>
        <p:txBody>
          <a:bodyPr/>
          <a:lstStyle/>
          <a:p>
            <a:r>
              <a:rPr lang="en-US" sz="2000" dirty="0"/>
              <a:t>Fed was established in 1913 by the Federal </a:t>
            </a:r>
            <a:br>
              <a:rPr lang="en-US" sz="2000" dirty="0"/>
            </a:br>
            <a:r>
              <a:rPr lang="en-US" sz="2000" dirty="0"/>
              <a:t>Reserve Act</a:t>
            </a:r>
            <a:endParaRPr lang="en-US" sz="2000" dirty="0"/>
          </a:p>
          <a:p>
            <a:pPr lvl="1"/>
            <a:r>
              <a:rPr lang="en-US" sz="1800" dirty="0"/>
              <a:t>Outlines who is eligible to become chair</a:t>
            </a:r>
            <a:endParaRPr lang="en-US" sz="1800" dirty="0"/>
          </a:p>
          <a:p>
            <a:r>
              <a:rPr lang="en-US" sz="2000" dirty="0"/>
              <a:t>Member of the Board of Governors </a:t>
            </a:r>
            <a:endParaRPr lang="en-US" sz="2000" dirty="0"/>
          </a:p>
          <a:p>
            <a:r>
              <a:rPr lang="en-US" sz="2000" dirty="0"/>
              <a:t>Appointed by the President</a:t>
            </a:r>
            <a:endParaRPr lang="en-US" sz="2000" dirty="0"/>
          </a:p>
          <a:p>
            <a:r>
              <a:rPr lang="en-US" sz="2000" dirty="0"/>
              <a:t>Testifies before the Committee on Banking, </a:t>
            </a:r>
            <a:br>
              <a:rPr lang="en-US" sz="2000" dirty="0"/>
            </a:br>
            <a:r>
              <a:rPr lang="en-US" sz="2000" dirty="0"/>
              <a:t>Housing, and Urban Affairs</a:t>
            </a:r>
            <a:endParaRPr lang="en-US" sz="2000" dirty="0"/>
          </a:p>
          <a:p>
            <a:r>
              <a:rPr lang="en-US" sz="2000" dirty="0"/>
              <a:t>Confirmed by Senate</a:t>
            </a:r>
            <a:endParaRPr lang="en-US" sz="2000" dirty="0"/>
          </a:p>
          <a:p>
            <a:r>
              <a:rPr lang="en-US" sz="2000" dirty="0"/>
              <a:t>Appointed to a four-year term (may serve multiple)</a:t>
            </a:r>
            <a:endParaRPr lang="en-US" sz="2000" dirty="0"/>
          </a:p>
          <a:p>
            <a:r>
              <a:rPr lang="en-US" sz="2000" dirty="0"/>
              <a:t>Currently Jerome “Jay” Powell</a:t>
            </a:r>
            <a:endParaRPr lang="en-US" sz="2000" dirty="0"/>
          </a:p>
          <a:p>
            <a:endParaRPr lang="en-US" dirty="0"/>
          </a:p>
          <a:p>
            <a:endParaRPr lang="en-US" dirty="0"/>
          </a:p>
        </p:txBody>
      </p:sp>
      <p:pic>
        <p:nvPicPr>
          <p:cNvPr id="6" name="Picture 4" descr="mage result for federal reserve bank"/>
          <p:cNvPicPr>
            <a:picLocks noChangeAspect="1" noChangeArrowheads="1"/>
          </p:cNvPicPr>
          <p:nvPr/>
        </p:nvPicPr>
        <p:blipFill rotWithShape="1">
          <a:blip r:embed="rId1">
            <a:extLst>
              <a:ext uri="{28A0092B-C50C-407E-A947-70E740481C1C}">
                <a14:useLocalDpi xmlns:a14="http://schemas.microsoft.com/office/drawing/2010/main" val="0"/>
              </a:ext>
            </a:extLst>
          </a:blip>
          <a:srcRect l="18259" r="35655" b="-1"/>
          <a:stretch>
            <a:fillRect/>
          </a:stretch>
        </p:blipFill>
        <p:spPr bwMode="auto">
          <a:xfrm>
            <a:off x="6355685" y="2514600"/>
            <a:ext cx="2788313" cy="4038600"/>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762000"/>
          </a:xfrm>
        </p:spPr>
        <p:txBody>
          <a:bodyPr/>
          <a:lstStyle/>
          <a:p>
            <a:pPr>
              <a:lnSpc>
                <a:spcPts val="4500"/>
              </a:lnSpc>
            </a:pPr>
            <a:r>
              <a:rPr lang="en-US" sz="4400" dirty="0"/>
              <a:t>Who is Jay Powell?</a:t>
            </a:r>
            <a:endParaRPr lang="en-US" sz="4300" dirty="0"/>
          </a:p>
        </p:txBody>
      </p:sp>
      <p:pic>
        <p:nvPicPr>
          <p:cNvPr id="6" name="Picture 4"/>
          <p:cNvPicPr>
            <a:picLocks noChangeArrowheads="1"/>
          </p:cNvPicPr>
          <p:nvPr/>
        </p:nvPicPr>
        <p:blipFill rotWithShape="1">
          <a:blip r:embed="rId1">
            <a:extLst>
              <a:ext uri="{28A0092B-C50C-407E-A947-70E740481C1C}">
                <a14:useLocalDpi xmlns:a14="http://schemas.microsoft.com/office/drawing/2010/main" val="0"/>
              </a:ext>
            </a:extLst>
          </a:blip>
          <a:srcRect t="832" r="58" b="22557"/>
          <a:stretch>
            <a:fillRect/>
          </a:stretch>
        </p:blipFill>
        <p:spPr bwMode="auto">
          <a:xfrm>
            <a:off x="6705600" y="1905000"/>
            <a:ext cx="1981200" cy="1981200"/>
          </a:xfrm>
          <a:prstGeom prst="ellipse">
            <a:avLst/>
          </a:prstGeom>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2133600"/>
            <a:ext cx="8229600" cy="3779520"/>
          </a:xfrm>
        </p:spPr>
        <p:txBody>
          <a:bodyPr/>
          <a:lstStyle/>
          <a:p>
            <a:pPr marL="228600" indent="-228600">
              <a:spcBef>
                <a:spcPts val="600"/>
              </a:spcBef>
            </a:pPr>
            <a:r>
              <a:rPr lang="en-US" sz="1800" dirty="0"/>
              <a:t>Current Fed Chair,  appointed by President Donald Trump</a:t>
            </a:r>
            <a:endParaRPr lang="en-US" sz="1800" dirty="0"/>
          </a:p>
          <a:p>
            <a:pPr marL="228600" indent="-228600">
              <a:spcBef>
                <a:spcPts val="600"/>
              </a:spcBef>
            </a:pPr>
            <a:r>
              <a:rPr lang="en-US" sz="1800" dirty="0"/>
              <a:t>Took office February 5, 2018</a:t>
            </a:r>
            <a:endParaRPr lang="en-US" sz="1800" dirty="0"/>
          </a:p>
          <a:p>
            <a:pPr marL="228600" indent="-228600">
              <a:spcBef>
                <a:spcPts val="600"/>
              </a:spcBef>
            </a:pPr>
            <a:r>
              <a:rPr lang="en-US" sz="1800" dirty="0"/>
              <a:t>Member of the Board of Governors since May 2012</a:t>
            </a:r>
            <a:endParaRPr lang="en-US" sz="1800" dirty="0"/>
          </a:p>
          <a:p>
            <a:pPr marL="228600" indent="-228600">
              <a:spcBef>
                <a:spcPts val="600"/>
              </a:spcBef>
            </a:pPr>
            <a:r>
              <a:rPr lang="en-US" sz="1800" dirty="0"/>
              <a:t>Academic experience: AB in politics from Princeton University </a:t>
            </a:r>
            <a:br>
              <a:rPr lang="en-US" sz="1800" dirty="0"/>
            </a:br>
            <a:r>
              <a:rPr lang="en-US" sz="1800" dirty="0"/>
              <a:t>(1975), law degree from Georgetown University (1979)</a:t>
            </a:r>
            <a:endParaRPr lang="en-US" sz="1800" dirty="0"/>
          </a:p>
          <a:p>
            <a:pPr marL="457200" lvl="1"/>
            <a:r>
              <a:rPr lang="en-US" sz="1600" dirty="0"/>
              <a:t>First Fed Chair since Paul Volcker to not have a Ph.D. in Economics</a:t>
            </a:r>
            <a:endParaRPr lang="en-US" sz="1600" dirty="0"/>
          </a:p>
          <a:p>
            <a:pPr marL="228600" indent="-228600">
              <a:spcBef>
                <a:spcPts val="600"/>
              </a:spcBef>
            </a:pPr>
            <a:r>
              <a:rPr lang="en-US" sz="1800" dirty="0"/>
              <a:t>Work Experience: </a:t>
            </a:r>
            <a:endParaRPr lang="en-US" sz="1800" dirty="0"/>
          </a:p>
          <a:p>
            <a:pPr marL="457200" lvl="1" indent="-228600"/>
            <a:r>
              <a:rPr lang="en-US" sz="1600" dirty="0"/>
              <a:t>Visiting scholar at the Bipartisan Policy Center in Washington, D.C. </a:t>
            </a:r>
            <a:br>
              <a:rPr lang="en-US" sz="1600" dirty="0"/>
            </a:br>
            <a:r>
              <a:rPr lang="en-US" sz="1600" dirty="0"/>
              <a:t>(focusing on Federal and state fiscal issues)</a:t>
            </a:r>
            <a:endParaRPr lang="en-US" sz="1600" dirty="0"/>
          </a:p>
          <a:p>
            <a:pPr marL="457200" lvl="1" indent="-228600"/>
            <a:r>
              <a:rPr lang="en-US" sz="1600" dirty="0"/>
              <a:t>Assistant Secretary and Undersecretary of the Treasury under President George H.W. Bush</a:t>
            </a:r>
            <a:endParaRPr lang="en-US" sz="1600" dirty="0"/>
          </a:p>
          <a:p>
            <a:pPr marL="457200" lvl="1" indent="-228600"/>
            <a:r>
              <a:rPr lang="en-US" sz="1600" dirty="0"/>
              <a:t>Lawyer and Investment Banker in New York City </a:t>
            </a:r>
            <a:endParaRPr lang="en-US" sz="1600" dirty="0"/>
          </a:p>
          <a:p>
            <a:pPr marL="228600" indent="-228600">
              <a:spcBef>
                <a:spcPts val="600"/>
              </a:spcBef>
            </a:pPr>
            <a:r>
              <a:rPr lang="en-US" sz="1800" dirty="0"/>
              <a:t>What do we know so far?</a:t>
            </a:r>
            <a:endParaRPr lang="en-US" sz="1800" dirty="0"/>
          </a:p>
          <a:p>
            <a:pPr marL="457200" lvl="1"/>
            <a:r>
              <a:rPr lang="en-US" sz="1600" dirty="0"/>
              <a:t> It seems Jay Powell may be inclined to roll back some of the banking regulations </a:t>
            </a:r>
            <a:br>
              <a:rPr lang="en-US" sz="1600" dirty="0"/>
            </a:br>
            <a:r>
              <a:rPr lang="en-US" sz="1600" dirty="0"/>
              <a:t>that were implemented after the 2008 financial crisis. </a:t>
            </a:r>
            <a:endParaRPr lang="en-US" sz="1600" dirty="0"/>
          </a:p>
          <a:p>
            <a:pPr marL="457200" lvl="1"/>
            <a:r>
              <a:rPr lang="en-US" sz="1600" dirty="0"/>
              <a:t>Under his leadership, the Fed has increased interest rates by .25% each quarter. </a:t>
            </a:r>
            <a:endParaRPr lang="en-US" sz="16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nSpc>
                <a:spcPts val="4500"/>
              </a:lnSpc>
            </a:pPr>
            <a:r>
              <a:rPr lang="en-US" sz="4400" dirty="0"/>
              <a:t>What exactly is the Fed chair?</a:t>
            </a:r>
            <a:endParaRPr lang="en-US" sz="4300" dirty="0"/>
          </a:p>
        </p:txBody>
      </p:sp>
      <p:sp>
        <p:nvSpPr>
          <p:cNvPr id="3" name="Content Placeholder 2"/>
          <p:cNvSpPr>
            <a:spLocks noGrp="1"/>
          </p:cNvSpPr>
          <p:nvPr>
            <p:ph idx="1"/>
          </p:nvPr>
        </p:nvSpPr>
        <p:spPr>
          <a:xfrm>
            <a:off x="457200" y="2468880"/>
            <a:ext cx="8229600" cy="3779520"/>
          </a:xfrm>
        </p:spPr>
        <p:txBody>
          <a:bodyPr/>
          <a:lstStyle/>
          <a:p>
            <a:r>
              <a:rPr lang="en-US" dirty="0"/>
              <a:t>Official Title: Chair of the Board of </a:t>
            </a:r>
            <a:br>
              <a:rPr lang="en-US" dirty="0"/>
            </a:br>
            <a:r>
              <a:rPr lang="en-US" dirty="0"/>
              <a:t>Governors of the Federal Reserve System</a:t>
            </a:r>
            <a:endParaRPr lang="en-US" dirty="0"/>
          </a:p>
          <a:p>
            <a:r>
              <a:rPr lang="en-US" dirty="0"/>
              <a:t>Public face of the Federal Reserve Bank </a:t>
            </a:r>
            <a:br>
              <a:rPr lang="en-US" dirty="0"/>
            </a:br>
            <a:r>
              <a:rPr lang="en-US" dirty="0"/>
              <a:t>and the U.S. Economy</a:t>
            </a:r>
            <a:endParaRPr lang="en-US" dirty="0"/>
          </a:p>
          <a:p>
            <a:r>
              <a:rPr lang="en-US" dirty="0"/>
              <a:t>Charged with conducting monetary policy </a:t>
            </a:r>
            <a:br>
              <a:rPr lang="en-US" dirty="0"/>
            </a:br>
            <a:r>
              <a:rPr lang="en-US" dirty="0"/>
              <a:t>that:</a:t>
            </a:r>
            <a:endParaRPr lang="en-US" dirty="0"/>
          </a:p>
          <a:p>
            <a:pPr lvl="1"/>
            <a:r>
              <a:rPr lang="en-US" sz="1800" dirty="0"/>
              <a:t>Keeps inflation in check and promotes economic growth</a:t>
            </a:r>
            <a:endParaRPr lang="en-US" sz="1800" dirty="0"/>
          </a:p>
          <a:p>
            <a:pPr lvl="1"/>
            <a:r>
              <a:rPr lang="en-US" sz="1800" dirty="0"/>
              <a:t>Guides Federal Open Market Committee, which guides policy on interest rates</a:t>
            </a:r>
            <a:endParaRPr lang="en-US" sz="1800" dirty="0"/>
          </a:p>
          <a:p>
            <a:pPr lvl="1"/>
            <a:r>
              <a:rPr lang="en-US" sz="1800" dirty="0"/>
              <a:t>Supervises and regulates commercial banks</a:t>
            </a:r>
            <a:endParaRPr lang="en-US" sz="1800" dirty="0"/>
          </a:p>
          <a:p>
            <a:pPr lvl="1"/>
            <a:r>
              <a:rPr lang="en-US" sz="1800" dirty="0"/>
              <a:t>Maintains financial stability </a:t>
            </a:r>
            <a:endParaRPr lang="en-US" sz="1800" dirty="0"/>
          </a:p>
          <a:p>
            <a:r>
              <a:rPr lang="en-US" dirty="0"/>
              <a:t>Important player in the international community of central banks</a:t>
            </a:r>
            <a:endParaRPr lang="en-US" dirty="0"/>
          </a:p>
        </p:txBody>
      </p:sp>
      <p:pic>
        <p:nvPicPr>
          <p:cNvPr id="5" name="Picture 4" descr="mage result for fed chairs"/>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5892800" y="2336800"/>
            <a:ext cx="2794000" cy="2235200"/>
          </a:xfrm>
          <a:prstGeom prst="round2DiagRect">
            <a:avLst/>
          </a:prstGeom>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pPr>
              <a:lnSpc>
                <a:spcPts val="4500"/>
              </a:lnSpc>
            </a:pPr>
            <a:r>
              <a:rPr lang="en-US" sz="4400" dirty="0"/>
              <a:t>How exactly does the Fed chair influence monetary policy?</a:t>
            </a:r>
            <a:endParaRPr lang="en-US" sz="4300" dirty="0"/>
          </a:p>
        </p:txBody>
      </p:sp>
      <p:graphicFrame>
        <p:nvGraphicFramePr>
          <p:cNvPr id="7" name="Content Placeholder 5"/>
          <p:cNvGraphicFramePr>
            <a:graphicFrameLocks noGrp="1"/>
          </p:cNvGraphicFramePr>
          <p:nvPr>
            <p:ph idx="1"/>
          </p:nvPr>
        </p:nvGraphicFramePr>
        <p:xfrm>
          <a:off x="716280" y="2863660"/>
          <a:ext cx="7711440" cy="326428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pPr>
              <a:lnSpc>
                <a:spcPts val="4500"/>
              </a:lnSpc>
            </a:pPr>
            <a:r>
              <a:rPr lang="en-US" sz="4400" dirty="0"/>
              <a:t>Why does this matter?</a:t>
            </a:r>
            <a:endParaRPr lang="en-US" sz="4300" dirty="0"/>
          </a:p>
        </p:txBody>
      </p:sp>
      <p:graphicFrame>
        <p:nvGraphicFramePr>
          <p:cNvPr id="6" name="Content Placeholder 3"/>
          <p:cNvGraphicFramePr>
            <a:graphicFrameLocks noGrp="1"/>
          </p:cNvGraphicFramePr>
          <p:nvPr>
            <p:ph idx="1"/>
          </p:nvPr>
        </p:nvGraphicFramePr>
        <p:xfrm>
          <a:off x="381000" y="2655473"/>
          <a:ext cx="7086600" cy="36806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8" name="TextBox 7"/>
          <p:cNvSpPr txBox="1"/>
          <p:nvPr/>
        </p:nvSpPr>
        <p:spPr>
          <a:xfrm>
            <a:off x="609600" y="3102418"/>
            <a:ext cx="1226462" cy="584775"/>
          </a:xfrm>
          <a:prstGeom prst="rect">
            <a:avLst/>
          </a:prstGeom>
          <a:noFill/>
        </p:spPr>
        <p:txBody>
          <a:bodyPr wrap="square" rtlCol="0">
            <a:spAutoFit/>
          </a:bodyPr>
          <a:lstStyle/>
          <a:p>
            <a:pPr algn="ctr"/>
            <a:r>
              <a:rPr lang="en-US" sz="1600" b="1" dirty="0">
                <a:solidFill>
                  <a:schemeClr val="bg1"/>
                </a:solidFill>
                <a:latin typeface="Calibri" panose="020F0502020204030204" pitchFamily="34" charset="0"/>
                <a:cs typeface="Calibri" panose="020F0502020204030204" pitchFamily="34" charset="0"/>
              </a:rPr>
              <a:t>Aggregate demand</a:t>
            </a:r>
            <a:endParaRPr lang="en-US" sz="1600" b="1" dirty="0">
              <a:solidFill>
                <a:schemeClr val="bg1"/>
              </a:solidFill>
              <a:latin typeface="Calibri" panose="020F0502020204030204" pitchFamily="34" charset="0"/>
              <a:cs typeface="Calibri" panose="020F0502020204030204" pitchFamily="34" charset="0"/>
            </a:endParaRPr>
          </a:p>
        </p:txBody>
      </p:sp>
      <p:sp>
        <p:nvSpPr>
          <p:cNvPr id="9" name="TextBox 8"/>
          <p:cNvSpPr txBox="1"/>
          <p:nvPr/>
        </p:nvSpPr>
        <p:spPr>
          <a:xfrm>
            <a:off x="1135736" y="5486400"/>
            <a:ext cx="1531264" cy="584775"/>
          </a:xfrm>
          <a:prstGeom prst="rect">
            <a:avLst/>
          </a:prstGeom>
          <a:noFill/>
        </p:spPr>
        <p:txBody>
          <a:bodyPr wrap="square" rtlCol="0">
            <a:spAutoFit/>
          </a:bodyPr>
          <a:lstStyle/>
          <a:p>
            <a:pPr algn="ctr"/>
            <a:r>
              <a:rPr lang="en-US" sz="1600" b="1" dirty="0">
                <a:solidFill>
                  <a:schemeClr val="bg1"/>
                </a:solidFill>
                <a:latin typeface="Calibri" panose="020F0502020204030204" pitchFamily="34" charset="0"/>
                <a:cs typeface="Calibri" panose="020F0502020204030204" pitchFamily="34" charset="0"/>
              </a:rPr>
              <a:t>Aggregate demand</a:t>
            </a:r>
            <a:endParaRPr lang="en-US" sz="1600" b="1" dirty="0">
              <a:solidFill>
                <a:schemeClr val="bg1"/>
              </a:solidFill>
              <a:latin typeface="Calibri" panose="020F0502020204030204" pitchFamily="34" charset="0"/>
              <a:cs typeface="Calibri" panose="020F0502020204030204" pitchFamily="34" charset="0"/>
            </a:endParaRPr>
          </a:p>
        </p:txBody>
      </p:sp>
      <p:sp>
        <p:nvSpPr>
          <p:cNvPr id="10" name="Up Arrow 9"/>
          <p:cNvSpPr/>
          <p:nvPr/>
        </p:nvSpPr>
        <p:spPr>
          <a:xfrm>
            <a:off x="6934200" y="4484272"/>
            <a:ext cx="1720062" cy="1840328"/>
          </a:xfrm>
          <a:prstGeom prst="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alibri" panose="020F0502020204030204" pitchFamily="34" charset="0"/>
                <a:cs typeface="Calibri" panose="020F0502020204030204" pitchFamily="34" charset="0"/>
              </a:rPr>
              <a:t>Interest Rates</a:t>
            </a:r>
            <a:endParaRPr lang="en-US" sz="1600" b="1" dirty="0">
              <a:solidFill>
                <a:schemeClr val="bg1"/>
              </a:solidFill>
              <a:latin typeface="Calibri" panose="020F0502020204030204" pitchFamily="34" charset="0"/>
              <a:cs typeface="Calibri" panose="020F0502020204030204" pitchFamily="34" charset="0"/>
            </a:endParaRPr>
          </a:p>
        </p:txBody>
      </p:sp>
      <p:sp>
        <p:nvSpPr>
          <p:cNvPr id="11" name="Down Arrow 10"/>
          <p:cNvSpPr/>
          <p:nvPr/>
        </p:nvSpPr>
        <p:spPr>
          <a:xfrm>
            <a:off x="6477000" y="2667000"/>
            <a:ext cx="1695709" cy="1722762"/>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alibri" panose="020F0502020204030204" pitchFamily="34" charset="0"/>
                <a:cs typeface="Calibri" panose="020F0502020204030204" pitchFamily="34" charset="0"/>
              </a:rPr>
              <a:t>Interest Rates</a:t>
            </a:r>
            <a:endParaRPr lang="en-US" sz="1600" b="1" dirty="0">
              <a:solidFill>
                <a:schemeClr val="bg1"/>
              </a:solidFill>
              <a:latin typeface="Calibri" panose="020F0502020204030204" pitchFamily="34" charset="0"/>
              <a:cs typeface="Calibri" panose="020F0502020204030204" pitchFamily="34"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Bef>
                <a:spcPts val="0"/>
              </a:spcBef>
              <a:spcAft>
                <a:spcPts val="0"/>
              </a:spcAft>
              <a:defRPr/>
            </a:pPr>
            <a:r>
              <a:rPr lang="en-US" sz="4800" dirty="0"/>
              <a:t>Why are interest rates and aggregate demand important?</a:t>
            </a:r>
            <a:endParaRPr lang="en-US" sz="4800" b="0" dirty="0">
              <a:ln w="11430"/>
              <a:solidFill>
                <a:schemeClr val="tx1"/>
              </a:solidFill>
              <a:effectLst>
                <a:outerShdw blurRad="80000" dist="40000" dir="5040000" algn="tl">
                  <a:srgbClr val="000000">
                    <a:alpha val="0"/>
                  </a:srgbClr>
                </a:outerShdw>
              </a:effectLst>
              <a:ea typeface="+mj-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pPr>
              <a:lnSpc>
                <a:spcPts val="4500"/>
              </a:lnSpc>
            </a:pPr>
            <a:r>
              <a:rPr lang="en-US" sz="4400" dirty="0"/>
              <a:t>How much power can a </a:t>
            </a:r>
            <a:br>
              <a:rPr lang="en-US" sz="4400" dirty="0"/>
            </a:br>
            <a:r>
              <a:rPr lang="en-US" sz="4400" dirty="0"/>
              <a:t>Fed</a:t>
            </a:r>
            <a:r>
              <a:rPr lang="en-US" sz="4400" dirty="0"/>
              <a:t> chair wield? </a:t>
            </a:r>
            <a:endParaRPr lang="en-US" sz="4300" dirty="0"/>
          </a:p>
        </p:txBody>
      </p:sp>
      <p:pic>
        <p:nvPicPr>
          <p:cNvPr id="7" name="Picture 2" descr="mage result for fed chairs"/>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857250" y="2438399"/>
            <a:ext cx="7429500" cy="4016829"/>
          </a:xfrm>
          <a:prstGeom prst="rect">
            <a:avLst/>
          </a:prstGeom>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pPr>
              <a:lnSpc>
                <a:spcPts val="4500"/>
              </a:lnSpc>
            </a:pPr>
            <a:r>
              <a:rPr lang="en-US" sz="4400" dirty="0"/>
              <a:t>Individual Activity</a:t>
            </a:r>
            <a:endParaRPr lang="en-US" sz="4300" dirty="0"/>
          </a:p>
        </p:txBody>
      </p:sp>
      <p:sp>
        <p:nvSpPr>
          <p:cNvPr id="3" name="Content Placeholder 2"/>
          <p:cNvSpPr>
            <a:spLocks noGrp="1"/>
          </p:cNvSpPr>
          <p:nvPr>
            <p:ph idx="1"/>
          </p:nvPr>
        </p:nvSpPr>
        <p:spPr>
          <a:xfrm>
            <a:off x="457200" y="2468880"/>
            <a:ext cx="8229600" cy="3779520"/>
          </a:xfrm>
        </p:spPr>
        <p:txBody>
          <a:bodyPr/>
          <a:lstStyle/>
          <a:p>
            <a:r>
              <a:rPr lang="en-US" dirty="0"/>
              <a:t>Compose a paragraph reflecting on the strengths and weaknesses of your assigned Fed Chair. </a:t>
            </a:r>
            <a:endParaRPr lang="en-US" dirty="0"/>
          </a:p>
          <a:p>
            <a:r>
              <a:rPr lang="en-US" dirty="0"/>
              <a:t>Questions to guide your writing: </a:t>
            </a:r>
            <a:endParaRPr lang="en-US" dirty="0"/>
          </a:p>
          <a:p>
            <a:r>
              <a:rPr lang="en-US" dirty="0"/>
              <a:t>In what ways did the Fed Chair exhibit his/her power? </a:t>
            </a:r>
            <a:endParaRPr lang="en-US" dirty="0"/>
          </a:p>
          <a:p>
            <a:r>
              <a:rPr lang="en-US" dirty="0"/>
              <a:t>What factors limited his/her power? </a:t>
            </a:r>
            <a:endParaRPr lang="en-US" dirty="0"/>
          </a:p>
          <a:p>
            <a:r>
              <a:rPr lang="en-US" dirty="0"/>
              <a:t>Did your Fed Chair make mostly positive or negative changes to the economy during his/her tenure? </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4.xml><?xml version="1.0" encoding="utf-8"?>
<p:tagLst xmlns:p="http://schemas.openxmlformats.org/presentationml/2006/main">
  <p:tag name="commondata" val="eyJoZGlkIjoiZWE5MmRkNTgzZDFjN2RjZjg1ZDAyYjNiYjhkMzVlZjE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c t : c o n t e n t T y p e S c h e m a   c t : _ = " "   m a : _ = " "   m a : c o n t e n t T y p e N a m e = " D o c u m e n t "   m a : c o n t e n t T y p e I D = " 0 x 0 1 0 1 0 0 6 D F C 4 E 6 6 4 0 B F 8 E 4 6 8 4 B B 0 A D 8 8 8 2 3 8 B A B "   m a : c o n t e n t T y p e V e r s i o n = " 1 0 "   m a : c o n t e n t T y p e D e s c r i p t i o n = " C r e a t e   a   n e w   d o c u m e n t . "   m a : c o n t e n t T y p e S c o p e = " "   m a : v e r s i o n I D = " d f c a f 2 9 6 b 1 b d 5 8 8 b d 7 3 a d b 0 8 c f 7 d 4 7 c a "   x m l n s : c t = " h t t p : / / s c h e m a s . m i c r o s o f t . c o m / o f f i c e / 2 0 0 6 / m e t a d a t a / c o n t e n t T y p e "   x m l n s : m a = " h t t p : / / s c h e m a s . m i c r o s o f t . c o m / o f f i c e / 2 0 0 6 / m e t a d a t a / p r o p e r t i e s / m e t a A t t r i b u t e s " >  
 < x s d : s c h e m a   t a r g e t N a m e s p a c e = " h t t p : / / s c h e m a s . m i c r o s o f t . c o m / o f f i c e / 2 0 0 6 / m e t a d a t a / p r o p e r t i e s "   m a : r o o t = " t r u e "   m a : f i e l d s I D = " b 9 b 2 f 6 4 3 d 7 d 1 4 7 a b 6 3 e 5 d e b 4 8 b 6 9 6 c 8 3 "   n s 2 : _ = " "   n s 3 : _ = " "   x m l n s : x s d = " h t t p : / / w w w . w 3 . o r g / 2 0 0 1 / X M L S c h e m a "   x m l n s : x s = " h t t p : / / w w w . w 3 . o r g / 2 0 0 1 / X M L S c h e m a "   x m l n s : p = " h t t p : / / s c h e m a s . m i c r o s o f t . c o m / o f f i c e / 2 0 0 6 / m e t a d a t a / p r o p e r t i e s "   x m l n s : n s 2 = " a a 0 c 1 1 9 0 - 5 6 b d - 4 7 9 7 - 9 c f 7 - 4 9 9 0 4 8 9 6 0 9 e 0 "   x m l n s : n s 3 = " e 4 7 5 4 5 5 f - c 6 9 b - 4 f f 8 - a c f 7 - 7 5 6 1 2 f 4 d c 1 8 9 " >  
 < x s d : i m p o r t   n a m e s p a c e = " a a 0 c 1 1 9 0 - 5 6 b d - 4 7 9 7 - 9 c f 7 - 4 9 9 0 4 8 9 6 0 9 e 0 " / >  
 < x s d : i m p o r t   n a m e s p a c e = " e 4 7 5 4 5 5 f - c 6 9 b - 4 f f 8 - a c f 7 - 7 5 6 1 2 f 4 d c 1 8 9 " / >  
 < x s d : e l e m e n t   n a m e = " p r o p e r t i e s " >  
 < x s d : c o m p l e x T y p e >  
 < x s d : s e q u e n c e >  
 < x s d : e l e m e n t   n a m e = " d o c u m e n t M a n a g e m e n t " >  
 < x s d : c o m p l e x T y p e >  
 < x s d : a l l >  
 < x s d : e l e m e n t   r e f = " n s 2 : M e d i a S e r v i c e M e t a d a t a "   m i n O c c u r s = " 0 " / >  
 < x s d : e l e m e n t   r e f = " n s 2 : M e d i a S e r v i c e F a s t M e t a d a t a "   m i n O c c u r s = " 0 " / >  
 < x s d : e l e m e n t   r e f = " n s 3 : S h a r e d W i t h U s e r s "   m i n O c c u r s = " 0 " / >  
 < x s d : e l e m e n t   r e f = " n s 3 : S h a r e d W i t h D e t a i l s "   m i n O c c u r s = " 0 " / >  
 < x s d : e l e m e n t   r e f = " n s 2 : M e d i a S e r v i c e D a t e T a k e n "   m i n O c c u r s = " 0 " / >  
 < x s d : e l e m e n t   r e f = " n s 2 : M e d i a S e r v i c e A u t o T a g s "   m i n O c c u r s = " 0 " / >  
 < x s d : e l e m e n t   r e f = " n s 2 : M e d i a S e r v i c e O C R "   m i n O c c u r s = " 0 " / >  
 < x s d : e l e m e n t   r e f = " n s 2 : M e d i a S e r v i c e E v e n t H a s h C o d e "   m i n O c c u r s = " 0 " / >  
 < x s d : e l e m e n t   r e f = " n s 2 : M e d i a S e r v i c e G e n e r a t i o n T i m e "   m i n O c c u r s = " 0 " / >  
 < x s d : e l e m e n t   r e f = " n s 2 : M e d i a S e r v i c e L o c a t i o n "   m i n O c c u r s = " 0 " / >  
 < / x s d : a l l >  
 < / x s d : c o m p l e x T y p e >  
 < / x s d : e l e m e n t >  
 < / x s d : s e q u e n c e >  
 < / x s d : c o m p l e x T y p e >  
 < / x s d : e l e m e n t >  
 < / x s d : s c h e m a >  
 < x s d : s c h e m a   t a r g e t N a m e s p a c e = " a a 0 c 1 1 9 0 - 5 6 b d - 4 7 9 7 - 9 c f 7 - 4 9 9 0 4 8 9 6 0 9 e 0 " 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M e d i a S e r v i c e M e t a d a t a "   m a : i n d e x = " 8 "   n i l l a b l e = " t r u e "   m a : d i s p l a y N a m e = " M e d i a S e r v i c e M e t a d a t a "   m a : h i d d e n = " t r u e "   m a : i n t e r n a l N a m e = " M e d i a S e r v i c e M e t a d a t a "   m a : r e a d O n l y = " t r u e " >  
 < x s d : s i m p l e T y p e >  
 < x s d : r e s t r i c t i o n   b a s e = " d m s : N o t e " / >  
 < / x s d : s i m p l e T y p e >  
 < / x s d : e l e m e n t >  
 < x s d : e l e m e n t   n a m e = " M e d i a S e r v i c e F a s t M e t a d a t a "   m a : i n d e x = " 9 "   n i l l a b l e = " t r u e "   m a : d i s p l a y N a m e = " M e d i a S e r v i c e F a s t M e t a d a t a "   m a : h i d d e n = " t r u e "   m a : i n t e r n a l N a m e = " M e d i a S e r v i c e F a s t M e t a d a t a "   m a : r e a d O n l y = " t r u e " >  
 < x s d : s i m p l e T y p e >  
 < x s d : r e s t r i c t i o n   b a s e = " d m s : N o t e " / >  
 < / x s d : s i m p l e T y p e >  
 < / x s d : e l e m e n t >  
 < x s d : e l e m e n t   n a m e = " M e d i a S e r v i c e D a t e T a k e n "   m a : i n d e x = " 1 2 "   n i l l a b l e = " t r u e "   m a : d i s p l a y N a m e = " M e d i a S e r v i c e D a t e T a k e n "   m a : h i d d e n = " t r u e "   m a : i n t e r n a l N a m e = " M e d i a S e r v i c e D a t e T a k e n "   m a : r e a d O n l y = " t r u e " >  
 < x s d : s i m p l e T y p e >  
 < x s d : r e s t r i c t i o n   b a s e = " d m s : T e x t " / >  
 < / x s d : s i m p l e T y p e >  
 < / x s d : e l e m e n t >  
 < x s d : e l e m e n t   n a m e = " M e d i a S e r v i c e A u t o T a g s "   m a : i n d e x = " 1 3 "   n i l l a b l e = " t r u e "   m a : d i s p l a y N a m e = " M e d i a S e r v i c e A u t o T a g s "   m a : i n t e r n a l N a m e = " M e d i a S e r v i c e A u t o T a g s "   m a : r e a d O n l y = " t r u e " >  
 < x s d : s i m p l e T y p e >  
 < x s d : r e s t r i c t i o n   b a s e = " d m s : T e x t " / >  
 < / x s d : s i m p l e T y p e >  
 < / x s d : e l e m e n t >  
 < x s d : e l e m e n t   n a m e = " M e d i a S e r v i c e O C R "   m a : i n d e x = " 1 4 "   n i l l a b l e = " t r u e "   m a : d i s p l a y N a m e = " M e d i a S e r v i c e O C R "   m a : i n t e r n a l N a m e = " M e d i a S e r v i c e O C R "   m a : r e a d O n l y = " t r u e " >  
 < x s d : s i m p l e T y p e >  
 < x s d : r e s t r i c t i o n   b a s e = " d m s : N o t e " >  
 < x s d : m a x L e n g t h   v a l u e = " 2 5 5 " / >  
 < / x s d : r e s t r i c t i o n >  
 < / x s d : s i m p l e T y p e >  
 < / x s d : e l e m e n t >  
 < x s d : e l e m e n t   n a m e = " M e d i a S e r v i c e E v e n t H a s h C o d e "   m a : i n d e x = " 1 5 "   n i l l a b l e = " t r u e "   m a : d i s p l a y N a m e = " M e d i a S e r v i c e E v e n t H a s h C o d e "   m a : h i d d e n = " t r u e "   m a : i n t e r n a l N a m e = " M e d i a S e r v i c e E v e n t H a s h C o d e "   m a : r e a d O n l y = " t r u e " >  
 < x s d : s i m p l e T y p e >  
 < x s d : r e s t r i c t i o n   b a s e = " d m s : T e x t " / >  
 < / x s d : s i m p l e T y p e >  
 < / x s d : e l e m e n t >  
 < x s d : e l e m e n t   n a m e = " M e d i a S e r v i c e G e n e r a t i o n T i m e "   m a : i n d e x = " 1 6 "   n i l l a b l e = " t r u e "   m a : d i s p l a y N a m e = " M e d i a S e r v i c e G e n e r a t i o n T i m e "   m a : h i d d e n = " t r u e "   m a : i n t e r n a l N a m e = " M e d i a S e r v i c e G e n e r a t i o n T i m e "   m a : r e a d O n l y = " t r u e " >  
 < x s d : s i m p l e T y p e >  
 < x s d : r e s t r i c t i o n   b a s e = " d m s : T e x t " / >  
 < / x s d : s i m p l e T y p e >  
 < / x s d : e l e m e n t >  
 < x s d : e l e m e n t   n a m e = " M e d i a S e r v i c e L o c a t i o n "   m a : i n d e x = " 1 7 "   n i l l a b l e = " t r u e "   m a : d i s p l a y N a m e = " L o c a t i o n "   m a : i n t e r n a l N a m e = " M e d i a S e r v i c e L o c a t i o n "   m a : r e a d O n l y = " t r u e " >  
 < x s d : s i m p l e T y p e >  
 < x s d : r e s t r i c t i o n   b a s e = " d m s : T e x t " / >  
 < / x s d : s i m p l e T y p e >  
 < / x s d : e l e m e n t >  
 < / x s d : s c h e m a >  
 < x s d : s c h e m a   t a r g e t N a m e s p a c e = " e 4 7 5 4 5 5 f - c 6 9 b - 4 f f 8 - a c f 7 - 7 5 6 1 2 f 4 d c 1 8 9 " 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S h a r e d W i t h U s e r s "   m a : i n d e x = " 1 0 "   n i l l a b l e = " t r u e "   m a : d i s p l a y N a m e = " S h a r e d   W i t h "   m a : i n t e r n a l N a m e = " S h a r e d W i t h U s e r s "   m a : r e a d O n l y = " t r u e " >  
 < x s d : c o m p l e x T y p e >  
 < x s d : c o m p l e x C o n t e n t >  
 < x s d : e x t e n s i o n   b a s e = " d m s : U s e r M u l t i " >  
 < x s d : s e q u e n c e >  
 < x s d : e l e m e n t   n a m e = " U s e r I n f o "   m i n O c c u r s = " 0 "   m a x O c c u r s = " u n b o u n d e d " >  
 < x s d : c o m p l e x T y p e >  
 < x s d : s e q u e n c e >  
 < x s d : e l e m e n t   n a m e = " D i s p l a y N a m e "   t y p e = " x s d : s t r i n g "   m i n O c c u r s = " 0 " / >  
 < x s d : e l e m e n t   n a m e = " A c c o u n t I d "   t y p e = " d m s : U s e r I d "   m i n O c c u r s = " 0 "   n i l l a b l e = " t r u e " / >  
 < x s d : e l e m e n t   n a m e = " A c c o u n t T y p e "   t y p e = " x s d : s t r i n g "   m i n O c c u r s = " 0 " / >  
 < / x s d : s e q u e n c e >  
 < / x s d : c o m p l e x T y p e >  
 < / x s d : e l e m e n t >  
 < / x s d : s e q u e n c e >  
 < / x s d : e x t e n s i o n >  
 < / x s d : c o m p l e x C o n t e n t >  
 < / x s d : c o m p l e x T y p e >  
 < / x s d : e l e m e n t >  
 < x s d : e l e m e n t   n a m e = " S h a r e d W i t h D e t a i l s "   m a : i n d e x = " 1 1 "   n i l l a b l e = " t r u e "   m a : d i s p l a y N a m e = " S h a r e d   W i t h   D e t a i l s "   m a : i n t e r n a l N a m e = " S h a r e d W i t h D e t a i l s "   m a : r e a d O n l y = " t r u e " >  
 < x s d : s i m p l e T y p e >  
 < x s d : r e s t r i c t i o n   b a s e = " d m s : N o t e " >  
 < x s d : m a x L e n g t h   v a l u e = " 2 5 5 " / >  
 < / x s d : r e s t r i c t i o n >  
 < / x s d : s i m p l e T y p e >  
 < / x s d : e l e m e n t >  
 < / x s d : s c h e m a >  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
 < x s d : i m p o r t   n a m e s p a c e = " h t t p : / / p u r l . o r g / d c / e l e m e n t s / 1 . 1 / "   s c h e m a L o c a t i o n = " h t t p : / / d u b l i n c o r e . o r g / s c h e m a s / x m l s / q d c / 2 0 0 3 / 0 4 / 0 2 / d c . x s d " / >  
 < x s d : i m p o r t   n a m e s p a c e = " h t t p : / / p u r l . o r g / d c / t e r m s / "   s c h e m a L o c a t i o n = " h t t p : / / d u b l i n c o r e . o r g / s c h e m a s / x m l s / q d c / 2 0 0 3 / 0 4 / 0 2 / d c t e r m s . x s d " / >  
 < x s d : e l e m e n t   n a m e = " c o r e P r o p e r t i e s "   t y p e = " C T _ c o r e P r o p e r t i e s " / >  
 < x s d : c o m p l e x T y p e   n a m e = " C T _ c o r e P r o p e r t i e s " >  
 < x s d : a l l >  
 < x s d : e l e m e n t   r e f = " d c : c r e a t o r "   m i n O c c u r s = " 0 "   m a x O c c u r s = " 1 " / >  
 < x s d : e l e m e n t   r e f = " d c t e r m s : c r e a t e d "   m i n O c c u r s = " 0 "   m a x O c c u r s = " 1 " / >  
 < x s d : e l e m e n t   r e f = " d c : i d e n t i f i e r "   m i n O c c u r s = " 0 "   m a x O c c u r s = " 1 " / >  
 < x s d : e l e m e n t   n a m e = " c o n t e n t T y p e "   m i n O c c u r s = " 0 "   m a x O c c u r s = " 1 "   t y p e = " x s d : s t r i n g "   m a : i n d e x = " 0 "   m a : d i s p l a y N a m e = " C o n t e n t   T y p e " / >  
 < x s d : e l e m e n t   r e f = " d c : t i t l e "   m i n O c c u r s = " 0 "   m a x O c c u r s = " 1 "   m a : i n d e x = " 4 "   m a : d i s p l a y N a m e = " T i t l e " / >  
 < x s d : e l e m e n t   r e f = " d c : s u b j e c t "   m i n O c c u r s = " 0 "   m a x O c c u r s = " 1 " / >  
 < x s d : e l e m e n t   r e f = " d c : d e s c r i p t i o n "   m i n O c c u r s = " 0 "   m a x O c c u r s = " 1 " / >  
 < x s d : e l e m e n t   n a m e = " k e y w o r d s "   m i n O c c u r s = " 0 "   m a x O c c u r s = " 1 "   t y p e = " x s d : s t r i n g " / >  
 < x s d : e l e m e n t   r e f = " d c : l a n g u a g e "   m i n O c c u r s = " 0 "   m a x O c c u r s = " 1 " / >  
 < x s d : e l e m e n t   n a m e = " c a t e g o r y "   m i n O c c u r s = " 0 "   m a x O c c u r s = " 1 "   t y p e = " x s d : s t r i n g " / >  
 < x s d : e l e m e n t   n a m e = " v e r s i o n "   m i n O c c u r s = " 0 "   m a x O c c u r s = " 1 "   t y p e = " x s d : s t r i n g " / >  
 < x s d : e l e m e n t   n a m e = " r e v i s i o n "   m i n O c c u r s = " 0 "   m a x O c c u r s = " 1 "   t y p e = " x s d : s t r i n g " >  
 < x s d : a n n o t a t i o n >  
 < x s d : d o c u m e n t a t i o n >  
                                                 T h i s   v a l u e   i n d i c a t e s   t h e   n u m b e r   o f   s a v e s   o r   r e v i s i o n s .   T h e   a p p l i c a t i o n   i s   r e s p o n s i b l e   f o r   u p d a t i n g   t h i s   v a l u e   a f t e r   e a c h   r e v i s i o n .  
                                         < / x s d : d o c u m e n t a t i o n >  
 < / x s d : a n n o t a t i o n >  
 < / x s d : e l e m e n t >  
 < x s d : e l e m e n t   n a m e = " l a s t M o d i f i e d B y "   m i n O c c u r s = " 0 "   m a x O c c u r s = " 1 "   t y p e = " x s d : s t r i n g " / >  
 < x s d : e l e m e n t   r e f = " d c t e r m s : m o d i f i e d "   m i n O c c u r s = " 0 "   m a x O c c u r s = " 1 " / >  
 < x s d : e l e m e n t   n a m e = " c o n t e n t S t a t u s "   m i n O c c u r s = " 0 "   m a x O c c u r s = " 1 "   t y p e = " x s d : s t r i n g " / >  
 < / x s d : a l l >  
 < / x s d : c o m p l e x T y p e >  
 < / x s d : s c h e m a >  
 < x s : s c h e m a   t a r g e t N a m e s p a c e = " h t t p : / / s c h e m a s . m i c r o s o f t . c o m / o f f i c e / i n f o p a t h / 2 0 0 7 / P a r t n e r C o n t r o l s "   e l e m e n t F o r m D e f a u l t = " q u a l i f i e d "   a t t r i b u t e F o r m D e f a u l t = " u n q u a l i f i e d "   x m l n s : p c = " h t t p : / / s c h e m a s . m i c r o s o f t . c o m / o f f i c e / i n f o p a t h / 2 0 0 7 / P a r t n e r C o n t r o l s "   x m l n s : x s = " h t t p : / / w w w . w 3 . o r g / 2 0 0 1 / X M L S c h e m a " >  
 < x s : e l e m e n t   n a m e = " P e r s o n " >  
 < x s : c o m p l e x T y p e >  
 < x s : s e q u e n c e >  
 < x s : e l e m e n t   r e f = " p c : D i s p l a y N a m e "   m i n O c c u r s = " 0 " > < / x s : e l e m e n t >  
 < x s : e l e m e n t   r e f = " p c : A c c o u n t I d "   m i n O c c u r s = " 0 " > < / x s : e l e m e n t >  
 < x s : e l e m e n t   r e f = " p c : A c c o u n t T y p e "   m i n O c c u r s = " 0 " > < / x s : e l e m e n t >  
 < / x s : s e q u e n c e >  
 < / x s : c o m p l e x T y p e >  
 < / x s : e l e m e n t >  
 < x s : e l e m e n t   n a m e = " D i s p l a y N a m e "   t y p e = " x s : s t r i n g " > < / x s : e l e m e n t >  
 < x s : e l e m e n t   n a m e = " A c c o u n t I d "   t y p e = " x s : s t r i n g " > < / x s : e l e m e n t >  
 < x s : e l e m e n t   n a m e = " A c c o u n t T y p e "   t y p e = " x s : s t r i n g " > < / x s : e l e m e n t >  
 < x s : e l e m e n t   n a m e = " B D C A s s o c i a t e d E n t i t y " >  
 < x s : c o m p l e x T y p e >  
 < x s : s e q u e n c e >  
 < x s : e l e m e n t   r e f = " p c : B D C E n t i t y "   m i n O c c u r s = " 0 "   m a x O c c u r s = " u n b o u n d e d " > < / x s : e l e m e n t >  
 < / x s : s e q u e n c e >  
 < x s : a t t r i b u t e   r e f = " p c : E n t i t y N a m e s p a c e " > < / x s : a t t r i b u t e >  
 < x s : a t t r i b u t e   r e f = " p c : E n t i t y N a m e " > < / x s : a t t r i b u t e >  
 < x s : a t t r i b u t e   r e f = " p c : S y s t e m I n s t a n c e N a m e " > < / x s : a t t r i b u t e >  
 < x s : a t t r i b u t e   r e f = " p c : A s s o c i a t i o n N a m e " > < / x s : a t t r i b u t e >  
 < / x s : c o m p l e x T y p e >  
 < / x s : e l e m e n t >  
 < x s : a t t r i b u t e   n a m e = " E n t i t y N a m e s p a c e "   t y p e = " x s : s t r i n g " > < / x s : a t t r i b u t e >  
 < x s : a t t r i b u t e   n a m e = " E n t i t y N a m e "   t y p e = " x s : s t r i n g " > < / x s : a t t r i b u t e >  
 < x s : a t t r i b u t e   n a m e = " S y s t e m I n s t a n c e N a m e "   t y p e = " x s : s t r i n g " > < / x s : a t t r i b u t e >  
 < x s : a t t r i b u t e   n a m e = " A s s o c i a t i o n N a m e "   t y p e = " x s : s t r i n g " > < / x s : a t t r i b u t e >  
 < x s : e l e m e n t   n a m e = " B D C E n t i t y " >  
 < x s : c o m p l e x T y p e >  
 < x s : s e q u e n c e >  
 < x s : e l e m e n t   r e f = " p c : E n t i t y D i s p l a y N a m e "   m i n O c c u r s = " 0 " > < / x s : e l e m e n t >  
 < x s : e l e m e n t   r e f = " p c : E n t i t y I n s t a n c e R e f e r e n c e "   m i n O c c u r s = " 0 " > < / x s : e l e m e n t >  
 < x s : e l e m e n t   r e f = " p c : E n t i t y I d 1 "   m i n O c c u r s = " 0 " > < / x s : e l e m e n t >  
 < x s : e l e m e n t   r e f = " p c : E n t i t y I d 2 "   m i n O c c u r s = " 0 " > < / x s : e l e m e n t >  
 < x s : e l e m e n t   r e f = " p c : E n t i t y I d 3 "   m i n O c c u r s = " 0 " > < / x s : e l e m e n t >  
 < x s : e l e m e n t   r e f = " p c : E n t i t y I d 4 "   m i n O c c u r s = " 0 " > < / x s : e l e m e n t >  
 < x s : e l e m e n t   r e f = " p c : E n t i t y I d 5 "   m i n O c c u r s = " 0 " > < / x s : e l e m e n t >  
 < / x s : s e q u e n c e >  
 < / x s : c o m p l e x T y p e >  
 < / x s : e l e m e n t >  
 < x s : e l e m e n t   n a m e = " E n t i t y D i s p l a y N a m e "   t y p e = " x s : s t r i n g " > < / x s : e l e m e n t >  
 < x s : e l e m e n t   n a m e = " E n t i t y I n s t a n c e R e f e r e n c e "   t y p e = " x s : s t r i n g " > < / x s : e l e m e n t >  
 < x s : e l e m e n t   n a m e = " E n t i t y I d 1 "   t y p e = " x s : s t r i n g " > < / x s : e l e m e n t >  
 < x s : e l e m e n t   n a m e = " E n t i t y I d 2 "   t y p e = " x s : s t r i n g " > < / x s : e l e m e n t >  
 < x s : e l e m e n t   n a m e = " E n t i t y I d 3 "   t y p e = " x s : s t r i n g " > < / x s : e l e m e n t >  
 < x s : e l e m e n t   n a m e = " E n t i t y I d 4 "   t y p e = " x s : s t r i n g " > < / x s : e l e m e n t >  
 < x s : e l e m e n t   n a m e = " E n t i t y I d 5 "   t y p e = " x s : s t r i n g " > < / x s : e l e m e n t >  
 < x s : e l e m e n t   n a m e = " T e r m s " >  
 < x s : c o m p l e x T y p e >  
 < x s : s e q u e n c e >  
 < x s : e l e m e n t   r e f = " p c : T e r m I n f o "   m i n O c c u r s = " 0 "   m a x O c c u r s = " u n b o u n d e d " > < / x s : e l e m e n t >  
 < / x s : s e q u e n c e >  
 < / x s : c o m p l e x T y p e >  
 < / x s : e l e m e n t >  
 < x s : e l e m e n t   n a m e = " T e r m I n f o " >  
 < x s : c o m p l e x T y p e >  
 < x s : s e q u e n c e >  
 < x s : e l e m e n t   r e f = " p c : T e r m N a m e "   m i n O c c u r s = " 0 " > < / x s : e l e m e n t >  
 < x s : e l e m e n t   r e f = " p c : T e r m I d "   m i n O c c u r s = " 0 " > < / x s : e l e m e n t >  
 < / x s : s e q u e n c e >  
 < / x s : c o m p l e x T y p e >  
 < / x s : e l e m e n t >  
 < x s : e l e m e n t   n a m e = " T e r m N a m e "   t y p e = " x s : s t r i n g " > < / x s : e l e m e n t >  
 < x s : e l e m e n t   n a m e = " T e r m I d "   t y p e = " x s : s t r i n g " > < / x s : e l e m e n t >  
 < / x s : s c h e m a >  
 < / c t : c o n t e n t T y p e S c h e m a > 
</file>

<file path=customXml/item2.xml>��< ? m s o - c o n t e n t T y p e ? > < F o r m T e m p l a t e s   x m l n s = " h t t p : / / s c h e m a s . m i c r o s o f t . c o m / s h a r e p o i n t / v 3 / c o n t e n t t y p e / f o r m s " > < D i s p l a y > D o c u m e n t L i b r a r y F o r m < / D i s p l a y > < E d i t > D o c u m e n t L i b r a r y F o r m < / E d i t > < N e w > D o c u m e n t L i b r a r y F o r m < / N e w > < / F o r m T e m p l a t e s > 
</file>

<file path=customXml/item3.xml>��< ? x m l   v e r s i o n = " 1 . 0 " ? > < p : p r o p e r t i e s   x m l n s : p = " h t t p : / / s c h e m a s . m i c r o s o f t . c o m / o f f i c e / 2 0 0 6 / m e t a d a t a / p r o p e r t i e s "   x m l n s : x s i = " h t t p : / / w w w . w 3 . o r g / 2 0 0 1 / X M L S c h e m a - i n s t a n c e "   x m l n s : p c = " h t t p : / / s c h e m a s . m i c r o s o f t . c o m / o f f i c e / i n f o p a t h / 2 0 0 7 / P a r t n e r C o n t r o l s " > < d o c u m e n t M a n a g e m e n t > < S h a r e d W i t h U s e r s   x m l n s = " e 4 7 5 4 5 5 f - c 6 9 b - 4 f f 8 - a c f 7 - 7 5 6 1 2 f 4 d c 1 8 9 " > < U s e r I n f o > < D i s p l a y N a m e > < / D i s p l a y N a m e > < A c c o u n t I d   x s i : n i l = " t r u e " > < / A c c o u n t I d > < A c c o u n t T y p e / > < / U s e r I n f o > < / S h a r e d W i t h U s e r s > < / d o c u m e n t M a n a g e m e n t > < / p : p r o p e r t i e s > 
</file>

<file path=customXml/itemProps1.xml><?xml version="1.0" encoding="utf-8"?>
<ds:datastoreItem xmlns:ds="http://schemas.openxmlformats.org/officeDocument/2006/customXml" ds:itemID="{3D573403-C109-4615-9D0F-BC23C8B90B22}">
  <ds:schemaRefs/>
</ds:datastoreItem>
</file>

<file path=customXml/itemProps2.xml><?xml version="1.0" encoding="utf-8"?>
<ds:datastoreItem xmlns:ds="http://schemas.openxmlformats.org/officeDocument/2006/customXml" ds:itemID="{0F85DF1F-BC57-4156-92DD-D8D43BF52544}">
  <ds:schemaRefs/>
</ds:datastoreItem>
</file>

<file path=customXml/itemProps3.xml><?xml version="1.0" encoding="utf-8"?>
<ds:datastoreItem xmlns:ds="http://schemas.openxmlformats.org/officeDocument/2006/customXml" ds:itemID="{7F8332A4-542C-494D-8506-1C720B46413C}">
  <ds:schemaRefs/>
</ds:datastoreItem>
</file>

<file path=docProps/app.xml><?xml version="1.0" encoding="utf-8"?>
<Properties xmlns="http://schemas.openxmlformats.org/officeDocument/2006/extended-properties" xmlns:vt="http://schemas.openxmlformats.org/officeDocument/2006/docPropsVTypes">
  <TotalTime>0</TotalTime>
  <Words>2472</Words>
  <Application>WPS 演示</Application>
  <PresentationFormat>On-screen Show (4:3)</PresentationFormat>
  <Paragraphs>70</Paragraphs>
  <Slides>10</Slides>
  <Notes>10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SimSun</vt:lpstr>
      <vt:lpstr>Wingdings</vt:lpstr>
      <vt:lpstr>MS PGothic</vt:lpstr>
      <vt:lpstr>Calibri</vt:lpstr>
      <vt:lpstr>Calibri Light</vt:lpstr>
      <vt:lpstr>Calibri</vt:lpstr>
      <vt:lpstr>Microsoft YaHei</vt:lpstr>
      <vt:lpstr>Arial Unicode MS</vt:lpstr>
      <vt:lpstr>Office Theme</vt:lpstr>
      <vt:lpstr>Who are the most powerful people in the world?   Why?</vt:lpstr>
      <vt:lpstr>Who is the fed chair and how does one become “head of the fed”?</vt:lpstr>
      <vt:lpstr>Who is Jay Powell?</vt:lpstr>
      <vt:lpstr>What exactly is the fed chair?</vt:lpstr>
      <vt:lpstr>How exactly does the fed chair influence monetary policy?</vt:lpstr>
      <vt:lpstr>Why does this matter?</vt:lpstr>
      <vt:lpstr>Why are interest rates and aggregate demand important?</vt:lpstr>
      <vt:lpstr>How much power can a  fed chair wield? </vt:lpstr>
      <vt:lpstr>Individual Activity</vt:lpstr>
      <vt:lpstr>Exit Ticket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雨言</cp:lastModifiedBy>
  <cp:revision>194</cp:revision>
  <dcterms:created xsi:type="dcterms:W3CDTF">2012-09-11T15:07:00Z</dcterms:created>
  <dcterms:modified xsi:type="dcterms:W3CDTF">2024-05-09T15:03:39Z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ICV">
    <vt:lpwstr>6828125FD40F4ED8B11C27B4C6CBA2DE_12</vt:lpwstr>
  </property>
  <property fmtid="{D5CDD505-2E9C-101B-9397-08002B2CF9AE}" pid="11" name="KSOProductBuildVer">
    <vt:lpwstr>2052-12.1.0.16729</vt:lpwstr>
  </property>
</Properties>
</file>