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3"/>
  </p:notesMasterIdLst>
  <p:handoutMasterIdLst>
    <p:handoutMasterId r:id="rId44"/>
  </p:handoutMasterIdLst>
  <p:sldIdLst>
    <p:sldId id="699" r:id="rId5"/>
    <p:sldId id="722" r:id="rId6"/>
    <p:sldId id="663" r:id="rId7"/>
    <p:sldId id="727" r:id="rId8"/>
    <p:sldId id="725" r:id="rId9"/>
    <p:sldId id="724" r:id="rId10"/>
    <p:sldId id="790" r:id="rId11"/>
    <p:sldId id="737" r:id="rId12"/>
    <p:sldId id="782" r:id="rId13"/>
    <p:sldId id="763" r:id="rId14"/>
    <p:sldId id="776" r:id="rId15"/>
    <p:sldId id="777" r:id="rId16"/>
    <p:sldId id="778" r:id="rId17"/>
    <p:sldId id="779" r:id="rId18"/>
    <p:sldId id="780" r:id="rId19"/>
    <p:sldId id="781" r:id="rId20"/>
    <p:sldId id="791" r:id="rId21"/>
    <p:sldId id="773" r:id="rId22"/>
    <p:sldId id="774" r:id="rId23"/>
    <p:sldId id="775" r:id="rId24"/>
    <p:sldId id="772" r:id="rId25"/>
    <p:sldId id="767" r:id="rId26"/>
    <p:sldId id="768" r:id="rId27"/>
    <p:sldId id="765" r:id="rId28"/>
    <p:sldId id="769" r:id="rId29"/>
    <p:sldId id="766" r:id="rId30"/>
    <p:sldId id="770" r:id="rId31"/>
    <p:sldId id="771" r:id="rId32"/>
    <p:sldId id="788" r:id="rId33"/>
    <p:sldId id="789" r:id="rId34"/>
    <p:sldId id="792" r:id="rId35"/>
    <p:sldId id="751" r:id="rId36"/>
    <p:sldId id="750" r:id="rId37"/>
    <p:sldId id="785" r:id="rId38"/>
    <p:sldId id="755" r:id="rId39"/>
    <p:sldId id="786" r:id="rId40"/>
    <p:sldId id="758" r:id="rId41"/>
    <p:sldId id="7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4BBC03-FD3C-C30A-1933-0A0BBEA468AE}" name="Ruth Cookson" initials="RC" userId="S::rcookson@councilforeconed.org::ca3a0789-b855-405c-9d2a-912abc5719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over, Lynne - stoverlf" initials="LS" lastIdx="1" clrIdx="0">
    <p:extLst>
      <p:ext uri="{19B8F6BF-5375-455C-9EA6-DF929625EA0E}">
        <p15:presenceInfo xmlns:p15="http://schemas.microsoft.com/office/powerpoint/2012/main" userId="S::stoverlf@jmu.edu::da401ec8-f34a-48fc-b2af-8ef102eb30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4FC"/>
    <a:srgbClr val="89274A"/>
    <a:srgbClr val="DDF2F7"/>
    <a:srgbClr val="414A58"/>
    <a:srgbClr val="5DBF9A"/>
    <a:srgbClr val="79BFB8"/>
    <a:srgbClr val="D8FEE4"/>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B06A3-FD63-0174-A266-4D5DD932E32C}" v="1" dt="2024-06-10T14:44:26.031"/>
    <p1510:client id="{9916A841-968B-57E1-0C25-A391208140ED}" v="1" dt="2024-06-11T16:22:51.106"/>
    <p1510:client id="{E411D85F-659F-AEC4-777A-1281D28FF02A}" v="218" dt="2024-06-10T17:46:09.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6/11/2024</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09D57-1EB1-314F-BB6D-C17464656B8A}" type="slidenum">
              <a:rPr lang="en-US" smtClean="0"/>
              <a:t>1</a:t>
            </a:fld>
            <a:endParaRPr lang="en-US"/>
          </a:p>
        </p:txBody>
      </p:sp>
    </p:spTree>
    <p:extLst>
      <p:ext uri="{BB962C8B-B14F-4D97-AF65-F5344CB8AC3E}">
        <p14:creationId xmlns:p14="http://schemas.microsoft.com/office/powerpoint/2010/main" val="181256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09D57-1EB1-314F-BB6D-C17464656B8A}" type="slidenum">
              <a:rPr lang="en-US" smtClean="0"/>
              <a:t>4</a:t>
            </a:fld>
            <a:endParaRPr lang="en-US"/>
          </a:p>
        </p:txBody>
      </p:sp>
    </p:spTree>
    <p:extLst>
      <p:ext uri="{BB962C8B-B14F-4D97-AF65-F5344CB8AC3E}">
        <p14:creationId xmlns:p14="http://schemas.microsoft.com/office/powerpoint/2010/main" val="310374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09D57-1EB1-314F-BB6D-C17464656B8A}" type="slidenum">
              <a:rPr lang="en-US" smtClean="0"/>
              <a:t>7</a:t>
            </a:fld>
            <a:endParaRPr lang="en-US"/>
          </a:p>
        </p:txBody>
      </p:sp>
    </p:spTree>
    <p:extLst>
      <p:ext uri="{BB962C8B-B14F-4D97-AF65-F5344CB8AC3E}">
        <p14:creationId xmlns:p14="http://schemas.microsoft.com/office/powerpoint/2010/main" val="217248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09D57-1EB1-314F-BB6D-C17464656B8A}" type="slidenum">
              <a:rPr lang="en-US" smtClean="0"/>
              <a:t>10</a:t>
            </a:fld>
            <a:endParaRPr lang="en-US"/>
          </a:p>
        </p:txBody>
      </p:sp>
    </p:spTree>
    <p:extLst>
      <p:ext uri="{BB962C8B-B14F-4D97-AF65-F5344CB8AC3E}">
        <p14:creationId xmlns:p14="http://schemas.microsoft.com/office/powerpoint/2010/main" val="414198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09D57-1EB1-314F-BB6D-C17464656B8A}" type="slidenum">
              <a:rPr lang="en-US" smtClean="0"/>
              <a:t>17</a:t>
            </a:fld>
            <a:endParaRPr lang="en-US"/>
          </a:p>
        </p:txBody>
      </p:sp>
    </p:spTree>
    <p:extLst>
      <p:ext uri="{BB962C8B-B14F-4D97-AF65-F5344CB8AC3E}">
        <p14:creationId xmlns:p14="http://schemas.microsoft.com/office/powerpoint/2010/main" val="55407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09D57-1EB1-314F-BB6D-C17464656B8A}" type="slidenum">
              <a:rPr lang="en-US" smtClean="0"/>
              <a:t>25</a:t>
            </a:fld>
            <a:endParaRPr lang="en-US"/>
          </a:p>
        </p:txBody>
      </p:sp>
    </p:spTree>
    <p:extLst>
      <p:ext uri="{BB962C8B-B14F-4D97-AF65-F5344CB8AC3E}">
        <p14:creationId xmlns:p14="http://schemas.microsoft.com/office/powerpoint/2010/main" val="322117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09D57-1EB1-314F-BB6D-C17464656B8A}" type="slidenum">
              <a:rPr lang="en-US" smtClean="0"/>
              <a:t>31</a:t>
            </a:fld>
            <a:endParaRPr lang="en-US"/>
          </a:p>
        </p:txBody>
      </p:sp>
    </p:spTree>
    <p:extLst>
      <p:ext uri="{BB962C8B-B14F-4D97-AF65-F5344CB8AC3E}">
        <p14:creationId xmlns:p14="http://schemas.microsoft.com/office/powerpoint/2010/main" val="1747329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4"/>
          <a:stretch>
            <a:fillRect/>
          </a:stretch>
        </p:blipFill>
        <p:spPr>
          <a:xfrm>
            <a:off x="9909313" y="324519"/>
            <a:ext cx="1452594" cy="741429"/>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toverlf@jmu.edu"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hyperlink" Target="https://piecesoflearning.com/product/from-the-big-screen-to-the-classroom-6th/" TargetMode="Externa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5.jpe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40.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hyperlink" Target="https://www.councilforeconed.org/policy-advocacy/k-12-standard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86D5A-01BC-9A2D-2B07-23397F5A1D8F}"/>
              </a:ext>
            </a:extLst>
          </p:cNvPr>
          <p:cNvPicPr>
            <a:picLocks noChangeAspect="1"/>
          </p:cNvPicPr>
          <p:nvPr/>
        </p:nvPicPr>
        <p:blipFill>
          <a:blip r:embed="rId3"/>
          <a:stretch>
            <a:fillRect/>
          </a:stretch>
        </p:blipFill>
        <p:spPr>
          <a:xfrm>
            <a:off x="7505179" y="-2963"/>
            <a:ext cx="4686821" cy="6859170"/>
          </a:xfrm>
          <a:prstGeom prst="rect">
            <a:avLst/>
          </a:prstGeom>
        </p:spPr>
      </p:pic>
      <p:pic>
        <p:nvPicPr>
          <p:cNvPr id="2" name="Picture 1" descr="A black circle on a white background&#10;&#10;Description automatically generated">
            <a:extLst>
              <a:ext uri="{FF2B5EF4-FFF2-40B4-BE49-F238E27FC236}">
                <a16:creationId xmlns:a16="http://schemas.microsoft.com/office/drawing/2014/main" id="{1B64FC28-A0D7-C218-5830-49009C7BCF4D}"/>
              </a:ext>
            </a:extLst>
          </p:cNvPr>
          <p:cNvPicPr>
            <a:picLocks noChangeAspect="1"/>
          </p:cNvPicPr>
          <p:nvPr/>
        </p:nvPicPr>
        <p:blipFill>
          <a:blip r:embed="rId4"/>
          <a:stretch>
            <a:fillRect/>
          </a:stretch>
        </p:blipFill>
        <p:spPr>
          <a:xfrm>
            <a:off x="1366447" y="488461"/>
            <a:ext cx="11098463" cy="6858000"/>
          </a:xfrm>
          <a:prstGeom prst="rect">
            <a:avLst/>
          </a:prstGeom>
        </p:spPr>
      </p:pic>
      <p:pic>
        <p:nvPicPr>
          <p:cNvPr id="4" name="Picture 3" descr="A logo with green and grey swirls&#10;&#10;Description automatically generated">
            <a:extLst>
              <a:ext uri="{FF2B5EF4-FFF2-40B4-BE49-F238E27FC236}">
                <a16:creationId xmlns:a16="http://schemas.microsoft.com/office/drawing/2014/main" id="{7681FA8B-581B-881B-93E9-D7194F5E23B6}"/>
              </a:ext>
            </a:extLst>
          </p:cNvPr>
          <p:cNvPicPr>
            <a:picLocks noChangeAspect="1"/>
          </p:cNvPicPr>
          <p:nvPr/>
        </p:nvPicPr>
        <p:blipFill>
          <a:blip r:embed="rId5"/>
          <a:stretch>
            <a:fillRect/>
          </a:stretch>
        </p:blipFill>
        <p:spPr>
          <a:xfrm>
            <a:off x="599619" y="5069127"/>
            <a:ext cx="2600325" cy="1333500"/>
          </a:xfrm>
          <a:prstGeom prst="rect">
            <a:avLst/>
          </a:prstGeom>
        </p:spPr>
      </p:pic>
      <p:sp>
        <p:nvSpPr>
          <p:cNvPr id="7" name="TextBox 19">
            <a:extLst>
              <a:ext uri="{FF2B5EF4-FFF2-40B4-BE49-F238E27FC236}">
                <a16:creationId xmlns:a16="http://schemas.microsoft.com/office/drawing/2014/main" id="{C979FBF0-B829-A0A8-1289-A51E6E21A9BC}"/>
              </a:ext>
            </a:extLst>
          </p:cNvPr>
          <p:cNvSpPr txBox="1"/>
          <p:nvPr/>
        </p:nvSpPr>
        <p:spPr>
          <a:xfrm>
            <a:off x="772090" y="1300138"/>
            <a:ext cx="7416800" cy="280076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a:effectLst/>
                <a:latin typeface="Ravie" panose="04040805050809020602" pitchFamily="82" charset="0"/>
                <a:ea typeface="Calibri" panose="020F0502020204030204" pitchFamily="34" charset="0"/>
                <a:cs typeface="Times New Roman" panose="02020603050405020304" pitchFamily="18" charset="0"/>
              </a:rPr>
              <a:t>Willy Wonka’s </a:t>
            </a:r>
            <a:endParaRPr lang="en-US"/>
          </a:p>
          <a:p>
            <a:r>
              <a:rPr lang="en-US" sz="4400" b="1">
                <a:latin typeface="Ravie" panose="04040805050809020602" pitchFamily="82" charset="0"/>
                <a:ea typeface="Calibri" panose="020F0502020204030204" pitchFamily="34" charset="0"/>
                <a:cs typeface="Times New Roman" panose="02020603050405020304" pitchFamily="18" charset="0"/>
              </a:rPr>
              <a:t>Whimsical </a:t>
            </a:r>
          </a:p>
          <a:p>
            <a:r>
              <a:rPr lang="en-US" sz="4400" b="1">
                <a:effectLst/>
                <a:latin typeface="Ravie" panose="04040805050809020602" pitchFamily="82" charset="0"/>
                <a:ea typeface="Calibri" panose="020F0502020204030204" pitchFamily="34" charset="0"/>
                <a:cs typeface="Times New Roman" panose="02020603050405020304" pitchFamily="18" charset="0"/>
              </a:rPr>
              <a:t>Entrepreneurial </a:t>
            </a:r>
          </a:p>
          <a:p>
            <a:r>
              <a:rPr lang="en-US" sz="4400" b="1">
                <a:latin typeface="Ravie" panose="04040805050809020602" pitchFamily="82" charset="0"/>
                <a:ea typeface="Calibri" panose="020F0502020204030204" pitchFamily="34" charset="0"/>
                <a:cs typeface="Times New Roman" panose="02020603050405020304" pitchFamily="18" charset="0"/>
              </a:rPr>
              <a:t>Adventures</a:t>
            </a:r>
            <a:endParaRPr lang="en-US" sz="4400" b="1">
              <a:effectLst/>
              <a:latin typeface="Ravie" panose="04040805050809020602" pitchFamily="82" charset="0"/>
              <a:ea typeface="Calibri" panose="020F0502020204030204" pitchFamily="34" charset="0"/>
              <a:cs typeface="Times New Roman" panose="02020603050405020304" pitchFamily="18" charset="0"/>
            </a:endParaRPr>
          </a:p>
        </p:txBody>
      </p:sp>
      <p:sp>
        <p:nvSpPr>
          <p:cNvPr id="9" name="TextBox 7">
            <a:extLst>
              <a:ext uri="{FF2B5EF4-FFF2-40B4-BE49-F238E27FC236}">
                <a16:creationId xmlns:a16="http://schemas.microsoft.com/office/drawing/2014/main" id="{45B870A2-09FB-D0CE-A4DD-A0B9E10C7226}"/>
              </a:ext>
            </a:extLst>
          </p:cNvPr>
          <p:cNvSpPr txBox="1"/>
          <p:nvPr/>
        </p:nvSpPr>
        <p:spPr>
          <a:xfrm>
            <a:off x="968730" y="4141716"/>
            <a:ext cx="4749800"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latin typeface="Calibri Light"/>
                <a:ea typeface="Calibri Light"/>
                <a:cs typeface="Calibri Light"/>
              </a:rPr>
              <a:t>Presented by Lynne Farrell Stover</a:t>
            </a:r>
          </a:p>
        </p:txBody>
      </p:sp>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B6B57-527E-C26D-28EF-8C3519D59D80}"/>
              </a:ext>
            </a:extLst>
          </p:cNvPr>
          <p:cNvSpPr>
            <a:spLocks noGrp="1"/>
          </p:cNvSpPr>
          <p:nvPr>
            <p:ph type="sldNum" sz="quarter" idx="4"/>
          </p:nvPr>
        </p:nvSpPr>
        <p:spPr/>
        <p:txBody>
          <a:bodyPr/>
          <a:lstStyle/>
          <a:p>
            <a:fld id="{FAEE96CF-4053-2149-B5F9-FD566E7161CA}" type="slidenum">
              <a:rPr lang="en-US" smtClean="0"/>
              <a:pPr/>
              <a:t>10</a:t>
            </a:fld>
            <a:endParaRPr lang="en-US"/>
          </a:p>
        </p:txBody>
      </p:sp>
      <p:pic>
        <p:nvPicPr>
          <p:cNvPr id="3" name="Picture 2">
            <a:extLst>
              <a:ext uri="{FF2B5EF4-FFF2-40B4-BE49-F238E27FC236}">
                <a16:creationId xmlns:a16="http://schemas.microsoft.com/office/drawing/2014/main" id="{8E82A999-D547-F200-C9D1-0F31C06F4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51" y="1775618"/>
            <a:ext cx="1526458" cy="29270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21646DD2-7DB5-78C8-D66D-A300E1D60BEE}"/>
              </a:ext>
            </a:extLst>
          </p:cNvPr>
          <p:cNvPicPr>
            <a:picLocks noChangeAspect="1"/>
          </p:cNvPicPr>
          <p:nvPr/>
        </p:nvPicPr>
        <p:blipFill>
          <a:blip r:embed="rId4"/>
          <a:stretch>
            <a:fillRect/>
          </a:stretch>
        </p:blipFill>
        <p:spPr>
          <a:xfrm>
            <a:off x="6455574" y="1614487"/>
            <a:ext cx="2575372" cy="3133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BBE93A67-4A86-3254-DF6A-7A9D2B27AD06}"/>
              </a:ext>
            </a:extLst>
          </p:cNvPr>
          <p:cNvPicPr>
            <a:picLocks noChangeAspect="1"/>
          </p:cNvPicPr>
          <p:nvPr/>
        </p:nvPicPr>
        <p:blipFill>
          <a:blip r:embed="rId5"/>
          <a:stretch>
            <a:fillRect/>
          </a:stretch>
        </p:blipFill>
        <p:spPr>
          <a:xfrm>
            <a:off x="3441764" y="1614487"/>
            <a:ext cx="2535246" cy="32165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EBE4184F-B00B-9912-C550-CA300A0ECD5F}"/>
              </a:ext>
            </a:extLst>
          </p:cNvPr>
          <p:cNvPicPr>
            <a:picLocks noChangeAspect="1"/>
          </p:cNvPicPr>
          <p:nvPr/>
        </p:nvPicPr>
        <p:blipFill>
          <a:blip r:embed="rId6"/>
          <a:stretch>
            <a:fillRect/>
          </a:stretch>
        </p:blipFill>
        <p:spPr>
          <a:xfrm>
            <a:off x="9509510" y="1568767"/>
            <a:ext cx="2358064" cy="3315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B5090B3C-6042-07F3-4DB0-76CAC9908BB5}"/>
              </a:ext>
            </a:extLst>
          </p:cNvPr>
          <p:cNvSpPr txBox="1"/>
          <p:nvPr/>
        </p:nvSpPr>
        <p:spPr>
          <a:xfrm>
            <a:off x="838200" y="5330660"/>
            <a:ext cx="11029374" cy="707886"/>
          </a:xfrm>
          <a:prstGeom prst="rect">
            <a:avLst/>
          </a:prstGeom>
          <a:noFill/>
        </p:spPr>
        <p:txBody>
          <a:bodyPr wrap="square" lIns="91440" tIns="45720" rIns="91440" bIns="45720" rtlCol="0" anchor="t">
            <a:spAutoFit/>
          </a:bodyPr>
          <a:lstStyle/>
          <a:p>
            <a:r>
              <a:rPr lang="en-US" sz="4000">
                <a:latin typeface="Calibri Light"/>
                <a:ea typeface="Calibri Light"/>
                <a:cs typeface="Calibri Light"/>
              </a:rPr>
              <a:t>      A.                      B.                      C.                      D.</a:t>
            </a:r>
          </a:p>
        </p:txBody>
      </p:sp>
      <p:sp>
        <p:nvSpPr>
          <p:cNvPr id="4" name="TextBox 3">
            <a:extLst>
              <a:ext uri="{FF2B5EF4-FFF2-40B4-BE49-F238E27FC236}">
                <a16:creationId xmlns:a16="http://schemas.microsoft.com/office/drawing/2014/main" id="{8E14CE57-C452-D006-620E-26B710371452}"/>
              </a:ext>
            </a:extLst>
          </p:cNvPr>
          <p:cNvSpPr txBox="1"/>
          <p:nvPr/>
        </p:nvSpPr>
        <p:spPr>
          <a:xfrm>
            <a:off x="1341120" y="4908339"/>
            <a:ext cx="10302240" cy="461665"/>
          </a:xfrm>
          <a:prstGeom prst="rect">
            <a:avLst/>
          </a:prstGeom>
          <a:noFill/>
        </p:spPr>
        <p:txBody>
          <a:bodyPr wrap="square" lIns="91440" tIns="45720" rIns="91440" bIns="45720" rtlCol="0" anchor="t">
            <a:spAutoFit/>
          </a:bodyPr>
          <a:lstStyle/>
          <a:p>
            <a:r>
              <a:rPr lang="en-US" sz="2400" b="1">
                <a:latin typeface="Calibri Light"/>
                <a:ea typeface="Calibri Light"/>
                <a:cs typeface="Calibri Light"/>
              </a:rPr>
              <a:t>1964                                  1971                                  2005                                  2023 </a:t>
            </a:r>
          </a:p>
        </p:txBody>
      </p:sp>
      <p:sp>
        <p:nvSpPr>
          <p:cNvPr id="6" name="TextBox 7">
            <a:extLst>
              <a:ext uri="{FF2B5EF4-FFF2-40B4-BE49-F238E27FC236}">
                <a16:creationId xmlns:a16="http://schemas.microsoft.com/office/drawing/2014/main" id="{4B725F58-F204-EBC2-15A3-561FE0D6E794}"/>
              </a:ext>
            </a:extLst>
          </p:cNvPr>
          <p:cNvSpPr txBox="1"/>
          <p:nvPr/>
        </p:nvSpPr>
        <p:spPr>
          <a:xfrm>
            <a:off x="3320176" y="6051174"/>
            <a:ext cx="5706532" cy="510778"/>
          </a:xfrm>
          <a:prstGeom prst="roundRect">
            <a:avLst/>
          </a:prstGeom>
          <a:solidFill>
            <a:srgbClr val="EEA4FC"/>
          </a:solidFill>
          <a:ln>
            <a:solidFill>
              <a:srgbClr val="7030A0"/>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400" b="1">
                <a:solidFill>
                  <a:schemeClr val="tx1"/>
                </a:solidFill>
                <a:latin typeface="Calibri Light"/>
                <a:ea typeface="Calibri Light"/>
                <a:cs typeface="Calibri Light"/>
              </a:rPr>
              <a:t>Type your answer in the chat!</a:t>
            </a:r>
            <a:endParaRPr lang="en-US" sz="2400">
              <a:solidFill>
                <a:schemeClr val="tx1"/>
              </a:solidFill>
              <a:ea typeface="Calibri"/>
              <a:cs typeface="Calibri"/>
            </a:endParaRPr>
          </a:p>
        </p:txBody>
      </p:sp>
      <p:sp>
        <p:nvSpPr>
          <p:cNvPr id="10" name="Title 1">
            <a:extLst>
              <a:ext uri="{FF2B5EF4-FFF2-40B4-BE49-F238E27FC236}">
                <a16:creationId xmlns:a16="http://schemas.microsoft.com/office/drawing/2014/main" id="{95ACC898-283A-BBB9-5255-BDA90DF5D506}"/>
              </a:ext>
            </a:extLst>
          </p:cNvPr>
          <p:cNvSpPr txBox="1">
            <a:spLocks/>
          </p:cNvSpPr>
          <p:nvPr/>
        </p:nvSpPr>
        <p:spPr>
          <a:xfrm>
            <a:off x="716661" y="469339"/>
            <a:ext cx="9037963" cy="1242226"/>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solidFill>
                  <a:srgbClr val="414A58"/>
                </a:solidFill>
                <a:ea typeface="Calibri"/>
                <a:cs typeface="Calibri"/>
              </a:rPr>
              <a:t>Who is your favorite Willy Wonka?</a:t>
            </a:r>
            <a:endParaRPr lang="en-US"/>
          </a:p>
        </p:txBody>
      </p:sp>
    </p:spTree>
    <p:extLst>
      <p:ext uri="{BB962C8B-B14F-4D97-AF65-F5344CB8AC3E}">
        <p14:creationId xmlns:p14="http://schemas.microsoft.com/office/powerpoint/2010/main" val="84680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nka">
            <a:extLst>
              <a:ext uri="{FF2B5EF4-FFF2-40B4-BE49-F238E27FC236}">
                <a16:creationId xmlns:a16="http://schemas.microsoft.com/office/drawing/2014/main" id="{D7209A4C-3F18-60D6-B35C-2E474625B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866" y="1651793"/>
            <a:ext cx="3031663" cy="4541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Charlie and the Chocolate Factory">
            <a:extLst>
              <a:ext uri="{FF2B5EF4-FFF2-40B4-BE49-F238E27FC236}">
                <a16:creationId xmlns:a16="http://schemas.microsoft.com/office/drawing/2014/main" id="{CE49D7DD-7DC5-F4B2-9FB0-8D6652CED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556" y="1732285"/>
            <a:ext cx="2739390" cy="4233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19A076-62EE-93A3-8BC7-4546D779CE92}"/>
              </a:ext>
            </a:extLst>
          </p:cNvPr>
          <p:cNvSpPr txBox="1"/>
          <p:nvPr/>
        </p:nvSpPr>
        <p:spPr>
          <a:xfrm>
            <a:off x="237368" y="4625167"/>
            <a:ext cx="1976190" cy="1200329"/>
          </a:xfrm>
          <a:prstGeom prst="rect">
            <a:avLst/>
          </a:prstGeom>
          <a:noFill/>
          <a:ln w="12700">
            <a:solidFill>
              <a:schemeClr val="tx1"/>
            </a:solidFill>
          </a:ln>
        </p:spPr>
        <p:txBody>
          <a:bodyPr wrap="square" lIns="91440" tIns="45720" rIns="91440" bIns="45720" anchor="t">
            <a:spAutoFit/>
          </a:bodyPr>
          <a:lstStyle/>
          <a:p>
            <a:pPr algn="l"/>
            <a:r>
              <a:rPr lang="en-US" b="1" i="0">
                <a:solidFill>
                  <a:srgbClr val="333333"/>
                </a:solidFill>
                <a:effectLst/>
                <a:highlight>
                  <a:srgbClr val="FFFFFF"/>
                </a:highlight>
                <a:latin typeface="Calibri Light"/>
                <a:ea typeface="Calibri Light"/>
                <a:cs typeface="Calibri Light"/>
              </a:rPr>
              <a:t>Publisher: Penguin</a:t>
            </a:r>
          </a:p>
          <a:p>
            <a:pPr algn="l"/>
            <a:r>
              <a:rPr lang="en-US" b="1">
                <a:solidFill>
                  <a:srgbClr val="333333"/>
                </a:solidFill>
                <a:highlight>
                  <a:srgbClr val="FFFFFF"/>
                </a:highlight>
                <a:latin typeface="Calibri Light"/>
                <a:ea typeface="Calibri Light"/>
                <a:cs typeface="Calibri Light"/>
              </a:rPr>
              <a:t>Copyright: 1964</a:t>
            </a:r>
            <a:endParaRPr lang="en-US" b="1" i="0">
              <a:solidFill>
                <a:srgbClr val="333333"/>
              </a:solidFill>
              <a:effectLst/>
              <a:highlight>
                <a:srgbClr val="FFFFFF"/>
              </a:highlight>
              <a:latin typeface="Calibri Light"/>
              <a:ea typeface="Calibri Light"/>
              <a:cs typeface="Calibri Light"/>
            </a:endParaRPr>
          </a:p>
          <a:p>
            <a:pPr algn="l"/>
            <a:r>
              <a:rPr lang="en-US" b="1" i="0">
                <a:solidFill>
                  <a:srgbClr val="333333"/>
                </a:solidFill>
                <a:effectLst/>
                <a:highlight>
                  <a:srgbClr val="FFFFFF"/>
                </a:highlight>
                <a:latin typeface="Calibri Light"/>
                <a:ea typeface="Calibri Light"/>
                <a:cs typeface="Calibri Light"/>
              </a:rPr>
              <a:t>Reading Level:</a:t>
            </a:r>
            <a:r>
              <a:rPr lang="en-US" b="0" i="0">
                <a:solidFill>
                  <a:srgbClr val="333333"/>
                </a:solidFill>
                <a:effectLst/>
                <a:highlight>
                  <a:srgbClr val="FFFFFF"/>
                </a:highlight>
                <a:latin typeface="Calibri Light"/>
                <a:ea typeface="Calibri Light"/>
                <a:cs typeface="Calibri Light"/>
              </a:rPr>
              <a:t> 4.8</a:t>
            </a:r>
          </a:p>
          <a:p>
            <a:pPr algn="l"/>
            <a:r>
              <a:rPr lang="en-US" b="1" i="0">
                <a:solidFill>
                  <a:srgbClr val="333333"/>
                </a:solidFill>
                <a:effectLst/>
                <a:highlight>
                  <a:srgbClr val="FFFFFF"/>
                </a:highlight>
                <a:latin typeface="Calibri Light"/>
                <a:ea typeface="Calibri Light"/>
                <a:cs typeface="Calibri Light"/>
              </a:rPr>
              <a:t>Interest Level:</a:t>
            </a:r>
            <a:r>
              <a:rPr lang="en-US" b="0" i="0">
                <a:solidFill>
                  <a:srgbClr val="333333"/>
                </a:solidFill>
                <a:effectLst/>
                <a:highlight>
                  <a:srgbClr val="FFFFFF"/>
                </a:highlight>
                <a:latin typeface="Calibri Light"/>
                <a:ea typeface="Calibri Light"/>
                <a:cs typeface="Calibri Light"/>
              </a:rPr>
              <a:t> 4-7</a:t>
            </a:r>
          </a:p>
        </p:txBody>
      </p:sp>
      <p:sp>
        <p:nvSpPr>
          <p:cNvPr id="8" name="TextBox 7">
            <a:extLst>
              <a:ext uri="{FF2B5EF4-FFF2-40B4-BE49-F238E27FC236}">
                <a16:creationId xmlns:a16="http://schemas.microsoft.com/office/drawing/2014/main" id="{2FAA09CE-8151-AE53-2FAE-4C9E37595B19}"/>
              </a:ext>
            </a:extLst>
          </p:cNvPr>
          <p:cNvSpPr txBox="1"/>
          <p:nvPr/>
        </p:nvSpPr>
        <p:spPr>
          <a:xfrm>
            <a:off x="9679159" y="4771374"/>
            <a:ext cx="2112306" cy="1200329"/>
          </a:xfrm>
          <a:prstGeom prst="rect">
            <a:avLst/>
          </a:prstGeom>
          <a:noFill/>
          <a:ln w="12700">
            <a:solidFill>
              <a:schemeClr val="tx1"/>
            </a:solidFill>
          </a:ln>
        </p:spPr>
        <p:txBody>
          <a:bodyPr wrap="square" lIns="91440" tIns="45720" rIns="91440" bIns="45720" anchor="t">
            <a:spAutoFit/>
          </a:bodyPr>
          <a:lstStyle/>
          <a:p>
            <a:pPr algn="l"/>
            <a:r>
              <a:rPr lang="en-US" b="1" i="0">
                <a:solidFill>
                  <a:srgbClr val="333333"/>
                </a:solidFill>
                <a:effectLst/>
                <a:highlight>
                  <a:srgbClr val="FFFFFF"/>
                </a:highlight>
                <a:latin typeface="Calibri Light"/>
                <a:ea typeface="Calibri Light"/>
                <a:cs typeface="Calibri Light"/>
              </a:rPr>
              <a:t>Publisher: Penguin</a:t>
            </a:r>
          </a:p>
          <a:p>
            <a:pPr algn="l"/>
            <a:r>
              <a:rPr lang="en-US" b="1">
                <a:solidFill>
                  <a:srgbClr val="333333"/>
                </a:solidFill>
                <a:highlight>
                  <a:srgbClr val="FFFFFF"/>
                </a:highlight>
                <a:latin typeface="Calibri Light"/>
                <a:ea typeface="Calibri Light"/>
                <a:cs typeface="Calibri Light"/>
              </a:rPr>
              <a:t>Copyright: 2023</a:t>
            </a:r>
            <a:endParaRPr lang="en-US" b="1" i="0">
              <a:solidFill>
                <a:srgbClr val="333333"/>
              </a:solidFill>
              <a:effectLst/>
              <a:highlight>
                <a:srgbClr val="FFFFFF"/>
              </a:highlight>
              <a:latin typeface="Calibri Light"/>
              <a:ea typeface="Calibri Light"/>
              <a:cs typeface="Calibri Light"/>
            </a:endParaRPr>
          </a:p>
          <a:p>
            <a:pPr algn="l"/>
            <a:r>
              <a:rPr lang="en-US" b="1" i="0">
                <a:solidFill>
                  <a:srgbClr val="333333"/>
                </a:solidFill>
                <a:effectLst/>
                <a:highlight>
                  <a:srgbClr val="FFFFFF"/>
                </a:highlight>
                <a:latin typeface="Calibri Light"/>
                <a:ea typeface="Calibri Light"/>
                <a:cs typeface="Calibri Light"/>
              </a:rPr>
              <a:t>Reading Level:</a:t>
            </a:r>
            <a:r>
              <a:rPr lang="en-US" b="0" i="0">
                <a:solidFill>
                  <a:srgbClr val="333333"/>
                </a:solidFill>
                <a:effectLst/>
                <a:highlight>
                  <a:srgbClr val="FFFFFF"/>
                </a:highlight>
                <a:latin typeface="Calibri Light"/>
                <a:ea typeface="Calibri Light"/>
                <a:cs typeface="Calibri Light"/>
              </a:rPr>
              <a:t> 4.0</a:t>
            </a:r>
          </a:p>
          <a:p>
            <a:pPr algn="l"/>
            <a:r>
              <a:rPr lang="en-US" b="1" i="0">
                <a:solidFill>
                  <a:srgbClr val="333333"/>
                </a:solidFill>
                <a:effectLst/>
                <a:highlight>
                  <a:srgbClr val="FFFFFF"/>
                </a:highlight>
                <a:latin typeface="Calibri Light"/>
                <a:ea typeface="Calibri Light"/>
                <a:cs typeface="Calibri Light"/>
              </a:rPr>
              <a:t>Interest Level:</a:t>
            </a:r>
            <a:r>
              <a:rPr lang="en-US" b="0" i="0">
                <a:solidFill>
                  <a:srgbClr val="333333"/>
                </a:solidFill>
                <a:effectLst/>
                <a:highlight>
                  <a:srgbClr val="FFFFFF"/>
                </a:highlight>
                <a:latin typeface="Calibri Light"/>
                <a:ea typeface="Calibri Light"/>
                <a:cs typeface="Calibri Light"/>
              </a:rPr>
              <a:t> 4-7</a:t>
            </a:r>
          </a:p>
        </p:txBody>
      </p:sp>
      <p:pic>
        <p:nvPicPr>
          <p:cNvPr id="5126" name="Picture 6" descr="Charlie and the Chocolate Factory: A Play">
            <a:extLst>
              <a:ext uri="{FF2B5EF4-FFF2-40B4-BE49-F238E27FC236}">
                <a16:creationId xmlns:a16="http://schemas.microsoft.com/office/drawing/2014/main" id="{E960516C-A51F-7B18-9253-58EC610CA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1353">
            <a:off x="4721693" y="1597566"/>
            <a:ext cx="1280351" cy="19697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8" name="Picture 8" descr="Charlie y la Fabrica de Chocolate (Charlie and the Chocolate Factory)">
            <a:extLst>
              <a:ext uri="{FF2B5EF4-FFF2-40B4-BE49-F238E27FC236}">
                <a16:creationId xmlns:a16="http://schemas.microsoft.com/office/drawing/2014/main" id="{6227E639-E086-618D-2E61-809A1017C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01" y="4081862"/>
            <a:ext cx="1296084" cy="20307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F596DF7-C7CC-81AC-7402-A9804A778466}"/>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1964 and 2023</a:t>
            </a:r>
            <a:endParaRPr lang="en-US"/>
          </a:p>
        </p:txBody>
      </p:sp>
    </p:spTree>
    <p:extLst>
      <p:ext uri="{BB962C8B-B14F-4D97-AF65-F5344CB8AC3E}">
        <p14:creationId xmlns:p14="http://schemas.microsoft.com/office/powerpoint/2010/main" val="420251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Genius of Roald Dahl - iwonder documentary">
            <a:extLst>
              <a:ext uri="{FF2B5EF4-FFF2-40B4-BE49-F238E27FC236}">
                <a16:creationId xmlns:a16="http://schemas.microsoft.com/office/drawing/2014/main" id="{6A02DB5E-928C-A74C-269B-042B95966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72" y="1467358"/>
            <a:ext cx="6492240" cy="3651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388CAB-9646-0533-A4A6-68C6499494DE}"/>
              </a:ext>
            </a:extLst>
          </p:cNvPr>
          <p:cNvSpPr txBox="1"/>
          <p:nvPr/>
        </p:nvSpPr>
        <p:spPr>
          <a:xfrm>
            <a:off x="978492" y="5318602"/>
            <a:ext cx="6096000" cy="461665"/>
          </a:xfrm>
          <a:prstGeom prst="rect">
            <a:avLst/>
          </a:prstGeom>
          <a:noFill/>
        </p:spPr>
        <p:txBody>
          <a:bodyPr wrap="square" lIns="91440" tIns="45720" rIns="91440" bIns="45720" anchor="t">
            <a:spAutoFit/>
          </a:bodyPr>
          <a:lstStyle/>
          <a:p>
            <a:pPr algn="ctr"/>
            <a:r>
              <a:rPr lang="en-US" sz="2400" b="0" i="0">
                <a:solidFill>
                  <a:srgbClr val="202122"/>
                </a:solidFill>
                <a:effectLst/>
                <a:highlight>
                  <a:srgbClr val="FFFFFF"/>
                </a:highlight>
                <a:latin typeface="Calibri Light"/>
                <a:ea typeface="Calibri Light"/>
                <a:cs typeface="Calibri Light"/>
              </a:rPr>
              <a:t>September 13, 1916 – November 23</a:t>
            </a:r>
            <a:r>
              <a:rPr lang="en-US" sz="2400">
                <a:solidFill>
                  <a:srgbClr val="202122"/>
                </a:solidFill>
                <a:highlight>
                  <a:srgbClr val="FFFFFF"/>
                </a:highlight>
                <a:latin typeface="Calibri Light"/>
                <a:ea typeface="Calibri Light"/>
                <a:cs typeface="Calibri Light"/>
              </a:rPr>
              <a:t>,</a:t>
            </a:r>
            <a:r>
              <a:rPr lang="en-US" sz="2400" b="0" i="0">
                <a:solidFill>
                  <a:srgbClr val="202122"/>
                </a:solidFill>
                <a:effectLst/>
                <a:highlight>
                  <a:srgbClr val="FFFFFF"/>
                </a:highlight>
                <a:latin typeface="Calibri Light"/>
                <a:ea typeface="Calibri Light"/>
                <a:cs typeface="Calibri Light"/>
              </a:rPr>
              <a:t> 1990 </a:t>
            </a:r>
            <a:endParaRPr lang="en-US" sz="2400">
              <a:latin typeface="Calibri Light"/>
              <a:ea typeface="Calibri Light"/>
              <a:cs typeface="Calibri Light"/>
            </a:endParaRPr>
          </a:p>
        </p:txBody>
      </p:sp>
      <p:sp>
        <p:nvSpPr>
          <p:cNvPr id="9" name="TextBox 8">
            <a:extLst>
              <a:ext uri="{FF2B5EF4-FFF2-40B4-BE49-F238E27FC236}">
                <a16:creationId xmlns:a16="http://schemas.microsoft.com/office/drawing/2014/main" id="{BE2B5A51-A22F-E868-EFF2-97E4A18F18FE}"/>
              </a:ext>
            </a:extLst>
          </p:cNvPr>
          <p:cNvSpPr txBox="1"/>
          <p:nvPr/>
        </p:nvSpPr>
        <p:spPr>
          <a:xfrm>
            <a:off x="7533152" y="1532950"/>
            <a:ext cx="3870960" cy="3785652"/>
          </a:xfrm>
          <a:prstGeom prst="rect">
            <a:avLst/>
          </a:prstGeom>
          <a:noFill/>
        </p:spPr>
        <p:txBody>
          <a:bodyPr wrap="square" lIns="91440" tIns="45720" rIns="91440" bIns="45720" anchor="t">
            <a:spAutoFit/>
          </a:bodyPr>
          <a:lstStyle/>
          <a:p>
            <a:r>
              <a:rPr lang="en-US" sz="2400" b="0" i="0">
                <a:effectLst/>
                <a:highlight>
                  <a:srgbClr val="FFFFFF"/>
                </a:highlight>
                <a:latin typeface="Calibri Light"/>
                <a:ea typeface="Calibri Light"/>
                <a:cs typeface="Calibri Light"/>
              </a:rPr>
              <a:t>Roald Dahl was a British author of popular children’s books and short stories, a poet, screenwriter and a wartime fighter pilot.</a:t>
            </a:r>
            <a:r>
              <a:rPr lang="en-US" sz="2400" b="0" i="0" baseline="30000">
                <a:effectLst/>
                <a:highlight>
                  <a:srgbClr val="FFFFFF"/>
                </a:highlight>
                <a:latin typeface="Calibri Light"/>
                <a:ea typeface="Calibri Light"/>
                <a:cs typeface="Calibri Light"/>
              </a:rPr>
              <a:t> </a:t>
            </a:r>
            <a:r>
              <a:rPr lang="en-US" sz="2400" b="0" i="0">
                <a:effectLst/>
                <a:highlight>
                  <a:srgbClr val="FFFFFF"/>
                </a:highlight>
                <a:latin typeface="Calibri Light"/>
                <a:ea typeface="Calibri Light"/>
                <a:cs typeface="Calibri Light"/>
              </a:rPr>
              <a:t>His books have sold more than 300 million copies. He has been called "one of the greatest storytellers for children of the 20th century</a:t>
            </a:r>
            <a:r>
              <a:rPr lang="en-US" sz="2000" b="0" i="0">
                <a:effectLst/>
                <a:highlight>
                  <a:srgbClr val="FFFFFF"/>
                </a:highlight>
                <a:latin typeface="Calibri Light"/>
                <a:ea typeface="Calibri Light"/>
                <a:cs typeface="Calibri Light"/>
              </a:rPr>
              <a:t>".</a:t>
            </a:r>
            <a:endParaRPr lang="en-US" sz="2000">
              <a:latin typeface="Calibri Light"/>
              <a:ea typeface="Calibri Light"/>
              <a:cs typeface="Calibri Light"/>
            </a:endParaRPr>
          </a:p>
        </p:txBody>
      </p:sp>
      <p:pic>
        <p:nvPicPr>
          <p:cNvPr id="6148" name="Picture 4" descr="Roald Dahl Estate Partners with U.K. Publishing Venture on New Customized  Title">
            <a:extLst>
              <a:ext uri="{FF2B5EF4-FFF2-40B4-BE49-F238E27FC236}">
                <a16:creationId xmlns:a16="http://schemas.microsoft.com/office/drawing/2014/main" id="{FD050CFB-FA37-C94C-9D35-350859C5B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42" y="240095"/>
            <a:ext cx="2580191" cy="1561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77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226B60-39F2-A683-72A4-1C076EBB683E}"/>
              </a:ext>
            </a:extLst>
          </p:cNvPr>
          <p:cNvSpPr txBox="1"/>
          <p:nvPr/>
        </p:nvSpPr>
        <p:spPr>
          <a:xfrm>
            <a:off x="1082040" y="1753909"/>
            <a:ext cx="9616440" cy="1394997"/>
          </a:xfrm>
          <a:prstGeom prst="rect">
            <a:avLst/>
          </a:prstGeom>
          <a:noFill/>
        </p:spPr>
        <p:txBody>
          <a:bodyPr wrap="square" lIns="91440" tIns="45720" rIns="91440" bIns="45720" anchor="t">
            <a:spAutoFit/>
          </a:bodyPr>
          <a:lstStyle/>
          <a:p>
            <a:pPr>
              <a:lnSpc>
                <a:spcPct val="107000"/>
              </a:lnSpc>
              <a:spcAft>
                <a:spcPts val="800"/>
              </a:spcAft>
            </a:pPr>
            <a:r>
              <a:rPr lang="en-US" sz="2000">
                <a:effectLst/>
                <a:highlight>
                  <a:srgbClr val="FFFFFF"/>
                </a:highlight>
                <a:latin typeface="Calibri Light"/>
                <a:ea typeface="Calibri"/>
                <a:cs typeface="Times New Roman"/>
              </a:rPr>
              <a:t>In the movie, Charlie had an option of either keeping the golden ticket or selling it.</a:t>
            </a:r>
            <a:r>
              <a:rPr lang="en-US" sz="2000">
                <a:highlight>
                  <a:srgbClr val="FFFFFF"/>
                </a:highlight>
                <a:latin typeface="Calibri Light"/>
                <a:ea typeface="Calibri"/>
                <a:cs typeface="Times New Roman"/>
              </a:rPr>
              <a:t> </a:t>
            </a:r>
            <a:r>
              <a:rPr lang="en-US" sz="2000">
                <a:effectLst/>
                <a:highlight>
                  <a:srgbClr val="FFFFFF"/>
                </a:highlight>
                <a:latin typeface="Calibri Light"/>
                <a:ea typeface="Calibri"/>
                <a:cs typeface="Times New Roman"/>
              </a:rPr>
              <a:t> </a:t>
            </a:r>
            <a:r>
              <a:rPr lang="en-US" sz="2000">
                <a:highlight>
                  <a:srgbClr val="FFFFFF"/>
                </a:highlight>
                <a:latin typeface="Calibri Light"/>
                <a:ea typeface="Calibri"/>
                <a:cs typeface="Times New Roman"/>
              </a:rPr>
              <a:t>H</a:t>
            </a:r>
            <a:r>
              <a:rPr lang="en-US" sz="2000">
                <a:effectLst/>
                <a:highlight>
                  <a:srgbClr val="FFFFFF"/>
                </a:highlight>
                <a:latin typeface="Calibri Light"/>
                <a:ea typeface="Calibri"/>
                <a:cs typeface="Times New Roman"/>
              </a:rPr>
              <a:t>ad he chosen to sell it, he would have earned some much needed money for his poverty- stricken family. However, he decided to keep the ticket. </a:t>
            </a:r>
            <a:r>
              <a:rPr lang="en-US" sz="2000">
                <a:highlight>
                  <a:srgbClr val="FFFFFF"/>
                </a:highlight>
                <a:latin typeface="Calibri Light"/>
                <a:ea typeface="Calibri"/>
                <a:cs typeface="Times New Roman"/>
              </a:rPr>
              <a:t>T</a:t>
            </a:r>
            <a:r>
              <a:rPr lang="en-US" sz="2000">
                <a:effectLst/>
                <a:highlight>
                  <a:srgbClr val="FFFFFF"/>
                </a:highlight>
                <a:latin typeface="Calibri Light"/>
                <a:ea typeface="Calibri"/>
                <a:cs typeface="Times New Roman"/>
              </a:rPr>
              <a:t>he money that he could have earned by selling the ticket was his </a:t>
            </a:r>
            <a:r>
              <a:rPr lang="en-US" sz="2000" b="1">
                <a:effectLst/>
                <a:highlight>
                  <a:srgbClr val="FFFFFF"/>
                </a:highlight>
                <a:latin typeface="Calibri Light"/>
                <a:ea typeface="Calibri"/>
                <a:cs typeface="Times New Roman"/>
              </a:rPr>
              <a:t>opportunity cost</a:t>
            </a:r>
            <a:r>
              <a:rPr lang="en-US" sz="2000">
                <a:effectLst/>
                <a:highlight>
                  <a:srgbClr val="FFFFFF"/>
                </a:highlight>
                <a:latin typeface="Calibri Light"/>
                <a:ea typeface="Calibri"/>
                <a:cs typeface="Times New Roman"/>
              </a:rPr>
              <a:t>.</a:t>
            </a:r>
            <a:endParaRPr lang="en-US" sz="2000">
              <a:effectLst/>
              <a:latin typeface="Calibri Light"/>
              <a:ea typeface="Calibri"/>
              <a:cs typeface="Times New Roman"/>
            </a:endParaRPr>
          </a:p>
        </p:txBody>
      </p:sp>
      <p:pic>
        <p:nvPicPr>
          <p:cNvPr id="7172" name="Picture 4" descr="Literature corner 7 “Charlie and the Chocolate Factory” – quickengl">
            <a:extLst>
              <a:ext uri="{FF2B5EF4-FFF2-40B4-BE49-F238E27FC236}">
                <a16:creationId xmlns:a16="http://schemas.microsoft.com/office/drawing/2014/main" id="{0C93CA75-9B71-5AEB-A7F3-E7DB0AC1B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119" y="3652929"/>
            <a:ext cx="4754880" cy="215022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TextBox 1">
            <a:extLst>
              <a:ext uri="{FF2B5EF4-FFF2-40B4-BE49-F238E27FC236}">
                <a16:creationId xmlns:a16="http://schemas.microsoft.com/office/drawing/2014/main" id="{444D06D2-76DA-E3FF-34DF-377EDDC4F27F}"/>
              </a:ext>
            </a:extLst>
          </p:cNvPr>
          <p:cNvSpPr txBox="1"/>
          <p:nvPr/>
        </p:nvSpPr>
        <p:spPr>
          <a:xfrm>
            <a:off x="1652184" y="3840819"/>
            <a:ext cx="3948412" cy="1464231"/>
          </a:xfrm>
          <a:prstGeom prst="roundRect">
            <a:avLst/>
          </a:prstGeom>
          <a:solidFill>
            <a:srgbClr val="EEA4FC"/>
          </a:solidFill>
          <a:ln w="12700">
            <a:solidFill>
              <a:srgbClr val="7030A0"/>
            </a:solidFill>
          </a:ln>
        </p:spPr>
        <p:txBody>
          <a:bodyPr wrap="square" lIns="91440" tIns="45720" rIns="91440" bIns="45720" rtlCol="0" anchor="t">
            <a:spAutoFit/>
          </a:bodyPr>
          <a:lstStyle/>
          <a:p>
            <a:pPr algn="ctr"/>
            <a:r>
              <a:rPr lang="en-US" sz="2000" b="1" i="0">
                <a:effectLst/>
                <a:latin typeface="Calibri Light"/>
                <a:ea typeface="Calibri Light"/>
                <a:cs typeface="Calibri Light"/>
              </a:rPr>
              <a:t>Opportunity Cost</a:t>
            </a:r>
            <a:endParaRPr lang="en-US" sz="2000">
              <a:latin typeface="Calibri Light"/>
              <a:ea typeface="Calibri Light"/>
              <a:cs typeface="Calibri Light"/>
            </a:endParaRPr>
          </a:p>
          <a:p>
            <a:pPr algn="ctr"/>
            <a:endParaRPr lang="en-US" sz="2000">
              <a:latin typeface="Calibri Light"/>
              <a:ea typeface="Calibri Light"/>
              <a:cs typeface="Calibri Light"/>
            </a:endParaRPr>
          </a:p>
          <a:p>
            <a:pPr algn="ctr"/>
            <a:r>
              <a:rPr lang="en-US" sz="2000" b="0" i="0">
                <a:effectLst/>
                <a:latin typeface="Calibri Light"/>
                <a:ea typeface="Calibri Light"/>
                <a:cs typeface="Calibri Light"/>
              </a:rPr>
              <a:t>The best thing given up when a choice is made; the second choice.</a:t>
            </a:r>
            <a:endParaRPr lang="en-US" sz="2000">
              <a:ea typeface="Calibri" panose="020F0502020204030204"/>
              <a:cs typeface="Calibri" panose="020F0502020204030204"/>
            </a:endParaRPr>
          </a:p>
        </p:txBody>
      </p:sp>
      <p:sp>
        <p:nvSpPr>
          <p:cNvPr id="4" name="Title 1">
            <a:extLst>
              <a:ext uri="{FF2B5EF4-FFF2-40B4-BE49-F238E27FC236}">
                <a16:creationId xmlns:a16="http://schemas.microsoft.com/office/drawing/2014/main" id="{20026384-9910-CE8C-1976-4B5B4854A3B5}"/>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Opportunity Cost</a:t>
            </a:r>
            <a:endParaRPr lang="en-US">
              <a:solidFill>
                <a:srgbClr val="414A58"/>
              </a:solidFill>
              <a:latin typeface="Calibri"/>
              <a:ea typeface="Calibri"/>
              <a:cs typeface="Calibri"/>
            </a:endParaRPr>
          </a:p>
        </p:txBody>
      </p:sp>
    </p:spTree>
    <p:extLst>
      <p:ext uri="{BB962C8B-B14F-4D97-AF65-F5344CB8AC3E}">
        <p14:creationId xmlns:p14="http://schemas.microsoft.com/office/powerpoint/2010/main" val="50849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E99F98-FD90-69BB-BCCB-A34D0E8A563B}"/>
              </a:ext>
            </a:extLst>
          </p:cNvPr>
          <p:cNvSpPr txBox="1"/>
          <p:nvPr/>
        </p:nvSpPr>
        <p:spPr>
          <a:xfrm>
            <a:off x="704799" y="2100657"/>
            <a:ext cx="6221468" cy="3539430"/>
          </a:xfrm>
          <a:prstGeom prst="rect">
            <a:avLst/>
          </a:prstGeom>
          <a:solidFill>
            <a:schemeClr val="bg1"/>
          </a:solidFill>
        </p:spPr>
        <p:txBody>
          <a:bodyPr wrap="square" lIns="91440" tIns="45720" rIns="91440" bIns="45720" anchor="t">
            <a:spAutoFit/>
          </a:bodyPr>
          <a:lstStyle/>
          <a:p>
            <a:r>
              <a:rPr lang="en-US" sz="2800">
                <a:solidFill>
                  <a:srgbClr val="000000"/>
                </a:solidFill>
                <a:highlight>
                  <a:srgbClr val="FFFFFF"/>
                </a:highlight>
                <a:latin typeface="Calibri Light"/>
                <a:ea typeface="Calibri Light"/>
                <a:cs typeface="Calibri Light"/>
              </a:rPr>
              <a:t>T</a:t>
            </a:r>
            <a:r>
              <a:rPr lang="en-US" sz="2800">
                <a:solidFill>
                  <a:srgbClr val="1F1F1F"/>
                </a:solidFill>
                <a:highlight>
                  <a:srgbClr val="FFFFFF"/>
                </a:highlight>
                <a:latin typeface="Calibri Light"/>
                <a:ea typeface="Calibri Light"/>
                <a:cs typeface="Calibri Light"/>
              </a:rPr>
              <a:t>he</a:t>
            </a:r>
            <a:r>
              <a:rPr lang="en-US" sz="2800" b="0" i="0">
                <a:solidFill>
                  <a:srgbClr val="1F1F1F"/>
                </a:solidFill>
                <a:effectLst/>
                <a:highlight>
                  <a:srgbClr val="FFFFFF"/>
                </a:highlight>
                <a:latin typeface="Calibri Light"/>
                <a:ea typeface="Calibri Light"/>
                <a:cs typeface="Calibri Light"/>
              </a:rPr>
              <a:t> compelling situation that</a:t>
            </a:r>
            <a:r>
              <a:rPr lang="en-US" sz="2800">
                <a:solidFill>
                  <a:srgbClr val="1F1F1F"/>
                </a:solidFill>
                <a:highlight>
                  <a:srgbClr val="FFFFFF"/>
                </a:highlight>
                <a:latin typeface="Calibri Light"/>
                <a:ea typeface="Calibri Light"/>
                <a:cs typeface="Calibri Light"/>
              </a:rPr>
              <a:t> </a:t>
            </a:r>
            <a:r>
              <a:rPr lang="en-US" sz="2800" b="0" i="0">
                <a:solidFill>
                  <a:srgbClr val="1F1F1F"/>
                </a:solidFill>
                <a:effectLst/>
                <a:highlight>
                  <a:srgbClr val="FFFFFF"/>
                </a:highlight>
                <a:latin typeface="Calibri Light"/>
                <a:ea typeface="Calibri Light"/>
                <a:cs typeface="Calibri Light"/>
              </a:rPr>
              <a:t>defines the plot of the Willy Wonka stories.</a:t>
            </a:r>
            <a:r>
              <a:rPr lang="en-US" sz="2800">
                <a:solidFill>
                  <a:srgbClr val="1F1F1F"/>
                </a:solidFill>
                <a:highlight>
                  <a:srgbClr val="FFFFFF"/>
                </a:highlight>
                <a:latin typeface="Calibri Light"/>
                <a:ea typeface="Calibri Light"/>
                <a:cs typeface="Calibri Light"/>
              </a:rPr>
              <a:t> </a:t>
            </a:r>
            <a:endParaRPr lang="en-US" sz="2800">
              <a:solidFill>
                <a:srgbClr val="000000"/>
              </a:solidFill>
              <a:latin typeface="Calibri Light"/>
              <a:ea typeface="Calibri Light"/>
              <a:cs typeface="Calibri Light"/>
            </a:endParaRPr>
          </a:p>
          <a:p>
            <a:endParaRPr lang="en-US" sz="2800">
              <a:solidFill>
                <a:srgbClr val="1F1F1F"/>
              </a:solidFill>
              <a:highlight>
                <a:srgbClr val="FFFFFF"/>
              </a:highlight>
              <a:latin typeface="Calibri Light"/>
              <a:ea typeface="Calibri Light"/>
              <a:cs typeface="Calibri Light"/>
            </a:endParaRPr>
          </a:p>
          <a:p>
            <a:r>
              <a:rPr lang="en-US" sz="2800" b="0" i="0">
                <a:solidFill>
                  <a:srgbClr val="1F1F1F"/>
                </a:solidFill>
                <a:effectLst/>
                <a:highlight>
                  <a:srgbClr val="FFFFFF"/>
                </a:highlight>
                <a:latin typeface="Calibri Light"/>
                <a:ea typeface="Calibri Light"/>
                <a:cs typeface="Calibri Light"/>
              </a:rPr>
              <a:t>There are only </a:t>
            </a:r>
            <a:r>
              <a:rPr lang="en-US" sz="2800">
                <a:solidFill>
                  <a:srgbClr val="1F1F1F"/>
                </a:solidFill>
                <a:highlight>
                  <a:srgbClr val="FFFFFF"/>
                </a:highlight>
                <a:latin typeface="Calibri Light"/>
                <a:ea typeface="Calibri Light"/>
                <a:cs typeface="Calibri Light"/>
              </a:rPr>
              <a:t>5</a:t>
            </a:r>
            <a:r>
              <a:rPr lang="en-US" sz="2800" b="0" i="0">
                <a:solidFill>
                  <a:srgbClr val="1F1F1F"/>
                </a:solidFill>
                <a:effectLst/>
                <a:highlight>
                  <a:srgbClr val="FFFFFF"/>
                </a:highlight>
                <a:latin typeface="Calibri Light"/>
                <a:ea typeface="Calibri Light"/>
                <a:cs typeface="Calibri Light"/>
              </a:rPr>
              <a:t> golden tickets hidden in millions of Wonka Bars. It </a:t>
            </a:r>
            <a:r>
              <a:rPr lang="en-US" sz="2800">
                <a:solidFill>
                  <a:srgbClr val="1F1F1F"/>
                </a:solidFill>
                <a:highlight>
                  <a:srgbClr val="FFFFFF"/>
                </a:highlight>
                <a:latin typeface="Calibri Light"/>
                <a:ea typeface="Calibri Light"/>
                <a:cs typeface="Calibri Light"/>
              </a:rPr>
              <a:t>is the scarcity of these coveted tickets that creates the frenzied search among eager children and their parents. </a:t>
            </a:r>
            <a:endParaRPr lang="en-US" sz="2800">
              <a:latin typeface="Calibri Light"/>
              <a:ea typeface="Calibri Light"/>
              <a:cs typeface="Calibri Light"/>
            </a:endParaRPr>
          </a:p>
        </p:txBody>
      </p:sp>
      <p:pic>
        <p:nvPicPr>
          <p:cNvPr id="8194" name="Picture 2" descr="What today's media pros could teach Willy Wonka: A media analysis of Charlie  and the Chocolate Factory | The Drum">
            <a:extLst>
              <a:ext uri="{FF2B5EF4-FFF2-40B4-BE49-F238E27FC236}">
                <a16:creationId xmlns:a16="http://schemas.microsoft.com/office/drawing/2014/main" id="{2302FD01-9468-9F90-5B67-EE64FF4E9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182" y="4433928"/>
            <a:ext cx="2972844" cy="1668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F4C2B4A-A3FE-DDD1-C751-527A03EDB902}"/>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Scarcity</a:t>
            </a:r>
            <a:endParaRPr lang="en-US"/>
          </a:p>
        </p:txBody>
      </p:sp>
      <p:sp>
        <p:nvSpPr>
          <p:cNvPr id="7" name="TextBox 6">
            <a:extLst>
              <a:ext uri="{FF2B5EF4-FFF2-40B4-BE49-F238E27FC236}">
                <a16:creationId xmlns:a16="http://schemas.microsoft.com/office/drawing/2014/main" id="{9854E6EB-511F-A34A-3BD4-D82294B1D383}"/>
              </a:ext>
            </a:extLst>
          </p:cNvPr>
          <p:cNvSpPr txBox="1"/>
          <p:nvPr/>
        </p:nvSpPr>
        <p:spPr>
          <a:xfrm>
            <a:off x="7288897" y="1888846"/>
            <a:ext cx="4104986" cy="1804749"/>
          </a:xfrm>
          <a:prstGeom prst="roundRect">
            <a:avLst/>
          </a:prstGeom>
          <a:solidFill>
            <a:srgbClr val="EEA4FC"/>
          </a:solidFill>
          <a:ln w="12700">
            <a:solidFill>
              <a:srgbClr val="7030A0"/>
            </a:solidFill>
          </a:ln>
        </p:spPr>
        <p:txBody>
          <a:bodyPr wrap="square" lIns="91440" tIns="45720" rIns="91440" bIns="45720" rtlCol="0" anchor="t">
            <a:spAutoFit/>
          </a:bodyPr>
          <a:lstStyle/>
          <a:p>
            <a:pPr algn="ctr"/>
            <a:r>
              <a:rPr lang="en-US" sz="2000" b="1">
                <a:solidFill>
                  <a:srgbClr val="000000"/>
                </a:solidFill>
                <a:latin typeface="Calibri Light"/>
                <a:ea typeface="Calibri Light"/>
                <a:cs typeface="Calibri Light"/>
              </a:rPr>
              <a:t>Scarcity</a:t>
            </a:r>
          </a:p>
          <a:p>
            <a:pPr algn="ctr"/>
            <a:endParaRPr lang="en-US" sz="2000" b="1">
              <a:solidFill>
                <a:srgbClr val="000000"/>
              </a:solidFill>
              <a:latin typeface="Calibri Light"/>
              <a:ea typeface="Calibri Light"/>
              <a:cs typeface="Calibri Light"/>
            </a:endParaRPr>
          </a:p>
          <a:p>
            <a:pPr algn="ctr"/>
            <a:r>
              <a:rPr lang="en-US" sz="2000">
                <a:solidFill>
                  <a:srgbClr val="000000"/>
                </a:solidFill>
                <a:latin typeface="Calibri Light"/>
                <a:ea typeface="Calibri"/>
                <a:cs typeface="Calibri"/>
              </a:rPr>
              <a:t>The</a:t>
            </a:r>
            <a:r>
              <a:rPr lang="en-US" sz="2000">
                <a:solidFill>
                  <a:srgbClr val="000000"/>
                </a:solidFill>
                <a:latin typeface="Calibri Light"/>
                <a:ea typeface="+mn-lt"/>
                <a:cs typeface="+mn-lt"/>
              </a:rPr>
              <a:t> condition that exists because there are not enough resources to produce everyone's wants.</a:t>
            </a:r>
          </a:p>
        </p:txBody>
      </p:sp>
    </p:spTree>
    <p:extLst>
      <p:ext uri="{BB962C8B-B14F-4D97-AF65-F5344CB8AC3E}">
        <p14:creationId xmlns:p14="http://schemas.microsoft.com/office/powerpoint/2010/main" val="112996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00D932-1868-9E8B-D0CD-5393063CA1C4}"/>
              </a:ext>
            </a:extLst>
          </p:cNvPr>
          <p:cNvSpPr txBox="1"/>
          <p:nvPr/>
        </p:nvSpPr>
        <p:spPr>
          <a:xfrm>
            <a:off x="1214607" y="1495717"/>
            <a:ext cx="9768840" cy="1328023"/>
          </a:xfrm>
          <a:prstGeom prst="roundRect">
            <a:avLst/>
          </a:prstGeom>
          <a:solidFill>
            <a:srgbClr val="EEA4FC"/>
          </a:solidFill>
          <a:ln w="12700">
            <a:solidFill>
              <a:schemeClr val="tx1"/>
            </a:solidFill>
          </a:ln>
        </p:spPr>
        <p:txBody>
          <a:bodyPr wrap="square" lIns="91440" tIns="45720" rIns="91440" bIns="45720" anchor="t">
            <a:spAutoFit/>
          </a:bodyPr>
          <a:lstStyle/>
          <a:p>
            <a:pPr algn="ctr" fontAlgn="base"/>
            <a:r>
              <a:rPr lang="en-US" b="1">
                <a:solidFill>
                  <a:srgbClr val="000000"/>
                </a:solidFill>
                <a:latin typeface="Calibri Light"/>
                <a:ea typeface="Calibri Light"/>
                <a:cs typeface="Calibri Light"/>
              </a:rPr>
              <a:t>Monopoly</a:t>
            </a:r>
            <a:endParaRPr lang="en-US" b="1">
              <a:ea typeface="Calibri" panose="020F0502020204030204"/>
              <a:cs typeface="Calibri" panose="020F0502020204030204"/>
            </a:endParaRPr>
          </a:p>
          <a:p>
            <a:endParaRPr lang="en-US">
              <a:solidFill>
                <a:srgbClr val="000000"/>
              </a:solidFill>
              <a:latin typeface="Calibri Light"/>
              <a:ea typeface="Calibri Light"/>
              <a:cs typeface="Calibri Light"/>
            </a:endParaRPr>
          </a:p>
          <a:p>
            <a:pPr algn="ctr"/>
            <a:r>
              <a:rPr lang="en-US">
                <a:solidFill>
                  <a:srgbClr val="000000"/>
                </a:solidFill>
                <a:latin typeface="Calibri Light"/>
                <a:ea typeface="Calibri Light"/>
                <a:cs typeface="Calibri Light"/>
              </a:rPr>
              <a:t>A</a:t>
            </a:r>
            <a:r>
              <a:rPr lang="en-US" b="0" i="0">
                <a:solidFill>
                  <a:srgbClr val="000000"/>
                </a:solidFill>
                <a:effectLst/>
                <a:latin typeface="Calibri Light"/>
                <a:ea typeface="Calibri Light"/>
                <a:cs typeface="Calibri Light"/>
              </a:rPr>
              <a:t> market for a good or service where there is only one supplier, or that is dominated by one supplier. Barriers prevent entry to the market and there are no close substitutes for the product.</a:t>
            </a:r>
            <a:endParaRPr lang="en-US">
              <a:ea typeface="Calibri" panose="020F0502020204030204"/>
              <a:cs typeface="Calibri" panose="020F0502020204030204"/>
            </a:endParaRPr>
          </a:p>
        </p:txBody>
      </p:sp>
      <p:sp>
        <p:nvSpPr>
          <p:cNvPr id="4" name="TextBox 3">
            <a:extLst>
              <a:ext uri="{FF2B5EF4-FFF2-40B4-BE49-F238E27FC236}">
                <a16:creationId xmlns:a16="http://schemas.microsoft.com/office/drawing/2014/main" id="{90771633-83C5-E282-F363-BE0756CBFF8A}"/>
              </a:ext>
            </a:extLst>
          </p:cNvPr>
          <p:cNvSpPr txBox="1"/>
          <p:nvPr/>
        </p:nvSpPr>
        <p:spPr>
          <a:xfrm>
            <a:off x="3201208" y="3434151"/>
            <a:ext cx="7687492" cy="2308324"/>
          </a:xfrm>
          <a:prstGeom prst="rect">
            <a:avLst/>
          </a:prstGeom>
          <a:noFill/>
        </p:spPr>
        <p:txBody>
          <a:bodyPr wrap="square" lIns="91440" tIns="45720" rIns="91440" bIns="45720" rtlCol="0" anchor="t">
            <a:spAutoFit/>
          </a:bodyPr>
          <a:lstStyle/>
          <a:p>
            <a:r>
              <a:rPr lang="en-US" sz="2400">
                <a:effectLst/>
                <a:latin typeface="Calibri Light"/>
                <a:ea typeface="Times New Roman" panose="02020603050405020304" pitchFamily="18" charset="0"/>
                <a:cs typeface="Calibri Light"/>
              </a:rPr>
              <a:t>Willy Wonka was </a:t>
            </a:r>
            <a:r>
              <a:rPr lang="en-US" sz="2400">
                <a:latin typeface="Calibri Light"/>
                <a:ea typeface="Times New Roman" panose="02020603050405020304" pitchFamily="18" charset="0"/>
                <a:cs typeface="Calibri Light"/>
              </a:rPr>
              <a:t>an</a:t>
            </a:r>
            <a:r>
              <a:rPr lang="en-US" sz="2400">
                <a:effectLst/>
                <a:latin typeface="Calibri Light"/>
                <a:ea typeface="Times New Roman" panose="02020603050405020304" pitchFamily="18" charset="0"/>
                <a:cs typeface="Calibri Light"/>
              </a:rPr>
              <a:t> innovator in the </a:t>
            </a:r>
            <a:r>
              <a:rPr lang="en-US" sz="2400">
                <a:latin typeface="Calibri Light"/>
                <a:ea typeface="Times New Roman" panose="02020603050405020304" pitchFamily="18" charset="0"/>
                <a:cs typeface="Calibri Light"/>
              </a:rPr>
              <a:t>candy </a:t>
            </a:r>
            <a:r>
              <a:rPr lang="en-US" sz="2400">
                <a:effectLst/>
                <a:latin typeface="Calibri Light"/>
                <a:ea typeface="Times New Roman" panose="02020603050405020304" pitchFamily="18" charset="0"/>
                <a:cs typeface="Calibri Light"/>
              </a:rPr>
              <a:t>industry. </a:t>
            </a:r>
            <a:r>
              <a:rPr lang="en-US" sz="2400">
                <a:latin typeface="Calibri Light"/>
                <a:ea typeface="Times New Roman" panose="02020603050405020304" pitchFamily="18" charset="0"/>
                <a:cs typeface="Calibri Light"/>
              </a:rPr>
              <a:t>H</a:t>
            </a:r>
            <a:r>
              <a:rPr lang="en-US" sz="2400">
                <a:effectLst/>
                <a:latin typeface="Calibri Light"/>
                <a:ea typeface="Times New Roman" panose="02020603050405020304" pitchFamily="18" charset="0"/>
                <a:cs typeface="Calibri Light"/>
              </a:rPr>
              <a:t>e was the sole producer of sweets such as Everlasting Gobstoppers and Golden Chocolate Eggs. With Wonka being the sole person with the knowledge of the secrets behind such novel and highly-desired products, the candy market has extremely high barriers to entry.</a:t>
            </a:r>
            <a:r>
              <a:rPr lang="en-US" sz="2400">
                <a:latin typeface="Calibri Light"/>
                <a:ea typeface="Times New Roman" panose="02020603050405020304" pitchFamily="18" charset="0"/>
                <a:cs typeface="Calibri Light"/>
              </a:rPr>
              <a:t> </a:t>
            </a:r>
            <a:endParaRPr lang="en-US" sz="2400">
              <a:latin typeface="Times New Roman"/>
              <a:ea typeface="Calibri Light"/>
              <a:cs typeface="Calibri Light"/>
            </a:endParaRPr>
          </a:p>
        </p:txBody>
      </p:sp>
      <p:pic>
        <p:nvPicPr>
          <p:cNvPr id="7" name="Picture 6">
            <a:extLst>
              <a:ext uri="{FF2B5EF4-FFF2-40B4-BE49-F238E27FC236}">
                <a16:creationId xmlns:a16="http://schemas.microsoft.com/office/drawing/2014/main" id="{CBCD287C-532E-23A4-9957-E51CDCE38356}"/>
              </a:ext>
            </a:extLst>
          </p:cNvPr>
          <p:cNvPicPr>
            <a:picLocks noChangeAspect="1"/>
          </p:cNvPicPr>
          <p:nvPr/>
        </p:nvPicPr>
        <p:blipFill>
          <a:blip r:embed="rId2"/>
          <a:stretch>
            <a:fillRect/>
          </a:stretch>
        </p:blipFill>
        <p:spPr>
          <a:xfrm>
            <a:off x="860004" y="3432287"/>
            <a:ext cx="2060860" cy="180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le 1">
            <a:extLst>
              <a:ext uri="{FF2B5EF4-FFF2-40B4-BE49-F238E27FC236}">
                <a16:creationId xmlns:a16="http://schemas.microsoft.com/office/drawing/2014/main" id="{25A186DA-F9F2-302F-7558-30FF5C9DCCE8}"/>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Monopoly</a:t>
            </a:r>
            <a:endParaRPr lang="en-US"/>
          </a:p>
        </p:txBody>
      </p:sp>
    </p:spTree>
    <p:extLst>
      <p:ext uri="{BB962C8B-B14F-4D97-AF65-F5344CB8AC3E}">
        <p14:creationId xmlns:p14="http://schemas.microsoft.com/office/powerpoint/2010/main" val="365323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A49866-6FF1-3A15-F40B-D10035C7D72E}"/>
              </a:ext>
            </a:extLst>
          </p:cNvPr>
          <p:cNvSpPr txBox="1"/>
          <p:nvPr/>
        </p:nvSpPr>
        <p:spPr>
          <a:xfrm>
            <a:off x="2142160" y="1547164"/>
            <a:ext cx="7901627" cy="1123712"/>
          </a:xfrm>
          <a:prstGeom prst="roundRect">
            <a:avLst/>
          </a:prstGeom>
          <a:solidFill>
            <a:srgbClr val="EEA4FC"/>
          </a:solidFill>
          <a:ln w="12700">
            <a:solidFill>
              <a:schemeClr val="tx1"/>
            </a:solidFill>
          </a:ln>
        </p:spPr>
        <p:txBody>
          <a:bodyPr wrap="square" lIns="91440" tIns="45720" rIns="91440" bIns="45720" anchor="t">
            <a:spAutoFit/>
          </a:bodyPr>
          <a:lstStyle/>
          <a:p>
            <a:pPr algn="ctr" fontAlgn="base"/>
            <a:r>
              <a:rPr lang="en-US" sz="2000" b="1">
                <a:solidFill>
                  <a:srgbClr val="000000"/>
                </a:solidFill>
                <a:latin typeface="Calibri Light"/>
                <a:ea typeface="Calibri Light"/>
                <a:cs typeface="Calibri Light"/>
              </a:rPr>
              <a:t>Oligopoly</a:t>
            </a:r>
            <a:endParaRPr lang="en-US" sz="2000" b="1">
              <a:latin typeface="Calibri Light"/>
              <a:ea typeface="Calibri Light"/>
              <a:cs typeface="Calibri Light"/>
            </a:endParaRPr>
          </a:p>
          <a:p>
            <a:pPr algn="ctr"/>
            <a:endParaRPr lang="en-US" sz="2000">
              <a:solidFill>
                <a:srgbClr val="000000"/>
              </a:solidFill>
              <a:latin typeface="Calibri Light"/>
              <a:ea typeface="Calibri Light"/>
              <a:cs typeface="Calibri Light"/>
            </a:endParaRPr>
          </a:p>
          <a:p>
            <a:r>
              <a:rPr lang="en-US" sz="2000">
                <a:solidFill>
                  <a:srgbClr val="000000"/>
                </a:solidFill>
                <a:latin typeface="Calibri Light"/>
                <a:ea typeface="Calibri Light"/>
                <a:cs typeface="Calibri Light"/>
              </a:rPr>
              <a:t>A </a:t>
            </a:r>
            <a:r>
              <a:rPr lang="en-US" sz="2000" b="0" i="0">
                <a:solidFill>
                  <a:srgbClr val="000000"/>
                </a:solidFill>
                <a:effectLst/>
                <a:latin typeface="Calibri Light"/>
                <a:ea typeface="Calibri Light"/>
                <a:cs typeface="Calibri Light"/>
              </a:rPr>
              <a:t>market structure in which a few large firms (sellers) dominate a market.</a:t>
            </a:r>
            <a:r>
              <a:rPr lang="en-US" sz="2000">
                <a:solidFill>
                  <a:srgbClr val="000000"/>
                </a:solidFill>
                <a:latin typeface="Calibri Light"/>
                <a:ea typeface="Calibri Light"/>
                <a:cs typeface="Calibri Light"/>
              </a:rPr>
              <a:t> </a:t>
            </a:r>
            <a:endParaRPr lang="en-US" sz="2000">
              <a:ea typeface="Calibri"/>
              <a:cs typeface="Calibri"/>
            </a:endParaRPr>
          </a:p>
        </p:txBody>
      </p:sp>
      <p:sp>
        <p:nvSpPr>
          <p:cNvPr id="14" name="TextBox 13">
            <a:extLst>
              <a:ext uri="{FF2B5EF4-FFF2-40B4-BE49-F238E27FC236}">
                <a16:creationId xmlns:a16="http://schemas.microsoft.com/office/drawing/2014/main" id="{AFEA2476-5879-660F-8770-D3682F58E1F6}"/>
              </a:ext>
            </a:extLst>
          </p:cNvPr>
          <p:cNvSpPr txBox="1"/>
          <p:nvPr/>
        </p:nvSpPr>
        <p:spPr>
          <a:xfrm>
            <a:off x="5389687" y="2972564"/>
            <a:ext cx="6050280" cy="3539430"/>
          </a:xfrm>
          <a:prstGeom prst="rect">
            <a:avLst/>
          </a:prstGeom>
          <a:noFill/>
        </p:spPr>
        <p:txBody>
          <a:bodyPr wrap="square" lIns="91440" tIns="45720" rIns="91440" bIns="45720" rtlCol="0" anchor="t">
            <a:spAutoFit/>
          </a:bodyPr>
          <a:lstStyle/>
          <a:p>
            <a:r>
              <a:rPr lang="en-US" sz="2800">
                <a:latin typeface="Calibri Light"/>
                <a:ea typeface="Calibri Light"/>
                <a:cs typeface="Calibri Light"/>
              </a:rPr>
              <a:t>The “Chocolate Cartel” of Slugworth, Fickelgruber, and Prodnose produced all the chocolates in the market.  They controlled the price and the quality.  They were willing to do anything to stop Willy Wonka and his innovative sweet treats from becoming competition.</a:t>
            </a:r>
            <a:endParaRPr lang="en-US"/>
          </a:p>
        </p:txBody>
      </p:sp>
      <p:pic>
        <p:nvPicPr>
          <p:cNvPr id="16" name="Picture 15">
            <a:extLst>
              <a:ext uri="{FF2B5EF4-FFF2-40B4-BE49-F238E27FC236}">
                <a16:creationId xmlns:a16="http://schemas.microsoft.com/office/drawing/2014/main" id="{DA2B7432-D217-E227-3723-A04C3E8C607F}"/>
              </a:ext>
            </a:extLst>
          </p:cNvPr>
          <p:cNvPicPr>
            <a:picLocks noChangeAspect="1"/>
          </p:cNvPicPr>
          <p:nvPr/>
        </p:nvPicPr>
        <p:blipFill>
          <a:blip r:embed="rId2"/>
          <a:stretch>
            <a:fillRect/>
          </a:stretch>
        </p:blipFill>
        <p:spPr>
          <a:xfrm>
            <a:off x="1641537" y="3572024"/>
            <a:ext cx="3452813" cy="1948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1">
            <a:extLst>
              <a:ext uri="{FF2B5EF4-FFF2-40B4-BE49-F238E27FC236}">
                <a16:creationId xmlns:a16="http://schemas.microsoft.com/office/drawing/2014/main" id="{AE16D5A1-96D3-EC6C-35D2-C171339E770A}"/>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Oligopoly</a:t>
            </a:r>
            <a:endParaRPr lang="en-US">
              <a:solidFill>
                <a:srgbClr val="414A58"/>
              </a:solidFill>
              <a:latin typeface="Calibri"/>
              <a:ea typeface="Calibri"/>
              <a:cs typeface="Calibri"/>
            </a:endParaRPr>
          </a:p>
        </p:txBody>
      </p:sp>
      <p:pic>
        <p:nvPicPr>
          <p:cNvPr id="4" name="Picture 3" descr="A black and gold label with text&#10;&#10;Description automatically generated">
            <a:extLst>
              <a:ext uri="{FF2B5EF4-FFF2-40B4-BE49-F238E27FC236}">
                <a16:creationId xmlns:a16="http://schemas.microsoft.com/office/drawing/2014/main" id="{1A11448B-2580-6EE9-DBDE-90CA8AC222C6}"/>
              </a:ext>
            </a:extLst>
          </p:cNvPr>
          <p:cNvPicPr>
            <a:picLocks noChangeAspect="1"/>
          </p:cNvPicPr>
          <p:nvPr/>
        </p:nvPicPr>
        <p:blipFill>
          <a:blip r:embed="rId3"/>
          <a:stretch>
            <a:fillRect/>
          </a:stretch>
        </p:blipFill>
        <p:spPr>
          <a:xfrm>
            <a:off x="1105422" y="3078141"/>
            <a:ext cx="1066800" cy="1390650"/>
          </a:xfrm>
          <a:prstGeom prst="rect">
            <a:avLst/>
          </a:prstGeom>
        </p:spPr>
      </p:pic>
    </p:spTree>
    <p:extLst>
      <p:ext uri="{BB962C8B-B14F-4D97-AF65-F5344CB8AC3E}">
        <p14:creationId xmlns:p14="http://schemas.microsoft.com/office/powerpoint/2010/main" val="2128134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circle on a white background&#10;&#10;Description automatically generated">
            <a:extLst>
              <a:ext uri="{FF2B5EF4-FFF2-40B4-BE49-F238E27FC236}">
                <a16:creationId xmlns:a16="http://schemas.microsoft.com/office/drawing/2014/main" id="{1B64FC28-A0D7-C218-5830-49009C7BCF4D}"/>
              </a:ext>
            </a:extLst>
          </p:cNvPr>
          <p:cNvPicPr>
            <a:picLocks noChangeAspect="1"/>
          </p:cNvPicPr>
          <p:nvPr/>
        </p:nvPicPr>
        <p:blipFill>
          <a:blip r:embed="rId3"/>
          <a:stretch>
            <a:fillRect/>
          </a:stretch>
        </p:blipFill>
        <p:spPr>
          <a:xfrm>
            <a:off x="-1245" y="-1"/>
            <a:ext cx="11098463" cy="6858000"/>
          </a:xfrm>
          <a:prstGeom prst="rect">
            <a:avLst/>
          </a:prstGeom>
        </p:spPr>
      </p:pic>
      <p:pic>
        <p:nvPicPr>
          <p:cNvPr id="4" name="Picture 3" descr="A logo with green and grey swirls&#10;&#10;Description automatically generated">
            <a:extLst>
              <a:ext uri="{FF2B5EF4-FFF2-40B4-BE49-F238E27FC236}">
                <a16:creationId xmlns:a16="http://schemas.microsoft.com/office/drawing/2014/main" id="{7681FA8B-581B-881B-93E9-D7194F5E23B6}"/>
              </a:ext>
            </a:extLst>
          </p:cNvPr>
          <p:cNvPicPr>
            <a:picLocks noChangeAspect="1"/>
          </p:cNvPicPr>
          <p:nvPr/>
        </p:nvPicPr>
        <p:blipFill>
          <a:blip r:embed="rId4"/>
          <a:stretch>
            <a:fillRect/>
          </a:stretch>
        </p:blipFill>
        <p:spPr>
          <a:xfrm>
            <a:off x="599619" y="5069127"/>
            <a:ext cx="2600325" cy="1333500"/>
          </a:xfrm>
          <a:prstGeom prst="rect">
            <a:avLst/>
          </a:prstGeom>
        </p:spPr>
      </p:pic>
      <p:sp>
        <p:nvSpPr>
          <p:cNvPr id="7" name="TextBox 19">
            <a:extLst>
              <a:ext uri="{FF2B5EF4-FFF2-40B4-BE49-F238E27FC236}">
                <a16:creationId xmlns:a16="http://schemas.microsoft.com/office/drawing/2014/main" id="{C979FBF0-B829-A0A8-1289-A51E6E21A9BC}"/>
              </a:ext>
            </a:extLst>
          </p:cNvPr>
          <p:cNvSpPr txBox="1"/>
          <p:nvPr/>
        </p:nvSpPr>
        <p:spPr>
          <a:xfrm>
            <a:off x="699022" y="1916002"/>
            <a:ext cx="5015978" cy="21236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a:latin typeface="Ravie"/>
                <a:ea typeface="Calibri"/>
                <a:cs typeface="Times New Roman"/>
              </a:rPr>
              <a:t>Lesson Plans and Activities </a:t>
            </a:r>
          </a:p>
        </p:txBody>
      </p:sp>
      <p:pic>
        <p:nvPicPr>
          <p:cNvPr id="5" name="Picture 4" descr="A cartoon of a person cooking in a laboratory&#10;&#10;Description automatically generated">
            <a:extLst>
              <a:ext uri="{FF2B5EF4-FFF2-40B4-BE49-F238E27FC236}">
                <a16:creationId xmlns:a16="http://schemas.microsoft.com/office/drawing/2014/main" id="{4F4A21C0-AF6E-C627-9035-95D106068E60}"/>
              </a:ext>
            </a:extLst>
          </p:cNvPr>
          <p:cNvPicPr>
            <a:picLocks noChangeAspect="1"/>
          </p:cNvPicPr>
          <p:nvPr/>
        </p:nvPicPr>
        <p:blipFill>
          <a:blip r:embed="rId5"/>
          <a:stretch>
            <a:fillRect/>
          </a:stretch>
        </p:blipFill>
        <p:spPr>
          <a:xfrm>
            <a:off x="6183553" y="2415"/>
            <a:ext cx="6004402" cy="6853171"/>
          </a:xfrm>
          <a:prstGeom prst="rect">
            <a:avLst/>
          </a:prstGeom>
        </p:spPr>
      </p:pic>
    </p:spTree>
    <p:extLst>
      <p:ext uri="{BB962C8B-B14F-4D97-AF65-F5344CB8AC3E}">
        <p14:creationId xmlns:p14="http://schemas.microsoft.com/office/powerpoint/2010/main" val="2377827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640F2E-4EE0-4BF0-C742-CFC82CFE39E6}"/>
              </a:ext>
            </a:extLst>
          </p:cNvPr>
          <p:cNvSpPr txBox="1"/>
          <p:nvPr/>
        </p:nvSpPr>
        <p:spPr>
          <a:xfrm>
            <a:off x="1524000" y="167640"/>
            <a:ext cx="7589520" cy="584775"/>
          </a:xfrm>
          <a:prstGeom prst="rect">
            <a:avLst/>
          </a:prstGeom>
          <a:noFill/>
        </p:spPr>
        <p:txBody>
          <a:bodyPr wrap="square" rtlCol="0">
            <a:spAutoFit/>
          </a:bodyPr>
          <a:lstStyle/>
          <a:p>
            <a:r>
              <a:rPr lang="en-US" sz="3200"/>
              <a:t>Lesson: Willy Wonka Entrepreneur </a:t>
            </a:r>
          </a:p>
        </p:txBody>
      </p:sp>
      <p:pic>
        <p:nvPicPr>
          <p:cNvPr id="6" name="Picture 5">
            <a:extLst>
              <a:ext uri="{FF2B5EF4-FFF2-40B4-BE49-F238E27FC236}">
                <a16:creationId xmlns:a16="http://schemas.microsoft.com/office/drawing/2014/main" id="{30033A1C-CC91-0CA1-26C9-744155E5CB34}"/>
              </a:ext>
            </a:extLst>
          </p:cNvPr>
          <p:cNvPicPr>
            <a:picLocks noChangeAspect="1"/>
          </p:cNvPicPr>
          <p:nvPr/>
        </p:nvPicPr>
        <p:blipFill>
          <a:blip r:embed="rId2"/>
          <a:stretch>
            <a:fillRect/>
          </a:stretch>
        </p:blipFill>
        <p:spPr>
          <a:xfrm>
            <a:off x="849537" y="1021080"/>
            <a:ext cx="4118620" cy="5379720"/>
          </a:xfrm>
          <a:prstGeom prst="rect">
            <a:avLst/>
          </a:prstGeom>
          <a:ln w="12700">
            <a:solidFill>
              <a:schemeClr val="tx1"/>
            </a:solidFill>
          </a:ln>
        </p:spPr>
      </p:pic>
      <p:pic>
        <p:nvPicPr>
          <p:cNvPr id="8" name="Picture 7">
            <a:extLst>
              <a:ext uri="{FF2B5EF4-FFF2-40B4-BE49-F238E27FC236}">
                <a16:creationId xmlns:a16="http://schemas.microsoft.com/office/drawing/2014/main" id="{E56AB044-DFF7-A0D0-ECAF-9ECB410CEF3B}"/>
              </a:ext>
            </a:extLst>
          </p:cNvPr>
          <p:cNvPicPr>
            <a:picLocks noChangeAspect="1"/>
          </p:cNvPicPr>
          <p:nvPr/>
        </p:nvPicPr>
        <p:blipFill>
          <a:blip r:embed="rId3"/>
          <a:stretch>
            <a:fillRect/>
          </a:stretch>
        </p:blipFill>
        <p:spPr>
          <a:xfrm>
            <a:off x="5517833" y="752415"/>
            <a:ext cx="4830128" cy="4079331"/>
          </a:xfrm>
          <a:prstGeom prst="rect">
            <a:avLst/>
          </a:prstGeom>
        </p:spPr>
      </p:pic>
      <p:pic>
        <p:nvPicPr>
          <p:cNvPr id="9" name="Picture 8">
            <a:extLst>
              <a:ext uri="{FF2B5EF4-FFF2-40B4-BE49-F238E27FC236}">
                <a16:creationId xmlns:a16="http://schemas.microsoft.com/office/drawing/2014/main" id="{7C95D25F-06DC-146D-7EC4-560DA1932171}"/>
              </a:ext>
            </a:extLst>
          </p:cNvPr>
          <p:cNvPicPr>
            <a:picLocks noChangeAspect="1"/>
          </p:cNvPicPr>
          <p:nvPr/>
        </p:nvPicPr>
        <p:blipFill>
          <a:blip r:embed="rId4"/>
          <a:stretch>
            <a:fillRect/>
          </a:stretch>
        </p:blipFill>
        <p:spPr>
          <a:xfrm>
            <a:off x="9841525" y="4831823"/>
            <a:ext cx="1996406" cy="1607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674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57897-8087-BA5E-0A3C-CF0667870116}"/>
              </a:ext>
            </a:extLst>
          </p:cNvPr>
          <p:cNvPicPr>
            <a:picLocks noChangeAspect="1"/>
          </p:cNvPicPr>
          <p:nvPr/>
        </p:nvPicPr>
        <p:blipFill>
          <a:blip r:embed="rId2"/>
          <a:stretch>
            <a:fillRect/>
          </a:stretch>
        </p:blipFill>
        <p:spPr>
          <a:xfrm>
            <a:off x="1248727" y="290445"/>
            <a:ext cx="5304473" cy="6277110"/>
          </a:xfrm>
          <a:prstGeom prst="rect">
            <a:avLst/>
          </a:prstGeom>
          <a:ln w="12700">
            <a:solidFill>
              <a:schemeClr val="tx1"/>
            </a:solidFill>
          </a:ln>
        </p:spPr>
      </p:pic>
      <p:pic>
        <p:nvPicPr>
          <p:cNvPr id="7" name="Picture 6">
            <a:extLst>
              <a:ext uri="{FF2B5EF4-FFF2-40B4-BE49-F238E27FC236}">
                <a16:creationId xmlns:a16="http://schemas.microsoft.com/office/drawing/2014/main" id="{36FF5BD0-0321-DB19-A4AD-48B0D3A525C5}"/>
              </a:ext>
            </a:extLst>
          </p:cNvPr>
          <p:cNvPicPr>
            <a:picLocks noChangeAspect="1"/>
          </p:cNvPicPr>
          <p:nvPr/>
        </p:nvPicPr>
        <p:blipFill>
          <a:blip r:embed="rId3"/>
          <a:stretch>
            <a:fillRect/>
          </a:stretch>
        </p:blipFill>
        <p:spPr>
          <a:xfrm>
            <a:off x="6914073" y="1082924"/>
            <a:ext cx="4829719" cy="5165475"/>
          </a:xfrm>
          <a:prstGeom prst="rect">
            <a:avLst/>
          </a:prstGeom>
          <a:ln w="12700">
            <a:solidFill>
              <a:schemeClr val="tx1"/>
            </a:solidFill>
          </a:ln>
        </p:spPr>
      </p:pic>
    </p:spTree>
    <p:extLst>
      <p:ext uri="{BB962C8B-B14F-4D97-AF65-F5344CB8AC3E}">
        <p14:creationId xmlns:p14="http://schemas.microsoft.com/office/powerpoint/2010/main" val="1011556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Certificate Requirements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alibri Light"/>
                <a:ea typeface="Inter Light" panose="02000503000000020004" pitchFamily="2" charset="0"/>
                <a:cs typeface="Calibri Light"/>
              </a:rPr>
              <a:t>To earn professional development hours for webinars, you must:</a:t>
            </a:r>
            <a:endParaRPr lang="en-US"/>
          </a:p>
          <a:p>
            <a:pPr marL="0" indent="0">
              <a:buNone/>
            </a:pPr>
            <a:endParaRPr lang="en-US">
              <a:latin typeface="Calibri Light"/>
              <a:cs typeface="Calibri Light"/>
            </a:endParaRPr>
          </a:p>
          <a:p>
            <a:pPr marL="457200" indent="-457200"/>
            <a:r>
              <a:rPr lang="en-US">
                <a:latin typeface="Calibri Light"/>
                <a:ea typeface="Inter Light" panose="02000503000000020004" pitchFamily="2" charset="0"/>
                <a:cs typeface="Calibri Light"/>
              </a:rPr>
              <a:t>Watch a minimum of 45-minutes and you will automatically receive a professional development certificate via e-mail within 24 to 48 hours.</a:t>
            </a:r>
          </a:p>
          <a:p>
            <a:pPr marL="0" indent="0">
              <a:buNone/>
            </a:pPr>
            <a:endParaRPr lang="en-US" sz="2600">
              <a:latin typeface="Calibri Light" panose="020F0302020204030204" pitchFamily="34" charset="0"/>
              <a:ea typeface="+mn-l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a:p>
        </p:txBody>
      </p:sp>
    </p:spTree>
    <p:extLst>
      <p:ext uri="{BB962C8B-B14F-4D97-AF65-F5344CB8AC3E}">
        <p14:creationId xmlns:p14="http://schemas.microsoft.com/office/powerpoint/2010/main" val="266107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A6F793-93A8-8901-A69D-A0EB57542B3E}"/>
              </a:ext>
            </a:extLst>
          </p:cNvPr>
          <p:cNvPicPr>
            <a:picLocks noChangeAspect="1"/>
          </p:cNvPicPr>
          <p:nvPr/>
        </p:nvPicPr>
        <p:blipFill>
          <a:blip r:embed="rId2"/>
          <a:stretch>
            <a:fillRect/>
          </a:stretch>
        </p:blipFill>
        <p:spPr>
          <a:xfrm>
            <a:off x="673441" y="300103"/>
            <a:ext cx="2619022" cy="36805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CBBD3714-D7B8-7FB1-AECA-BE73FC5523D8}"/>
              </a:ext>
            </a:extLst>
          </p:cNvPr>
          <p:cNvPicPr>
            <a:picLocks noChangeAspect="1"/>
          </p:cNvPicPr>
          <p:nvPr/>
        </p:nvPicPr>
        <p:blipFill>
          <a:blip r:embed="rId3"/>
          <a:stretch>
            <a:fillRect/>
          </a:stretch>
        </p:blipFill>
        <p:spPr>
          <a:xfrm>
            <a:off x="8978733" y="3024545"/>
            <a:ext cx="2544057" cy="3175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9C541C7D-E0CA-2F8E-D34C-EB1EE74CFBF8}"/>
              </a:ext>
            </a:extLst>
          </p:cNvPr>
          <p:cNvSpPr txBox="1"/>
          <p:nvPr/>
        </p:nvSpPr>
        <p:spPr>
          <a:xfrm>
            <a:off x="429128" y="4251960"/>
            <a:ext cx="3610933" cy="1938992"/>
          </a:xfrm>
          <a:prstGeom prst="rect">
            <a:avLst/>
          </a:prstGeom>
          <a:noFill/>
        </p:spPr>
        <p:txBody>
          <a:bodyPr wrap="square" lIns="91440" tIns="45720" rIns="91440" bIns="45720" rtlCol="0" anchor="t">
            <a:spAutoFit/>
          </a:bodyPr>
          <a:lstStyle/>
          <a:p>
            <a:r>
              <a:rPr lang="en-US" sz="2400">
                <a:latin typeface="Calibri Light"/>
                <a:ea typeface="Calibri Light"/>
                <a:cs typeface="Calibri Light"/>
              </a:rPr>
              <a:t>How would you rank the cards when considering the entrepreneur, Willy Wonka, as portrayed in these two movies? </a:t>
            </a:r>
          </a:p>
        </p:txBody>
      </p:sp>
      <p:pic>
        <p:nvPicPr>
          <p:cNvPr id="10" name="Picture 9">
            <a:extLst>
              <a:ext uri="{FF2B5EF4-FFF2-40B4-BE49-F238E27FC236}">
                <a16:creationId xmlns:a16="http://schemas.microsoft.com/office/drawing/2014/main" id="{78514767-5C7D-0536-B657-59F633A13322}"/>
              </a:ext>
            </a:extLst>
          </p:cNvPr>
          <p:cNvPicPr>
            <a:picLocks noChangeAspect="1"/>
          </p:cNvPicPr>
          <p:nvPr/>
        </p:nvPicPr>
        <p:blipFill>
          <a:blip r:embed="rId4"/>
          <a:stretch>
            <a:fillRect/>
          </a:stretch>
        </p:blipFill>
        <p:spPr>
          <a:xfrm>
            <a:off x="4181475" y="826522"/>
            <a:ext cx="4246584" cy="5371969"/>
          </a:xfrm>
          <a:prstGeom prst="rect">
            <a:avLst/>
          </a:prstGeom>
          <a:ln w="76200">
            <a:solidFill>
              <a:srgbClr val="89274A"/>
            </a:solidFill>
          </a:ln>
        </p:spPr>
      </p:pic>
      <p:sp>
        <p:nvSpPr>
          <p:cNvPr id="3" name="TextBox 7">
            <a:extLst>
              <a:ext uri="{FF2B5EF4-FFF2-40B4-BE49-F238E27FC236}">
                <a16:creationId xmlns:a16="http://schemas.microsoft.com/office/drawing/2014/main" id="{E38FB022-9A07-63B7-6DBA-064F8B625298}"/>
              </a:ext>
            </a:extLst>
          </p:cNvPr>
          <p:cNvSpPr txBox="1"/>
          <p:nvPr/>
        </p:nvSpPr>
        <p:spPr>
          <a:xfrm>
            <a:off x="3320176" y="6051174"/>
            <a:ext cx="5706532" cy="510778"/>
          </a:xfrm>
          <a:prstGeom prst="roundRect">
            <a:avLst/>
          </a:prstGeom>
          <a:solidFill>
            <a:srgbClr val="EEA4FC"/>
          </a:solidFill>
          <a:ln>
            <a:solidFill>
              <a:srgbClr val="7030A0"/>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400" b="1">
                <a:solidFill>
                  <a:schemeClr val="tx1"/>
                </a:solidFill>
                <a:latin typeface="Calibri Light"/>
                <a:ea typeface="Calibri Light"/>
                <a:cs typeface="Calibri Light"/>
              </a:rPr>
              <a:t>Type your answer in the chat!</a:t>
            </a:r>
            <a:endParaRPr lang="en-US" sz="2400">
              <a:solidFill>
                <a:schemeClr val="tx1"/>
              </a:solidFill>
              <a:ea typeface="Calibri"/>
              <a:cs typeface="Calibri"/>
            </a:endParaRPr>
          </a:p>
        </p:txBody>
      </p:sp>
    </p:spTree>
    <p:extLst>
      <p:ext uri="{BB962C8B-B14F-4D97-AF65-F5344CB8AC3E}">
        <p14:creationId xmlns:p14="http://schemas.microsoft.com/office/powerpoint/2010/main" val="2443227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9C536F5-23FB-83A7-1F7A-1BA265A4B6E3}"/>
              </a:ext>
            </a:extLst>
          </p:cNvPr>
          <p:cNvGraphicFramePr>
            <a:graphicFrameLocks noGrp="1"/>
          </p:cNvGraphicFramePr>
          <p:nvPr>
            <p:extLst>
              <p:ext uri="{D42A27DB-BD31-4B8C-83A1-F6EECF244321}">
                <p14:modId xmlns:p14="http://schemas.microsoft.com/office/powerpoint/2010/main" val="211900920"/>
              </p:ext>
            </p:extLst>
          </p:nvPr>
        </p:nvGraphicFramePr>
        <p:xfrm>
          <a:off x="3368040" y="1466605"/>
          <a:ext cx="8260080" cy="4545394"/>
        </p:xfrm>
        <a:graphic>
          <a:graphicData uri="http://schemas.openxmlformats.org/drawingml/2006/table">
            <a:tbl>
              <a:tblPr>
                <a:tableStyleId>{5C22544A-7EE6-4342-B048-85BDC9FD1C3A}</a:tableStyleId>
              </a:tblPr>
              <a:tblGrid>
                <a:gridCol w="8260080">
                  <a:extLst>
                    <a:ext uri="{9D8B030D-6E8A-4147-A177-3AD203B41FA5}">
                      <a16:colId xmlns:a16="http://schemas.microsoft.com/office/drawing/2014/main" val="2594939134"/>
                    </a:ext>
                  </a:extLst>
                </a:gridCol>
              </a:tblGrid>
              <a:tr h="0">
                <a:tc>
                  <a:txBody>
                    <a:bodyPr/>
                    <a:lstStyle/>
                    <a:p>
                      <a:pPr marL="0" marR="0" algn="l">
                        <a:lnSpc>
                          <a:spcPct val="107000"/>
                        </a:lnSpc>
                        <a:spcBef>
                          <a:spcPts val="0"/>
                        </a:spcBef>
                        <a:spcAft>
                          <a:spcPts val="800"/>
                        </a:spcAft>
                      </a:pPr>
                      <a:r>
                        <a:rPr lang="en-US" sz="2800">
                          <a:effectLst/>
                        </a:rPr>
                        <a:t>Willy Wonka, the world-famous chocolatier, is opening his mysterious candy factory for the first time in many years and devises the perfect promotional plan.  He announces that “I, Willy Wonka, have decided to allow five children – just five, mind you, and no more – to visit my factory this year.” These lucky children will be the finders of one of five Golden Tickets, found inside the wrapper of a normal-looking Wonka Candy Bar. </a:t>
                      </a:r>
                      <a:r>
                        <a:rPr lang="en-US" sz="2800">
                          <a:effectLst/>
                          <a:highlight>
                            <a:srgbClr val="FEFDFB"/>
                          </a:highlight>
                        </a:rPr>
                        <a:t>This is a worldwide contest.  The winners get a special tour of the candy factory and a lifetime supply of chocolate.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1681410535"/>
                  </a:ext>
                </a:extLst>
              </a:tr>
            </a:tbl>
          </a:graphicData>
        </a:graphic>
      </p:graphicFrame>
      <p:pic>
        <p:nvPicPr>
          <p:cNvPr id="5" name="Picture 4">
            <a:extLst>
              <a:ext uri="{FF2B5EF4-FFF2-40B4-BE49-F238E27FC236}">
                <a16:creationId xmlns:a16="http://schemas.microsoft.com/office/drawing/2014/main" id="{C2384A5D-02E1-9968-F07B-D132CB4BF7E1}"/>
              </a:ext>
            </a:extLst>
          </p:cNvPr>
          <p:cNvPicPr>
            <a:picLocks noChangeAspect="1"/>
          </p:cNvPicPr>
          <p:nvPr/>
        </p:nvPicPr>
        <p:blipFill>
          <a:blip r:embed="rId2"/>
          <a:stretch>
            <a:fillRect/>
          </a:stretch>
        </p:blipFill>
        <p:spPr>
          <a:xfrm rot="251025">
            <a:off x="999511" y="1692062"/>
            <a:ext cx="1833245" cy="4094480"/>
          </a:xfrm>
          <a:prstGeom prst="rect">
            <a:avLst/>
          </a:prstGeom>
          <a:ln>
            <a:noFill/>
          </a:ln>
          <a:effectLst>
            <a:outerShdw blurRad="190500" algn="tl" rotWithShape="0">
              <a:srgbClr val="000000">
                <a:alpha val="70000"/>
              </a:srgbClr>
            </a:outerShdw>
          </a:effectLst>
        </p:spPr>
      </p:pic>
      <p:sp>
        <p:nvSpPr>
          <p:cNvPr id="8" name="Title 1">
            <a:extLst>
              <a:ext uri="{FF2B5EF4-FFF2-40B4-BE49-F238E27FC236}">
                <a16:creationId xmlns:a16="http://schemas.microsoft.com/office/drawing/2014/main" id="{16943AD5-A349-7951-18CE-E82E1CAF4903}"/>
              </a:ext>
            </a:extLst>
          </p:cNvPr>
          <p:cNvSpPr txBox="1">
            <a:spLocks/>
          </p:cNvSpPr>
          <p:nvPr/>
        </p:nvSpPr>
        <p:spPr>
          <a:xfrm>
            <a:off x="802985" y="602386"/>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a:cs typeface="Calibri"/>
              </a:rPr>
              <a:t>Lesson: Willy Wonka and Allocation Methods</a:t>
            </a:r>
            <a:endParaRPr lang="en-US" sz="3600">
              <a:ea typeface="Calibri Light"/>
              <a:cs typeface="Calibri Light"/>
            </a:endParaRPr>
          </a:p>
        </p:txBody>
      </p:sp>
    </p:spTree>
    <p:extLst>
      <p:ext uri="{BB962C8B-B14F-4D97-AF65-F5344CB8AC3E}">
        <p14:creationId xmlns:p14="http://schemas.microsoft.com/office/powerpoint/2010/main" val="245023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58D00-A8B7-C1AC-8278-F92B76305213}"/>
              </a:ext>
            </a:extLst>
          </p:cNvPr>
          <p:cNvSpPr txBox="1"/>
          <p:nvPr/>
        </p:nvSpPr>
        <p:spPr>
          <a:xfrm>
            <a:off x="3769602" y="1939109"/>
            <a:ext cx="7696200" cy="3785652"/>
          </a:xfrm>
          <a:prstGeom prst="rect">
            <a:avLst/>
          </a:prstGeom>
          <a:noFill/>
        </p:spPr>
        <p:txBody>
          <a:bodyPr wrap="square">
            <a:spAutoFit/>
          </a:bodyPr>
          <a:lstStyle/>
          <a:p>
            <a:pPr algn="ctr"/>
            <a:r>
              <a:rPr lang="en-US" sz="4400" b="1">
                <a:solidFill>
                  <a:srgbClr val="1F1F1F"/>
                </a:solidFill>
                <a:effectLst/>
                <a:highlight>
                  <a:srgbClr val="FFFFFF"/>
                </a:highlight>
                <a:latin typeface="Calibri" panose="020F0502020204030204" pitchFamily="34" charset="0"/>
                <a:ea typeface="Calibri" panose="020F0502020204030204" pitchFamily="34" charset="0"/>
              </a:rPr>
              <a:t>Augustus Gloop</a:t>
            </a:r>
            <a:endParaRPr lang="en-US" sz="4400" b="1"/>
          </a:p>
          <a:p>
            <a:endParaRPr lang="en-US" sz="3600" b="1"/>
          </a:p>
          <a:p>
            <a:r>
              <a:rPr lang="en-US" sz="3200" b="1"/>
              <a:t>Age</a:t>
            </a:r>
            <a:r>
              <a:rPr lang="en-US" sz="3200"/>
              <a:t>: 9</a:t>
            </a:r>
          </a:p>
          <a:p>
            <a:r>
              <a:rPr lang="en-US" sz="3200" b="1"/>
              <a:t>Nationality/Economic Status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German/Middle-Class</a:t>
            </a:r>
            <a:r>
              <a:rPr lang="en-US" sz="3200">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US" sz="3200">
                <a:solidFill>
                  <a:srgbClr val="1F1F1F"/>
                </a:solidFill>
                <a:effectLst/>
                <a:highlight>
                  <a:srgbClr val="FFFFFF"/>
                </a:highlight>
                <a:latin typeface="Calibri" panose="020F0502020204030204" pitchFamily="34" charset="0"/>
                <a:ea typeface="Calibri" panose="020F0502020204030204" pitchFamily="34" charset="0"/>
              </a:rPr>
              <a:t>Father is a butcher]</a:t>
            </a:r>
          </a:p>
          <a:p>
            <a:r>
              <a:rPr lang="en-US" sz="3200" b="1"/>
              <a:t>Physical and Personality Traits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Large, Overweight, Disobedient, Selfish,</a:t>
            </a:r>
            <a:r>
              <a:rPr lang="en-US" sz="3200">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US" sz="3200">
                <a:solidFill>
                  <a:srgbClr val="1F1F1F"/>
                </a:solidFill>
                <a:effectLst/>
                <a:highlight>
                  <a:srgbClr val="FFFFFF"/>
                </a:highlight>
                <a:latin typeface="Calibri" panose="020F0502020204030204" pitchFamily="34" charset="0"/>
                <a:ea typeface="Calibri" panose="020F0502020204030204" pitchFamily="34" charset="0"/>
              </a:rPr>
              <a:t>Gluttonous</a:t>
            </a:r>
            <a:endParaRPr lang="en-US" sz="3200"/>
          </a:p>
        </p:txBody>
      </p:sp>
      <p:pic>
        <p:nvPicPr>
          <p:cNvPr id="6" name="Picture 5">
            <a:extLst>
              <a:ext uri="{FF2B5EF4-FFF2-40B4-BE49-F238E27FC236}">
                <a16:creationId xmlns:a16="http://schemas.microsoft.com/office/drawing/2014/main" id="{EE4A7E1A-DD93-853A-2437-18175C416F46}"/>
              </a:ext>
            </a:extLst>
          </p:cNvPr>
          <p:cNvPicPr>
            <a:picLocks noChangeAspect="1"/>
          </p:cNvPicPr>
          <p:nvPr/>
        </p:nvPicPr>
        <p:blipFill>
          <a:blip r:embed="rId2"/>
          <a:stretch>
            <a:fillRect/>
          </a:stretch>
        </p:blipFill>
        <p:spPr>
          <a:xfrm>
            <a:off x="578295" y="1853721"/>
            <a:ext cx="2908762" cy="39546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149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381F8F-E90F-3AAF-FCD6-3DBAA33EE931}"/>
              </a:ext>
            </a:extLst>
          </p:cNvPr>
          <p:cNvSpPr txBox="1"/>
          <p:nvPr/>
        </p:nvSpPr>
        <p:spPr>
          <a:xfrm>
            <a:off x="871825" y="2148840"/>
            <a:ext cx="7680960" cy="3600986"/>
          </a:xfrm>
          <a:prstGeom prst="rect">
            <a:avLst/>
          </a:prstGeom>
          <a:noFill/>
        </p:spPr>
        <p:txBody>
          <a:bodyPr wrap="square">
            <a:spAutoFit/>
          </a:bodyPr>
          <a:lstStyle/>
          <a:p>
            <a:pPr algn="ctr"/>
            <a:r>
              <a:rPr lang="en-US" sz="4000" b="1">
                <a:solidFill>
                  <a:srgbClr val="1F1F1F"/>
                </a:solidFill>
                <a:effectLst/>
                <a:highlight>
                  <a:srgbClr val="FFFFFF"/>
                </a:highlight>
                <a:latin typeface="Calibri" panose="020F0502020204030204" pitchFamily="34" charset="0"/>
                <a:ea typeface="Calibri" panose="020F0502020204030204" pitchFamily="34" charset="0"/>
              </a:rPr>
              <a:t>Veruca Salt</a:t>
            </a:r>
            <a:endParaRPr lang="en-US" sz="4000" b="1"/>
          </a:p>
          <a:p>
            <a:r>
              <a:rPr lang="en-US" sz="3200" b="1"/>
              <a:t>Age</a:t>
            </a:r>
            <a:r>
              <a:rPr lang="en-US" sz="3200"/>
              <a:t>: 9</a:t>
            </a:r>
          </a:p>
          <a:p>
            <a:r>
              <a:rPr lang="en-US" sz="3200" b="1"/>
              <a:t>Nationality/Economic Status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English/Very Wealthy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rgbClr val="1F1F1F"/>
                </a:solidFill>
                <a:effectLst/>
                <a:highlight>
                  <a:srgbClr val="FFFFFF"/>
                </a:highlight>
                <a:latin typeface="Calibri" panose="020F0502020204030204" pitchFamily="34" charset="0"/>
                <a:ea typeface="Calibri" panose="020F0502020204030204" pitchFamily="34" charset="0"/>
              </a:rPr>
              <a:t>[Lives in a mansion with her indulgent parents]</a:t>
            </a:r>
            <a:endParaRPr lang="en-US" sz="2800"/>
          </a:p>
          <a:p>
            <a:r>
              <a:rPr lang="en-US" sz="3200" b="1"/>
              <a:t>Physical and Personality Traits</a:t>
            </a:r>
            <a:r>
              <a:rPr lang="en-US" sz="3200"/>
              <a:t>:</a:t>
            </a:r>
            <a:r>
              <a:rPr lang="en-US" sz="3200">
                <a:solidFill>
                  <a:srgbClr val="1F1F1F"/>
                </a:solidFill>
                <a:highlight>
                  <a:srgbClr val="FFFFFF"/>
                </a:highlight>
                <a:latin typeface="Calibri" panose="020F0502020204030204" pitchFamily="34" charset="0"/>
              </a:rPr>
              <a:t> P</a:t>
            </a:r>
            <a:r>
              <a:rPr lang="en-US" sz="3200">
                <a:solidFill>
                  <a:srgbClr val="1F1F1F"/>
                </a:solidFill>
                <a:effectLst/>
                <a:highlight>
                  <a:srgbClr val="FFFFFF"/>
                </a:highlight>
                <a:latin typeface="Calibri" panose="020F0502020204030204" pitchFamily="34" charset="0"/>
                <a:ea typeface="Calibri" panose="020F0502020204030204" pitchFamily="34" charset="0"/>
              </a:rPr>
              <a:t>retty, </a:t>
            </a:r>
            <a:r>
              <a:rPr lang="en-US" sz="3200">
                <a:solidFill>
                  <a:srgbClr val="1F1F1F"/>
                </a:solidFill>
                <a:highlight>
                  <a:srgbClr val="FFFFFF"/>
                </a:highlight>
                <a:latin typeface="Calibri" panose="020F0502020204030204" pitchFamily="34" charset="0"/>
                <a:ea typeface="Calibri" panose="020F0502020204030204" pitchFamily="34" charset="0"/>
              </a:rPr>
              <a:t>G</a:t>
            </a:r>
            <a:r>
              <a:rPr lang="en-US" sz="3200">
                <a:solidFill>
                  <a:srgbClr val="1F1F1F"/>
                </a:solidFill>
                <a:effectLst/>
                <a:highlight>
                  <a:srgbClr val="FFFFFF"/>
                </a:highlight>
                <a:latin typeface="Calibri" panose="020F0502020204030204" pitchFamily="34" charset="0"/>
                <a:ea typeface="Calibri" panose="020F0502020204030204" pitchFamily="34" charset="0"/>
              </a:rPr>
              <a:t>reedy, </a:t>
            </a:r>
            <a:r>
              <a:rPr lang="en-US" sz="3200">
                <a:solidFill>
                  <a:srgbClr val="1F1F1F"/>
                </a:solidFill>
                <a:highlight>
                  <a:srgbClr val="FFFFFF"/>
                </a:highlight>
                <a:latin typeface="Calibri" panose="020F0502020204030204" pitchFamily="34" charset="0"/>
                <a:ea typeface="Calibri" panose="020F0502020204030204" pitchFamily="34" charset="0"/>
              </a:rPr>
              <a:t>D</a:t>
            </a:r>
            <a:r>
              <a:rPr lang="en-US" sz="3200">
                <a:solidFill>
                  <a:srgbClr val="1F1F1F"/>
                </a:solidFill>
                <a:effectLst/>
                <a:highlight>
                  <a:srgbClr val="FFFFFF"/>
                </a:highlight>
                <a:latin typeface="Calibri" panose="020F0502020204030204" pitchFamily="34" charset="0"/>
                <a:ea typeface="Calibri" panose="020F0502020204030204" pitchFamily="34" charset="0"/>
              </a:rPr>
              <a:t>isrespectful, </a:t>
            </a:r>
            <a:r>
              <a:rPr lang="en-US" sz="3200">
                <a:solidFill>
                  <a:srgbClr val="1F1F1F"/>
                </a:solidFill>
                <a:highlight>
                  <a:srgbClr val="FFFFFF"/>
                </a:highlight>
                <a:latin typeface="Calibri" panose="020F0502020204030204" pitchFamily="34" charset="0"/>
                <a:ea typeface="Calibri" panose="020F0502020204030204" pitchFamily="34" charset="0"/>
              </a:rPr>
              <a:t>S</a:t>
            </a:r>
            <a:r>
              <a:rPr lang="en-US" sz="3200">
                <a:solidFill>
                  <a:srgbClr val="1F1F1F"/>
                </a:solidFill>
                <a:effectLst/>
                <a:highlight>
                  <a:srgbClr val="FFFFFF"/>
                </a:highlight>
                <a:latin typeface="Calibri" panose="020F0502020204030204" pitchFamily="34" charset="0"/>
                <a:ea typeface="Calibri" panose="020F0502020204030204" pitchFamily="34" charset="0"/>
              </a:rPr>
              <a:t>elf-centered</a:t>
            </a:r>
            <a:endParaRPr lang="en-US" sz="3200"/>
          </a:p>
        </p:txBody>
      </p:sp>
      <p:pic>
        <p:nvPicPr>
          <p:cNvPr id="6" name="Picture 5">
            <a:extLst>
              <a:ext uri="{FF2B5EF4-FFF2-40B4-BE49-F238E27FC236}">
                <a16:creationId xmlns:a16="http://schemas.microsoft.com/office/drawing/2014/main" id="{9A1B4B9F-C207-0273-5B9A-0D19B25538AA}"/>
              </a:ext>
            </a:extLst>
          </p:cNvPr>
          <p:cNvPicPr>
            <a:picLocks noChangeAspect="1"/>
          </p:cNvPicPr>
          <p:nvPr/>
        </p:nvPicPr>
        <p:blipFill>
          <a:blip r:embed="rId2"/>
          <a:stretch>
            <a:fillRect/>
          </a:stretch>
        </p:blipFill>
        <p:spPr>
          <a:xfrm>
            <a:off x="8404295" y="1648301"/>
            <a:ext cx="3001473" cy="45848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3911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0F4203C-D9B0-DA6F-9607-2C9A398E46AF}"/>
              </a:ext>
            </a:extLst>
          </p:cNvPr>
          <p:cNvSpPr txBox="1"/>
          <p:nvPr/>
        </p:nvSpPr>
        <p:spPr>
          <a:xfrm>
            <a:off x="768290" y="1878632"/>
            <a:ext cx="8205652" cy="4339650"/>
          </a:xfrm>
          <a:prstGeom prst="rect">
            <a:avLst/>
          </a:prstGeom>
          <a:noFill/>
        </p:spPr>
        <p:txBody>
          <a:bodyPr wrap="square" rtlCol="0">
            <a:spAutoFit/>
          </a:bodyPr>
          <a:lstStyle/>
          <a:p>
            <a:pPr algn="ctr"/>
            <a:r>
              <a:rPr lang="en-US" sz="4400" b="1">
                <a:solidFill>
                  <a:srgbClr val="1F1F1F"/>
                </a:solidFill>
                <a:effectLst/>
                <a:highlight>
                  <a:srgbClr val="FFFFFF"/>
                </a:highlight>
                <a:latin typeface="Calibri" panose="020F0502020204030204" pitchFamily="34" charset="0"/>
                <a:ea typeface="Calibri" panose="020F0502020204030204" pitchFamily="34" charset="0"/>
              </a:rPr>
              <a:t>Violet Beauregarde</a:t>
            </a:r>
            <a:endParaRPr lang="en-US" sz="4400" b="1"/>
          </a:p>
          <a:p>
            <a:endParaRPr lang="en-US" sz="800" b="1"/>
          </a:p>
          <a:p>
            <a:r>
              <a:rPr lang="en-US" sz="3200" b="1"/>
              <a:t>Age</a:t>
            </a:r>
            <a:r>
              <a:rPr lang="en-US" sz="3200"/>
              <a:t>: 12</a:t>
            </a:r>
          </a:p>
          <a:p>
            <a:r>
              <a:rPr lang="en-US" sz="3200" b="1"/>
              <a:t>Nationality/Economic Status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American/Middle-Class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r>
              <a:rPr lang="en-US" sz="3200">
                <a:solidFill>
                  <a:srgbClr val="1F1F1F"/>
                </a:solidFill>
                <a:effectLst/>
                <a:highlight>
                  <a:srgbClr val="FFFFFF"/>
                </a:highlight>
                <a:latin typeface="Calibri" panose="020F0502020204030204" pitchFamily="34" charset="0"/>
                <a:ea typeface="Calibri" panose="020F0502020204030204" pitchFamily="34" charset="0"/>
              </a:rPr>
              <a:t>[Father is a used car salesman]</a:t>
            </a:r>
          </a:p>
          <a:p>
            <a:r>
              <a:rPr lang="en-US" sz="3200" b="1"/>
              <a:t>Physical and Personality Traits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Athletic, Competitive,</a:t>
            </a:r>
            <a:r>
              <a:rPr lang="en-US" sz="3200">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US" sz="3200">
                <a:solidFill>
                  <a:srgbClr val="1F1F1F"/>
                </a:solidFill>
                <a:effectLst/>
                <a:highlight>
                  <a:srgbClr val="FFFFFF"/>
                </a:highlight>
                <a:latin typeface="Calibri" panose="020F0502020204030204" pitchFamily="34" charset="0"/>
                <a:ea typeface="Calibri" panose="020F0502020204030204" pitchFamily="34" charset="0"/>
              </a:rPr>
              <a:t>Malicious, Prideful, Obsessed with chewing gum</a:t>
            </a:r>
            <a:endParaRPr lang="en-US" sz="3200"/>
          </a:p>
        </p:txBody>
      </p:sp>
      <p:pic>
        <p:nvPicPr>
          <p:cNvPr id="9" name="Picture 8">
            <a:extLst>
              <a:ext uri="{FF2B5EF4-FFF2-40B4-BE49-F238E27FC236}">
                <a16:creationId xmlns:a16="http://schemas.microsoft.com/office/drawing/2014/main" id="{8C1E38DA-61B5-CE74-77CC-79E2238AE185}"/>
              </a:ext>
            </a:extLst>
          </p:cNvPr>
          <p:cNvPicPr>
            <a:picLocks noChangeAspect="1"/>
          </p:cNvPicPr>
          <p:nvPr/>
        </p:nvPicPr>
        <p:blipFill>
          <a:blip r:embed="rId2"/>
          <a:stretch>
            <a:fillRect/>
          </a:stretch>
        </p:blipFill>
        <p:spPr>
          <a:xfrm>
            <a:off x="9725781" y="2297720"/>
            <a:ext cx="2261241" cy="3814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1535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7ED1AA-4469-5098-145C-B1644F9B8921}"/>
              </a:ext>
            </a:extLst>
          </p:cNvPr>
          <p:cNvSpPr txBox="1"/>
          <p:nvPr/>
        </p:nvSpPr>
        <p:spPr>
          <a:xfrm>
            <a:off x="3740815" y="1491586"/>
            <a:ext cx="7926735" cy="4871847"/>
          </a:xfrm>
          <a:prstGeom prst="rect">
            <a:avLst/>
          </a:prstGeom>
          <a:noFill/>
        </p:spPr>
        <p:txBody>
          <a:bodyPr wrap="square">
            <a:spAutoFit/>
          </a:bodyPr>
          <a:lstStyle/>
          <a:p>
            <a:pPr algn="ctr"/>
            <a:r>
              <a:rPr lang="en-US" sz="4400" b="1">
                <a:solidFill>
                  <a:srgbClr val="1F1F1F"/>
                </a:solidFill>
                <a:effectLst/>
                <a:highlight>
                  <a:srgbClr val="FFFFFF"/>
                </a:highlight>
                <a:latin typeface="Calibri" panose="020F0502020204030204" pitchFamily="34" charset="0"/>
                <a:ea typeface="Calibri" panose="020F0502020204030204" pitchFamily="34" charset="0"/>
              </a:rPr>
              <a:t>Mike Teavee</a:t>
            </a:r>
            <a:endParaRPr lang="en-US" sz="4400" b="1"/>
          </a:p>
          <a:p>
            <a:pPr algn="ctr"/>
            <a:endParaRPr lang="en-US" sz="800" b="1"/>
          </a:p>
          <a:p>
            <a:r>
              <a:rPr lang="en-US" sz="3200" b="1"/>
              <a:t>Age</a:t>
            </a:r>
            <a:r>
              <a:rPr lang="en-US" sz="3200"/>
              <a:t>: 9</a:t>
            </a:r>
          </a:p>
          <a:p>
            <a:r>
              <a:rPr lang="en-US" sz="3200" b="1"/>
              <a:t>Nationality/Economic Status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American/Middle-Class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[Spends most of his time watching cowboy shows on television]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r>
              <a:rPr lang="en-US" sz="3200" b="1"/>
              <a:t>Physical and Personality Traits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rPr>
              <a:t>Wears cowboy clothes, Intelligent, Lazy, Reckless, Dislikes Chocolate, Obsessed with technology</a:t>
            </a:r>
            <a:endParaRPr lang="en-US" sz="3200"/>
          </a:p>
        </p:txBody>
      </p:sp>
      <p:pic>
        <p:nvPicPr>
          <p:cNvPr id="6" name="Picture 5">
            <a:extLst>
              <a:ext uri="{FF2B5EF4-FFF2-40B4-BE49-F238E27FC236}">
                <a16:creationId xmlns:a16="http://schemas.microsoft.com/office/drawing/2014/main" id="{2A6E805A-734B-AE6D-E93C-CE5C7AA96068}"/>
              </a:ext>
            </a:extLst>
          </p:cNvPr>
          <p:cNvPicPr>
            <a:picLocks noChangeAspect="1"/>
          </p:cNvPicPr>
          <p:nvPr/>
        </p:nvPicPr>
        <p:blipFill>
          <a:blip r:embed="rId3"/>
          <a:stretch>
            <a:fillRect/>
          </a:stretch>
        </p:blipFill>
        <p:spPr>
          <a:xfrm>
            <a:off x="514135" y="1770198"/>
            <a:ext cx="2537252" cy="43026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28099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113773-3DAD-51AA-9BBE-909C18F8E576}"/>
              </a:ext>
            </a:extLst>
          </p:cNvPr>
          <p:cNvSpPr txBox="1"/>
          <p:nvPr/>
        </p:nvSpPr>
        <p:spPr>
          <a:xfrm>
            <a:off x="2672322" y="1712445"/>
            <a:ext cx="9111410" cy="3624582"/>
          </a:xfrm>
          <a:prstGeom prst="rect">
            <a:avLst/>
          </a:prstGeom>
          <a:noFill/>
        </p:spPr>
        <p:txBody>
          <a:bodyPr wrap="square">
            <a:spAutoFit/>
          </a:bodyPr>
          <a:lstStyle/>
          <a:p>
            <a:pPr algn="ctr"/>
            <a:r>
              <a:rPr lang="en-US" sz="4800" b="1">
                <a:solidFill>
                  <a:srgbClr val="1F1F1F"/>
                </a:solidFill>
                <a:effectLst/>
                <a:highlight>
                  <a:srgbClr val="FFFFFF"/>
                </a:highlight>
                <a:latin typeface="Calibri" panose="020F0502020204030204" pitchFamily="34" charset="0"/>
                <a:ea typeface="Calibri" panose="020F0502020204030204" pitchFamily="34" charset="0"/>
              </a:rPr>
              <a:t>       Charlie Bucket</a:t>
            </a:r>
          </a:p>
          <a:p>
            <a:pPr algn="ctr"/>
            <a:endParaRPr lang="en-US" sz="800" b="1"/>
          </a:p>
          <a:p>
            <a:r>
              <a:rPr lang="en-US" sz="3200" b="1"/>
              <a:t> Age</a:t>
            </a:r>
            <a:r>
              <a:rPr lang="en-US" sz="3200"/>
              <a:t>: 11</a:t>
            </a:r>
          </a:p>
          <a:p>
            <a:pPr marL="0" marR="0" algn="ctr">
              <a:lnSpc>
                <a:spcPct val="107000"/>
              </a:lnSpc>
              <a:spcBef>
                <a:spcPts val="0"/>
              </a:spcBef>
              <a:spcAft>
                <a:spcPts val="800"/>
              </a:spcAft>
            </a:pPr>
            <a:r>
              <a:rPr lang="en-US" sz="3200" b="1"/>
              <a:t>Nationality/Economic Status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English/Extremely Poor</a:t>
            </a:r>
            <a:endParaRPr lang="en-US" sz="3200">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800">
                <a:solidFill>
                  <a:srgbClr val="1F1F1F"/>
                </a:solidFill>
                <a:effectLst/>
                <a:highlight>
                  <a:srgbClr val="FFFFFF"/>
                </a:highlight>
                <a:latin typeface="Calibri" panose="020F0502020204030204" pitchFamily="34" charset="0"/>
                <a:ea typeface="Calibri" panose="020F0502020204030204" pitchFamily="34" charset="0"/>
              </a:rPr>
              <a:t>[Lives in a tiny house with his parents and grandparents]</a:t>
            </a:r>
          </a:p>
          <a:p>
            <a:r>
              <a:rPr lang="en-US" sz="3200" b="1"/>
              <a:t>Physical and Personality Traits</a:t>
            </a:r>
            <a:r>
              <a:rPr lang="en-US" sz="3200"/>
              <a:t>: </a:t>
            </a:r>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Thin, Friendly, </a:t>
            </a:r>
          </a:p>
          <a:p>
            <a:r>
              <a:rPr lang="en-US" sz="3200">
                <a:solidFill>
                  <a:srgbClr val="1F1F1F"/>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Loving,</a:t>
            </a:r>
            <a:r>
              <a:rPr lang="en-US" sz="3200">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US" sz="3200">
                <a:solidFill>
                  <a:srgbClr val="1F1F1F"/>
                </a:solidFill>
                <a:effectLst/>
                <a:highlight>
                  <a:srgbClr val="FFFFFF"/>
                </a:highlight>
                <a:latin typeface="Calibri" panose="020F0502020204030204" pitchFamily="34" charset="0"/>
                <a:ea typeface="Calibri" panose="020F0502020204030204" pitchFamily="34" charset="0"/>
              </a:rPr>
              <a:t>Humble, Curious, Helpful</a:t>
            </a:r>
            <a:endParaRPr lang="en-US" sz="3200"/>
          </a:p>
        </p:txBody>
      </p:sp>
      <p:pic>
        <p:nvPicPr>
          <p:cNvPr id="9" name="Picture 8">
            <a:extLst>
              <a:ext uri="{FF2B5EF4-FFF2-40B4-BE49-F238E27FC236}">
                <a16:creationId xmlns:a16="http://schemas.microsoft.com/office/drawing/2014/main" id="{B6FCA617-7CAE-E072-955B-12B4AF22CEBB}"/>
              </a:ext>
            </a:extLst>
          </p:cNvPr>
          <p:cNvPicPr>
            <a:picLocks noChangeAspect="1"/>
          </p:cNvPicPr>
          <p:nvPr/>
        </p:nvPicPr>
        <p:blipFill>
          <a:blip r:embed="rId2"/>
          <a:stretch>
            <a:fillRect/>
          </a:stretch>
        </p:blipFill>
        <p:spPr>
          <a:xfrm>
            <a:off x="276941" y="1717739"/>
            <a:ext cx="2276129" cy="4359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061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9BACA-9C04-C162-BD23-4116D4B75696}"/>
              </a:ext>
            </a:extLst>
          </p:cNvPr>
          <p:cNvPicPr>
            <a:picLocks noChangeAspect="1"/>
          </p:cNvPicPr>
          <p:nvPr/>
        </p:nvPicPr>
        <p:blipFill>
          <a:blip r:embed="rId2"/>
          <a:stretch>
            <a:fillRect/>
          </a:stretch>
        </p:blipFill>
        <p:spPr>
          <a:xfrm>
            <a:off x="3565186" y="4049625"/>
            <a:ext cx="5884104" cy="261799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B1C1EBA4-A33D-0A8B-47BB-C1B3C0BFBC2F}"/>
              </a:ext>
            </a:extLst>
          </p:cNvPr>
          <p:cNvPicPr>
            <a:picLocks noChangeAspect="1"/>
          </p:cNvPicPr>
          <p:nvPr/>
        </p:nvPicPr>
        <p:blipFill>
          <a:blip r:embed="rId3"/>
          <a:stretch>
            <a:fillRect/>
          </a:stretch>
        </p:blipFill>
        <p:spPr>
          <a:xfrm>
            <a:off x="1389281" y="198921"/>
            <a:ext cx="7242589" cy="35250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0882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06FDD-086C-4E44-5C8C-5A2CBEEE8994}"/>
              </a:ext>
            </a:extLst>
          </p:cNvPr>
          <p:cNvPicPr>
            <a:picLocks noChangeAspect="1"/>
          </p:cNvPicPr>
          <p:nvPr/>
        </p:nvPicPr>
        <p:blipFill>
          <a:blip r:embed="rId2"/>
          <a:stretch>
            <a:fillRect/>
          </a:stretch>
        </p:blipFill>
        <p:spPr>
          <a:xfrm>
            <a:off x="1166207" y="450056"/>
            <a:ext cx="4929793" cy="5957887"/>
          </a:xfrm>
          <a:prstGeom prst="rect">
            <a:avLst/>
          </a:prstGeom>
          <a:ln w="28575">
            <a:solidFill>
              <a:schemeClr val="tx1"/>
            </a:solidFill>
          </a:ln>
        </p:spPr>
      </p:pic>
      <p:pic>
        <p:nvPicPr>
          <p:cNvPr id="7" name="Picture 6">
            <a:extLst>
              <a:ext uri="{FF2B5EF4-FFF2-40B4-BE49-F238E27FC236}">
                <a16:creationId xmlns:a16="http://schemas.microsoft.com/office/drawing/2014/main" id="{5960792F-01A3-C9F9-9F3A-C4EDE47F5DD2}"/>
              </a:ext>
            </a:extLst>
          </p:cNvPr>
          <p:cNvPicPr>
            <a:picLocks noChangeAspect="1"/>
          </p:cNvPicPr>
          <p:nvPr/>
        </p:nvPicPr>
        <p:blipFill>
          <a:blip r:embed="rId3"/>
          <a:stretch>
            <a:fillRect/>
          </a:stretch>
        </p:blipFill>
        <p:spPr>
          <a:xfrm>
            <a:off x="6743450" y="1630203"/>
            <a:ext cx="5007195" cy="3932397"/>
          </a:xfrm>
          <a:prstGeom prst="rect">
            <a:avLst/>
          </a:prstGeom>
          <a:ln w="28575">
            <a:solidFill>
              <a:schemeClr val="tx1"/>
            </a:solidFill>
          </a:ln>
        </p:spPr>
      </p:pic>
    </p:spTree>
    <p:extLst>
      <p:ext uri="{BB962C8B-B14F-4D97-AF65-F5344CB8AC3E}">
        <p14:creationId xmlns:p14="http://schemas.microsoft.com/office/powerpoint/2010/main" val="1227262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DDF24C-B552-126C-CD93-C90B3178A1B1}"/>
              </a:ext>
            </a:extLst>
          </p:cNvPr>
          <p:cNvSpPr txBox="1"/>
          <p:nvPr/>
        </p:nvSpPr>
        <p:spPr>
          <a:xfrm>
            <a:off x="7584830" y="1364454"/>
            <a:ext cx="3962400" cy="2677656"/>
          </a:xfrm>
          <a:prstGeom prst="rect">
            <a:avLst/>
          </a:prstGeom>
          <a:noFill/>
          <a:ln w="19050">
            <a:solidFill>
              <a:schemeClr val="tx1"/>
            </a:solidFill>
          </a:ln>
        </p:spPr>
        <p:txBody>
          <a:bodyPr wrap="square">
            <a:spAutoFit/>
          </a:bodyPr>
          <a:lstStyle/>
          <a:p>
            <a:r>
              <a:rPr lang="en-US" sz="2400">
                <a:effectLst/>
                <a:latin typeface="Calibri" panose="020F0502020204030204" pitchFamily="34" charset="0"/>
                <a:ea typeface="Calibri" panose="020F0502020204030204" pitchFamily="34" charset="0"/>
                <a:cs typeface="Times New Roman" panose="02020603050405020304" pitchFamily="18" charset="0"/>
              </a:rPr>
              <a:t>Roald Dahl loved candy. </a:t>
            </a:r>
          </a:p>
          <a:p>
            <a:r>
              <a:rPr lang="en-US" sz="2400">
                <a:effectLst/>
                <a:latin typeface="Calibri" panose="020F0502020204030204" pitchFamily="34" charset="0"/>
                <a:ea typeface="Calibri" panose="020F0502020204030204" pitchFamily="34" charset="0"/>
                <a:cs typeface="Times New Roman" panose="02020603050405020304" pitchFamily="18" charset="0"/>
              </a:rPr>
              <a:t>In fact, while attending boarding school he and his classmates were taste-testers for Cadbury’s Chocolates. This delicious experience left a lasting impression. </a:t>
            </a:r>
            <a:endParaRPr lang="en-US" sz="2400"/>
          </a:p>
        </p:txBody>
      </p:sp>
      <p:sp>
        <p:nvSpPr>
          <p:cNvPr id="6" name="TextBox 5">
            <a:extLst>
              <a:ext uri="{FF2B5EF4-FFF2-40B4-BE49-F238E27FC236}">
                <a16:creationId xmlns:a16="http://schemas.microsoft.com/office/drawing/2014/main" id="{7A9CE1A0-E538-DBC3-E68D-6AA746FEF3FB}"/>
              </a:ext>
            </a:extLst>
          </p:cNvPr>
          <p:cNvSpPr txBox="1"/>
          <p:nvPr/>
        </p:nvSpPr>
        <p:spPr>
          <a:xfrm>
            <a:off x="1493520" y="365760"/>
            <a:ext cx="5699760" cy="523220"/>
          </a:xfrm>
          <a:prstGeom prst="rect">
            <a:avLst/>
          </a:prstGeom>
          <a:noFill/>
        </p:spPr>
        <p:txBody>
          <a:bodyPr wrap="square" rtlCol="0">
            <a:spAutoFit/>
          </a:bodyPr>
          <a:lstStyle/>
          <a:p>
            <a:pPr algn="ctr"/>
            <a:r>
              <a:rPr lang="en-US" sz="2800">
                <a:latin typeface="Ravie" panose="04040805050809020602" pitchFamily="82" charset="0"/>
              </a:rPr>
              <a:t>Enrichment Activities</a:t>
            </a:r>
          </a:p>
        </p:txBody>
      </p:sp>
      <p:pic>
        <p:nvPicPr>
          <p:cNvPr id="8" name="Picture 7">
            <a:extLst>
              <a:ext uri="{FF2B5EF4-FFF2-40B4-BE49-F238E27FC236}">
                <a16:creationId xmlns:a16="http://schemas.microsoft.com/office/drawing/2014/main" id="{639A555C-8B2B-5CA5-76F2-DD1A379C93ED}"/>
              </a:ext>
            </a:extLst>
          </p:cNvPr>
          <p:cNvPicPr>
            <a:picLocks noChangeAspect="1"/>
          </p:cNvPicPr>
          <p:nvPr/>
        </p:nvPicPr>
        <p:blipFill>
          <a:blip r:embed="rId2"/>
          <a:stretch>
            <a:fillRect/>
          </a:stretch>
        </p:blipFill>
        <p:spPr>
          <a:xfrm>
            <a:off x="2127885" y="898237"/>
            <a:ext cx="4876653" cy="5775960"/>
          </a:xfrm>
          <a:prstGeom prst="rect">
            <a:avLst/>
          </a:prstGeom>
          <a:ln w="38100">
            <a:solidFill>
              <a:schemeClr val="tx1"/>
            </a:solidFill>
          </a:ln>
        </p:spPr>
      </p:pic>
      <p:pic>
        <p:nvPicPr>
          <p:cNvPr id="7170" name="Picture 2" descr="Ranking Wonka's I Am What You Would Call A Candy… By Colin Lopez Medium |  peacecommission.kdsg.gov.ng">
            <a:extLst>
              <a:ext uri="{FF2B5EF4-FFF2-40B4-BE49-F238E27FC236}">
                <a16:creationId xmlns:a16="http://schemas.microsoft.com/office/drawing/2014/main" id="{B8277FCF-4B79-D097-E56F-3D9A63D7A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077" y="4044791"/>
            <a:ext cx="2689125" cy="251793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5E5347-4942-4EA3-AC09-78ACF74E612C}"/>
              </a:ext>
            </a:extLst>
          </p:cNvPr>
          <p:cNvSpPr/>
          <p:nvPr/>
        </p:nvSpPr>
        <p:spPr>
          <a:xfrm>
            <a:off x="3836956" y="1566528"/>
            <a:ext cx="7503113" cy="3785652"/>
          </a:xfrm>
          <a:prstGeom prst="rect">
            <a:avLst/>
          </a:prstGeom>
        </p:spPr>
        <p:txBody>
          <a:bodyPr wrap="square" lIns="91440" tIns="45720" rIns="91440" bIns="45720" anchor="t">
            <a:spAutoFit/>
          </a:bodyPr>
          <a:lstStyle/>
          <a:p>
            <a:r>
              <a:rPr lang="en-US" sz="2400" b="1">
                <a:latin typeface="Calibri Light"/>
                <a:ea typeface="Calibri"/>
                <a:cs typeface="Calibri Light"/>
              </a:rPr>
              <a:t>Lynne Farrell Stover </a:t>
            </a:r>
            <a:r>
              <a:rPr lang="en-US" sz="2400">
                <a:latin typeface="Calibri Light"/>
                <a:ea typeface="Calibri"/>
                <a:cs typeface="Calibri Light"/>
              </a:rPr>
              <a:t>is currently a Teacher Consultant at the James Madison University Center for Economic Education.  Prior to this, she spent thirty-three years in public education where she enjoyed various teaching assignments including classroom teacher, gifted education specialist, and librarian. She is the author of over fifty educational articles and eight teacher resource books. She is the recipient of the 2022 NAEE Platinum Curriculum Award for her lessons developed for Virginia’s Reading Makes Cents Program. </a:t>
            </a:r>
            <a:endParaRPr lang="en-US" sz="2400">
              <a:latin typeface="Calibri Light"/>
              <a:ea typeface="Calibri" panose="020F0502020204030204" pitchFamily="34" charset="0"/>
              <a:cs typeface="Calibri Light"/>
            </a:endParaRPr>
          </a:p>
        </p:txBody>
      </p:sp>
      <p:sp>
        <p:nvSpPr>
          <p:cNvPr id="6" name="Rectangle 5">
            <a:extLst>
              <a:ext uri="{FF2B5EF4-FFF2-40B4-BE49-F238E27FC236}">
                <a16:creationId xmlns:a16="http://schemas.microsoft.com/office/drawing/2014/main" id="{5F779C3B-1DC2-4DF7-AD2A-82A232D3DE8D}"/>
              </a:ext>
            </a:extLst>
          </p:cNvPr>
          <p:cNvSpPr/>
          <p:nvPr/>
        </p:nvSpPr>
        <p:spPr>
          <a:xfrm>
            <a:off x="1358283" y="5171546"/>
            <a:ext cx="1933543" cy="369332"/>
          </a:xfrm>
          <a:prstGeom prst="rect">
            <a:avLst/>
          </a:prstGeom>
        </p:spPr>
        <p:txBody>
          <a:bodyPr wrap="none" lIns="91440" tIns="45720" rIns="91440" bIns="45720" anchor="t">
            <a:spAutoFit/>
          </a:bodyPr>
          <a:lstStyle/>
          <a:p>
            <a:pPr algn="ctr"/>
            <a:r>
              <a:rPr lang="en-US">
                <a:solidFill>
                  <a:srgbClr val="450084"/>
                </a:solidFill>
                <a:latin typeface="Calibri Light"/>
                <a:ea typeface="Calibri Light"/>
                <a:cs typeface="Calibri Light"/>
                <a:hlinkClick r:id="rId2">
                  <a:extLst>
                    <a:ext uri="{A12FA001-AC4F-418D-AE19-62706E023703}">
                      <ahyp:hlinkClr xmlns:ahyp="http://schemas.microsoft.com/office/drawing/2018/hyperlinkcolor" val="tx"/>
                    </a:ext>
                  </a:extLst>
                </a:hlinkClick>
              </a:rPr>
              <a:t>stoverlf@jmu.edu</a:t>
            </a:r>
            <a:r>
              <a:rPr lang="en-US">
                <a:solidFill>
                  <a:srgbClr val="450084"/>
                </a:solidFill>
                <a:latin typeface="Calibri Light"/>
                <a:ea typeface="Calibri Light"/>
                <a:cs typeface="Calibri Light"/>
              </a:rPr>
              <a:t> </a:t>
            </a:r>
          </a:p>
        </p:txBody>
      </p:sp>
      <p:sp>
        <p:nvSpPr>
          <p:cNvPr id="10" name="TextBox 9">
            <a:extLst>
              <a:ext uri="{FF2B5EF4-FFF2-40B4-BE49-F238E27FC236}">
                <a16:creationId xmlns:a16="http://schemas.microsoft.com/office/drawing/2014/main" id="{BC26613A-A80A-4784-95B9-7EA1E3003652}"/>
              </a:ext>
            </a:extLst>
          </p:cNvPr>
          <p:cNvSpPr txBox="1"/>
          <p:nvPr/>
        </p:nvSpPr>
        <p:spPr>
          <a:xfrm>
            <a:off x="811070" y="438953"/>
            <a:ext cx="8933773"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a:ln>
                  <a:noFill/>
                </a:ln>
                <a:solidFill>
                  <a:srgbClr val="000000"/>
                </a:solidFill>
                <a:effectLst/>
                <a:uFillTx/>
                <a:latin typeface="+mn-lt"/>
                <a:ea typeface="+mn-ea"/>
                <a:cs typeface="+mn-cs"/>
                <a:sym typeface="Calibri"/>
              </a:rPr>
              <a:t>Presenter</a:t>
            </a:r>
          </a:p>
        </p:txBody>
      </p:sp>
      <p:pic>
        <p:nvPicPr>
          <p:cNvPr id="4" name="Picture 3">
            <a:extLst>
              <a:ext uri="{FF2B5EF4-FFF2-40B4-BE49-F238E27FC236}">
                <a16:creationId xmlns:a16="http://schemas.microsoft.com/office/drawing/2014/main" id="{BA0FB468-8797-9F82-403E-A0E62B32F844}"/>
              </a:ext>
            </a:extLst>
          </p:cNvPr>
          <p:cNvPicPr>
            <a:picLocks noChangeAspect="1"/>
          </p:cNvPicPr>
          <p:nvPr/>
        </p:nvPicPr>
        <p:blipFill>
          <a:blip r:embed="rId3"/>
          <a:stretch>
            <a:fillRect/>
          </a:stretch>
        </p:blipFill>
        <p:spPr>
          <a:xfrm>
            <a:off x="1122276" y="1642790"/>
            <a:ext cx="2419743" cy="3275074"/>
          </a:xfrm>
          <a:prstGeom prst="rect">
            <a:avLst/>
          </a:prstGeom>
          <a:ln w="12700">
            <a:solidFill>
              <a:schemeClr val="tx1"/>
            </a:solidFill>
          </a:ln>
        </p:spPr>
      </p:pic>
    </p:spTree>
    <p:extLst>
      <p:ext uri="{BB962C8B-B14F-4D97-AF65-F5344CB8AC3E}">
        <p14:creationId xmlns:p14="http://schemas.microsoft.com/office/powerpoint/2010/main" val="1144693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C8EBC6-5C48-69E8-FC1D-198173C79582}"/>
              </a:ext>
            </a:extLst>
          </p:cNvPr>
          <p:cNvPicPr>
            <a:picLocks noChangeAspect="1"/>
          </p:cNvPicPr>
          <p:nvPr/>
        </p:nvPicPr>
        <p:blipFill>
          <a:blip r:embed="rId2"/>
          <a:stretch>
            <a:fillRect/>
          </a:stretch>
        </p:blipFill>
        <p:spPr>
          <a:xfrm>
            <a:off x="2186939" y="281940"/>
            <a:ext cx="5729263" cy="6294120"/>
          </a:xfrm>
          <a:prstGeom prst="rect">
            <a:avLst/>
          </a:prstGeom>
          <a:ln w="19050">
            <a:solidFill>
              <a:schemeClr val="tx1"/>
            </a:solidFill>
          </a:ln>
        </p:spPr>
      </p:pic>
      <p:pic>
        <p:nvPicPr>
          <p:cNvPr id="6146" name="Picture 2">
            <a:extLst>
              <a:ext uri="{FF2B5EF4-FFF2-40B4-BE49-F238E27FC236}">
                <a16:creationId xmlns:a16="http://schemas.microsoft.com/office/drawing/2014/main" id="{F8D36943-9882-A56D-D2E7-7DA9AC4E5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418" y="4907280"/>
            <a:ext cx="1530729" cy="14658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AFF4328-1221-6504-FBFC-E0C1904823E7}"/>
              </a:ext>
            </a:extLst>
          </p:cNvPr>
          <p:cNvPicPr>
            <a:picLocks noChangeAspect="1"/>
          </p:cNvPicPr>
          <p:nvPr/>
        </p:nvPicPr>
        <p:blipFill>
          <a:blip r:embed="rId4"/>
          <a:stretch>
            <a:fillRect/>
          </a:stretch>
        </p:blipFill>
        <p:spPr>
          <a:xfrm>
            <a:off x="8677752" y="2252300"/>
            <a:ext cx="2960419" cy="2075860"/>
          </a:xfrm>
          <a:prstGeom prst="rect">
            <a:avLst/>
          </a:prstGeom>
          <a:ln w="19050">
            <a:solidFill>
              <a:schemeClr val="tx1"/>
            </a:solidFill>
          </a:ln>
        </p:spPr>
      </p:pic>
    </p:spTree>
    <p:extLst>
      <p:ext uri="{BB962C8B-B14F-4D97-AF65-F5344CB8AC3E}">
        <p14:creationId xmlns:p14="http://schemas.microsoft.com/office/powerpoint/2010/main" val="4255748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circle on a white background&#10;&#10;Description automatically generated">
            <a:extLst>
              <a:ext uri="{FF2B5EF4-FFF2-40B4-BE49-F238E27FC236}">
                <a16:creationId xmlns:a16="http://schemas.microsoft.com/office/drawing/2014/main" id="{1B64FC28-A0D7-C218-5830-49009C7BCF4D}"/>
              </a:ext>
            </a:extLst>
          </p:cNvPr>
          <p:cNvPicPr>
            <a:picLocks noChangeAspect="1"/>
          </p:cNvPicPr>
          <p:nvPr/>
        </p:nvPicPr>
        <p:blipFill>
          <a:blip r:embed="rId3"/>
          <a:stretch>
            <a:fillRect/>
          </a:stretch>
        </p:blipFill>
        <p:spPr>
          <a:xfrm>
            <a:off x="-1245" y="-1"/>
            <a:ext cx="11098463" cy="6858000"/>
          </a:xfrm>
          <a:prstGeom prst="rect">
            <a:avLst/>
          </a:prstGeom>
        </p:spPr>
      </p:pic>
      <p:pic>
        <p:nvPicPr>
          <p:cNvPr id="4" name="Picture 3" descr="A logo with green and grey swirls&#10;&#10;Description automatically generated">
            <a:extLst>
              <a:ext uri="{FF2B5EF4-FFF2-40B4-BE49-F238E27FC236}">
                <a16:creationId xmlns:a16="http://schemas.microsoft.com/office/drawing/2014/main" id="{7681FA8B-581B-881B-93E9-D7194F5E23B6}"/>
              </a:ext>
            </a:extLst>
          </p:cNvPr>
          <p:cNvPicPr>
            <a:picLocks noChangeAspect="1"/>
          </p:cNvPicPr>
          <p:nvPr/>
        </p:nvPicPr>
        <p:blipFill>
          <a:blip r:embed="rId4"/>
          <a:stretch>
            <a:fillRect/>
          </a:stretch>
        </p:blipFill>
        <p:spPr>
          <a:xfrm>
            <a:off x="599619" y="5069127"/>
            <a:ext cx="2600325" cy="1333500"/>
          </a:xfrm>
          <a:prstGeom prst="rect">
            <a:avLst/>
          </a:prstGeom>
        </p:spPr>
      </p:pic>
      <p:sp>
        <p:nvSpPr>
          <p:cNvPr id="7" name="TextBox 19">
            <a:extLst>
              <a:ext uri="{FF2B5EF4-FFF2-40B4-BE49-F238E27FC236}">
                <a16:creationId xmlns:a16="http://schemas.microsoft.com/office/drawing/2014/main" id="{C979FBF0-B829-A0A8-1289-A51E6E21A9BC}"/>
              </a:ext>
            </a:extLst>
          </p:cNvPr>
          <p:cNvSpPr txBox="1"/>
          <p:nvPr/>
        </p:nvSpPr>
        <p:spPr>
          <a:xfrm>
            <a:off x="699022" y="1432192"/>
            <a:ext cx="5015978" cy="280076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a:latin typeface="Ravie"/>
                <a:ea typeface="Calibri"/>
                <a:cs typeface="Times New Roman"/>
              </a:rPr>
              <a:t>Support Materials and Fun Stuff</a:t>
            </a:r>
            <a:endParaRPr lang="en-US" dirty="0"/>
          </a:p>
        </p:txBody>
      </p:sp>
      <p:pic>
        <p:nvPicPr>
          <p:cNvPr id="3" name="Picture 2" descr="A cartoon of a person and a child holding hands&#10;&#10;Description automatically generated">
            <a:extLst>
              <a:ext uri="{FF2B5EF4-FFF2-40B4-BE49-F238E27FC236}">
                <a16:creationId xmlns:a16="http://schemas.microsoft.com/office/drawing/2014/main" id="{85CC53E1-4D02-E7CE-4B08-4B4AB9F1B75C}"/>
              </a:ext>
            </a:extLst>
          </p:cNvPr>
          <p:cNvPicPr>
            <a:picLocks noChangeAspect="1"/>
          </p:cNvPicPr>
          <p:nvPr/>
        </p:nvPicPr>
        <p:blipFill>
          <a:blip r:embed="rId5"/>
          <a:stretch>
            <a:fillRect/>
          </a:stretch>
        </p:blipFill>
        <p:spPr>
          <a:xfrm>
            <a:off x="5114926" y="133910"/>
            <a:ext cx="6937562" cy="66013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0056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ook vs Movie | The One and Only Ivan – Birdie Bookworm">
            <a:extLst>
              <a:ext uri="{FF2B5EF4-FFF2-40B4-BE49-F238E27FC236}">
                <a16:creationId xmlns:a16="http://schemas.microsoft.com/office/drawing/2014/main" id="{258DD1F2-BE41-8035-B699-1C99DE7E3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67" y="4514917"/>
            <a:ext cx="2685345" cy="1894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60" name="Picture 16" descr="The Magician's Elephant (2023): The book vs the movie">
            <a:extLst>
              <a:ext uri="{FF2B5EF4-FFF2-40B4-BE49-F238E27FC236}">
                <a16:creationId xmlns:a16="http://schemas.microsoft.com/office/drawing/2014/main" id="{9462119E-DC7F-7088-74BB-18D4F350F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69" y="2152898"/>
            <a:ext cx="2690446" cy="20128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9BE334-43F9-B493-1DB5-EC248D33D3F5}"/>
              </a:ext>
            </a:extLst>
          </p:cNvPr>
          <p:cNvSpPr txBox="1"/>
          <p:nvPr/>
        </p:nvSpPr>
        <p:spPr>
          <a:xfrm>
            <a:off x="802433" y="635449"/>
            <a:ext cx="893312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800" b="1"/>
              <a:t>Possible “Books to Movies” Lesson Plans </a:t>
            </a:r>
            <a:r>
              <a:rPr kumimoji="0" lang="en-US" sz="2800" b="1" i="0" u="none" strike="noStrike" cap="none" spc="0" normalizeH="0" baseline="0">
                <a:ln>
                  <a:noFill/>
                </a:ln>
                <a:solidFill>
                  <a:srgbClr val="000000"/>
                </a:solidFill>
                <a:effectLst/>
                <a:uFillTx/>
                <a:latin typeface="+mn-lt"/>
                <a:ea typeface="+mn-ea"/>
                <a:cs typeface="+mn-cs"/>
                <a:sym typeface="Calibri"/>
              </a:rPr>
              <a:t>For Consideration</a:t>
            </a:r>
          </a:p>
        </p:txBody>
      </p:sp>
      <p:pic>
        <p:nvPicPr>
          <p:cNvPr id="6162" name="Picture 18" descr="Artemis Fowl (Artemis Fowl, Book 1) – Paperback By Colfer, Eoin – VERY GOOD  – ASA College: Florida">
            <a:extLst>
              <a:ext uri="{FF2B5EF4-FFF2-40B4-BE49-F238E27FC236}">
                <a16:creationId xmlns:a16="http://schemas.microsoft.com/office/drawing/2014/main" id="{0B2F6953-B21A-F465-7ABD-48D0739A94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7102" y="4559438"/>
            <a:ext cx="1421111" cy="20477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68" name="Picture 24" descr="Artemis Fowl (film) - Wikipedia">
            <a:extLst>
              <a:ext uri="{FF2B5EF4-FFF2-40B4-BE49-F238E27FC236}">
                <a16:creationId xmlns:a16="http://schemas.microsoft.com/office/drawing/2014/main" id="{F14B9FE4-9B51-7AD1-E6D7-ABA6D6177C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1739" y="4511057"/>
            <a:ext cx="1368871" cy="20200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9BAEC1-601A-8DAA-6221-E64B7E275861}"/>
              </a:ext>
            </a:extLst>
          </p:cNvPr>
          <p:cNvSpPr txBox="1"/>
          <p:nvPr/>
        </p:nvSpPr>
        <p:spPr>
          <a:xfrm>
            <a:off x="3495775" y="1508617"/>
            <a:ext cx="547875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US" sz="3600">
                <a:solidFill>
                  <a:srgbClr val="000000"/>
                </a:solidFill>
                <a:latin typeface="Calibri Light"/>
                <a:cs typeface="Calibri Light"/>
                <a:sym typeface="Calibri"/>
              </a:rPr>
              <a:t>Type your</a:t>
            </a:r>
            <a:r>
              <a:rPr kumimoji="0" lang="en-US" sz="3600" b="0" i="0" u="none" strike="noStrike" cap="none" spc="0" normalizeH="0" baseline="0">
                <a:ln>
                  <a:noFill/>
                </a:ln>
                <a:solidFill>
                  <a:srgbClr val="000000"/>
                </a:solidFill>
                <a:effectLst/>
                <a:uFillTx/>
                <a:latin typeface="Calibri Light"/>
                <a:cs typeface="Calibri Light"/>
                <a:sym typeface="Calibri"/>
              </a:rPr>
              <a:t> </a:t>
            </a:r>
            <a:r>
              <a:rPr lang="en-US" sz="3600">
                <a:solidFill>
                  <a:srgbClr val="000000"/>
                </a:solidFill>
                <a:latin typeface="Calibri Light"/>
                <a:cs typeface="Calibri Light"/>
                <a:sym typeface="Calibri"/>
              </a:rPr>
              <a:t>choice in the chat!</a:t>
            </a:r>
            <a:endParaRPr lang="en-US" sz="3600" b="0" i="0" u="none" strike="noStrike" cap="none" spc="0" normalizeH="0" baseline="0">
              <a:ln>
                <a:noFill/>
              </a:ln>
              <a:solidFill>
                <a:srgbClr val="000000"/>
              </a:solidFill>
              <a:effectLst/>
              <a:uFillTx/>
              <a:latin typeface="Calibri Light"/>
              <a:cs typeface="Calibri Light"/>
            </a:endParaRPr>
          </a:p>
        </p:txBody>
      </p:sp>
      <p:pic>
        <p:nvPicPr>
          <p:cNvPr id="4098" name="Picture 2" descr="Harold and the Purple Crayon (film) - Wikipedia">
            <a:extLst>
              <a:ext uri="{FF2B5EF4-FFF2-40B4-BE49-F238E27FC236}">
                <a16:creationId xmlns:a16="http://schemas.microsoft.com/office/drawing/2014/main" id="{C9340197-1C03-0021-799E-FE40C204D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4267" y="2741792"/>
            <a:ext cx="2283067" cy="31270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1A9BF59-8BC7-FDA6-6308-5BFCF0BE4BB3}"/>
              </a:ext>
            </a:extLst>
          </p:cNvPr>
          <p:cNvPicPr>
            <a:picLocks noChangeAspect="1"/>
          </p:cNvPicPr>
          <p:nvPr/>
        </p:nvPicPr>
        <p:blipFill>
          <a:blip r:embed="rId7"/>
          <a:stretch>
            <a:fillRect/>
          </a:stretch>
        </p:blipFill>
        <p:spPr>
          <a:xfrm>
            <a:off x="3870887" y="2681316"/>
            <a:ext cx="2230312" cy="3254776"/>
          </a:xfrm>
          <a:prstGeom prst="rect">
            <a:avLst/>
          </a:prstGeom>
          <a:ln>
            <a:noFill/>
          </a:ln>
          <a:effectLst>
            <a:outerShdw blurRad="190500" algn="tl" rotWithShape="0">
              <a:srgbClr val="000000">
                <a:alpha val="70000"/>
              </a:srgbClr>
            </a:outerShdw>
          </a:effectLst>
        </p:spPr>
      </p:pic>
      <p:pic>
        <p:nvPicPr>
          <p:cNvPr id="4100" name="Picture 4" descr="Pinocchio (2024) - IMDb">
            <a:extLst>
              <a:ext uri="{FF2B5EF4-FFF2-40B4-BE49-F238E27FC236}">
                <a16:creationId xmlns:a16="http://schemas.microsoft.com/office/drawing/2014/main" id="{812B6D25-7708-351B-AD57-831F7D24EF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7263" y="2156851"/>
            <a:ext cx="1427360" cy="21410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2" name="Picture 6" descr="Pinocchio by Carlo Collodi - Bookworm Hanoi">
            <a:extLst>
              <a:ext uri="{FF2B5EF4-FFF2-40B4-BE49-F238E27FC236}">
                <a16:creationId xmlns:a16="http://schemas.microsoft.com/office/drawing/2014/main" id="{3CE061C6-67F6-BAD9-1E84-A8340B8817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0525" y="2161262"/>
            <a:ext cx="1370266" cy="21410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01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15B07-1B30-268A-81FD-2A81FCE2B7BC}"/>
              </a:ext>
            </a:extLst>
          </p:cNvPr>
          <p:cNvPicPr>
            <a:picLocks noChangeAspect="1"/>
          </p:cNvPicPr>
          <p:nvPr/>
        </p:nvPicPr>
        <p:blipFill>
          <a:blip r:embed="rId2"/>
          <a:stretch>
            <a:fillRect/>
          </a:stretch>
        </p:blipFill>
        <p:spPr>
          <a:xfrm rot="21115824">
            <a:off x="3186525" y="3831842"/>
            <a:ext cx="1549858" cy="2071594"/>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54FD915E-7B36-01BB-3148-2F8C287CCEF4}"/>
              </a:ext>
            </a:extLst>
          </p:cNvPr>
          <p:cNvPicPr>
            <a:picLocks noChangeAspect="1"/>
          </p:cNvPicPr>
          <p:nvPr/>
        </p:nvPicPr>
        <p:blipFill>
          <a:blip r:embed="rId3"/>
          <a:stretch>
            <a:fillRect/>
          </a:stretch>
        </p:blipFill>
        <p:spPr>
          <a:xfrm>
            <a:off x="5114358" y="203435"/>
            <a:ext cx="4412653" cy="5791048"/>
          </a:xfrm>
          <a:prstGeom prst="rect">
            <a:avLst/>
          </a:prstGeom>
          <a:ln w="76200">
            <a:solidFill>
              <a:srgbClr val="0070C0"/>
            </a:solidFill>
          </a:ln>
        </p:spPr>
      </p:pic>
      <p:pic>
        <p:nvPicPr>
          <p:cNvPr id="7" name="Picture 6">
            <a:extLst>
              <a:ext uri="{FF2B5EF4-FFF2-40B4-BE49-F238E27FC236}">
                <a16:creationId xmlns:a16="http://schemas.microsoft.com/office/drawing/2014/main" id="{1EEEA612-4A7F-D267-4A8F-EA92248B643D}"/>
              </a:ext>
            </a:extLst>
          </p:cNvPr>
          <p:cNvPicPr>
            <a:picLocks noChangeAspect="1"/>
          </p:cNvPicPr>
          <p:nvPr/>
        </p:nvPicPr>
        <p:blipFill>
          <a:blip r:embed="rId4"/>
          <a:stretch>
            <a:fillRect/>
          </a:stretch>
        </p:blipFill>
        <p:spPr>
          <a:xfrm rot="21126554">
            <a:off x="1016842" y="1737180"/>
            <a:ext cx="1631496" cy="2182829"/>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DB90CAA8-473E-EABA-A671-C8418AEE6204}"/>
              </a:ext>
            </a:extLst>
          </p:cNvPr>
          <p:cNvPicPr>
            <a:picLocks noChangeAspect="1"/>
          </p:cNvPicPr>
          <p:nvPr/>
        </p:nvPicPr>
        <p:blipFill>
          <a:blip r:embed="rId5"/>
          <a:stretch>
            <a:fillRect/>
          </a:stretch>
        </p:blipFill>
        <p:spPr>
          <a:xfrm rot="337976">
            <a:off x="1925365" y="2900079"/>
            <a:ext cx="1653182" cy="2030364"/>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B422C6A6-5A03-62DB-3B73-6884A3095002}"/>
              </a:ext>
            </a:extLst>
          </p:cNvPr>
          <p:cNvSpPr txBox="1"/>
          <p:nvPr/>
        </p:nvSpPr>
        <p:spPr>
          <a:xfrm>
            <a:off x="849998" y="380175"/>
            <a:ext cx="321432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a:ln>
                  <a:noFill/>
                </a:ln>
                <a:solidFill>
                  <a:srgbClr val="FF0000"/>
                </a:solidFill>
                <a:effectLst/>
                <a:uFillTx/>
                <a:latin typeface="+mn-lt"/>
                <a:ea typeface="+mn-ea"/>
                <a:cs typeface="+mn-cs"/>
                <a:sym typeface="Calibri"/>
              </a:rPr>
              <a:t>CHOICES!</a:t>
            </a:r>
            <a:endParaRPr lang="en-US">
              <a:ea typeface="+mn-ea"/>
              <a:cs typeface="+mn-cs"/>
            </a:endParaRPr>
          </a:p>
        </p:txBody>
      </p:sp>
      <p:sp>
        <p:nvSpPr>
          <p:cNvPr id="5" name="TextBox 4">
            <a:extLst>
              <a:ext uri="{FF2B5EF4-FFF2-40B4-BE49-F238E27FC236}">
                <a16:creationId xmlns:a16="http://schemas.microsoft.com/office/drawing/2014/main" id="{D37A475F-03EA-7631-2A90-E5F6A2C328D0}"/>
              </a:ext>
            </a:extLst>
          </p:cNvPr>
          <p:cNvSpPr txBox="1"/>
          <p:nvPr/>
        </p:nvSpPr>
        <p:spPr>
          <a:xfrm>
            <a:off x="163794" y="6193258"/>
            <a:ext cx="1201540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a:latin typeface="Calibri Light"/>
                <a:cs typeface="Calibri Light"/>
                <a:hlinkClick r:id="rId6"/>
              </a:rPr>
              <a:t>https://piecesoflearning.com/product/from-the-big-screen-to-the-classroom-6th/</a:t>
            </a:r>
            <a:r>
              <a:rPr lang="en-US">
                <a:latin typeface="Calibri Light"/>
                <a:cs typeface="Calibri Light"/>
              </a:rPr>
              <a:t> </a:t>
            </a:r>
            <a:endParaRPr lang="en-US"/>
          </a:p>
        </p:txBody>
      </p:sp>
      <p:pic>
        <p:nvPicPr>
          <p:cNvPr id="10" name="Picture 9">
            <a:extLst>
              <a:ext uri="{FF2B5EF4-FFF2-40B4-BE49-F238E27FC236}">
                <a16:creationId xmlns:a16="http://schemas.microsoft.com/office/drawing/2014/main" id="{750B1875-AA3C-9B96-1E1B-93FE44B4012E}"/>
              </a:ext>
            </a:extLst>
          </p:cNvPr>
          <p:cNvPicPr>
            <a:picLocks noChangeAspect="1"/>
          </p:cNvPicPr>
          <p:nvPr/>
        </p:nvPicPr>
        <p:blipFill>
          <a:blip r:embed="rId7"/>
          <a:stretch>
            <a:fillRect/>
          </a:stretch>
        </p:blipFill>
        <p:spPr>
          <a:xfrm>
            <a:off x="9936244" y="4077944"/>
            <a:ext cx="2034048" cy="10940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9561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82911-15DF-4F7A-5044-CE760EBB92C9}"/>
              </a:ext>
            </a:extLst>
          </p:cNvPr>
          <p:cNvSpPr>
            <a:spLocks noGrp="1"/>
          </p:cNvSpPr>
          <p:nvPr>
            <p:ph type="sldNum" sz="quarter" idx="4"/>
          </p:nvPr>
        </p:nvSpPr>
        <p:spPr/>
        <p:txBody>
          <a:bodyPr/>
          <a:lstStyle/>
          <a:p>
            <a:fld id="{FAEE96CF-4053-2149-B5F9-FD566E7161CA}" type="slidenum">
              <a:rPr lang="en-US" smtClean="0"/>
              <a:pPr/>
              <a:t>34</a:t>
            </a:fld>
            <a:endParaRPr lang="en-US"/>
          </a:p>
        </p:txBody>
      </p:sp>
      <p:pic>
        <p:nvPicPr>
          <p:cNvPr id="4" name="Picture 3">
            <a:extLst>
              <a:ext uri="{FF2B5EF4-FFF2-40B4-BE49-F238E27FC236}">
                <a16:creationId xmlns:a16="http://schemas.microsoft.com/office/drawing/2014/main" id="{1941C37F-054B-019F-DFDC-327131B01E38}"/>
              </a:ext>
            </a:extLst>
          </p:cNvPr>
          <p:cNvPicPr>
            <a:picLocks noChangeAspect="1"/>
          </p:cNvPicPr>
          <p:nvPr/>
        </p:nvPicPr>
        <p:blipFill>
          <a:blip r:embed="rId2"/>
          <a:stretch>
            <a:fillRect/>
          </a:stretch>
        </p:blipFill>
        <p:spPr>
          <a:xfrm>
            <a:off x="4616112" y="284998"/>
            <a:ext cx="4843595" cy="6455092"/>
          </a:xfrm>
          <a:prstGeom prst="rect">
            <a:avLst/>
          </a:prstGeom>
          <a:ln w="12700">
            <a:solidFill>
              <a:schemeClr val="tx1"/>
            </a:solidFill>
          </a:ln>
        </p:spPr>
      </p:pic>
      <p:pic>
        <p:nvPicPr>
          <p:cNvPr id="6" name="Picture 5">
            <a:extLst>
              <a:ext uri="{FF2B5EF4-FFF2-40B4-BE49-F238E27FC236}">
                <a16:creationId xmlns:a16="http://schemas.microsoft.com/office/drawing/2014/main" id="{37601CB7-63E6-D860-52E6-BC40B90BEEAE}"/>
              </a:ext>
            </a:extLst>
          </p:cNvPr>
          <p:cNvPicPr>
            <a:picLocks noChangeAspect="1"/>
          </p:cNvPicPr>
          <p:nvPr/>
        </p:nvPicPr>
        <p:blipFill>
          <a:blip r:embed="rId3"/>
          <a:stretch>
            <a:fillRect/>
          </a:stretch>
        </p:blipFill>
        <p:spPr>
          <a:xfrm>
            <a:off x="525287" y="1718684"/>
            <a:ext cx="3856014" cy="4712403"/>
          </a:xfrm>
          <a:prstGeom prst="rect">
            <a:avLst/>
          </a:prstGeom>
          <a:ln w="12700">
            <a:solidFill>
              <a:schemeClr val="tx1"/>
            </a:solidFill>
          </a:ln>
        </p:spPr>
      </p:pic>
      <p:pic>
        <p:nvPicPr>
          <p:cNvPr id="8" name="Picture 7">
            <a:extLst>
              <a:ext uri="{FF2B5EF4-FFF2-40B4-BE49-F238E27FC236}">
                <a16:creationId xmlns:a16="http://schemas.microsoft.com/office/drawing/2014/main" id="{12347579-5E01-592F-854B-E30CF61508A7}"/>
              </a:ext>
            </a:extLst>
          </p:cNvPr>
          <p:cNvPicPr>
            <a:picLocks noChangeAspect="1"/>
          </p:cNvPicPr>
          <p:nvPr/>
        </p:nvPicPr>
        <p:blipFill>
          <a:blip r:embed="rId4"/>
          <a:stretch>
            <a:fillRect/>
          </a:stretch>
        </p:blipFill>
        <p:spPr>
          <a:xfrm>
            <a:off x="9790928" y="2221755"/>
            <a:ext cx="1685925" cy="3476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66A0C645-9B8B-B713-D0E6-0517B6182AD9}"/>
              </a:ext>
            </a:extLst>
          </p:cNvPr>
          <p:cNvSpPr txBox="1"/>
          <p:nvPr/>
        </p:nvSpPr>
        <p:spPr>
          <a:xfrm>
            <a:off x="743000" y="466427"/>
            <a:ext cx="3417278" cy="646331"/>
          </a:xfrm>
          <a:prstGeom prst="rect">
            <a:avLst/>
          </a:prstGeom>
          <a:noFill/>
        </p:spPr>
        <p:txBody>
          <a:bodyPr wrap="square" rtlCol="0">
            <a:spAutoFit/>
          </a:bodyPr>
          <a:lstStyle/>
          <a:p>
            <a:r>
              <a:rPr lang="en-US" sz="3600">
                <a:latin typeface="Ravie" panose="04040805050809020602" pitchFamily="82" charset="0"/>
              </a:rPr>
              <a:t>Fun Trivia</a:t>
            </a:r>
          </a:p>
        </p:txBody>
      </p:sp>
    </p:spTree>
    <p:extLst>
      <p:ext uri="{BB962C8B-B14F-4D97-AF65-F5344CB8AC3E}">
        <p14:creationId xmlns:p14="http://schemas.microsoft.com/office/powerpoint/2010/main" val="3657630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35</a:t>
            </a:fld>
            <a:endParaRPr lang="en-US"/>
          </a:p>
        </p:txBody>
      </p:sp>
      <p:sp>
        <p:nvSpPr>
          <p:cNvPr id="3" name="TextBox 2">
            <a:extLst>
              <a:ext uri="{FF2B5EF4-FFF2-40B4-BE49-F238E27FC236}">
                <a16:creationId xmlns:a16="http://schemas.microsoft.com/office/drawing/2014/main" id="{008D6ABA-D514-E224-C27F-45646847C0F6}"/>
              </a:ext>
            </a:extLst>
          </p:cNvPr>
          <p:cNvSpPr txBox="1"/>
          <p:nvPr/>
        </p:nvSpPr>
        <p:spPr>
          <a:xfrm>
            <a:off x="335280" y="1796241"/>
            <a:ext cx="1153229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r>
              <a:rPr lang="en-US" sz="2800" i="1">
                <a:solidFill>
                  <a:srgbClr val="2A3C42"/>
                </a:solidFill>
                <a:effectLst/>
                <a:highlight>
                  <a:srgbClr val="FFFFFF"/>
                </a:highlight>
                <a:ea typeface="Times New Roman" panose="02020603050405020304" pitchFamily="18" charset="0"/>
              </a:rPr>
              <a:t>Willy Wonka and the Chocolate</a:t>
            </a:r>
            <a:r>
              <a:rPr lang="en-US" sz="2800">
                <a:solidFill>
                  <a:srgbClr val="2A3C42"/>
                </a:solidFill>
                <a:effectLst/>
                <a:highlight>
                  <a:srgbClr val="FFFFFF"/>
                </a:highlight>
                <a:ea typeface="Times New Roman" panose="02020603050405020304" pitchFamily="18" charset="0"/>
              </a:rPr>
              <a:t> Factory appears to be a rags-to-riches story. Charlie Bucket, a poor boy, gets a lucky break, and through his moral righteousness makes all his dreams come true. </a:t>
            </a:r>
          </a:p>
          <a:p>
            <a:pPr marL="0" marR="0"/>
            <a:r>
              <a:rPr lang="en-US" sz="2800">
                <a:solidFill>
                  <a:srgbClr val="2A3C42"/>
                </a:solidFill>
                <a:effectLst/>
                <a:highlight>
                  <a:srgbClr val="FFFFFF"/>
                </a:highlight>
                <a:ea typeface="Times New Roman" panose="02020603050405020304" pitchFamily="18" charset="0"/>
              </a:rPr>
              <a:t>In the last line of the movie, Willy Wonka says:</a:t>
            </a:r>
            <a:endParaRPr lang="en-US" sz="2800">
              <a:effectLst/>
              <a:highlight>
                <a:srgbClr val="FFFFFF"/>
              </a:highlight>
              <a:ea typeface="Times New Roman" panose="02020603050405020304" pitchFamily="18" charset="0"/>
            </a:endParaRPr>
          </a:p>
          <a:p>
            <a:pPr marL="0" marR="0">
              <a:spcBef>
                <a:spcPts val="0"/>
              </a:spcBef>
              <a:spcAft>
                <a:spcPts val="0"/>
              </a:spcAft>
            </a:pPr>
            <a:r>
              <a:rPr lang="en-US" sz="2800">
                <a:solidFill>
                  <a:srgbClr val="2A3C42"/>
                </a:solidFill>
                <a:effectLst/>
                <a:highlight>
                  <a:srgbClr val="FFFFFF"/>
                </a:highlight>
                <a:ea typeface="Times New Roman" panose="02020603050405020304" pitchFamily="18" charset="0"/>
              </a:rPr>
              <a:t>“But Charlie...don't forget what happened to the man who suddenly got everything he always wanted.</a:t>
            </a:r>
            <a:r>
              <a:rPr lang="en-US" sz="2800">
                <a:highlight>
                  <a:srgbClr val="FFFFFF"/>
                </a:highlight>
                <a:ea typeface="Times New Roman" panose="02020603050405020304" pitchFamily="18" charset="0"/>
              </a:rPr>
              <a:t> </a:t>
            </a:r>
            <a:r>
              <a:rPr lang="en-US" sz="2800">
                <a:solidFill>
                  <a:srgbClr val="2A3C42"/>
                </a:solidFill>
                <a:effectLst/>
                <a:highlight>
                  <a:srgbClr val="FFFFFF"/>
                </a:highlight>
                <a:ea typeface="Times New Roman" panose="02020603050405020304" pitchFamily="18" charset="0"/>
              </a:rPr>
              <a:t>He lived happily ever after.”</a:t>
            </a:r>
            <a:endParaRPr lang="en-US" sz="2800">
              <a:effectLst/>
              <a:highlight>
                <a:srgbClr val="FFFFFF"/>
              </a:highlight>
              <a:ea typeface="Times New Roman" panose="02020603050405020304" pitchFamily="18" charset="0"/>
            </a:endParaRPr>
          </a:p>
          <a:p>
            <a:pPr marL="0" marR="0" algn="l"/>
            <a:endParaRPr lang="en-US" sz="2800">
              <a:solidFill>
                <a:srgbClr val="2A3C42"/>
              </a:solidFill>
              <a:effectLst/>
              <a:highlight>
                <a:srgbClr val="FFFFFF"/>
              </a:highlight>
              <a:ea typeface="Times New Roman" panose="02020603050405020304" pitchFamily="18" charset="0"/>
            </a:endParaRPr>
          </a:p>
          <a:p>
            <a:pPr marL="0" marR="0" algn="l"/>
            <a:r>
              <a:rPr lang="en-US" sz="2800">
                <a:solidFill>
                  <a:srgbClr val="2A3C42"/>
                </a:solidFill>
                <a:effectLst/>
                <a:highlight>
                  <a:srgbClr val="FFFFFF"/>
                </a:highlight>
                <a:ea typeface="Times New Roman" panose="02020603050405020304" pitchFamily="18" charset="0"/>
              </a:rPr>
              <a:t>Consider this: </a:t>
            </a:r>
          </a:p>
          <a:p>
            <a:pPr marL="0" marR="0" algn="l"/>
            <a:r>
              <a:rPr lang="en-US" sz="2800">
                <a:solidFill>
                  <a:srgbClr val="2A3C42"/>
                </a:solidFill>
                <a:effectLst/>
                <a:highlight>
                  <a:srgbClr val="FFFFFF"/>
                </a:highlight>
                <a:ea typeface="Times New Roman" panose="02020603050405020304" pitchFamily="18" charset="0"/>
              </a:rPr>
              <a:t>King Midas wanted everything he touched to turn to gold, then found he couldn't eat or give his daughter a hug. </a:t>
            </a:r>
            <a:endParaRPr lang="en-US" sz="2800">
              <a:latin typeface="Calibri Light"/>
              <a:ea typeface="Calibri Light"/>
              <a:cs typeface="Arial"/>
            </a:endParaRPr>
          </a:p>
        </p:txBody>
      </p:sp>
      <p:pic>
        <p:nvPicPr>
          <p:cNvPr id="2" name="Picture 1">
            <a:extLst>
              <a:ext uri="{FF2B5EF4-FFF2-40B4-BE49-F238E27FC236}">
                <a16:creationId xmlns:a16="http://schemas.microsoft.com/office/drawing/2014/main" id="{773ECE6F-2BC0-4702-E54F-BAA16DD3B70A}"/>
              </a:ext>
            </a:extLst>
          </p:cNvPr>
          <p:cNvPicPr>
            <a:picLocks noChangeAspect="1"/>
          </p:cNvPicPr>
          <p:nvPr/>
        </p:nvPicPr>
        <p:blipFill>
          <a:blip r:embed="rId2"/>
          <a:stretch>
            <a:fillRect/>
          </a:stretch>
        </p:blipFill>
        <p:spPr>
          <a:xfrm>
            <a:off x="531015" y="292361"/>
            <a:ext cx="2519751" cy="13950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8675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812B8F-CD8D-60C1-AE1B-5A70306C691E}"/>
              </a:ext>
            </a:extLst>
          </p:cNvPr>
          <p:cNvSpPr>
            <a:spLocks noGrp="1"/>
          </p:cNvSpPr>
          <p:nvPr>
            <p:ph type="sldNum" sz="quarter" idx="4"/>
          </p:nvPr>
        </p:nvSpPr>
        <p:spPr/>
        <p:txBody>
          <a:bodyPr/>
          <a:lstStyle/>
          <a:p>
            <a:fld id="{FAEE96CF-4053-2149-B5F9-FD566E7161CA}" type="slidenum">
              <a:rPr lang="en-US" smtClean="0"/>
              <a:pPr/>
              <a:t>36</a:t>
            </a:fld>
            <a:endParaRPr lang="en-US"/>
          </a:p>
        </p:txBody>
      </p:sp>
      <p:pic>
        <p:nvPicPr>
          <p:cNvPr id="4" name="Picture 3">
            <a:extLst>
              <a:ext uri="{FF2B5EF4-FFF2-40B4-BE49-F238E27FC236}">
                <a16:creationId xmlns:a16="http://schemas.microsoft.com/office/drawing/2014/main" id="{B8E9CE7C-E57F-4F73-F843-114DBBE2130C}"/>
              </a:ext>
            </a:extLst>
          </p:cNvPr>
          <p:cNvPicPr>
            <a:picLocks noChangeAspect="1"/>
          </p:cNvPicPr>
          <p:nvPr/>
        </p:nvPicPr>
        <p:blipFill>
          <a:blip r:embed="rId2"/>
          <a:stretch>
            <a:fillRect/>
          </a:stretch>
        </p:blipFill>
        <p:spPr>
          <a:xfrm>
            <a:off x="3570793" y="144796"/>
            <a:ext cx="5253017" cy="6474572"/>
          </a:xfrm>
          <a:prstGeom prst="rect">
            <a:avLst/>
          </a:prstGeom>
          <a:ln w="28575">
            <a:solidFill>
              <a:schemeClr val="tx1"/>
            </a:solidFill>
          </a:ln>
        </p:spPr>
      </p:pic>
      <p:pic>
        <p:nvPicPr>
          <p:cNvPr id="5126" name="Picture 6" descr="Hoot">
            <a:extLst>
              <a:ext uri="{FF2B5EF4-FFF2-40B4-BE49-F238E27FC236}">
                <a16:creationId xmlns:a16="http://schemas.microsoft.com/office/drawing/2014/main" id="{81A5F02D-FAC7-7AC0-E802-81C605E21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7570">
            <a:off x="9255108" y="807588"/>
            <a:ext cx="1392891" cy="2152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8" name="Picture 8" descr="The City of Ember">
            <a:extLst>
              <a:ext uri="{FF2B5EF4-FFF2-40B4-BE49-F238E27FC236}">
                <a16:creationId xmlns:a16="http://schemas.microsoft.com/office/drawing/2014/main" id="{B60596FF-590D-1AF7-F2B9-6EF639BC4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17" y="4411570"/>
            <a:ext cx="1373897" cy="21526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30" name="Picture 10" descr="The Hunger Games">
            <a:extLst>
              <a:ext uri="{FF2B5EF4-FFF2-40B4-BE49-F238E27FC236}">
                <a16:creationId xmlns:a16="http://schemas.microsoft.com/office/drawing/2014/main" id="{B1835BA8-C0DC-022D-62D4-3761CDF1D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765" y="467862"/>
            <a:ext cx="1381919" cy="2116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32" name="Picture 12" descr="Fantastic Mr. Fox">
            <a:extLst>
              <a:ext uri="{FF2B5EF4-FFF2-40B4-BE49-F238E27FC236}">
                <a16:creationId xmlns:a16="http://schemas.microsoft.com/office/drawing/2014/main" id="{CA50A7D8-A5BC-BD01-874B-44F92FD9F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7417" y="2818358"/>
            <a:ext cx="1268969" cy="1970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34" name="Picture 14" descr="The Lorax">
            <a:extLst>
              <a:ext uri="{FF2B5EF4-FFF2-40B4-BE49-F238E27FC236}">
                <a16:creationId xmlns:a16="http://schemas.microsoft.com/office/drawing/2014/main" id="{A20A6AEC-ED55-E7FB-F35D-89139777FE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70797">
            <a:off x="10140596" y="4458082"/>
            <a:ext cx="1438691" cy="2038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36" name="Picture 16" descr="Harry Potter and the Sorcerer's Stone">
            <a:extLst>
              <a:ext uri="{FF2B5EF4-FFF2-40B4-BE49-F238E27FC236}">
                <a16:creationId xmlns:a16="http://schemas.microsoft.com/office/drawing/2014/main" id="{F230BB3C-2417-90C3-B3B9-E13EC5EF39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106952">
            <a:off x="1365614" y="2391282"/>
            <a:ext cx="1502400" cy="21829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351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2"/>
          <a:srcRect l="29" r="29"/>
          <a:stretch/>
        </p:blipFill>
        <p:spPr>
          <a:xfrm>
            <a:off x="0" y="0"/>
            <a:ext cx="9411909" cy="6896083"/>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703943" y="2449812"/>
            <a:ext cx="6161315" cy="914400"/>
          </a:xfrm>
        </p:spPr>
        <p:txBody>
          <a:bodyPr lIns="91440" tIns="45720" rIns="91440" bIns="45720" anchor="t"/>
          <a:lstStyle/>
          <a:p>
            <a:r>
              <a:rPr lang="en-US" sz="5000">
                <a:solidFill>
                  <a:srgbClr val="414A58"/>
                </a:solidFill>
                <a:latin typeface="+mj-lt"/>
                <a:cs typeface="Calibri"/>
              </a:rPr>
              <a:t>Thank you</a:t>
            </a:r>
            <a:endParaRPr lang="en-US"/>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3"/>
          <a:srcRect/>
          <a:stretch/>
        </p:blipFill>
        <p:spPr>
          <a:xfrm>
            <a:off x="708075" y="4860038"/>
            <a:ext cx="2597021" cy="1325562"/>
          </a:xfrm>
          <a:prstGeom prst="rect">
            <a:avLst/>
          </a:prstGeom>
        </p:spPr>
      </p:pic>
      <p:sp>
        <p:nvSpPr>
          <p:cNvPr id="7" name="Oval 6">
            <a:extLst>
              <a:ext uri="{FF2B5EF4-FFF2-40B4-BE49-F238E27FC236}">
                <a16:creationId xmlns:a16="http://schemas.microsoft.com/office/drawing/2014/main" id="{E01308D7-E5A4-BC0D-AA04-7D4DC32264DB}"/>
              </a:ext>
            </a:extLst>
          </p:cNvPr>
          <p:cNvSpPr/>
          <p:nvPr/>
        </p:nvSpPr>
        <p:spPr>
          <a:xfrm>
            <a:off x="5191760" y="790557"/>
            <a:ext cx="5212080" cy="5147310"/>
          </a:xfrm>
          <a:prstGeom prst="ellipse">
            <a:avLst/>
          </a:prstGeom>
          <a:ln w="279400">
            <a:solidFill>
              <a:schemeClr val="accent4"/>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F0ED6F90-F2DC-47FB-0B30-7AF302478D52}"/>
              </a:ext>
            </a:extLst>
          </p:cNvPr>
          <p:cNvPicPr>
            <a:picLocks noChangeAspect="1"/>
          </p:cNvPicPr>
          <p:nvPr/>
        </p:nvPicPr>
        <p:blipFill>
          <a:blip r:embed="rId4"/>
          <a:stretch>
            <a:fillRect/>
          </a:stretch>
        </p:blipFill>
        <p:spPr>
          <a:xfrm rot="251025">
            <a:off x="6821192" y="1322463"/>
            <a:ext cx="1833245" cy="4094480"/>
          </a:xfrm>
          <a:prstGeom prst="rect">
            <a:avLst/>
          </a:prstGeom>
        </p:spPr>
      </p:pic>
    </p:spTree>
    <p:extLst>
      <p:ext uri="{BB962C8B-B14F-4D97-AF65-F5344CB8AC3E}">
        <p14:creationId xmlns:p14="http://schemas.microsoft.com/office/powerpoint/2010/main" val="2933641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25FED4-B10A-C707-8D68-9566EC5ED71E}"/>
              </a:ext>
            </a:extLst>
          </p:cNvPr>
          <p:cNvPicPr>
            <a:picLocks noChangeAspect="1"/>
          </p:cNvPicPr>
          <p:nvPr/>
        </p:nvPicPr>
        <p:blipFill>
          <a:blip r:embed="rId2"/>
          <a:stretch>
            <a:fillRect/>
          </a:stretch>
        </p:blipFill>
        <p:spPr>
          <a:xfrm>
            <a:off x="3502617" y="656305"/>
            <a:ext cx="2024812" cy="2752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5AB53ABB-FA3F-BAEF-B895-42CC46ADF595}"/>
              </a:ext>
            </a:extLst>
          </p:cNvPr>
          <p:cNvPicPr>
            <a:picLocks noChangeAspect="1"/>
          </p:cNvPicPr>
          <p:nvPr/>
        </p:nvPicPr>
        <p:blipFill>
          <a:blip r:embed="rId3"/>
          <a:stretch>
            <a:fillRect/>
          </a:stretch>
        </p:blipFill>
        <p:spPr>
          <a:xfrm>
            <a:off x="9985548" y="1496144"/>
            <a:ext cx="1992252" cy="3043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C90E797B-FF3E-F812-47C3-45F73D2B7DC9}"/>
              </a:ext>
            </a:extLst>
          </p:cNvPr>
          <p:cNvPicPr>
            <a:picLocks noChangeAspect="1"/>
          </p:cNvPicPr>
          <p:nvPr/>
        </p:nvPicPr>
        <p:blipFill>
          <a:blip r:embed="rId4"/>
          <a:stretch>
            <a:fillRect/>
          </a:stretch>
        </p:blipFill>
        <p:spPr>
          <a:xfrm>
            <a:off x="8007401" y="3508985"/>
            <a:ext cx="1804041" cy="3043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0182F54E-C15A-780C-DBBB-C75E09617368}"/>
              </a:ext>
            </a:extLst>
          </p:cNvPr>
          <p:cNvPicPr>
            <a:picLocks noChangeAspect="1"/>
          </p:cNvPicPr>
          <p:nvPr/>
        </p:nvPicPr>
        <p:blipFill>
          <a:blip r:embed="rId5"/>
          <a:stretch>
            <a:fillRect/>
          </a:stretch>
        </p:blipFill>
        <p:spPr>
          <a:xfrm>
            <a:off x="2519850" y="3620461"/>
            <a:ext cx="1570096" cy="2930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99E3C3D8-AE3F-3FE8-7C57-CFF0594C34CF}"/>
              </a:ext>
            </a:extLst>
          </p:cNvPr>
          <p:cNvPicPr>
            <a:picLocks noChangeAspect="1"/>
          </p:cNvPicPr>
          <p:nvPr/>
        </p:nvPicPr>
        <p:blipFill>
          <a:blip r:embed="rId6"/>
          <a:stretch>
            <a:fillRect/>
          </a:stretch>
        </p:blipFill>
        <p:spPr>
          <a:xfrm>
            <a:off x="473792" y="661193"/>
            <a:ext cx="1736528" cy="2944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a:extLst>
              <a:ext uri="{FF2B5EF4-FFF2-40B4-BE49-F238E27FC236}">
                <a16:creationId xmlns:a16="http://schemas.microsoft.com/office/drawing/2014/main" id="{520EE805-8EA9-B5A8-283C-D04413C5E8C9}"/>
              </a:ext>
            </a:extLst>
          </p:cNvPr>
          <p:cNvPicPr>
            <a:picLocks noChangeAspect="1"/>
          </p:cNvPicPr>
          <p:nvPr/>
        </p:nvPicPr>
        <p:blipFill>
          <a:blip r:embed="rId7"/>
          <a:stretch>
            <a:fillRect/>
          </a:stretch>
        </p:blipFill>
        <p:spPr>
          <a:xfrm rot="324715">
            <a:off x="6349572" y="452167"/>
            <a:ext cx="1498033" cy="3345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764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National Standards in Economics</a:t>
            </a:r>
            <a:endParaRPr lang="en-US"/>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a:p>
        </p:txBody>
      </p:sp>
      <p:sp>
        <p:nvSpPr>
          <p:cNvPr id="3" name="TextBox 2">
            <a:extLst>
              <a:ext uri="{FF2B5EF4-FFF2-40B4-BE49-F238E27FC236}">
                <a16:creationId xmlns:a16="http://schemas.microsoft.com/office/drawing/2014/main" id="{FC03E373-6FFD-668B-D71F-5A61CF69A3F8}"/>
              </a:ext>
            </a:extLst>
          </p:cNvPr>
          <p:cNvSpPr txBox="1"/>
          <p:nvPr/>
        </p:nvSpPr>
        <p:spPr>
          <a:xfrm>
            <a:off x="2069054" y="5685588"/>
            <a:ext cx="81668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Calibri Light"/>
                <a:ea typeface="Calibri Light"/>
                <a:cs typeface="Calibri Light"/>
                <a:hlinkClick r:id="rId3"/>
              </a:rPr>
              <a:t>https://www.councilforeconed.org/policy-advocacy/k-12-standards/</a:t>
            </a:r>
            <a:r>
              <a:rPr lang="en-US" sz="2000">
                <a:latin typeface="Calibri Light"/>
                <a:ea typeface="Calibri Light"/>
                <a:cs typeface="Calibri Light"/>
              </a:rPr>
              <a:t> </a:t>
            </a:r>
            <a:endParaRPr lang="en-US" sz="2000">
              <a:ea typeface="Calibri" panose="020F0502020204030204"/>
              <a:cs typeface="Calibri" panose="020F0502020204030204"/>
            </a:endParaRPr>
          </a:p>
        </p:txBody>
      </p:sp>
      <p:sp>
        <p:nvSpPr>
          <p:cNvPr id="6" name="Text Placeholder 2">
            <a:extLst>
              <a:ext uri="{FF2B5EF4-FFF2-40B4-BE49-F238E27FC236}">
                <a16:creationId xmlns:a16="http://schemas.microsoft.com/office/drawing/2014/main" id="{88A12E36-739F-5F97-B070-7C71BEE2D5AA}"/>
              </a:ext>
            </a:extLst>
          </p:cNvPr>
          <p:cNvSpPr txBox="1">
            <a:spLocks/>
          </p:cNvSpPr>
          <p:nvPr/>
        </p:nvSpPr>
        <p:spPr>
          <a:xfrm>
            <a:off x="4617720" y="1713567"/>
            <a:ext cx="7574280" cy="36813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50000"/>
              </a:lnSpc>
              <a:spcBef>
                <a:spcPts val="0"/>
              </a:spcBef>
              <a:spcAft>
                <a:spcPts val="0"/>
              </a:spcAft>
              <a:buFont typeface="Symbol" panose="05050102010706020507" pitchFamily="18" charset="2"/>
              <a:buChar char=""/>
            </a:pPr>
            <a:r>
              <a:rPr lang="en-US" sz="2400">
                <a:effectLst/>
                <a:latin typeface="Calibri Light"/>
                <a:ea typeface="Calibri"/>
                <a:cs typeface="Times New Roman"/>
              </a:rPr>
              <a:t>STANDARD 1: SCARCITY</a:t>
            </a:r>
          </a:p>
          <a:p>
            <a:pPr marL="342900" marR="0" lvl="0" indent="-342900">
              <a:lnSpc>
                <a:spcPct val="150000"/>
              </a:lnSpc>
              <a:spcBef>
                <a:spcPts val="0"/>
              </a:spcBef>
              <a:spcAft>
                <a:spcPts val="0"/>
              </a:spcAft>
              <a:buFont typeface="Symbol" panose="05050102010706020507" pitchFamily="18" charset="2"/>
              <a:buChar char=""/>
            </a:pPr>
            <a:r>
              <a:rPr lang="en-US" sz="2400">
                <a:effectLst/>
                <a:latin typeface="Calibri Light"/>
                <a:ea typeface="Calibri"/>
                <a:cs typeface="Times New Roman"/>
              </a:rPr>
              <a:t>STANDARD 2: DECISION MAKING</a:t>
            </a:r>
          </a:p>
          <a:p>
            <a:pPr marL="342900" indent="-342900">
              <a:lnSpc>
                <a:spcPct val="150000"/>
              </a:lnSpc>
              <a:spcBef>
                <a:spcPts val="0"/>
              </a:spcBef>
              <a:buFont typeface="Symbol" panose="05050102010706020507" pitchFamily="18" charset="2"/>
              <a:buChar char=""/>
            </a:pPr>
            <a:r>
              <a:rPr lang="en-US" sz="2400">
                <a:effectLst/>
                <a:latin typeface="Calibri Light"/>
                <a:ea typeface="Calibri"/>
                <a:cs typeface="Times New Roman"/>
              </a:rPr>
              <a:t>STANDARD 3: ALLOCATION</a:t>
            </a:r>
            <a:r>
              <a:rPr lang="en-US" sz="2400">
                <a:latin typeface="Calibri Light"/>
                <a:ea typeface="Calibri"/>
                <a:cs typeface="Times New Roman"/>
              </a:rPr>
              <a:t> </a:t>
            </a:r>
          </a:p>
          <a:p>
            <a:pPr marL="342900" marR="0" lvl="0" indent="-342900">
              <a:lnSpc>
                <a:spcPct val="150000"/>
              </a:lnSpc>
              <a:spcBef>
                <a:spcPts val="0"/>
              </a:spcBef>
              <a:spcAft>
                <a:spcPts val="0"/>
              </a:spcAft>
              <a:buFont typeface="Symbol" panose="05050102010706020507" pitchFamily="18" charset="2"/>
              <a:buChar char=""/>
            </a:pPr>
            <a:r>
              <a:rPr lang="en-US" sz="2400">
                <a:effectLst/>
                <a:latin typeface="Calibri Light"/>
                <a:ea typeface="Calibri"/>
                <a:cs typeface="Times New Roman"/>
              </a:rPr>
              <a:t>STANDARD 7: MARKETS AND PRICES</a:t>
            </a:r>
          </a:p>
          <a:p>
            <a:pPr marL="342900" marR="0" lvl="0" indent="-342900">
              <a:lnSpc>
                <a:spcPct val="150000"/>
              </a:lnSpc>
              <a:spcBef>
                <a:spcPts val="0"/>
              </a:spcBef>
              <a:spcAft>
                <a:spcPts val="0"/>
              </a:spcAft>
              <a:buFont typeface="Symbol" panose="05050102010706020507" pitchFamily="18" charset="2"/>
              <a:buChar char=""/>
            </a:pPr>
            <a:r>
              <a:rPr lang="en-US" sz="2400">
                <a:effectLst/>
                <a:latin typeface="Calibri Light"/>
                <a:ea typeface="Calibri"/>
                <a:cs typeface="Times New Roman"/>
              </a:rPr>
              <a:t>STANDARD 9: COMPETITION AND MARKET STRUCTURE</a:t>
            </a:r>
          </a:p>
          <a:p>
            <a:pPr marL="342900" indent="-342900">
              <a:lnSpc>
                <a:spcPct val="150000"/>
              </a:lnSpc>
              <a:spcBef>
                <a:spcPts val="0"/>
              </a:spcBef>
              <a:buFont typeface="Symbol" panose="05050102010706020507" pitchFamily="18" charset="2"/>
              <a:buChar char=""/>
            </a:pPr>
            <a:r>
              <a:rPr lang="en-US" sz="2400">
                <a:effectLst/>
                <a:latin typeface="Calibri Light"/>
                <a:ea typeface="Calibri"/>
                <a:cs typeface="Times New Roman"/>
              </a:rPr>
              <a:t>STANDARD 14: ENTREPRENEURSHIP</a:t>
            </a:r>
            <a:r>
              <a:rPr lang="en-US" sz="2400">
                <a:latin typeface="Calibri Light"/>
                <a:ea typeface="Calibri"/>
                <a:cs typeface="Times New Roman"/>
              </a:rPr>
              <a:t> </a:t>
            </a:r>
            <a:endParaRPr lang="en-US" sz="2400">
              <a:effectLst/>
              <a:latin typeface="Calibri Light"/>
              <a:ea typeface="Calibri" panose="020F0502020204030204" pitchFamily="34" charset="0"/>
              <a:cs typeface="Times New Roman" panose="02020603050405020304" pitchFamily="18" charset="0"/>
            </a:endParaRPr>
          </a:p>
          <a:p>
            <a:pPr marL="0" indent="0">
              <a:buNone/>
            </a:pPr>
            <a:endParaRPr lang="en-US" sz="2600">
              <a:latin typeface="Calibri Light"/>
              <a:ea typeface="Calibri Light"/>
              <a:cs typeface="Calibri Light"/>
            </a:endParaRPr>
          </a:p>
        </p:txBody>
      </p:sp>
      <p:pic>
        <p:nvPicPr>
          <p:cNvPr id="4" name="Picture 3" descr="A blue cover with white circle with red text&#10;&#10;Description automatically generated">
            <a:extLst>
              <a:ext uri="{FF2B5EF4-FFF2-40B4-BE49-F238E27FC236}">
                <a16:creationId xmlns:a16="http://schemas.microsoft.com/office/drawing/2014/main" id="{08032A69-D45A-ECF5-F289-333F90485F34}"/>
              </a:ext>
            </a:extLst>
          </p:cNvPr>
          <p:cNvPicPr>
            <a:picLocks noChangeAspect="1"/>
          </p:cNvPicPr>
          <p:nvPr/>
        </p:nvPicPr>
        <p:blipFill>
          <a:blip r:embed="rId4"/>
          <a:stretch>
            <a:fillRect/>
          </a:stretch>
        </p:blipFill>
        <p:spPr>
          <a:xfrm>
            <a:off x="1180922" y="1549052"/>
            <a:ext cx="2888651" cy="3749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3878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Session Agenda</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10517192" cy="34290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3600">
                <a:latin typeface="Calibri Light"/>
                <a:ea typeface="Calibri Light"/>
                <a:cs typeface="Calibri Light"/>
              </a:rPr>
              <a:t>Introduction</a:t>
            </a:r>
          </a:p>
          <a:p>
            <a:pPr marL="514350" indent="-514350">
              <a:buAutoNum type="arabicPeriod"/>
            </a:pPr>
            <a:r>
              <a:rPr lang="en-US" sz="3600">
                <a:latin typeface="Calibri Light"/>
                <a:ea typeface="Calibri Light"/>
                <a:cs typeface="Calibri Light"/>
              </a:rPr>
              <a:t>Book Background and Concept Connections </a:t>
            </a:r>
          </a:p>
          <a:p>
            <a:pPr marL="514350" indent="-514350">
              <a:buAutoNum type="arabicPeriod"/>
            </a:pPr>
            <a:r>
              <a:rPr lang="en-US" sz="3600">
                <a:latin typeface="Calibri Light"/>
                <a:ea typeface="Calibri Light"/>
                <a:cs typeface="Calibri Light"/>
              </a:rPr>
              <a:t>Lesson Plans and Activities</a:t>
            </a:r>
          </a:p>
          <a:p>
            <a:pPr marL="514350" indent="-514350">
              <a:buAutoNum type="arabicPeriod"/>
            </a:pPr>
            <a:r>
              <a:rPr lang="en-US" sz="3600">
                <a:latin typeface="Calibri Light"/>
                <a:ea typeface="Calibri Light"/>
                <a:cs typeface="Calibri Light"/>
              </a:rPr>
              <a:t>Resources and Support Materials</a:t>
            </a:r>
          </a:p>
          <a:p>
            <a:pPr marL="514350" indent="-514350">
              <a:buAutoNum type="arabicPeriod"/>
            </a:pPr>
            <a:r>
              <a:rPr lang="en-US" sz="3600">
                <a:latin typeface="Calibri Light"/>
                <a:ea typeface="Calibri Light"/>
                <a:cs typeface="Calibri Light"/>
              </a:rPr>
              <a:t>Conclusion and Survey </a:t>
            </a:r>
          </a:p>
          <a:p>
            <a:pPr marL="514350" indent="-514350">
              <a:buAutoNum type="arabicPeriod"/>
            </a:pPr>
            <a:endParaRPr lang="en-US" sz="2600">
              <a:latin typeface="Calibri Light"/>
              <a:ea typeface="Calibri Light"/>
              <a:cs typeface="Calibri Light"/>
            </a:endParaRPr>
          </a:p>
          <a:p>
            <a:pPr marL="514350" indent="-514350">
              <a:buAutoNum type="arabicPeriod"/>
            </a:pPr>
            <a:endParaRPr lang="en-US" sz="2600">
              <a:latin typeface="Calibri Light"/>
              <a:ea typeface="Calibri Light"/>
              <a:cs typeface="Calibri Light"/>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dirty="0" smtClean="0"/>
              <a:pPr/>
              <a:t>5</a:t>
            </a:fld>
            <a:endParaRPr lang="en-US"/>
          </a:p>
        </p:txBody>
      </p:sp>
      <p:pic>
        <p:nvPicPr>
          <p:cNvPr id="2050" name="Picture 2" descr="Can 'Wonka' Save the Oompa-Loompas? - The New York Times">
            <a:extLst>
              <a:ext uri="{FF2B5EF4-FFF2-40B4-BE49-F238E27FC236}">
                <a16:creationId xmlns:a16="http://schemas.microsoft.com/office/drawing/2014/main" id="{CD8FA89D-89BD-D7E8-0004-D0BA97C91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605" y="3431239"/>
            <a:ext cx="2540154" cy="25417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4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414A58"/>
                </a:solidFill>
                <a:latin typeface="Calibri"/>
                <a:cs typeface="Calibri"/>
              </a:rPr>
              <a:t>Objectives</a:t>
            </a: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371600"/>
            <a:ext cx="10517192" cy="480536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alibri Light"/>
                <a:ea typeface="+mn-lt"/>
                <a:cs typeface="Calibri Light"/>
              </a:rPr>
              <a:t>You will be able to:</a:t>
            </a:r>
          </a:p>
          <a:p>
            <a:pPr marL="0" indent="0">
              <a:buNone/>
            </a:pPr>
            <a:endParaRPr lang="en-US" sz="2400">
              <a:latin typeface="Calibri Light"/>
              <a:ea typeface="+mn-lt"/>
              <a:cs typeface="Calibri Light"/>
            </a:endParaRPr>
          </a:p>
          <a:p>
            <a:pPr marL="285750" indent="-285750">
              <a:lnSpc>
                <a:spcPct val="100000"/>
              </a:lnSpc>
              <a:spcBef>
                <a:spcPts val="0"/>
              </a:spcBef>
              <a:buFont typeface="Arial,Sans-Serif" panose="020B0604020202020204" pitchFamily="34" charset="0"/>
            </a:pPr>
            <a:r>
              <a:rPr lang="en-US" sz="2400">
                <a:latin typeface="Calibri Light"/>
                <a:ea typeface="+mn-lt"/>
                <a:cs typeface="Calibri"/>
              </a:rPr>
              <a:t>Explore the merits of using children’s picture books that have been made into movies to teach economics and financial literacy.</a:t>
            </a:r>
          </a:p>
          <a:p>
            <a:pPr marL="285750" indent="-285750">
              <a:lnSpc>
                <a:spcPct val="100000"/>
              </a:lnSpc>
              <a:spcBef>
                <a:spcPts val="0"/>
              </a:spcBef>
              <a:buFont typeface="Arial,Sans-Serif" panose="020B0604020202020204" pitchFamily="34" charset="0"/>
            </a:pPr>
            <a:r>
              <a:rPr lang="en-US" sz="2400">
                <a:latin typeface="Calibri Light"/>
                <a:ea typeface="+mn-lt"/>
                <a:cs typeface="Calibri"/>
              </a:rPr>
              <a:t>Examine the lessons and activities provided to support the presented material.</a:t>
            </a:r>
          </a:p>
          <a:p>
            <a:pPr marL="285750" indent="-285750">
              <a:lnSpc>
                <a:spcPct val="100000"/>
              </a:lnSpc>
              <a:spcBef>
                <a:spcPts val="0"/>
              </a:spcBef>
              <a:buFont typeface="Arial,Sans-Serif" panose="020B0604020202020204" pitchFamily="34" charset="0"/>
            </a:pPr>
            <a:r>
              <a:rPr lang="en-US" sz="2400">
                <a:latin typeface="Calibri Light"/>
                <a:ea typeface="+mn-lt"/>
                <a:cs typeface="Calibri"/>
              </a:rPr>
              <a:t>Discuss social issues featured in books by Roald Dahl.</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a:p>
        </p:txBody>
      </p:sp>
      <p:sp>
        <p:nvSpPr>
          <p:cNvPr id="4" name="TextBox 3">
            <a:extLst>
              <a:ext uri="{FF2B5EF4-FFF2-40B4-BE49-F238E27FC236}">
                <a16:creationId xmlns:a16="http://schemas.microsoft.com/office/drawing/2014/main" id="{B542FD3F-9502-E00C-DEA8-3A57DF8B803F}"/>
              </a:ext>
            </a:extLst>
          </p:cNvPr>
          <p:cNvSpPr txBox="1"/>
          <p:nvPr/>
        </p:nvSpPr>
        <p:spPr>
          <a:xfrm>
            <a:off x="2073059" y="5267194"/>
            <a:ext cx="8578240" cy="919401"/>
          </a:xfrm>
          <a:prstGeom prst="roundRect">
            <a:avLst/>
          </a:prstGeom>
          <a:solidFill>
            <a:srgbClr val="EEA4FC"/>
          </a:solidFill>
          <a:ln>
            <a:solidFill>
              <a:srgbClr val="7030A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i="1">
                <a:latin typeface="Calibri Light"/>
                <a:cs typeface="Segoe UI"/>
              </a:rPr>
              <a:t>It is to be noted that the students do not need to have read the </a:t>
            </a:r>
            <a:r>
              <a:rPr lang="en-US" sz="2400" b="1">
                <a:latin typeface="Calibri Light"/>
                <a:cs typeface="Segoe UI"/>
              </a:rPr>
              <a:t>​</a:t>
            </a:r>
            <a:endParaRPr lang="en-US" b="1">
              <a:ea typeface="Calibri"/>
              <a:cs typeface="Calibri"/>
            </a:endParaRPr>
          </a:p>
          <a:p>
            <a:pPr algn="r"/>
            <a:r>
              <a:rPr lang="en-US" sz="2400" b="1" i="1">
                <a:latin typeface="Calibri Light"/>
                <a:cs typeface="Segoe UI"/>
              </a:rPr>
              <a:t>books or seen the movies to successfully complete the lessons</a:t>
            </a:r>
            <a:r>
              <a:rPr lang="en-US" sz="2400" b="1">
                <a:latin typeface="Calibri Light"/>
                <a:cs typeface="Segoe UI"/>
              </a:rPr>
              <a:t>.​</a:t>
            </a:r>
            <a:endParaRPr lang="en-US" sz="2400" b="1">
              <a:latin typeface="Calibri Light"/>
              <a:ea typeface="Calibri Light"/>
              <a:cs typeface="Segoe UI"/>
            </a:endParaRPr>
          </a:p>
        </p:txBody>
      </p:sp>
      <p:pic>
        <p:nvPicPr>
          <p:cNvPr id="7" name="Picture 6" descr="A book cover and a book cover&#10;&#10;Description automatically generated">
            <a:extLst>
              <a:ext uri="{FF2B5EF4-FFF2-40B4-BE49-F238E27FC236}">
                <a16:creationId xmlns:a16="http://schemas.microsoft.com/office/drawing/2014/main" id="{18DB79E7-85A2-4B7F-F5B2-DA2477E9968D}"/>
              </a:ext>
            </a:extLst>
          </p:cNvPr>
          <p:cNvPicPr>
            <a:picLocks noChangeAspect="1"/>
          </p:cNvPicPr>
          <p:nvPr/>
        </p:nvPicPr>
        <p:blipFill>
          <a:blip r:embed="rId2"/>
          <a:stretch>
            <a:fillRect/>
          </a:stretch>
        </p:blipFill>
        <p:spPr>
          <a:xfrm>
            <a:off x="708829" y="4934864"/>
            <a:ext cx="2047875" cy="1581150"/>
          </a:xfrm>
          <a:prstGeom prst="rect">
            <a:avLst/>
          </a:prstGeom>
        </p:spPr>
      </p:pic>
    </p:spTree>
    <p:extLst>
      <p:ext uri="{BB962C8B-B14F-4D97-AF65-F5344CB8AC3E}">
        <p14:creationId xmlns:p14="http://schemas.microsoft.com/office/powerpoint/2010/main" val="93772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86D5A-01BC-9A2D-2B07-23397F5A1D8F}"/>
              </a:ext>
            </a:extLst>
          </p:cNvPr>
          <p:cNvPicPr>
            <a:picLocks noChangeAspect="1"/>
          </p:cNvPicPr>
          <p:nvPr/>
        </p:nvPicPr>
        <p:blipFill>
          <a:blip r:embed="rId3"/>
          <a:stretch>
            <a:fillRect/>
          </a:stretch>
        </p:blipFill>
        <p:spPr>
          <a:xfrm>
            <a:off x="7505179" y="-2963"/>
            <a:ext cx="4686821" cy="6859170"/>
          </a:xfrm>
          <a:prstGeom prst="rect">
            <a:avLst/>
          </a:prstGeom>
        </p:spPr>
      </p:pic>
      <p:pic>
        <p:nvPicPr>
          <p:cNvPr id="2" name="Picture 1" descr="A black circle on a white background&#10;&#10;Description automatically generated">
            <a:extLst>
              <a:ext uri="{FF2B5EF4-FFF2-40B4-BE49-F238E27FC236}">
                <a16:creationId xmlns:a16="http://schemas.microsoft.com/office/drawing/2014/main" id="{1B64FC28-A0D7-C218-5830-49009C7BCF4D}"/>
              </a:ext>
            </a:extLst>
          </p:cNvPr>
          <p:cNvPicPr>
            <a:picLocks noChangeAspect="1"/>
          </p:cNvPicPr>
          <p:nvPr/>
        </p:nvPicPr>
        <p:blipFill>
          <a:blip r:embed="rId4"/>
          <a:stretch>
            <a:fillRect/>
          </a:stretch>
        </p:blipFill>
        <p:spPr>
          <a:xfrm>
            <a:off x="-1245" y="-1"/>
            <a:ext cx="11098463" cy="6858000"/>
          </a:xfrm>
          <a:prstGeom prst="rect">
            <a:avLst/>
          </a:prstGeom>
        </p:spPr>
      </p:pic>
      <p:pic>
        <p:nvPicPr>
          <p:cNvPr id="4" name="Picture 3" descr="A logo with green and grey swirls&#10;&#10;Description automatically generated">
            <a:extLst>
              <a:ext uri="{FF2B5EF4-FFF2-40B4-BE49-F238E27FC236}">
                <a16:creationId xmlns:a16="http://schemas.microsoft.com/office/drawing/2014/main" id="{7681FA8B-581B-881B-93E9-D7194F5E23B6}"/>
              </a:ext>
            </a:extLst>
          </p:cNvPr>
          <p:cNvPicPr>
            <a:picLocks noChangeAspect="1"/>
          </p:cNvPicPr>
          <p:nvPr/>
        </p:nvPicPr>
        <p:blipFill>
          <a:blip r:embed="rId5"/>
          <a:stretch>
            <a:fillRect/>
          </a:stretch>
        </p:blipFill>
        <p:spPr>
          <a:xfrm>
            <a:off x="599619" y="5069127"/>
            <a:ext cx="2600325" cy="1333500"/>
          </a:xfrm>
          <a:prstGeom prst="rect">
            <a:avLst/>
          </a:prstGeom>
        </p:spPr>
      </p:pic>
      <p:sp>
        <p:nvSpPr>
          <p:cNvPr id="7" name="TextBox 19">
            <a:extLst>
              <a:ext uri="{FF2B5EF4-FFF2-40B4-BE49-F238E27FC236}">
                <a16:creationId xmlns:a16="http://schemas.microsoft.com/office/drawing/2014/main" id="{C979FBF0-B829-A0A8-1289-A51E6E21A9BC}"/>
              </a:ext>
            </a:extLst>
          </p:cNvPr>
          <p:cNvSpPr txBox="1"/>
          <p:nvPr/>
        </p:nvSpPr>
        <p:spPr>
          <a:xfrm>
            <a:off x="719899" y="2145646"/>
            <a:ext cx="6936636" cy="21236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a:latin typeface="Ravie"/>
                <a:ea typeface="Calibri"/>
                <a:cs typeface="Times New Roman"/>
              </a:rPr>
              <a:t>Book Background and Concept Connections</a:t>
            </a:r>
            <a:endParaRPr lang="en-US" sz="4400">
              <a:ea typeface="Calibri" panose="020F0502020204030204"/>
              <a:cs typeface="Calibri" panose="020F0502020204030204"/>
            </a:endParaRPr>
          </a:p>
        </p:txBody>
      </p:sp>
    </p:spTree>
    <p:extLst>
      <p:ext uri="{BB962C8B-B14F-4D97-AF65-F5344CB8AC3E}">
        <p14:creationId xmlns:p14="http://schemas.microsoft.com/office/powerpoint/2010/main" val="308154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attletechnicalbooks.com/wp-content/uploads/2011/02/hunger_games_trilogy-400x186.jpg">
            <a:extLst>
              <a:ext uri="{FF2B5EF4-FFF2-40B4-BE49-F238E27FC236}">
                <a16:creationId xmlns:a16="http://schemas.microsoft.com/office/drawing/2014/main" id="{32C72186-1E67-3D57-AD97-9F597B8B5B82}"/>
              </a:ext>
            </a:extLst>
          </p:cNvPr>
          <p:cNvPicPr>
            <a:picLocks noChangeAspect="1" noChangeArrowheads="1"/>
          </p:cNvPicPr>
          <p:nvPr/>
        </p:nvPicPr>
        <p:blipFill>
          <a:blip r:embed="rId2" cstate="print"/>
          <a:srcRect/>
          <a:stretch>
            <a:fillRect/>
          </a:stretch>
        </p:blipFill>
        <p:spPr bwMode="auto">
          <a:xfrm>
            <a:off x="808972" y="4081775"/>
            <a:ext cx="3810000" cy="17716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C059F6F0-2ED1-AF3D-BE17-98857B9D4B55}"/>
              </a:ext>
            </a:extLst>
          </p:cNvPr>
          <p:cNvSpPr txBox="1"/>
          <p:nvPr/>
        </p:nvSpPr>
        <p:spPr>
          <a:xfrm>
            <a:off x="4843755" y="4232862"/>
            <a:ext cx="6917449"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buNone/>
            </a:pPr>
            <a:r>
              <a:rPr lang="en-US" sz="2000">
                <a:latin typeface="Calibri Light"/>
                <a:ea typeface="Calibri Light"/>
                <a:cs typeface="Calibri Light"/>
              </a:rPr>
              <a:t>But be an opportunist –</a:t>
            </a:r>
          </a:p>
          <a:p>
            <a:pPr>
              <a:buNone/>
            </a:pPr>
            <a:r>
              <a:rPr lang="en-US" sz="2000">
                <a:latin typeface="Calibri Light"/>
                <a:ea typeface="Calibri Light"/>
                <a:cs typeface="Calibri Light"/>
              </a:rPr>
              <a:t>A popular movie will generate interest in a book. It’s not a coincidence that </a:t>
            </a:r>
            <a:r>
              <a:rPr lang="en-US" sz="2000" i="1">
                <a:latin typeface="Calibri Light"/>
                <a:ea typeface="Calibri Light"/>
                <a:cs typeface="Calibri Light"/>
              </a:rPr>
              <a:t>The Hunger Games Trilogy </a:t>
            </a:r>
            <a:r>
              <a:rPr lang="en-US" sz="2000">
                <a:latin typeface="Calibri Light"/>
                <a:ea typeface="Calibri Light"/>
                <a:cs typeface="Calibri Light"/>
              </a:rPr>
              <a:t>was on the USA Today Bestseller List six straight weeks </a:t>
            </a:r>
            <a:r>
              <a:rPr lang="en-US" sz="2000" u="sng">
                <a:latin typeface="Calibri Light"/>
                <a:ea typeface="Calibri Light"/>
                <a:cs typeface="Calibri Light"/>
              </a:rPr>
              <a:t>before </a:t>
            </a:r>
            <a:r>
              <a:rPr lang="en-US" sz="2000">
                <a:latin typeface="Calibri Light"/>
                <a:ea typeface="Calibri Light"/>
                <a:cs typeface="Calibri Light"/>
              </a:rPr>
              <a:t>the movie release date.</a:t>
            </a:r>
          </a:p>
          <a:p>
            <a:pPr marL="0" marR="0" indent="0" algn="l" defTabSz="914400" rtl="0" fontAlgn="auto" latinLnBrk="0" hangingPunct="0">
              <a:lnSpc>
                <a:spcPct val="100000"/>
              </a:lnSpc>
              <a:spcBef>
                <a:spcPts val="0"/>
              </a:spcBef>
              <a:spcAft>
                <a:spcPts val="0"/>
              </a:spcAft>
              <a:buClrTx/>
              <a:buSzTx/>
              <a:buFontTx/>
              <a:buNone/>
              <a:tabLst/>
            </a:pPr>
            <a:endParaRPr lang="en-US" sz="2000" b="0" i="0" u="none" strike="noStrike" cap="none" spc="0" normalizeH="0" baseline="0">
              <a:ln>
                <a:noFill/>
              </a:ln>
              <a:solidFill>
                <a:srgbClr val="000000"/>
              </a:solidFill>
              <a:effectLst/>
              <a:uFillTx/>
              <a:latin typeface="Calibri Light"/>
              <a:ea typeface="Calibri Light"/>
              <a:cs typeface="Calibri Light"/>
            </a:endParaRPr>
          </a:p>
        </p:txBody>
      </p:sp>
      <p:grpSp>
        <p:nvGrpSpPr>
          <p:cNvPr id="6" name="Group 5">
            <a:extLst>
              <a:ext uri="{FF2B5EF4-FFF2-40B4-BE49-F238E27FC236}">
                <a16:creationId xmlns:a16="http://schemas.microsoft.com/office/drawing/2014/main" id="{E4633F23-7258-AE26-0937-D7A24777EA71}"/>
              </a:ext>
            </a:extLst>
          </p:cNvPr>
          <p:cNvGrpSpPr/>
          <p:nvPr/>
        </p:nvGrpSpPr>
        <p:grpSpPr>
          <a:xfrm>
            <a:off x="647535" y="1963468"/>
            <a:ext cx="10697141" cy="1300865"/>
            <a:chOff x="553590" y="1566810"/>
            <a:chExt cx="11344319" cy="1300865"/>
          </a:xfrm>
        </p:grpSpPr>
        <p:sp>
          <p:nvSpPr>
            <p:cNvPr id="3" name="TextBox 2">
              <a:extLst>
                <a:ext uri="{FF2B5EF4-FFF2-40B4-BE49-F238E27FC236}">
                  <a16:creationId xmlns:a16="http://schemas.microsoft.com/office/drawing/2014/main" id="{E3477AAB-DD48-678C-C183-CC7AE018792C}"/>
                </a:ext>
              </a:extLst>
            </p:cNvPr>
            <p:cNvSpPr txBox="1"/>
            <p:nvPr/>
          </p:nvSpPr>
          <p:spPr>
            <a:xfrm>
              <a:off x="553590" y="1566810"/>
              <a:ext cx="11344319"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4800">
                  <a:latin typeface="Calibri Light"/>
                  <a:ea typeface="Calibri Light"/>
                  <a:cs typeface="Calibri Light"/>
                </a:rPr>
                <a:t>"Never judge a book by its movie."</a:t>
              </a:r>
              <a:endParaRPr lang="en-US" sz="2400" i="1">
                <a:latin typeface="Calibri Light"/>
                <a:ea typeface="Calibri Light"/>
                <a:cs typeface="Calibri Light"/>
              </a:endParaRPr>
            </a:p>
          </p:txBody>
        </p:sp>
        <p:sp>
          <p:nvSpPr>
            <p:cNvPr id="2" name="TextBox 1">
              <a:extLst>
                <a:ext uri="{FF2B5EF4-FFF2-40B4-BE49-F238E27FC236}">
                  <a16:creationId xmlns:a16="http://schemas.microsoft.com/office/drawing/2014/main" id="{3EC434B3-D72F-5063-D049-7A9894C02059}"/>
                </a:ext>
              </a:extLst>
            </p:cNvPr>
            <p:cNvSpPr txBox="1"/>
            <p:nvPr/>
          </p:nvSpPr>
          <p:spPr>
            <a:xfrm>
              <a:off x="8722290" y="2344455"/>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rPr>
                <a:t>-J.W. Eagan</a:t>
              </a:r>
              <a:r>
                <a:rPr lang="en-US" sz="2400" i="1">
                  <a:latin typeface="Calibri Light"/>
                </a:rPr>
                <a:t>    </a:t>
              </a:r>
              <a:endParaRPr lang="en-US"/>
            </a:p>
          </p:txBody>
        </p:sp>
      </p:grpSp>
      <p:sp>
        <p:nvSpPr>
          <p:cNvPr id="9" name="Title 1">
            <a:extLst>
              <a:ext uri="{FF2B5EF4-FFF2-40B4-BE49-F238E27FC236}">
                <a16:creationId xmlns:a16="http://schemas.microsoft.com/office/drawing/2014/main" id="{A719E301-F49C-9E0C-BAD4-46E6BA67F0BA}"/>
              </a:ext>
            </a:extLst>
          </p:cNvPr>
          <p:cNvSpPr txBox="1">
            <a:spLocks/>
          </p:cNvSpPr>
          <p:nvPr/>
        </p:nvSpPr>
        <p:spPr>
          <a:xfrm>
            <a:off x="643593" y="469339"/>
            <a:ext cx="9121470" cy="1242226"/>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solidFill>
                  <a:srgbClr val="414A58"/>
                </a:solidFill>
                <a:ea typeface="Calibri"/>
                <a:cs typeface="Calibri"/>
              </a:rPr>
              <a:t>Movie Popularity</a:t>
            </a:r>
            <a:endParaRPr lang="en-US"/>
          </a:p>
        </p:txBody>
      </p:sp>
    </p:spTree>
    <p:extLst>
      <p:ext uri="{BB962C8B-B14F-4D97-AF65-F5344CB8AC3E}">
        <p14:creationId xmlns:p14="http://schemas.microsoft.com/office/powerpoint/2010/main" val="429495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58C8AB-270B-6E36-16B4-2AF254DE6562}"/>
              </a:ext>
            </a:extLst>
          </p:cNvPr>
          <p:cNvSpPr>
            <a:spLocks noGrp="1"/>
          </p:cNvSpPr>
          <p:nvPr>
            <p:ph type="sldNum" sz="quarter" idx="4"/>
          </p:nvPr>
        </p:nvSpPr>
        <p:spPr/>
        <p:txBody>
          <a:bodyPr/>
          <a:lstStyle/>
          <a:p>
            <a:fld id="{FAEE96CF-4053-2149-B5F9-FD566E7161CA}" type="slidenum">
              <a:rPr lang="en-US" smtClean="0"/>
              <a:pPr/>
              <a:t>9</a:t>
            </a:fld>
            <a:endParaRPr lang="en-US"/>
          </a:p>
        </p:txBody>
      </p:sp>
      <p:sp>
        <p:nvSpPr>
          <p:cNvPr id="4" name="TextBox 3">
            <a:extLst>
              <a:ext uri="{FF2B5EF4-FFF2-40B4-BE49-F238E27FC236}">
                <a16:creationId xmlns:a16="http://schemas.microsoft.com/office/drawing/2014/main" id="{C4CE5263-CEAA-4D3F-7B6C-7514C4C8F665}"/>
              </a:ext>
            </a:extLst>
          </p:cNvPr>
          <p:cNvSpPr txBox="1"/>
          <p:nvPr/>
        </p:nvSpPr>
        <p:spPr>
          <a:xfrm>
            <a:off x="4701075" y="1577474"/>
            <a:ext cx="6983412" cy="2246769"/>
          </a:xfrm>
          <a:prstGeom prst="rect">
            <a:avLst/>
          </a:prstGeom>
          <a:solidFill>
            <a:schemeClr val="bg1"/>
          </a:solidFill>
        </p:spPr>
        <p:txBody>
          <a:bodyPr wrap="square" lIns="91440" tIns="45720" rIns="91440" bIns="45720" anchor="t">
            <a:spAutoFit/>
          </a:bodyPr>
          <a:lstStyle/>
          <a:p>
            <a:r>
              <a:rPr lang="en-US" sz="2800">
                <a:highlight>
                  <a:srgbClr val="FFFFFF"/>
                </a:highlight>
                <a:latin typeface="Calibri Light"/>
                <a:ea typeface="Calibri Light"/>
                <a:cs typeface="Calibri Light"/>
              </a:rPr>
              <a:t>The movie WONKA </a:t>
            </a:r>
            <a:r>
              <a:rPr lang="en-US" sz="2800" b="0" i="0">
                <a:effectLst/>
                <a:highlight>
                  <a:srgbClr val="FFFFFF"/>
                </a:highlight>
                <a:latin typeface="Calibri Light"/>
                <a:ea typeface="Calibri Light"/>
                <a:cs typeface="Calibri Light"/>
              </a:rPr>
              <a:t>received generally positive reviews from critics and was a commercial success, grossing  $632 million worldwide against a $125 million budget and becoming the eighth-highest-grossing film of 2023.</a:t>
            </a:r>
            <a:endParaRPr lang="en-US" sz="2800">
              <a:latin typeface="Calibri Light"/>
              <a:ea typeface="Calibri Light"/>
              <a:cs typeface="Calibri Light"/>
            </a:endParaRPr>
          </a:p>
        </p:txBody>
      </p:sp>
      <p:pic>
        <p:nvPicPr>
          <p:cNvPr id="6" name="Picture 5">
            <a:extLst>
              <a:ext uri="{FF2B5EF4-FFF2-40B4-BE49-F238E27FC236}">
                <a16:creationId xmlns:a16="http://schemas.microsoft.com/office/drawing/2014/main" id="{E599316C-9E54-C560-9BF5-9E64725BCF28}"/>
              </a:ext>
            </a:extLst>
          </p:cNvPr>
          <p:cNvPicPr>
            <a:picLocks noChangeAspect="1"/>
          </p:cNvPicPr>
          <p:nvPr/>
        </p:nvPicPr>
        <p:blipFill>
          <a:blip r:embed="rId2"/>
          <a:stretch>
            <a:fillRect/>
          </a:stretch>
        </p:blipFill>
        <p:spPr>
          <a:xfrm>
            <a:off x="7118907" y="4462231"/>
            <a:ext cx="4642774" cy="1049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Wonka Original 2024 U.S. One Sheet Movie Poster">
            <a:extLst>
              <a:ext uri="{FF2B5EF4-FFF2-40B4-BE49-F238E27FC236}">
                <a16:creationId xmlns:a16="http://schemas.microsoft.com/office/drawing/2014/main" id="{F96A1BCB-CB2D-496A-898A-04D51275C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36" y="336779"/>
            <a:ext cx="4010568" cy="5785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7A13686-6605-F1A3-A365-F1DB9CC47278}"/>
              </a:ext>
            </a:extLst>
          </p:cNvPr>
          <p:cNvPicPr>
            <a:picLocks noChangeAspect="1"/>
          </p:cNvPicPr>
          <p:nvPr/>
        </p:nvPicPr>
        <p:blipFill>
          <a:blip r:embed="rId4"/>
          <a:stretch>
            <a:fillRect/>
          </a:stretch>
        </p:blipFill>
        <p:spPr>
          <a:xfrm>
            <a:off x="4699818" y="4594663"/>
            <a:ext cx="2199884" cy="7954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1">
            <a:extLst>
              <a:ext uri="{FF2B5EF4-FFF2-40B4-BE49-F238E27FC236}">
                <a16:creationId xmlns:a16="http://schemas.microsoft.com/office/drawing/2014/main" id="{3F16907B-0DC9-E64D-B7CC-FD7066550EDE}"/>
              </a:ext>
            </a:extLst>
          </p:cNvPr>
          <p:cNvSpPr txBox="1">
            <a:spLocks/>
          </p:cNvSpPr>
          <p:nvPr/>
        </p:nvSpPr>
        <p:spPr>
          <a:xfrm>
            <a:off x="716661" y="469339"/>
            <a:ext cx="7983690" cy="1242226"/>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400">
                <a:solidFill>
                  <a:srgbClr val="414A58"/>
                </a:solidFill>
                <a:ea typeface="Calibri"/>
                <a:cs typeface="Calibri"/>
              </a:rPr>
              <a:t>Movie Popularity</a:t>
            </a:r>
          </a:p>
        </p:txBody>
      </p:sp>
    </p:spTree>
    <p:extLst>
      <p:ext uri="{BB962C8B-B14F-4D97-AF65-F5344CB8AC3E}">
        <p14:creationId xmlns:p14="http://schemas.microsoft.com/office/powerpoint/2010/main" val="2731296028"/>
      </p:ext>
    </p:extLst>
  </p:cSld>
  <p:clrMapOvr>
    <a:masterClrMapping/>
  </p:clrMapOvr>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51233-BD51-4731-ADE8-2AC5DB2022A3}">
  <ds:schemaRefs>
    <ds:schemaRef ds:uri="aa0c1190-56bd-4797-9cf7-4990489609e0"/>
    <ds:schemaRef ds:uri="e475455f-c69b-4ff8-acf7-75612f4dc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51F743-C0A0-4E7E-B51E-35DF69ECFFB2}">
  <ds:schemaRefs>
    <ds:schemaRef ds:uri="aa0c1190-56bd-4797-9cf7-4990489609e0"/>
    <ds:schemaRef ds:uri="e475455f-c69b-4ff8-acf7-75612f4dc1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11EF54-CA8B-47BA-91A0-3C52EC819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1334</Words>
  <Application>Microsoft Office PowerPoint</Application>
  <PresentationFormat>Widescreen</PresentationFormat>
  <Paragraphs>146</Paragraphs>
  <Slides>38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Arial,Sans-Serif</vt:lpstr>
      <vt:lpstr>Calibri</vt:lpstr>
      <vt:lpstr>Calibri Light</vt:lpstr>
      <vt:lpstr>Courier New</vt:lpstr>
      <vt:lpstr>Inter Light</vt:lpstr>
      <vt:lpstr>Ravie</vt:lpstr>
      <vt:lpstr>Symbol</vt:lpstr>
      <vt:lpstr>Times New Roman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Ruth Cookson</cp:lastModifiedBy>
  <cp:revision>45</cp:revision>
  <dcterms:created xsi:type="dcterms:W3CDTF">2022-05-10T21:20:13Z</dcterms:created>
  <dcterms:modified xsi:type="dcterms:W3CDTF">2024-06-11T18:13:48Z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ies>
</file>