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80" r:id="rId7"/>
    <p:sldId id="282" r:id="rId8"/>
    <p:sldId id="283" r:id="rId9"/>
    <p:sldId id="284" r:id="rId10"/>
    <p:sldId id="285" r:id="rId11"/>
    <p:sldId id="258" r:id="rId12"/>
    <p:sldId id="286" r:id="rId13"/>
    <p:sldId id="287" r:id="rId14"/>
    <p:sldId id="288" r:id="rId15"/>
    <p:sldId id="289" r:id="rId16"/>
    <p:sldId id="290" r:id="rId17"/>
    <p:sldId id="291" r:id="rId18"/>
    <p:sldId id="292" r:id="rId19"/>
    <p:sldId id="293" r:id="rId20"/>
    <p:sldId id="294" r:id="rId21"/>
  </p:sldIdLst>
  <p:sldSz cx="18288000" cy="10287000"/>
  <p:notesSz cx="6858000" cy="9144000"/>
  <p:embeddedFontLst>
    <p:embeddedFont>
      <p:font typeface="BIZ UDPMincho" panose="020B0604020202020204" charset="-128"/>
      <p:regular r:id="rId23"/>
      <p:bold r:id="rId24"/>
    </p:embeddedFont>
    <p:embeddedFont>
      <p:font typeface="Inter ExtraBold" panose="020B0604020202020204" charset="0"/>
      <p:bold r:id="rId25"/>
    </p:embeddedFont>
    <p:embeddedFont>
      <p:font typeface="Inter Medium"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55"/>
    <a:srgbClr val="215BAE"/>
    <a:srgbClr val="57C39C"/>
    <a:srgbClr val="ABDE70"/>
    <a:srgbClr val="139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F7359-0585-DDA4-FD28-3838C147A499}" v="6" dt="2024-06-04T21:35:35.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627"/>
  </p:normalViewPr>
  <p:slideViewPr>
    <p:cSldViewPr snapToGrid="0">
      <p:cViewPr varScale="1">
        <p:scale>
          <a:sx n="45" d="100"/>
          <a:sy n="45" d="100"/>
        </p:scale>
        <p:origin x="1234"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bs.org/newshour/show/californias-move-to-ban-sales-of-new-gasoline-fueled-cars-could-spread-to-other-stat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q1QdkPmWcH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67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35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08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790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1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90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5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49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dirty="0"/>
              <a:t>What are the costs for students, teachers, or parents associated with this policy? </a:t>
            </a:r>
            <a:r>
              <a:rPr lang="en-US" i="1" dirty="0"/>
              <a:t>(Answers will vary but may include: students not liking the style or lack of privacy for items in their backpacks. Parents or students will have to spend money to buy the new item. Teachers might have to check that students are following the new policy including potential discipline.)</a:t>
            </a:r>
            <a:endParaRPr lang="en-US" dirty="0"/>
          </a:p>
          <a:p>
            <a:pPr marL="1085850" lvl="1" indent="-171450"/>
            <a:r>
              <a:rPr lang="en-US" dirty="0"/>
              <a:t>What are the benefits for students, teachers, or parents associated with this policy? </a:t>
            </a:r>
            <a:r>
              <a:rPr lang="en-US" i="1" dirty="0"/>
              <a:t>(Answers will vary but may include: increased level of safety as you cannot hide things in your backpack, students will all have similar backpacks so there is less competition for fashionable or desirable items, etc.)</a:t>
            </a:r>
            <a:endParaRPr lang="en-US" dirty="0"/>
          </a:p>
          <a:p>
            <a:pPr marL="0" lvl="0" indent="0" algn="l">
              <a:spcBef>
                <a:spcPts val="0"/>
              </a:spcBef>
              <a:spcAft>
                <a:spcPts val="0"/>
              </a:spcAft>
              <a:buNone/>
            </a:pPr>
            <a:endParaRPr lang="en-US" dirty="0"/>
          </a:p>
        </p:txBody>
      </p:sp>
    </p:spTree>
    <p:extLst>
      <p:ext uri="{BB962C8B-B14F-4D97-AF65-F5344CB8AC3E}">
        <p14:creationId xmlns:p14="http://schemas.microsoft.com/office/powerpoint/2010/main" val="321669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085850" lvl="1" indent="-171450"/>
            <a:r>
              <a:rPr lang="en-US" dirty="0"/>
              <a:t>Is this a good policy or bad policy? Why? (</a:t>
            </a:r>
            <a:r>
              <a:rPr lang="en-US" i="1" dirty="0"/>
              <a:t>Answers will vary widely, especially given your geographical location, but many students will say yes, this is a good policy because gas powered vehicles are part of the climate change problem. Others might say that this is not a good policy because there are still other things causing climate change or that oil is not going to go away. Accept all answers and listen to what the students are saying regardless of their supporting evidence, or lack thereof.)</a:t>
            </a:r>
            <a:endParaRPr lang="en-US" dirty="0"/>
          </a:p>
          <a:p>
            <a:pPr marL="1085850" lvl="1" indent="-171450"/>
            <a:r>
              <a:rPr lang="en-US" dirty="0"/>
              <a:t>What do we mean when we say good policy or bad policy? (</a:t>
            </a:r>
            <a:r>
              <a:rPr lang="en-US" i="1" dirty="0"/>
              <a:t>Answers will vary again but students will likely talk about how many people the policy can help or hurt, the cost of the policy being worth it, etc.)</a:t>
            </a:r>
            <a:endParaRPr lang="en-US" dirty="0"/>
          </a:p>
          <a:p>
            <a:pPr marL="0" lvl="0" indent="0" algn="l">
              <a:spcBef>
                <a:spcPts val="0"/>
              </a:spcBef>
              <a:spcAft>
                <a:spcPts val="0"/>
              </a:spcAft>
              <a:buNone/>
            </a:pPr>
            <a:endParaRPr lang="en-US" dirty="0"/>
          </a:p>
          <a:p>
            <a:endParaRPr lang="en-US" dirty="0"/>
          </a:p>
        </p:txBody>
      </p:sp>
    </p:spTree>
    <p:extLst>
      <p:ext uri="{BB962C8B-B14F-4D97-AF65-F5344CB8AC3E}">
        <p14:creationId xmlns:p14="http://schemas.microsoft.com/office/powerpoint/2010/main" val="8637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5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solidFill>
                  <a:schemeClr val="dk1"/>
                </a:solidFill>
              </a:rPr>
              <a:t>PBS News Hour Video: </a:t>
            </a:r>
            <a:r>
              <a:rPr lang="en-US" u="sng" dirty="0">
                <a:solidFill>
                  <a:schemeClr val="hlink"/>
                </a:solidFill>
                <a:hlinkClick r:id="rId3"/>
              </a:rPr>
              <a:t>https://www.pbs.org/newshour/show/californias-move-to-ban-sales-of-new-gasoline-fueled-cars-could-spread-to-other-states</a:t>
            </a:r>
            <a:r>
              <a:rPr lang="en-US" dirty="0">
                <a:solidFill>
                  <a:schemeClr val="dk1"/>
                </a:solidFill>
              </a:rPr>
              <a:t> (7:56)</a:t>
            </a:r>
            <a:endParaRPr lang="en-US" dirty="0"/>
          </a:p>
          <a:p>
            <a:pPr marL="0" lvl="0" indent="0" algn="l" rtl="0">
              <a:lnSpc>
                <a:spcPct val="115000"/>
              </a:lnSpc>
              <a:spcBef>
                <a:spcPts val="0"/>
              </a:spcBef>
              <a:spcAft>
                <a:spcPts val="0"/>
              </a:spcAft>
              <a:buNone/>
            </a:pPr>
            <a:r>
              <a:rPr lang="en-US" dirty="0" err="1"/>
              <a:t>Youtube</a:t>
            </a:r>
            <a:r>
              <a:rPr lang="en-US" dirty="0"/>
              <a:t> link: </a:t>
            </a:r>
            <a:r>
              <a:rPr lang="en-US" u="sng" dirty="0">
                <a:solidFill>
                  <a:schemeClr val="hlink"/>
                </a:solidFill>
                <a:hlinkClick r:id="rId4"/>
              </a:rPr>
              <a:t>https://www.youtube.com/watch?v</a:t>
            </a:r>
            <a:r>
              <a:rPr lang="en-US" u="sng">
                <a:solidFill>
                  <a:schemeClr val="hlink"/>
                </a:solidFill>
                <a:hlinkClick r:id="rId4"/>
              </a:rPr>
              <a:t>=q1QdkPmWcHM</a:t>
            </a:r>
            <a:r>
              <a:rPr lang="en-US"/>
              <a:t> </a:t>
            </a:r>
          </a:p>
          <a:p>
            <a:endParaRPr lang="en-US"/>
          </a:p>
        </p:txBody>
      </p:sp>
    </p:spTree>
    <p:extLst>
      <p:ext uri="{BB962C8B-B14F-4D97-AF65-F5344CB8AC3E}">
        <p14:creationId xmlns:p14="http://schemas.microsoft.com/office/powerpoint/2010/main" val="110892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66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40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E564B9"/>
        </a:solidFill>
        <a:effectLst/>
      </p:bgPr>
    </p:bg>
    <p:spTree>
      <p:nvGrpSpPr>
        <p:cNvPr id="1" name="Shape 55"/>
        <p:cNvGrpSpPr/>
        <p:nvPr/>
      </p:nvGrpSpPr>
      <p:grpSpPr>
        <a:xfrm>
          <a:off x="0" y="0"/>
          <a:ext cx="0" cy="0"/>
          <a:chOff x="0" y="0"/>
          <a:chExt cx="0" cy="0"/>
        </a:xfrm>
      </p:grpSpPr>
      <p:sp>
        <p:nvSpPr>
          <p:cNvPr id="56" name="Google Shape;56;p12"/>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57" name="Google Shape;57;p12"/>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59" name="Google Shape;59;p12"/>
          <p:cNvSpPr/>
          <p:nvPr/>
        </p:nvSpPr>
        <p:spPr>
          <a:xfrm>
            <a:off x="-15160" y="6510"/>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E564B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DE198CE2-E803-BF1D-402A-A64185323301}"/>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1A9855"/>
        </a:solidFill>
        <a:effectLst/>
      </p:bgPr>
    </p:bg>
    <p:spTree>
      <p:nvGrpSpPr>
        <p:cNvPr id="1" name="Shape 13"/>
        <p:cNvGrpSpPr/>
        <p:nvPr/>
      </p:nvGrpSpPr>
      <p:grpSpPr>
        <a:xfrm>
          <a:off x="0" y="0"/>
          <a:ext cx="0" cy="0"/>
          <a:chOff x="0" y="0"/>
          <a:chExt cx="0" cy="0"/>
        </a:xfrm>
      </p:grpSpPr>
      <p:sp>
        <p:nvSpPr>
          <p:cNvPr id="14" name="Google Shape;14;p3"/>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15" name="Google Shape;15;p3"/>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17" name="Google Shape;17;p3"/>
          <p:cNvSpPr/>
          <p:nvPr/>
        </p:nvSpPr>
        <p:spPr>
          <a:xfrm>
            <a:off x="-15160" y="6510"/>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1A98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5" name="Picture 4" descr="A logo with green and white text&#10;&#10;Description automatically generated">
            <a:extLst>
              <a:ext uri="{FF2B5EF4-FFF2-40B4-BE49-F238E27FC236}">
                <a16:creationId xmlns:a16="http://schemas.microsoft.com/office/drawing/2014/main" id="{47E5B218-E0EC-7CDA-88D3-629FDC6ADECC}"/>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9"/>
        <p:cNvGrpSpPr/>
        <p:nvPr/>
      </p:nvGrpSpPr>
      <p:grpSpPr>
        <a:xfrm>
          <a:off x="0" y="0"/>
          <a:ext cx="0" cy="0"/>
          <a:chOff x="0" y="0"/>
          <a:chExt cx="0" cy="0"/>
        </a:xfrm>
      </p:grpSpPr>
      <p:sp>
        <p:nvSpPr>
          <p:cNvPr id="20" name="Google Shape;20;p4"/>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21" name="Google Shape;21;p4"/>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23" name="Google Shape;23;p4"/>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215B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4F1090F0-1936-1584-19AC-F031AE59538C}"/>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5"/>
        <p:cNvGrpSpPr/>
        <p:nvPr/>
      </p:nvGrpSpPr>
      <p:grpSpPr>
        <a:xfrm>
          <a:off x="0" y="0"/>
          <a:ext cx="0" cy="0"/>
          <a:chOff x="0" y="0"/>
          <a:chExt cx="0" cy="0"/>
        </a:xfrm>
      </p:grpSpPr>
      <p:sp>
        <p:nvSpPr>
          <p:cNvPr id="26" name="Google Shape;26;p5"/>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27" name="Google Shape;27;p5"/>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29" name="Google Shape;29;p5"/>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0C9D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D14F44CC-DA96-A377-7685-13266BAEFCA6}"/>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828800" y="2700337"/>
            <a:ext cx="122682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Inter Medium" panose="02000503000000020004" pitchFamily="2" charset="0"/>
                <a:ea typeface="Inter Medium" panose="02000503000000020004" pitchFamily="2"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6"/>
          <p:cNvSpPr txBox="1">
            <a:spLocks noGrp="1"/>
          </p:cNvSpPr>
          <p:nvPr>
            <p:ph type="subTitle" idx="1"/>
          </p:nvPr>
        </p:nvSpPr>
        <p:spPr>
          <a:xfrm>
            <a:off x="1866900" y="4167189"/>
            <a:ext cx="9372600" cy="2019300"/>
          </a:xfrm>
          <a:prstGeom prst="rect">
            <a:avLst/>
          </a:prstGeom>
          <a:noFill/>
          <a:ln>
            <a:noFill/>
          </a:ln>
        </p:spPr>
        <p:txBody>
          <a:bodyPr spcFirstLastPara="1" wrap="square" lIns="91425" tIns="45700" rIns="91425" bIns="45700" anchor="t" anchorCtr="0">
            <a:normAutofit/>
          </a:bodyPr>
          <a:lstStyle>
            <a:lvl1pPr lvl="0" algn="l">
              <a:lnSpc>
                <a:spcPct val="84375"/>
              </a:lnSpc>
              <a:spcBef>
                <a:spcPts val="0"/>
              </a:spcBef>
              <a:spcAft>
                <a:spcPts val="0"/>
              </a:spcAft>
              <a:buSzPts val="3200"/>
              <a:buNone/>
              <a:defRPr b="0" i="0">
                <a:solidFill>
                  <a:srgbClr val="888888"/>
                </a:solidFill>
                <a:latin typeface="Inter Medium" panose="02000503000000020004" pitchFamily="2" charset="0"/>
                <a:ea typeface="Inter Medium" panose="02000503000000020004" pitchFamily="2" charset="0"/>
                <a:cs typeface="Calibri" panose="020F0502020204030204" pitchFamily="34" charset="0"/>
              </a:defRPr>
            </a:lvl1pPr>
            <a:lvl2pPr lvl="1" algn="ctr">
              <a:lnSpc>
                <a:spcPct val="96428"/>
              </a:lnSpc>
              <a:spcBef>
                <a:spcPts val="2000"/>
              </a:spcBef>
              <a:spcAft>
                <a:spcPts val="0"/>
              </a:spcAft>
              <a:buSzPts val="2800"/>
              <a:buNone/>
              <a:defRPr>
                <a:solidFill>
                  <a:srgbClr val="888888"/>
                </a:solidFill>
              </a:defRPr>
            </a:lvl2pPr>
            <a:lvl3pPr lvl="2" algn="ctr">
              <a:lnSpc>
                <a:spcPct val="112500"/>
              </a:lnSpc>
              <a:spcBef>
                <a:spcPts val="2000"/>
              </a:spcBef>
              <a:spcAft>
                <a:spcPts val="0"/>
              </a:spcAft>
              <a:buSzPts val="2400"/>
              <a:buNone/>
              <a:defRPr>
                <a:solidFill>
                  <a:srgbClr val="888888"/>
                </a:solidFill>
              </a:defRPr>
            </a:lvl3pPr>
            <a:lvl4pPr lvl="3" algn="ctr">
              <a:lnSpc>
                <a:spcPct val="135000"/>
              </a:lnSpc>
              <a:spcBef>
                <a:spcPts val="2000"/>
              </a:spcBef>
              <a:spcAft>
                <a:spcPts val="0"/>
              </a:spcAft>
              <a:buSzPts val="2000"/>
              <a:buNone/>
              <a:defRPr>
                <a:solidFill>
                  <a:srgbClr val="888888"/>
                </a:solidFill>
              </a:defRPr>
            </a:lvl4pPr>
            <a:lvl5pPr lvl="4" algn="ctr">
              <a:lnSpc>
                <a:spcPct val="135000"/>
              </a:lnSpc>
              <a:spcBef>
                <a:spcPts val="2000"/>
              </a:spcBef>
              <a:spcAft>
                <a:spcPts val="0"/>
              </a:spcAft>
              <a:buSzPts val="2000"/>
              <a:buNone/>
              <a:defRPr>
                <a:solidFill>
                  <a:srgbClr val="888888"/>
                </a:solidFill>
              </a:defRPr>
            </a:lvl5pPr>
            <a:lvl6pPr lvl="5" algn="ctr">
              <a:spcBef>
                <a:spcPts val="20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Inter Medium" panose="02000503000000020004" pitchFamily="2" charset="0"/>
                <a:ea typeface="Inter Medium" panose="02000503000000020004" pitchFamily="2"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7"/>
          <p:cNvSpPr txBox="1">
            <a:spLocks noGrp="1"/>
          </p:cNvSpPr>
          <p:nvPr>
            <p:ph type="body" idx="1"/>
          </p:nvPr>
        </p:nvSpPr>
        <p:spPr>
          <a:xfrm>
            <a:off x="938160" y="2552700"/>
            <a:ext cx="14691307" cy="6629400"/>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0"/>
              </a:spcBef>
              <a:spcAft>
                <a:spcPts val="0"/>
              </a:spcAft>
              <a:buSzPts val="1800"/>
              <a:buChar char="•"/>
              <a:defRPr b="0" i="0">
                <a:latin typeface="Calibri" panose="020F0502020204030204" pitchFamily="34" charset="0"/>
                <a:cs typeface="Calibri" panose="020F0502020204030204" pitchFamily="34" charset="0"/>
              </a:defRPr>
            </a:lvl1pPr>
            <a:lvl2pPr marL="914400" lvl="1" indent="-342900" algn="l">
              <a:lnSpc>
                <a:spcPct val="150000"/>
              </a:lnSpc>
              <a:spcBef>
                <a:spcPts val="2000"/>
              </a:spcBef>
              <a:spcAft>
                <a:spcPts val="0"/>
              </a:spcAft>
              <a:buSzPts val="1800"/>
              <a:buChar char="–"/>
              <a:defRPr/>
            </a:lvl2pPr>
            <a:lvl3pPr marL="1371600" lvl="2" indent="-342900" algn="l">
              <a:lnSpc>
                <a:spcPct val="150000"/>
              </a:lnSpc>
              <a:spcBef>
                <a:spcPts val="2000"/>
              </a:spcBef>
              <a:spcAft>
                <a:spcPts val="0"/>
              </a:spcAft>
              <a:buSzPts val="1800"/>
              <a:buChar char="•"/>
              <a:defRPr/>
            </a:lvl3pPr>
            <a:lvl4pPr marL="1828800" lvl="3" indent="-342900" algn="l">
              <a:lnSpc>
                <a:spcPct val="150000"/>
              </a:lnSpc>
              <a:spcBef>
                <a:spcPts val="2000"/>
              </a:spcBef>
              <a:spcAft>
                <a:spcPts val="0"/>
              </a:spcAft>
              <a:buSzPts val="1800"/>
              <a:buChar char="–"/>
              <a:defRPr/>
            </a:lvl4pPr>
            <a:lvl5pPr marL="2286000" lvl="4" indent="-342900" algn="l">
              <a:lnSpc>
                <a:spcPct val="150000"/>
              </a:lnSpc>
              <a:spcBef>
                <a:spcPts val="2000"/>
              </a:spcBef>
              <a:spcAft>
                <a:spcPts val="0"/>
              </a:spcAft>
              <a:buSzPts val="1800"/>
              <a:buChar char="»"/>
              <a:defRPr/>
            </a:lvl5pPr>
            <a:lvl6pPr marL="2743200" lvl="5" indent="-342900" algn="l">
              <a:spcBef>
                <a:spcPts val="20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9" name="Google Shape;39;p8"/>
          <p:cNvSpPr txBox="1">
            <a:spLocks noGrp="1"/>
          </p:cNvSpPr>
          <p:nvPr>
            <p:ph type="body" idx="1"/>
          </p:nvPr>
        </p:nvSpPr>
        <p:spPr>
          <a:xfrm>
            <a:off x="904292" y="2400300"/>
            <a:ext cx="6715707" cy="6858000"/>
          </a:xfrm>
          <a:prstGeom prst="rect">
            <a:avLst/>
          </a:prstGeom>
          <a:noFill/>
          <a:ln>
            <a:noFill/>
          </a:ln>
        </p:spPr>
        <p:txBody>
          <a:bodyPr spcFirstLastPara="1" wrap="square" lIns="91425" tIns="45700" rIns="91425" bIns="45700" anchor="t" anchorCtr="0">
            <a:normAutofit/>
          </a:bodyPr>
          <a:lstStyle>
            <a:lvl1pPr marL="457200" lvl="0" indent="-406400" algn="l">
              <a:lnSpc>
                <a:spcPct val="96428"/>
              </a:lnSpc>
              <a:spcBef>
                <a:spcPts val="0"/>
              </a:spcBef>
              <a:spcAft>
                <a:spcPts val="0"/>
              </a:spcAft>
              <a:buSzPts val="2800"/>
              <a:buChar char="•"/>
              <a:defRPr sz="2800" b="0" i="0">
                <a:latin typeface="Calibri" panose="020F0502020204030204" pitchFamily="34" charset="0"/>
                <a:cs typeface="Calibri" panose="020F0502020204030204" pitchFamily="34" charset="0"/>
              </a:defRPr>
            </a:lvl1pPr>
            <a:lvl2pPr marL="914400" lvl="1" indent="-381000" algn="l">
              <a:lnSpc>
                <a:spcPct val="112500"/>
              </a:lnSpc>
              <a:spcBef>
                <a:spcPts val="2000"/>
              </a:spcBef>
              <a:spcAft>
                <a:spcPts val="0"/>
              </a:spcAft>
              <a:buSzPts val="2400"/>
              <a:buChar char="–"/>
              <a:defRPr sz="2400"/>
            </a:lvl2pPr>
            <a:lvl3pPr marL="1371600" lvl="2" indent="-355600" algn="l">
              <a:lnSpc>
                <a:spcPct val="135000"/>
              </a:lnSpc>
              <a:spcBef>
                <a:spcPts val="2000"/>
              </a:spcBef>
              <a:spcAft>
                <a:spcPts val="0"/>
              </a:spcAft>
              <a:buSzPts val="2000"/>
              <a:buChar char="•"/>
              <a:defRPr sz="2000"/>
            </a:lvl3pPr>
            <a:lvl4pPr marL="1828800" lvl="3" indent="-342900" algn="l">
              <a:lnSpc>
                <a:spcPct val="150000"/>
              </a:lnSpc>
              <a:spcBef>
                <a:spcPts val="2000"/>
              </a:spcBef>
              <a:spcAft>
                <a:spcPts val="0"/>
              </a:spcAft>
              <a:buSzPts val="1800"/>
              <a:buChar char="–"/>
              <a:defRPr sz="1800"/>
            </a:lvl4pPr>
            <a:lvl5pPr marL="2286000" lvl="4" indent="-342900" algn="l">
              <a:lnSpc>
                <a:spcPct val="150000"/>
              </a:lnSpc>
              <a:spcBef>
                <a:spcPts val="2000"/>
              </a:spcBef>
              <a:spcAft>
                <a:spcPts val="0"/>
              </a:spcAft>
              <a:buSzPts val="1800"/>
              <a:buChar char="»"/>
              <a:defRPr sz="1800"/>
            </a:lvl5pPr>
            <a:lvl6pPr marL="2743200" lvl="5" indent="-342900" algn="l">
              <a:spcBef>
                <a:spcPts val="20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40" name="Google Shape;40;p8"/>
          <p:cNvSpPr txBox="1">
            <a:spLocks noGrp="1"/>
          </p:cNvSpPr>
          <p:nvPr>
            <p:ph type="body" idx="2"/>
          </p:nvPr>
        </p:nvSpPr>
        <p:spPr>
          <a:xfrm>
            <a:off x="7924800" y="2396067"/>
            <a:ext cx="7010400" cy="7014633"/>
          </a:xfrm>
          <a:prstGeom prst="rect">
            <a:avLst/>
          </a:prstGeom>
          <a:noFill/>
          <a:ln>
            <a:noFill/>
          </a:ln>
        </p:spPr>
        <p:txBody>
          <a:bodyPr spcFirstLastPara="1" wrap="square" lIns="91425" tIns="45700" rIns="91425" bIns="45700" anchor="t" anchorCtr="0">
            <a:normAutofit/>
          </a:bodyPr>
          <a:lstStyle>
            <a:lvl1pPr marL="457200" lvl="0" indent="-406400" algn="l">
              <a:lnSpc>
                <a:spcPct val="96428"/>
              </a:lnSpc>
              <a:spcBef>
                <a:spcPts val="0"/>
              </a:spcBef>
              <a:spcAft>
                <a:spcPts val="0"/>
              </a:spcAft>
              <a:buSzPts val="2800"/>
              <a:buChar char="•"/>
              <a:defRPr sz="2800" b="0" i="0">
                <a:latin typeface="Calibri" panose="020F0502020204030204" pitchFamily="34" charset="0"/>
                <a:cs typeface="Calibri" panose="020F0502020204030204" pitchFamily="34" charset="0"/>
              </a:defRPr>
            </a:lvl1pPr>
            <a:lvl2pPr marL="914400" lvl="1" indent="-381000" algn="l">
              <a:lnSpc>
                <a:spcPct val="112500"/>
              </a:lnSpc>
              <a:spcBef>
                <a:spcPts val="2000"/>
              </a:spcBef>
              <a:spcAft>
                <a:spcPts val="0"/>
              </a:spcAft>
              <a:buSzPts val="2400"/>
              <a:buChar char="–"/>
              <a:defRPr sz="2400"/>
            </a:lvl2pPr>
            <a:lvl3pPr marL="1371600" lvl="2" indent="-355600" algn="l">
              <a:lnSpc>
                <a:spcPct val="135000"/>
              </a:lnSpc>
              <a:spcBef>
                <a:spcPts val="2000"/>
              </a:spcBef>
              <a:spcAft>
                <a:spcPts val="0"/>
              </a:spcAft>
              <a:buSzPts val="2000"/>
              <a:buChar char="•"/>
              <a:defRPr sz="2000"/>
            </a:lvl3pPr>
            <a:lvl4pPr marL="1828800" lvl="3" indent="-342900" algn="l">
              <a:lnSpc>
                <a:spcPct val="150000"/>
              </a:lnSpc>
              <a:spcBef>
                <a:spcPts val="2000"/>
              </a:spcBef>
              <a:spcAft>
                <a:spcPts val="0"/>
              </a:spcAft>
              <a:buSzPts val="1800"/>
              <a:buChar char="–"/>
              <a:defRPr sz="1800"/>
            </a:lvl4pPr>
            <a:lvl5pPr marL="2286000" lvl="4" indent="-342900" algn="l">
              <a:lnSpc>
                <a:spcPct val="150000"/>
              </a:lnSpc>
              <a:spcBef>
                <a:spcPts val="2000"/>
              </a:spcBef>
              <a:spcAft>
                <a:spcPts val="0"/>
              </a:spcAft>
              <a:buSzPts val="1800"/>
              <a:buChar char="»"/>
              <a:defRPr sz="1800"/>
            </a:lvl5pPr>
            <a:lvl6pPr marL="2743200" lvl="5" indent="-342900" algn="l">
              <a:spcBef>
                <a:spcPts val="20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143000" y="26499"/>
            <a:ext cx="12134374" cy="15800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b="0" i="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9"/>
        <p:cNvGrpSpPr/>
        <p:nvPr/>
      </p:nvGrpSpPr>
      <p:grpSpPr>
        <a:xfrm>
          <a:off x="0" y="0"/>
          <a:ext cx="0" cy="0"/>
          <a:chOff x="0" y="0"/>
          <a:chExt cx="0" cy="0"/>
        </a:xfrm>
      </p:grpSpPr>
      <p:sp>
        <p:nvSpPr>
          <p:cNvPr id="50" name="Google Shape;50;p11"/>
          <p:cNvSpPr/>
          <p:nvPr/>
        </p:nvSpPr>
        <p:spPr>
          <a:xfrm>
            <a:off x="0" y="1638300"/>
            <a:ext cx="18288000" cy="8077200"/>
          </a:xfrm>
          <a:prstGeom prst="rect">
            <a:avLst/>
          </a:prstGeom>
          <a:solidFill>
            <a:srgbClr val="ACDC72">
              <a:alpha val="2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  </a:t>
            </a:r>
            <a:endParaRPr/>
          </a:p>
        </p:txBody>
      </p:sp>
      <p:sp>
        <p:nvSpPr>
          <p:cNvPr id="51" name="Google Shape;51;p11"/>
          <p:cNvSpPr txBox="1">
            <a:spLocks noGrp="1"/>
          </p:cNvSpPr>
          <p:nvPr>
            <p:ph type="title"/>
          </p:nvPr>
        </p:nvSpPr>
        <p:spPr>
          <a:xfrm>
            <a:off x="904292" y="26499"/>
            <a:ext cx="12354508" cy="17642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15BA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1"/>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sp>
        <p:nvSpPr>
          <p:cNvPr id="53" name="Google Shape;53;p11"/>
          <p:cNvSpPr/>
          <p:nvPr/>
        </p:nvSpPr>
        <p:spPr>
          <a:xfrm>
            <a:off x="0" y="-9525"/>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54C39B">
              <a:alpha val="8941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AED672"/>
              </a:solidFill>
              <a:latin typeface="Calibri"/>
              <a:ea typeface="Calibri"/>
              <a:cs typeface="Calibri"/>
              <a:sym typeface="Calibri"/>
            </a:endParaRPr>
          </a:p>
        </p:txBody>
      </p:sp>
      <p:pic>
        <p:nvPicPr>
          <p:cNvPr id="2" name="Picture 1" descr="A logo with green and white text&#10;&#10;Description automatically generated">
            <a:extLst>
              <a:ext uri="{FF2B5EF4-FFF2-40B4-BE49-F238E27FC236}">
                <a16:creationId xmlns:a16="http://schemas.microsoft.com/office/drawing/2014/main" id="{7C4A62C3-53C4-8419-6C32-0ABB0A8CD1C7}"/>
              </a:ext>
            </a:extLst>
          </p:cNvPr>
          <p:cNvPicPr>
            <a:picLocks noChangeAspect="1"/>
          </p:cNvPicPr>
          <p:nvPr userDrawn="1"/>
        </p:nvPicPr>
        <p:blipFill>
          <a:blip r:embed="rId2"/>
          <a:stretch>
            <a:fillRect/>
          </a:stretch>
        </p:blipFill>
        <p:spPr>
          <a:xfrm>
            <a:off x="15304166" y="236066"/>
            <a:ext cx="2154003" cy="109943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body" idx="1"/>
          </p:nvPr>
        </p:nvSpPr>
        <p:spPr>
          <a:xfrm>
            <a:off x="1143000" y="2628900"/>
            <a:ext cx="14691307" cy="66294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84375"/>
              </a:lnSpc>
              <a:spcBef>
                <a:spcPts val="0"/>
              </a:spcBef>
              <a:spcAft>
                <a:spcPts val="0"/>
              </a:spcAft>
              <a:buClr>
                <a:srgbClr val="215BAE"/>
              </a:buClr>
              <a:buSzPts val="3200"/>
              <a:buFont typeface="Arial"/>
              <a:buChar char="•"/>
              <a:defRPr sz="3200" b="0" i="0" u="none" strike="noStrike" cap="none">
                <a:solidFill>
                  <a:srgbClr val="595959"/>
                </a:solidFill>
                <a:latin typeface="Inter Medium"/>
                <a:ea typeface="Inter Medium"/>
                <a:cs typeface="Inter Medium"/>
                <a:sym typeface="Inter Medium"/>
              </a:defRPr>
            </a:lvl1pPr>
            <a:lvl2pPr marL="914400" marR="0" lvl="1" indent="-406400" algn="l" rtl="0">
              <a:lnSpc>
                <a:spcPct val="96428"/>
              </a:lnSpc>
              <a:spcBef>
                <a:spcPts val="2000"/>
              </a:spcBef>
              <a:spcAft>
                <a:spcPts val="0"/>
              </a:spcAft>
              <a:buClr>
                <a:srgbClr val="215BAE"/>
              </a:buClr>
              <a:buSzPts val="2800"/>
              <a:buFont typeface="Arial"/>
              <a:buChar char="–"/>
              <a:defRPr sz="2800" b="0" i="0" u="none" strike="noStrike" cap="none">
                <a:solidFill>
                  <a:srgbClr val="595959"/>
                </a:solidFill>
                <a:latin typeface="Inter Medium"/>
                <a:ea typeface="Inter Medium"/>
                <a:cs typeface="Inter Medium"/>
                <a:sym typeface="Inter Medium"/>
              </a:defRPr>
            </a:lvl2pPr>
            <a:lvl3pPr marL="1371600" marR="0" lvl="2" indent="-381000" algn="l" rtl="0">
              <a:lnSpc>
                <a:spcPct val="112500"/>
              </a:lnSpc>
              <a:spcBef>
                <a:spcPts val="2000"/>
              </a:spcBef>
              <a:spcAft>
                <a:spcPts val="0"/>
              </a:spcAft>
              <a:buClr>
                <a:srgbClr val="215BAE"/>
              </a:buClr>
              <a:buSzPts val="2400"/>
              <a:buFont typeface="Arial"/>
              <a:buChar char="•"/>
              <a:defRPr sz="2400" b="0" i="0" u="none" strike="noStrike" cap="none">
                <a:solidFill>
                  <a:srgbClr val="595959"/>
                </a:solidFill>
                <a:latin typeface="Inter Medium"/>
                <a:ea typeface="Inter Medium"/>
                <a:cs typeface="Inter Medium"/>
                <a:sym typeface="Inter Medium"/>
              </a:defRPr>
            </a:lvl3pPr>
            <a:lvl4pPr marL="1828800" marR="0" lvl="3" indent="-355600" algn="l" rtl="0">
              <a:lnSpc>
                <a:spcPct val="135000"/>
              </a:lnSpc>
              <a:spcBef>
                <a:spcPts val="2000"/>
              </a:spcBef>
              <a:spcAft>
                <a:spcPts val="0"/>
              </a:spcAft>
              <a:buClr>
                <a:srgbClr val="215BAE"/>
              </a:buClr>
              <a:buSzPts val="2000"/>
              <a:buFont typeface="Arial"/>
              <a:buChar char="–"/>
              <a:defRPr sz="2000" b="0" i="0" u="none" strike="noStrike" cap="none">
                <a:solidFill>
                  <a:srgbClr val="595959"/>
                </a:solidFill>
                <a:latin typeface="Inter Medium"/>
                <a:ea typeface="Inter Medium"/>
                <a:cs typeface="Inter Medium"/>
                <a:sym typeface="Inter Medium"/>
              </a:defRPr>
            </a:lvl4pPr>
            <a:lvl5pPr marL="2286000" marR="0" lvl="4" indent="-355600" algn="l" rtl="0">
              <a:lnSpc>
                <a:spcPct val="135000"/>
              </a:lnSpc>
              <a:spcBef>
                <a:spcPts val="2000"/>
              </a:spcBef>
              <a:spcAft>
                <a:spcPts val="0"/>
              </a:spcAft>
              <a:buClr>
                <a:srgbClr val="215BAE"/>
              </a:buClr>
              <a:buSzPts val="2000"/>
              <a:buFont typeface="Arial"/>
              <a:buChar char="»"/>
              <a:defRPr sz="2000" b="0" i="0" u="none" strike="noStrike" cap="none">
                <a:solidFill>
                  <a:srgbClr val="595959"/>
                </a:solidFill>
                <a:latin typeface="Inter Medium"/>
                <a:ea typeface="Inter Medium"/>
                <a:cs typeface="Inter Medium"/>
                <a:sym typeface="Inter Medium"/>
              </a:defRPr>
            </a:lvl5pPr>
            <a:lvl6pPr marL="2743200" marR="0" lvl="5" indent="-355600" algn="l" rtl="0">
              <a:spcBef>
                <a:spcPts val="2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p:nvPr/>
        </p:nvSpPr>
        <p:spPr>
          <a:xfrm>
            <a:off x="1181099" y="9857979"/>
            <a:ext cx="1714501" cy="4025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en" sz="1800" b="0" i="0" u="none" strike="noStrike" cap="none">
                <a:solidFill>
                  <a:srgbClr val="215BAE"/>
                </a:solidFill>
                <a:latin typeface="Inter Medium"/>
                <a:ea typeface="Inter Medium"/>
                <a:cs typeface="Inter Medium"/>
                <a:sym typeface="Inter Medium"/>
              </a:rPr>
              <a:t>‹#›</a:t>
            </a:fld>
            <a:endParaRPr sz="1800" b="0" i="0" u="none" strike="noStrike" cap="none">
              <a:solidFill>
                <a:srgbClr val="215BAE"/>
              </a:solidFill>
              <a:latin typeface="Inter Medium"/>
              <a:ea typeface="Inter Medium"/>
              <a:cs typeface="Inter Medium"/>
              <a:sym typeface="Inter Medium"/>
            </a:endParaRPr>
          </a:p>
        </p:txBody>
      </p:sp>
      <p:pic>
        <p:nvPicPr>
          <p:cNvPr id="11" name="Google Shape;11;p1"/>
          <p:cNvPicPr preferRelativeResize="0"/>
          <p:nvPr/>
        </p:nvPicPr>
        <p:blipFill>
          <a:blip r:embed="rId12"/>
          <a:srcRect/>
          <a:stretch/>
        </p:blipFill>
        <p:spPr>
          <a:xfrm>
            <a:off x="15316200" y="245590"/>
            <a:ext cx="2268760" cy="1158012"/>
          </a:xfrm>
          <a:prstGeom prst="rect">
            <a:avLst/>
          </a:prstGeom>
          <a:noFill/>
          <a:ln>
            <a:noFill/>
          </a:ln>
        </p:spPr>
      </p:pic>
      <p:sp>
        <p:nvSpPr>
          <p:cNvPr id="3" name="Title Placeholder 2">
            <a:extLst>
              <a:ext uri="{FF2B5EF4-FFF2-40B4-BE49-F238E27FC236}">
                <a16:creationId xmlns:a16="http://schemas.microsoft.com/office/drawing/2014/main" id="{7F4E98D6-9467-B3B6-1971-EFBD14F40DB9}"/>
              </a:ext>
            </a:extLst>
          </p:cNvPr>
          <p:cNvSpPr>
            <a:spLocks noGrp="1"/>
          </p:cNvSpPr>
          <p:nvPr>
            <p:ph type="title"/>
          </p:nvPr>
        </p:nvSpPr>
        <p:spPr>
          <a:xfrm>
            <a:off x="1143000" y="178627"/>
            <a:ext cx="15773400" cy="1340458"/>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800" b="0" i="0" u="none" strike="noStrike" cap="none">
          <a:solidFill>
            <a:srgbClr val="000000"/>
          </a:solidFill>
          <a:latin typeface="Inter Medium" panose="02000503000000020004" pitchFamily="2" charset="0"/>
          <a:ea typeface="Inter Medium" panose="02000503000000020004" pitchFamily="2"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nter Medium" panose="02000503000000020004" pitchFamily="2" charset="0"/>
          <a:ea typeface="Inter Medium" panose="02000503000000020004" pitchFamily="2"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q1QdkPmWcHM?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srcRect l="13987" r="21567"/>
          <a:stretch/>
        </p:blipFill>
        <p:spPr>
          <a:xfrm>
            <a:off x="8991600" y="0"/>
            <a:ext cx="9296400" cy="10287000"/>
          </a:xfrm>
          <a:prstGeom prst="rect">
            <a:avLst/>
          </a:prstGeom>
          <a:noFill/>
          <a:ln>
            <a:noFill/>
          </a:ln>
        </p:spPr>
      </p:pic>
      <p:pic>
        <p:nvPicPr>
          <p:cNvPr id="66" name="Google Shape;66;p13"/>
          <p:cNvPicPr preferRelativeResize="0"/>
          <p:nvPr/>
        </p:nvPicPr>
        <p:blipFill rotWithShape="1">
          <a:blip r:embed="rId4">
            <a:alphaModFix/>
          </a:blip>
          <a:srcRect t="200" b="200"/>
          <a:stretch/>
        </p:blipFill>
        <p:spPr>
          <a:xfrm>
            <a:off x="-23191" y="0"/>
            <a:ext cx="10171670" cy="10287001"/>
          </a:xfrm>
          <a:prstGeom prst="rect">
            <a:avLst/>
          </a:prstGeom>
          <a:noFill/>
          <a:ln>
            <a:noFill/>
          </a:ln>
        </p:spPr>
      </p:pic>
      <p:sp>
        <p:nvSpPr>
          <p:cNvPr id="68" name="Google Shape;68;p13"/>
          <p:cNvSpPr txBox="1"/>
          <p:nvPr/>
        </p:nvSpPr>
        <p:spPr>
          <a:xfrm>
            <a:off x="983979" y="5508220"/>
            <a:ext cx="8769545" cy="3520964"/>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chemeClr val="lt1"/>
              </a:buClr>
              <a:buSzPts val="6000"/>
              <a:buFont typeface="BIZ UDPMincho"/>
              <a:buNone/>
            </a:pPr>
            <a:r>
              <a:rPr lang="en-US" sz="6000" u="none" strike="noStrike" cap="none" dirty="0">
                <a:solidFill>
                  <a:schemeClr val="lt1"/>
                </a:solidFill>
                <a:latin typeface="Inter Medium" panose="02000503000000020004" pitchFamily="2" charset="0"/>
                <a:ea typeface="Inter Medium" panose="02000503000000020004" pitchFamily="2" charset="0"/>
                <a:cs typeface="Calibri" panose="020F0502020204030204" pitchFamily="34" charset="0"/>
                <a:sym typeface="BIZ UDPMincho"/>
              </a:rPr>
              <a:t>Should the U.S. Ban </a:t>
            </a:r>
            <a:br>
              <a:rPr lang="en-US" sz="6000" u="none" strike="noStrike" cap="none" dirty="0">
                <a:solidFill>
                  <a:schemeClr val="lt1"/>
                </a:solidFill>
                <a:latin typeface="Inter Medium" panose="02000503000000020004" pitchFamily="2" charset="0"/>
                <a:ea typeface="Inter Medium" panose="02000503000000020004" pitchFamily="2" charset="0"/>
                <a:cs typeface="Calibri" panose="020F0502020204030204" pitchFamily="34" charset="0"/>
                <a:sym typeface="BIZ UDPMincho"/>
              </a:rPr>
            </a:br>
            <a:r>
              <a:rPr lang="en-US" sz="6000" u="none" strike="noStrike" cap="none" dirty="0">
                <a:solidFill>
                  <a:schemeClr val="lt1"/>
                </a:solidFill>
                <a:latin typeface="Inter Medium" panose="02000503000000020004" pitchFamily="2" charset="0"/>
                <a:ea typeface="Inter Medium" panose="02000503000000020004" pitchFamily="2" charset="0"/>
                <a:cs typeface="Calibri" panose="020F0502020204030204" pitchFamily="34" charset="0"/>
                <a:sym typeface="BIZ UDPMincho"/>
              </a:rPr>
              <a:t>Gas-Powered Cars?</a:t>
            </a:r>
          </a:p>
          <a:p>
            <a:pPr>
              <a:lnSpc>
                <a:spcPct val="110000"/>
              </a:lnSpc>
              <a:buClr>
                <a:schemeClr val="lt1"/>
              </a:buClr>
              <a:buSzPts val="6000"/>
            </a:pPr>
            <a:r>
              <a:rPr lang="en-US" sz="4400" dirty="0">
                <a:solidFill>
                  <a:srgbClr val="ACDD70"/>
                </a:solidFill>
                <a:latin typeface="Inter Medium"/>
                <a:ea typeface="Inter Medium"/>
                <a:cs typeface="Calibri Light"/>
                <a:sym typeface="BIZ UDPMincho"/>
              </a:rPr>
              <a:t>Making Decisions Like an Economist</a:t>
            </a:r>
            <a:endParaRPr lang="en-US" sz="4400" dirty="0">
              <a:solidFill>
                <a:srgbClr val="ACDD70"/>
              </a:solidFill>
              <a:latin typeface="Inter Medium" panose="02000503000000020004" pitchFamily="2" charset="0"/>
              <a:ea typeface="Inter Medium" panose="02000503000000020004" pitchFamily="2" charset="0"/>
              <a:cs typeface="Calibri Light" panose="020F0302020204030204" pitchFamily="34" charset="0"/>
              <a:sym typeface="BIZ UDPMincho"/>
            </a:endParaRPr>
          </a:p>
        </p:txBody>
      </p:sp>
      <p:cxnSp>
        <p:nvCxnSpPr>
          <p:cNvPr id="70" name="Google Shape;70;p13"/>
          <p:cNvCxnSpPr>
            <a:cxnSpLocks/>
          </p:cNvCxnSpPr>
          <p:nvPr/>
        </p:nvCxnSpPr>
        <p:spPr>
          <a:xfrm>
            <a:off x="-23200" y="5041000"/>
            <a:ext cx="9448800" cy="0"/>
          </a:xfrm>
          <a:prstGeom prst="straightConnector1">
            <a:avLst/>
          </a:prstGeom>
          <a:noFill/>
          <a:ln w="25400" cap="flat" cmpd="sng">
            <a:solidFill>
              <a:srgbClr val="ACDD70"/>
            </a:solidFill>
            <a:prstDash val="solid"/>
            <a:round/>
            <a:headEnd type="none" w="sm" len="sm"/>
            <a:tailEnd type="none" w="sm" len="sm"/>
          </a:ln>
        </p:spPr>
      </p:cxnSp>
      <p:pic>
        <p:nvPicPr>
          <p:cNvPr id="5" name="Picture 4" descr="A logo with green and white text&#10;&#10;Description automatically generated">
            <a:extLst>
              <a:ext uri="{FF2B5EF4-FFF2-40B4-BE49-F238E27FC236}">
                <a16:creationId xmlns:a16="http://schemas.microsoft.com/office/drawing/2014/main" id="{5D03962D-A730-FA0C-547F-2D6A464B233B}"/>
              </a:ext>
            </a:extLst>
          </p:cNvPr>
          <p:cNvPicPr>
            <a:picLocks noChangeAspect="1"/>
          </p:cNvPicPr>
          <p:nvPr/>
        </p:nvPicPr>
        <p:blipFill>
          <a:blip r:embed="rId5"/>
          <a:stretch>
            <a:fillRect/>
          </a:stretch>
        </p:blipFill>
        <p:spPr>
          <a:xfrm>
            <a:off x="1415845" y="740095"/>
            <a:ext cx="3923062" cy="20023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98325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1369448"/>
            <a:ext cx="14615270" cy="76944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ABDE70"/>
                </a:solidFill>
                <a:latin typeface="Inter Medium" panose="02000503000000020004" pitchFamily="2" charset="0"/>
                <a:ea typeface="Inter Medium" panose="02000503000000020004" pitchFamily="2" charset="0"/>
                <a:cs typeface="BIZ UDPMincho"/>
                <a:sym typeface="BIZ UDPMincho"/>
              </a:rPr>
              <a:t>Activity 2.2: Policy Stakeholder Roles (cont.)</a:t>
            </a:r>
            <a:endParaRPr sz="50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your groups, read through the information on your card. </a:t>
            </a:r>
          </a:p>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Answer the following questions as a group on the back of your sheets. You have 10 minutes. (Stakeholders within the group do not have to all agree on question 3.)</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What benefits would the policy have for someone in this role?</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What costs would the policy have for someone in this role?</a:t>
            </a:r>
          </a:p>
          <a:p>
            <a:pPr marL="1381125" marR="0" lvl="0" indent="-682625" algn="l" rtl="0">
              <a:spcBef>
                <a:spcPts val="2000"/>
              </a:spcBef>
              <a:spcAft>
                <a:spcPts val="0"/>
              </a:spcAft>
              <a:buClr>
                <a:srgbClr val="ABDE70"/>
              </a:buClr>
              <a:buSzPct val="100000"/>
              <a:buFont typeface="+mj-lt"/>
              <a:buAutoNum type="arabicPeriod"/>
            </a:pPr>
            <a:r>
              <a:rPr lang="en-US" sz="2800" dirty="0">
                <a:solidFill>
                  <a:schemeClr val="bg1"/>
                </a:solidFill>
                <a:latin typeface="Inter Medium"/>
                <a:ea typeface="Inter Medium"/>
                <a:cs typeface="Inter Medium"/>
                <a:sym typeface="Inter Medium"/>
              </a:rPr>
              <a:t>In general, how would someone with this role feel about banning gas-powered vehicles? Explain. Be sure to identify the most important benefits and/or costs in your decision.</a:t>
            </a:r>
          </a:p>
          <a:p>
            <a:pPr marL="1381125" marR="0" lvl="0" indent="-682625" algn="l" rtl="0">
              <a:spcBef>
                <a:spcPts val="2000"/>
              </a:spcBef>
              <a:spcAft>
                <a:spcPts val="0"/>
              </a:spcAft>
              <a:buClr>
                <a:srgbClr val="ABDE70"/>
              </a:buClr>
              <a:buSzPct val="100000"/>
              <a:buFont typeface="Courier New" panose="02070309020205020404" pitchFamily="49" charset="0"/>
              <a:buChar char="o"/>
            </a:pPr>
            <a:endParaRPr lang="en-US" sz="2800" dirty="0">
              <a:solidFill>
                <a:schemeClr val="bg1"/>
              </a:solidFill>
              <a:latin typeface="Inter Medium"/>
              <a:ea typeface="Inter Medium"/>
              <a:cs typeface="Inter Medium"/>
              <a:sym typeface="Inter Medium"/>
            </a:endParaRPr>
          </a:p>
        </p:txBody>
      </p:sp>
      <p:sp>
        <p:nvSpPr>
          <p:cNvPr id="3" name="Google Shape;78;p14">
            <a:extLst>
              <a:ext uri="{FF2B5EF4-FFF2-40B4-BE49-F238E27FC236}">
                <a16:creationId xmlns:a16="http://schemas.microsoft.com/office/drawing/2014/main" id="{52545F80-A4D5-616C-6A7C-FF9D9B8FE38D}"/>
              </a:ext>
            </a:extLst>
          </p:cNvPr>
          <p:cNvSpPr/>
          <p:nvPr/>
        </p:nvSpPr>
        <p:spPr>
          <a:xfrm>
            <a:off x="1414550" y="88765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60332FED-0F9D-B1D5-BB30-5351263AF63E}"/>
              </a:ext>
            </a:extLst>
          </p:cNvPr>
          <p:cNvSpPr/>
          <p:nvPr/>
        </p:nvSpPr>
        <p:spPr>
          <a:xfrm>
            <a:off x="9622571" y="3390900"/>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5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153888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Activity 2.4: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Policy discussion and decisions</a:t>
            </a:r>
            <a:endParaRPr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Next, get into groups of 5 with 1 role in each group. </a:t>
            </a:r>
            <a:br>
              <a:rPr lang="en-US" sz="3500" dirty="0">
                <a:solidFill>
                  <a:srgbClr val="1A9855"/>
                </a:solidFill>
                <a:latin typeface="Inter Medium"/>
                <a:ea typeface="Inter Medium"/>
                <a:cs typeface="Inter Medium"/>
                <a:sym typeface="Inter Medium"/>
              </a:rPr>
            </a:br>
            <a:r>
              <a:rPr lang="en-US" sz="3500" dirty="0">
                <a:solidFill>
                  <a:srgbClr val="1A9855"/>
                </a:solidFill>
                <a:latin typeface="Inter Medium"/>
                <a:ea typeface="Inter Medium"/>
                <a:cs typeface="Inter Medium"/>
                <a:sym typeface="Inter Medium"/>
              </a:rPr>
              <a:t>Your group should have at least 1 person from each of the following policy stakeholders</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Consumer</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City planners in California</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Car companies (</a:t>
            </a:r>
            <a:r>
              <a:rPr lang="en-US" sz="2800" dirty="0" err="1">
                <a:solidFill>
                  <a:srgbClr val="1A9855"/>
                </a:solidFill>
                <a:latin typeface="Inter Medium"/>
                <a:ea typeface="Inter Medium"/>
                <a:cs typeface="Inter Medium"/>
                <a:sym typeface="Inter Medium"/>
              </a:rPr>
              <a:t>i.e</a:t>
            </a:r>
            <a:r>
              <a:rPr lang="en-US" sz="2800" dirty="0">
                <a:solidFill>
                  <a:srgbClr val="1A9855"/>
                </a:solidFill>
                <a:latin typeface="Inter Medium"/>
                <a:ea typeface="Inter Medium"/>
                <a:cs typeface="Inter Medium"/>
                <a:sym typeface="Inter Medium"/>
              </a:rPr>
              <a:t> General Motors, Ford, Honda, Fiat Chrysler)</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California Utility Companies</a:t>
            </a:r>
          </a:p>
          <a:p>
            <a:pPr marL="1381125" lvl="1" indent="-682625">
              <a:buClr>
                <a:srgbClr val="215BAE"/>
              </a:buClr>
              <a:buSzPct val="100000"/>
              <a:buFont typeface="Courier New" panose="02070309020205020404" pitchFamily="49" charset="0"/>
              <a:buChar char="o"/>
            </a:pPr>
            <a:r>
              <a:rPr lang="en-US" sz="2800" dirty="0">
                <a:solidFill>
                  <a:srgbClr val="1A9855"/>
                </a:solidFill>
                <a:latin typeface="Inter Medium"/>
                <a:ea typeface="Inter Medium"/>
                <a:cs typeface="Inter Medium"/>
                <a:sym typeface="Inter Medium"/>
              </a:rPr>
              <a:t>Lithium battery producers</a:t>
            </a:r>
          </a:p>
          <a:p>
            <a:pPr marL="685800" marR="0" lvl="0" indent="-571500" algn="l" rtl="0">
              <a:spcBef>
                <a:spcPts val="2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In your groups use Activity 2.4: Policy discussion and decisions to take notes about each stakeholder as they explain their role and the costs and benefits the ban on new-gas powered vehicles as it pertains to them.</a:t>
            </a:r>
          </a:p>
          <a:p>
            <a:pPr marL="685800" marR="0" lvl="0" indent="-571500" algn="l" rtl="0">
              <a:spcBef>
                <a:spcPts val="2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Next answer the questions as a group.</a:t>
            </a:r>
          </a:p>
          <a:p>
            <a:pPr marL="685800" marR="0" lvl="0" indent="-571500" algn="l" rtl="0">
              <a:spcBef>
                <a:spcPts val="2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p:txBody>
      </p:sp>
      <p:sp>
        <p:nvSpPr>
          <p:cNvPr id="8" name="Google Shape;78;p14">
            <a:extLst>
              <a:ext uri="{FF2B5EF4-FFF2-40B4-BE49-F238E27FC236}">
                <a16:creationId xmlns:a16="http://schemas.microsoft.com/office/drawing/2014/main" id="{93AF41D2-5C6C-1508-9CD2-E0642261E2DE}"/>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7;p14">
            <a:extLst>
              <a:ext uri="{FF2B5EF4-FFF2-40B4-BE49-F238E27FC236}">
                <a16:creationId xmlns:a16="http://schemas.microsoft.com/office/drawing/2014/main" id="{23FFBC36-613D-6940-719A-11F31DEDE72A}"/>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With every policy there are costs and benefits. As you’ve discussed in your groups many times, different groups of people have different costs and benefits.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How did your groups vote overall?</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Which role had the most influence or was the most important in your decision? Explain why.</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What opportunity costs does a bill like this have?</a:t>
            </a:r>
          </a:p>
        </p:txBody>
      </p:sp>
      <p:sp>
        <p:nvSpPr>
          <p:cNvPr id="2" name="Google Shape;78;p14">
            <a:extLst>
              <a:ext uri="{FF2B5EF4-FFF2-40B4-BE49-F238E27FC236}">
                <a16:creationId xmlns:a16="http://schemas.microsoft.com/office/drawing/2014/main" id="{FBDB0F87-EA7C-0D6B-004A-691BC6EC3BD1}"/>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67F4E3D2-4F17-20C1-EE78-27C63B2BA0CF}"/>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01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2" name="Google Shape;78;p14">
            <a:extLst>
              <a:ext uri="{FF2B5EF4-FFF2-40B4-BE49-F238E27FC236}">
                <a16:creationId xmlns:a16="http://schemas.microsoft.com/office/drawing/2014/main" id="{60531FA5-E7A7-D489-CACB-DD75F7772FB7}"/>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EA720E2-D4DE-55B3-281F-55DF05A095A9}"/>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 are no perfect policies out there.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 are policies which are better and worse and even those assessments are highly subjective depending on the groups being affected.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Every policy can be improved because often there are unseen consequences or groups of people who might be drastically hurt by a policy.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r>
              <a:rPr lang="en-US" sz="3500" dirty="0">
                <a:solidFill>
                  <a:srgbClr val="1A9855"/>
                </a:solidFill>
                <a:latin typeface="Inter Medium"/>
                <a:ea typeface="Inter Medium"/>
                <a:cs typeface="Inter Medium"/>
                <a:sym typeface="Inter Medium"/>
              </a:rPr>
              <a:t>Therefore, it is important for us to think about ways to improve a policy. </a:t>
            </a: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a:p>
            <a:pPr marL="685800" marR="0" lvl="0" indent="-571500" algn="l" rtl="0">
              <a:lnSpc>
                <a:spcPct val="112500"/>
              </a:lnSpc>
              <a:spcBef>
                <a:spcPts val="3000"/>
              </a:spcBef>
              <a:spcAft>
                <a:spcPts val="0"/>
              </a:spcAft>
              <a:buClr>
                <a:srgbClr val="215BAE"/>
              </a:buClr>
              <a:buSzPct val="100000"/>
              <a:buFont typeface="Arial" panose="020B0604020202020204" pitchFamily="34" charset="0"/>
              <a:buChar char="•"/>
            </a:pPr>
            <a:endParaRPr lang="en-US" sz="3500" dirty="0">
              <a:solidFill>
                <a:srgbClr val="1A9855"/>
              </a:solidFill>
              <a:latin typeface="Inter Medium"/>
              <a:ea typeface="Inter Medium"/>
              <a:cs typeface="Inter Medium"/>
              <a:sym typeface="Inter Medium"/>
            </a:endParaRPr>
          </a:p>
        </p:txBody>
      </p:sp>
    </p:spTree>
    <p:extLst>
      <p:ext uri="{BB962C8B-B14F-4D97-AF65-F5344CB8AC3E}">
        <p14:creationId xmlns:p14="http://schemas.microsoft.com/office/powerpoint/2010/main" val="38291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A0C9F-E374-7669-3539-B1FCFE8CC87E}"/>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5;p14" descr="A green and black rectangle&#10;&#10;Description automatically generated">
            <a:extLst>
              <a:ext uri="{FF2B5EF4-FFF2-40B4-BE49-F238E27FC236}">
                <a16:creationId xmlns:a16="http://schemas.microsoft.com/office/drawing/2014/main" id="{419718E4-78B5-8E97-A143-36743B448818}"/>
              </a:ext>
            </a:extLst>
          </p:cNvPr>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840058"/>
            <a:ext cx="13732954" cy="230832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How does one energy policy affect so </a:t>
            </a:r>
            <a:b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br>
            <a:r>
              <a:rPr lang="en-US" sz="5000" dirty="0">
                <a:solidFill>
                  <a:srgbClr val="215BAE"/>
                </a:solidFill>
                <a:latin typeface="Inter Medium" panose="02000503000000020004" pitchFamily="2" charset="0"/>
                <a:ea typeface="Inter Medium" panose="02000503000000020004" pitchFamily="2" charset="0"/>
                <a:cs typeface="BIZ UDPMincho"/>
                <a:sym typeface="BIZ UDPMincho"/>
              </a:rPr>
              <a:t>many people differently? (cont.) </a:t>
            </a:r>
          </a:p>
          <a:p>
            <a:pPr marL="0" marR="0" lvl="0" indent="0" algn="l" rtl="0">
              <a:spcBef>
                <a:spcPts val="0"/>
              </a:spcBef>
              <a:spcAft>
                <a:spcPts val="0"/>
              </a:spcAft>
              <a:buNone/>
            </a:pPr>
            <a:endParaRPr lang="en-US" sz="50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777961"/>
            <a:ext cx="12844459"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Regardless of how you voted, what improvements could be made to the policy to either </a:t>
            </a:r>
          </a:p>
          <a:p>
            <a:pPr marL="920750" marR="0" lvl="0" indent="-396875" algn="l" rtl="0">
              <a:spcBef>
                <a:spcPts val="1000"/>
              </a:spcBef>
              <a:spcAft>
                <a:spcPts val="0"/>
              </a:spcAft>
              <a:buClr>
                <a:srgbClr val="215BAE"/>
              </a:buClr>
              <a:buSzPct val="100000"/>
              <a:buFont typeface="Arial" panose="020B0604020202020204" pitchFamily="34" charset="0"/>
              <a:buChar char="•"/>
            </a:pPr>
            <a:r>
              <a:rPr lang="en-US" sz="3000" dirty="0">
                <a:solidFill>
                  <a:srgbClr val="1A9855"/>
                </a:solidFill>
                <a:latin typeface="Inter Medium"/>
                <a:ea typeface="Inter Medium"/>
                <a:cs typeface="Inter Medium"/>
                <a:sym typeface="Inter Medium"/>
              </a:rPr>
              <a:t>make it feasible to pass (if your group was not in favor) </a:t>
            </a:r>
          </a:p>
          <a:p>
            <a:pPr marL="587375" marR="0" lvl="0" algn="l" rtl="0">
              <a:spcBef>
                <a:spcPts val="1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or 	</a:t>
            </a:r>
          </a:p>
          <a:p>
            <a:pPr marL="920750" marR="0" lvl="0" indent="-396875" algn="l" rtl="0">
              <a:spcBef>
                <a:spcPts val="1000"/>
              </a:spcBef>
              <a:spcAft>
                <a:spcPts val="0"/>
              </a:spcAft>
              <a:buClr>
                <a:srgbClr val="215BAE"/>
              </a:buClr>
              <a:buSzPct val="100000"/>
              <a:buFont typeface="Arial" panose="020B0604020202020204" pitchFamily="34" charset="0"/>
              <a:buChar char="•"/>
            </a:pPr>
            <a:r>
              <a:rPr lang="en-US" sz="3000" dirty="0">
                <a:solidFill>
                  <a:srgbClr val="1A9855"/>
                </a:solidFill>
                <a:latin typeface="Inter Medium"/>
                <a:ea typeface="Inter Medium"/>
                <a:cs typeface="Inter Medium"/>
                <a:sym typeface="Inter Medium"/>
              </a:rPr>
              <a:t>make it so more roles within the group were in favor of the bill (if you were in favor but some roles were against).</a:t>
            </a:r>
          </a:p>
          <a:p>
            <a:pPr marL="114300" marR="0" lvl="0" algn="l" rtl="0">
              <a:lnSpc>
                <a:spcPct val="112500"/>
              </a:lnSpc>
              <a:spcBef>
                <a:spcPts val="4000"/>
              </a:spcBef>
              <a:spcAft>
                <a:spcPts val="0"/>
              </a:spcAft>
              <a:buClr>
                <a:srgbClr val="215BAE"/>
              </a:buClr>
              <a:buSzPct val="100000"/>
            </a:pPr>
            <a:r>
              <a:rPr lang="en-US" sz="3500" dirty="0">
                <a:solidFill>
                  <a:srgbClr val="1A9855"/>
                </a:solidFill>
                <a:latin typeface="Inter Medium"/>
                <a:ea typeface="Inter Medium"/>
                <a:cs typeface="Inter Medium"/>
                <a:sym typeface="Inter Medium"/>
              </a:rPr>
              <a:t>Think about the costs from the different roles. </a:t>
            </a:r>
            <a:br>
              <a:rPr lang="en-US" sz="3500" dirty="0">
                <a:solidFill>
                  <a:srgbClr val="1A9855"/>
                </a:solidFill>
                <a:latin typeface="Inter Medium"/>
                <a:ea typeface="Inter Medium"/>
                <a:cs typeface="Inter Medium"/>
                <a:sym typeface="Inter Medium"/>
              </a:rPr>
            </a:br>
            <a:r>
              <a:rPr lang="en-US" sz="3500" dirty="0">
                <a:solidFill>
                  <a:srgbClr val="1A9855"/>
                </a:solidFill>
                <a:latin typeface="Inter Medium"/>
                <a:ea typeface="Inter Medium"/>
                <a:cs typeface="Inter Medium"/>
                <a:sym typeface="Inter Medium"/>
              </a:rPr>
              <a:t>Are there ways to reduce the costs to those groups?</a:t>
            </a:r>
          </a:p>
          <a:p>
            <a:pPr marL="114300" marR="0" lvl="0" algn="l" rtl="0">
              <a:lnSpc>
                <a:spcPct val="112500"/>
              </a:lnSpc>
              <a:spcBef>
                <a:spcPts val="3000"/>
              </a:spcBef>
              <a:spcAft>
                <a:spcPts val="0"/>
              </a:spcAft>
              <a:buClr>
                <a:srgbClr val="215BAE"/>
              </a:buClr>
              <a:buSzPct val="100000"/>
            </a:pPr>
            <a:endParaRPr lang="en-US" sz="3500" dirty="0">
              <a:solidFill>
                <a:srgbClr val="1A9855"/>
              </a:solidFill>
              <a:latin typeface="Inter Medium"/>
              <a:ea typeface="Inter Medium"/>
              <a:cs typeface="Inter Medium"/>
              <a:sym typeface="Inter Medium"/>
            </a:endParaRPr>
          </a:p>
        </p:txBody>
      </p:sp>
      <p:sp>
        <p:nvSpPr>
          <p:cNvPr id="2" name="Google Shape;78;p14">
            <a:extLst>
              <a:ext uri="{FF2B5EF4-FFF2-40B4-BE49-F238E27FC236}">
                <a16:creationId xmlns:a16="http://schemas.microsoft.com/office/drawing/2014/main" id="{D24CF28D-ACFF-4649-1156-D6A924E64716}"/>
              </a:ext>
            </a:extLst>
          </p:cNvPr>
          <p:cNvSpPr/>
          <p:nvPr/>
        </p:nvSpPr>
        <p:spPr>
          <a:xfrm>
            <a:off x="11903718" y="869385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7;p14">
            <a:extLst>
              <a:ext uri="{FF2B5EF4-FFF2-40B4-BE49-F238E27FC236}">
                <a16:creationId xmlns:a16="http://schemas.microsoft.com/office/drawing/2014/main" id="{48F5A527-05EB-D065-ADBB-313CA02D855B}"/>
              </a:ext>
            </a:extLst>
          </p:cNvPr>
          <p:cNvSpPr/>
          <p:nvPr/>
        </p:nvSpPr>
        <p:spPr>
          <a:xfrm>
            <a:off x="16589767" y="1781018"/>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70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3482300"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215BAE"/>
              </a:buClr>
              <a:buSzPts val="2400"/>
            </a:pPr>
            <a:r>
              <a:rPr lang="en-US" sz="3600" dirty="0">
                <a:solidFill>
                  <a:schemeClr val="bg1"/>
                </a:solidFill>
                <a:latin typeface="Inter Medium"/>
                <a:ea typeface="Inter Medium"/>
                <a:cs typeface="Inter Medium"/>
                <a:sym typeface="Inter Medium"/>
              </a:rPr>
              <a:t>Brief description of the Policy:</a:t>
            </a:r>
          </a:p>
          <a:p>
            <a:pPr marL="114300" marR="0" lvl="0" algn="l" rtl="0">
              <a:lnSpc>
                <a:spcPct val="112500"/>
              </a:lnSpc>
              <a:spcBef>
                <a:spcPts val="3000"/>
              </a:spcBef>
              <a:spcAft>
                <a:spcPts val="0"/>
              </a:spcAft>
              <a:buClr>
                <a:srgbClr val="215BAE"/>
              </a:buClr>
              <a:buSzPts val="2400"/>
            </a:pPr>
            <a:endParaRPr lang="en-US" sz="3600" dirty="0">
              <a:solidFill>
                <a:schemeClr val="bg1"/>
              </a:solidFill>
              <a:latin typeface="Inter Medium"/>
              <a:ea typeface="Inter Medium"/>
              <a:cs typeface="Inter Medium"/>
              <a:sym typeface="Inter Medium"/>
            </a:endParaRPr>
          </a:p>
        </p:txBody>
      </p:sp>
      <p:sp>
        <p:nvSpPr>
          <p:cNvPr id="3" name="Google Shape;78;p14">
            <a:extLst>
              <a:ext uri="{FF2B5EF4-FFF2-40B4-BE49-F238E27FC236}">
                <a16:creationId xmlns:a16="http://schemas.microsoft.com/office/drawing/2014/main" id="{F51EBC0B-69FC-02AB-EED4-945A41CB1480}"/>
              </a:ext>
            </a:extLst>
          </p:cNvPr>
          <p:cNvSpPr/>
          <p:nvPr/>
        </p:nvSpPr>
        <p:spPr>
          <a:xfrm>
            <a:off x="12125801" y="861991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2353337"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Based on the Policy think of 5 groups of people that might be affected.</a:t>
            </a:r>
          </a:p>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For each stakeholder answer the following questions:</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What are the costs of adopting the policy for this group?</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What are the benefits of adopting the policy for this group?</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000" dirty="0">
                <a:solidFill>
                  <a:schemeClr val="bg1"/>
                </a:solidFill>
                <a:latin typeface="Inter Medium" panose="02000503000000020004" pitchFamily="2" charset="0"/>
                <a:ea typeface="Inter Medium" panose="02000503000000020004" pitchFamily="2" charset="0"/>
                <a:cs typeface="Inter Medium"/>
                <a:sym typeface="Inter Medium"/>
              </a:rPr>
              <a:t>Is this group likely to vote for or against the policy? Explain.</a:t>
            </a:r>
          </a:p>
          <a:p>
            <a:pPr marL="927100" marR="0" lvl="0" indent="-406400" algn="l" rtl="0">
              <a:spcBef>
                <a:spcPts val="1800"/>
              </a:spcBef>
              <a:spcAft>
                <a:spcPts val="0"/>
              </a:spcAft>
              <a:buClr>
                <a:srgbClr val="215BAE"/>
              </a:buClr>
              <a:buSzPts val="2400"/>
              <a:buFont typeface="Courier New" panose="02070309020205020404" pitchFamily="49" charset="0"/>
              <a:buChar char="o"/>
            </a:pPr>
            <a:endParaRPr lang="en-US" sz="3600" dirty="0">
              <a:solidFill>
                <a:schemeClr val="bg1"/>
              </a:solidFill>
              <a:latin typeface="Inter Medium" panose="02000503000000020004" pitchFamily="2" charset="0"/>
              <a:ea typeface="Inter Medium" panose="02000503000000020004" pitchFamily="2" charset="0"/>
              <a:cs typeface="Inter Medium"/>
              <a:sym typeface="Inter Medium"/>
            </a:endParaRPr>
          </a:p>
          <a:p>
            <a:pPr marL="114300" marR="0" lvl="0" algn="l" rtl="0">
              <a:lnSpc>
                <a:spcPct val="112500"/>
              </a:lnSpc>
              <a:spcBef>
                <a:spcPts val="3000"/>
              </a:spcBef>
              <a:spcAft>
                <a:spcPts val="2400"/>
              </a:spcAft>
              <a:buClr>
                <a:srgbClr val="215BAE"/>
              </a:buClr>
              <a:buSzPts val="2400"/>
            </a:pPr>
            <a:endParaRPr dirty="0">
              <a:solidFill>
                <a:schemeClr val="bg1"/>
              </a:solidFill>
            </a:endParaRPr>
          </a:p>
        </p:txBody>
      </p:sp>
      <p:sp>
        <p:nvSpPr>
          <p:cNvPr id="3" name="Google Shape;78;p14">
            <a:extLst>
              <a:ext uri="{FF2B5EF4-FFF2-40B4-BE49-F238E27FC236}">
                <a16:creationId xmlns:a16="http://schemas.microsoft.com/office/drawing/2014/main" id="{72E95D59-9482-7823-989B-887752F0D024}"/>
              </a:ext>
            </a:extLst>
          </p:cNvPr>
          <p:cNvSpPr/>
          <p:nvPr/>
        </p:nvSpPr>
        <p:spPr>
          <a:xfrm>
            <a:off x="2674796" y="9215025"/>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C19DE79F-3E91-9C20-01B2-126F35FF5ABD}"/>
              </a:ext>
            </a:extLst>
          </p:cNvPr>
          <p:cNvSpPr/>
          <p:nvPr/>
        </p:nvSpPr>
        <p:spPr>
          <a:xfrm>
            <a:off x="11407348" y="3872163"/>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4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Assessment: Analyzing a policy</a:t>
            </a: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2353337"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500" dirty="0">
                <a:solidFill>
                  <a:schemeClr val="bg1"/>
                </a:solidFill>
                <a:latin typeface="Inter Medium"/>
                <a:ea typeface="Inter Medium"/>
                <a:cs typeface="Inter Medium"/>
                <a:sym typeface="Inter Medium"/>
              </a:rPr>
              <a:t>Based on your table in question 1, should this policy be passed? Why or why not?</a:t>
            </a:r>
          </a:p>
          <a:p>
            <a:pPr marL="457200" marR="0" lvl="0" indent="-342900" algn="l" rtl="0">
              <a:lnSpc>
                <a:spcPct val="112500"/>
              </a:lnSpc>
              <a:spcBef>
                <a:spcPts val="3000"/>
              </a:spcBef>
              <a:spcAft>
                <a:spcPts val="0"/>
              </a:spcAft>
              <a:buClr>
                <a:srgbClr val="215BAE"/>
              </a:buClr>
              <a:buSzPts val="2400"/>
              <a:buFont typeface="Arial"/>
              <a:buChar char="●"/>
            </a:pPr>
            <a:r>
              <a:rPr lang="en-US" sz="3500" dirty="0">
                <a:solidFill>
                  <a:schemeClr val="bg1"/>
                </a:solidFill>
                <a:latin typeface="Inter Medium"/>
                <a:ea typeface="Inter Medium"/>
                <a:cs typeface="Inter Medium"/>
                <a:sym typeface="Inter Medium"/>
              </a:rPr>
              <a:t>Regardless of how you voted, what improvements could be made to the policy to either</a:t>
            </a:r>
          </a:p>
          <a:p>
            <a:pPr marL="920750" marR="0" lvl="0" indent="-460375" algn="l" rtl="0">
              <a:spcBef>
                <a:spcPts val="1000"/>
              </a:spcBef>
              <a:spcAft>
                <a:spcPts val="0"/>
              </a:spcAft>
              <a:buClr>
                <a:srgbClr val="215BAE"/>
              </a:buClr>
              <a:buSzPts val="2400"/>
              <a:buFont typeface="Arial"/>
              <a:buChar char="●"/>
            </a:pPr>
            <a:r>
              <a:rPr lang="en-US" sz="3000" dirty="0">
                <a:solidFill>
                  <a:schemeClr val="bg1"/>
                </a:solidFill>
                <a:latin typeface="Inter Medium"/>
                <a:ea typeface="Inter Medium"/>
                <a:cs typeface="Inter Medium"/>
                <a:sym typeface="Inter Medium"/>
              </a:rPr>
              <a:t>make it feasible to pass (if your group was not in favor) </a:t>
            </a:r>
          </a:p>
          <a:p>
            <a:pPr marL="114300" marR="0" lvl="0" indent="346075" algn="l" rtl="0">
              <a:spcBef>
                <a:spcPts val="1000"/>
              </a:spcBef>
              <a:spcAft>
                <a:spcPts val="0"/>
              </a:spcAft>
              <a:buClr>
                <a:srgbClr val="215BAE"/>
              </a:buClr>
              <a:buSzPts val="2400"/>
            </a:pPr>
            <a:r>
              <a:rPr lang="en-US" sz="3500" dirty="0">
                <a:solidFill>
                  <a:schemeClr val="bg1"/>
                </a:solidFill>
                <a:latin typeface="Inter Medium"/>
                <a:ea typeface="Inter Medium"/>
                <a:cs typeface="Inter Medium"/>
                <a:sym typeface="Inter Medium"/>
              </a:rPr>
              <a:t>or 	</a:t>
            </a:r>
          </a:p>
          <a:p>
            <a:pPr marL="920750" marR="0" lvl="0" indent="-460375" algn="l" rtl="0">
              <a:spcBef>
                <a:spcPts val="1000"/>
              </a:spcBef>
              <a:spcAft>
                <a:spcPts val="0"/>
              </a:spcAft>
              <a:buClr>
                <a:srgbClr val="215BAE"/>
              </a:buClr>
              <a:buSzPts val="2400"/>
              <a:buFont typeface="Arial"/>
              <a:buChar char="●"/>
            </a:pPr>
            <a:r>
              <a:rPr lang="en-US" sz="3000" dirty="0">
                <a:solidFill>
                  <a:schemeClr val="bg1"/>
                </a:solidFill>
                <a:latin typeface="Inter Medium"/>
                <a:ea typeface="Inter Medium"/>
                <a:cs typeface="Inter Medium"/>
                <a:sym typeface="Inter Medium"/>
              </a:rPr>
              <a:t>make it so more roles within the group were in favor of the bill (if you were in favor but some roles were against).</a:t>
            </a:r>
          </a:p>
          <a:p>
            <a:pPr marL="114300" marR="0" lvl="0" algn="l" rtl="0">
              <a:lnSpc>
                <a:spcPct val="112500"/>
              </a:lnSpc>
              <a:spcBef>
                <a:spcPts val="4000"/>
              </a:spcBef>
              <a:spcAft>
                <a:spcPts val="0"/>
              </a:spcAft>
              <a:buClr>
                <a:srgbClr val="215BAE"/>
              </a:buClr>
              <a:buSzPts val="2400"/>
            </a:pPr>
            <a:r>
              <a:rPr lang="en-US" sz="3500" dirty="0">
                <a:solidFill>
                  <a:schemeClr val="bg1"/>
                </a:solidFill>
                <a:latin typeface="Inter Medium"/>
                <a:ea typeface="Inter Medium"/>
                <a:cs typeface="Inter Medium"/>
                <a:sym typeface="Inter Medium"/>
              </a:rPr>
              <a:t>Think about the costs from the different roles. </a:t>
            </a:r>
            <a:br>
              <a:rPr lang="en-US" sz="3500" dirty="0">
                <a:solidFill>
                  <a:schemeClr val="bg1"/>
                </a:solidFill>
                <a:latin typeface="Inter Medium"/>
                <a:ea typeface="Inter Medium"/>
                <a:cs typeface="Inter Medium"/>
                <a:sym typeface="Inter Medium"/>
              </a:rPr>
            </a:br>
            <a:r>
              <a:rPr lang="en-US" sz="3500" dirty="0">
                <a:solidFill>
                  <a:schemeClr val="bg1"/>
                </a:solidFill>
                <a:latin typeface="Inter Medium"/>
                <a:ea typeface="Inter Medium"/>
                <a:cs typeface="Inter Medium"/>
                <a:sym typeface="Inter Medium"/>
              </a:rPr>
              <a:t>Are there ways to reduce the costs to those groups?</a:t>
            </a:r>
          </a:p>
          <a:p>
            <a:pPr marL="457200" marR="0" lvl="0" indent="-342900" algn="l" rtl="0">
              <a:lnSpc>
                <a:spcPct val="112500"/>
              </a:lnSpc>
              <a:spcBef>
                <a:spcPts val="3000"/>
              </a:spcBef>
              <a:spcAft>
                <a:spcPts val="0"/>
              </a:spcAft>
              <a:buClr>
                <a:srgbClr val="215BAE"/>
              </a:buClr>
              <a:buSzPts val="2400"/>
              <a:buFont typeface="Arial"/>
              <a:buChar char="●"/>
            </a:pPr>
            <a:endParaRPr lang="en-US" sz="3500" dirty="0">
              <a:solidFill>
                <a:schemeClr val="bg1"/>
              </a:solidFill>
              <a:latin typeface="Inter Medium"/>
              <a:ea typeface="Inter Medium"/>
              <a:cs typeface="Inter Medium"/>
              <a:sym typeface="Inter Medium"/>
            </a:endParaRPr>
          </a:p>
          <a:p>
            <a:pPr marL="457200" marR="0" lvl="0" indent="-342900" algn="l" rtl="0">
              <a:lnSpc>
                <a:spcPct val="112500"/>
              </a:lnSpc>
              <a:spcBef>
                <a:spcPts val="3000"/>
              </a:spcBef>
              <a:spcAft>
                <a:spcPts val="0"/>
              </a:spcAft>
              <a:buClr>
                <a:srgbClr val="215BAE"/>
              </a:buClr>
              <a:buSzPts val="2400"/>
              <a:buFont typeface="Arial"/>
              <a:buChar char="●"/>
            </a:pPr>
            <a:endParaRPr lang="en-US" sz="3500" dirty="0">
              <a:solidFill>
                <a:schemeClr val="bg1"/>
              </a:solidFill>
              <a:latin typeface="Inter Medium"/>
              <a:ea typeface="Inter Medium"/>
              <a:cs typeface="Inter Medium"/>
              <a:sym typeface="Inter Medium"/>
            </a:endParaRPr>
          </a:p>
          <a:p>
            <a:pPr marL="457200" marR="0" lvl="0" indent="-342900" algn="l" rtl="0">
              <a:lnSpc>
                <a:spcPct val="112500"/>
              </a:lnSpc>
              <a:spcBef>
                <a:spcPts val="3000"/>
              </a:spcBef>
              <a:spcAft>
                <a:spcPts val="0"/>
              </a:spcAft>
              <a:buClr>
                <a:srgbClr val="215BAE"/>
              </a:buClr>
              <a:buSzPts val="2400"/>
              <a:buFont typeface="Arial"/>
              <a:buChar char="●"/>
            </a:pPr>
            <a:endParaRPr sz="3500" dirty="0">
              <a:solidFill>
                <a:schemeClr val="bg1"/>
              </a:solidFill>
            </a:endParaRPr>
          </a:p>
        </p:txBody>
      </p:sp>
      <p:sp>
        <p:nvSpPr>
          <p:cNvPr id="3" name="Google Shape;78;p14">
            <a:extLst>
              <a:ext uri="{FF2B5EF4-FFF2-40B4-BE49-F238E27FC236}">
                <a16:creationId xmlns:a16="http://schemas.microsoft.com/office/drawing/2014/main" id="{7D17B285-2DB1-B5BC-D335-38D17E0CA63B}"/>
              </a:ext>
            </a:extLst>
          </p:cNvPr>
          <p:cNvSpPr/>
          <p:nvPr/>
        </p:nvSpPr>
        <p:spPr>
          <a:xfrm>
            <a:off x="337548" y="7562688"/>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3DA1E05B-FED4-8581-89A8-479C846CEF48}"/>
              </a:ext>
            </a:extLst>
          </p:cNvPr>
          <p:cNvSpPr/>
          <p:nvPr/>
        </p:nvSpPr>
        <p:spPr>
          <a:xfrm>
            <a:off x="11407348" y="3872163"/>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89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4" descr="A green and black rectangle&#10;&#10;Description automatically generated"/>
          <p:cNvPicPr preferRelativeResize="0"/>
          <p:nvPr/>
        </p:nvPicPr>
        <p:blipFill rotWithShape="1">
          <a:blip r:embed="rId3">
            <a:alphaModFix/>
          </a:blip>
          <a:srcRect l="40475" t="5018" r="-1650" b="17531"/>
          <a:stretch/>
        </p:blipFill>
        <p:spPr>
          <a:xfrm>
            <a:off x="5419422" y="1"/>
            <a:ext cx="10457392" cy="10296526"/>
          </a:xfrm>
          <a:prstGeom prst="rect">
            <a:avLst/>
          </a:prstGeom>
          <a:noFill/>
          <a:ln>
            <a:noFill/>
          </a:ln>
        </p:spPr>
      </p:pic>
      <p:sp>
        <p:nvSpPr>
          <p:cNvPr id="2" name="Rectangle 1">
            <a:extLst>
              <a:ext uri="{FF2B5EF4-FFF2-40B4-BE49-F238E27FC236}">
                <a16:creationId xmlns:a16="http://schemas.microsoft.com/office/drawing/2014/main" id="{66CD183D-B48B-43DE-8D15-657EE4DA79A6}"/>
              </a:ext>
            </a:extLst>
          </p:cNvPr>
          <p:cNvSpPr/>
          <p:nvPr/>
        </p:nvSpPr>
        <p:spPr>
          <a:xfrm>
            <a:off x="0" y="0"/>
            <a:ext cx="9454243" cy="10296526"/>
          </a:xfrm>
          <a:prstGeom prst="rect">
            <a:avLst/>
          </a:prstGeom>
          <a:solidFill>
            <a:srgbClr val="ABD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14"/>
          <p:cNvSpPr txBox="1"/>
          <p:nvPr/>
        </p:nvSpPr>
        <p:spPr>
          <a:xfrm>
            <a:off x="881400" y="3114835"/>
            <a:ext cx="12720300" cy="5403523"/>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Economics is the study of choices. </a:t>
            </a:r>
          </a:p>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A policy can be thought of as a choice by a lawmaker. </a:t>
            </a:r>
          </a:p>
          <a:p>
            <a:pPr marL="457200" marR="0" lvl="0" indent="-342900" algn="l" rtl="0">
              <a:lnSpc>
                <a:spcPct val="112500"/>
              </a:lnSpc>
              <a:spcBef>
                <a:spcPts val="3000"/>
              </a:spcBef>
              <a:spcAft>
                <a:spcPts val="0"/>
              </a:spcAft>
              <a:buClr>
                <a:srgbClr val="215BAE"/>
              </a:buClr>
              <a:buSzPts val="2400"/>
              <a:buFont typeface="Arial"/>
              <a:buChar char="●"/>
            </a:pPr>
            <a:r>
              <a:rPr lang="en-US" sz="3200" dirty="0">
                <a:solidFill>
                  <a:srgbClr val="1A9855"/>
                </a:solidFill>
                <a:latin typeface="Inter Medium"/>
                <a:ea typeface="Inter Medium"/>
                <a:cs typeface="Inter Medium"/>
                <a:sym typeface="Inter Medium"/>
              </a:rPr>
              <a:t>Economists regularly examine policies such as the one in California by weighing the </a:t>
            </a: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costs</a:t>
            </a:r>
            <a:r>
              <a:rPr lang="en-US" sz="3200" dirty="0">
                <a:solidFill>
                  <a:srgbClr val="1A9855"/>
                </a:solidFill>
                <a:latin typeface="Inter Medium"/>
                <a:ea typeface="Inter Medium"/>
                <a:cs typeface="Inter Medium"/>
                <a:sym typeface="Inter Medium"/>
              </a:rPr>
              <a:t> against the </a:t>
            </a: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benefits</a:t>
            </a:r>
            <a:r>
              <a:rPr lang="en-US" sz="3200" dirty="0">
                <a:solidFill>
                  <a:srgbClr val="1A9855"/>
                </a:solidFill>
                <a:latin typeface="Inter Medium"/>
                <a:ea typeface="Inter Medium"/>
                <a:cs typeface="Inter Medium"/>
                <a:sym typeface="Inter Medium"/>
              </a:rPr>
              <a:t>.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Costs</a:t>
            </a:r>
            <a:r>
              <a:rPr lang="en-US" sz="3200" dirty="0">
                <a:solidFill>
                  <a:srgbClr val="1A9855"/>
                </a:solidFill>
                <a:latin typeface="Inter Medium"/>
                <a:ea typeface="Inter Medium"/>
                <a:cs typeface="Inter Medium"/>
                <a:sym typeface="Inter Medium"/>
              </a:rPr>
              <a:t> are things unfavorable to a decision maker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200" b="1" dirty="0">
                <a:solidFill>
                  <a:srgbClr val="1A9855"/>
                </a:solidFill>
                <a:latin typeface="Inter ExtraBold" panose="02000503000000020004" pitchFamily="2" charset="0"/>
                <a:ea typeface="Inter ExtraBold" panose="02000503000000020004" pitchFamily="2" charset="0"/>
                <a:cs typeface="Inter Medium"/>
                <a:sym typeface="Inter Medium"/>
              </a:rPr>
              <a:t>Benefits</a:t>
            </a:r>
            <a:r>
              <a:rPr lang="en-US" sz="3200" dirty="0">
                <a:solidFill>
                  <a:srgbClr val="1A9855"/>
                </a:solidFill>
                <a:latin typeface="Inter Medium"/>
                <a:ea typeface="Inter Medium"/>
                <a:cs typeface="Inter Medium"/>
                <a:sym typeface="Inter Medium"/>
              </a:rPr>
              <a:t> are things favorable to a decision maker</a:t>
            </a:r>
          </a:p>
          <a:p>
            <a:pPr marL="457200" marR="0" lvl="0" indent="-342900" algn="l" rtl="0">
              <a:lnSpc>
                <a:spcPct val="112500"/>
              </a:lnSpc>
              <a:spcBef>
                <a:spcPts val="3000"/>
              </a:spcBef>
              <a:spcAft>
                <a:spcPts val="0"/>
              </a:spcAft>
              <a:buClr>
                <a:srgbClr val="215BAE"/>
              </a:buClr>
              <a:buSzPts val="2400"/>
              <a:buFont typeface="Arial"/>
              <a:buChar char="●"/>
            </a:pPr>
            <a:endParaRPr lang="en-US" sz="3200" dirty="0">
              <a:solidFill>
                <a:srgbClr val="1A9855"/>
              </a:solidFill>
              <a:latin typeface="Inter Medium"/>
              <a:ea typeface="Inter Medium"/>
              <a:cs typeface="Inter Medium"/>
              <a:sym typeface="Inter Medium"/>
            </a:endParaRPr>
          </a:p>
          <a:p>
            <a:pPr marL="457200" marR="0" lvl="0" indent="-342900" algn="l" rtl="0">
              <a:lnSpc>
                <a:spcPct val="112500"/>
              </a:lnSpc>
              <a:spcBef>
                <a:spcPts val="3000"/>
              </a:spcBef>
              <a:spcAft>
                <a:spcPts val="2400"/>
              </a:spcAft>
              <a:buClr>
                <a:srgbClr val="215BAE"/>
              </a:buClr>
              <a:buSzPts val="2400"/>
              <a:buFont typeface="Arial"/>
              <a:buChar char="●"/>
            </a:pPr>
            <a:endParaRPr dirty="0"/>
          </a:p>
        </p:txBody>
      </p:sp>
      <p:sp>
        <p:nvSpPr>
          <p:cNvPr id="3" name="Google Shape;76;p14">
            <a:extLst>
              <a:ext uri="{FF2B5EF4-FFF2-40B4-BE49-F238E27FC236}">
                <a16:creationId xmlns:a16="http://schemas.microsoft.com/office/drawing/2014/main" id="{E5A6C321-C5EA-6DF5-0893-E373FC47AD2E}"/>
              </a:ext>
            </a:extLst>
          </p:cNvPr>
          <p:cNvSpPr txBox="1"/>
          <p:nvPr/>
        </p:nvSpPr>
        <p:spPr>
          <a:xfrm>
            <a:off x="881405" y="1387127"/>
            <a:ext cx="133134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What is economics?</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78" name="Google Shape;78;p14"/>
          <p:cNvSpPr/>
          <p:nvPr/>
        </p:nvSpPr>
        <p:spPr>
          <a:xfrm>
            <a:off x="1414550" y="88765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4"/>
          <p:cNvSpPr/>
          <p:nvPr/>
        </p:nvSpPr>
        <p:spPr>
          <a:xfrm>
            <a:off x="9622571" y="3390900"/>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 calcmode="lin" valueType="num">
                                      <p:cBhvr additive="base">
                                        <p:cTn id="7"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xEl>
                                              <p:pRg st="1" end="1"/>
                                            </p:txEl>
                                          </p:spTgt>
                                        </p:tgtEl>
                                        <p:attrNameLst>
                                          <p:attrName>style.visibility</p:attrName>
                                        </p:attrNameLst>
                                      </p:cBhvr>
                                      <p:to>
                                        <p:strVal val="visible"/>
                                      </p:to>
                                    </p:set>
                                    <p:anim calcmode="lin" valueType="num">
                                      <p:cBhvr additive="base">
                                        <p:cTn id="13"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 calcmode="lin" valueType="num">
                                      <p:cBhvr additive="base">
                                        <p:cTn id="19"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 calcmode="lin" valueType="num">
                                      <p:cBhvr additive="base">
                                        <p:cTn id="25"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
                                            <p:txEl>
                                              <p:pRg st="4" end="4"/>
                                            </p:txEl>
                                          </p:spTgt>
                                        </p:tgtEl>
                                        <p:attrNameLst>
                                          <p:attrName>style.visibility</p:attrName>
                                        </p:attrNameLst>
                                      </p:cBhvr>
                                      <p:to>
                                        <p:strVal val="visible"/>
                                      </p:to>
                                    </p:set>
                                    <p:anim calcmode="lin" valueType="num">
                                      <p:cBhvr additive="base">
                                        <p:cTn id="31" dur="500" fill="hold"/>
                                        <p:tgtEl>
                                          <p:spTgt spid="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F007C-F17E-013A-2E03-80B3A9D2CF57}"/>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76;p16">
            <a:extLst>
              <a:ext uri="{FF2B5EF4-FFF2-40B4-BE49-F238E27FC236}">
                <a16:creationId xmlns:a16="http://schemas.microsoft.com/office/drawing/2014/main" id="{87B71865-DB90-B84D-F10C-D1F9A8F1EF8C}"/>
              </a:ext>
            </a:extLst>
          </p:cNvPr>
          <p:cNvPicPr preferRelativeResize="0"/>
          <p:nvPr/>
        </p:nvPicPr>
        <p:blipFill>
          <a:blip r:embed="rId3">
            <a:alphaModFix/>
          </a:blip>
          <a:stretch>
            <a:fillRect/>
          </a:stretch>
        </p:blipFill>
        <p:spPr>
          <a:xfrm>
            <a:off x="12898247" y="2273833"/>
            <a:ext cx="4883905" cy="7027201"/>
          </a:xfrm>
          <a:prstGeom prst="rect">
            <a:avLst/>
          </a:prstGeom>
          <a:noFill/>
          <a:ln>
            <a:noFill/>
          </a:ln>
        </p:spPr>
      </p:pic>
      <p:pic>
        <p:nvPicPr>
          <p:cNvPr id="4" name="Google Shape;170;p22">
            <a:extLst>
              <a:ext uri="{FF2B5EF4-FFF2-40B4-BE49-F238E27FC236}">
                <a16:creationId xmlns:a16="http://schemas.microsoft.com/office/drawing/2014/main" id="{31619F92-82CD-265B-1962-FC8B83A98D76}"/>
              </a:ext>
            </a:extLst>
          </p:cNvPr>
          <p:cNvPicPr preferRelativeResize="0"/>
          <p:nvPr/>
        </p:nvPicPr>
        <p:blipFill rotWithShape="1">
          <a:blip r:embed="rId4">
            <a:alphaModFix/>
          </a:blip>
          <a:srcRect t="5456" b="5457"/>
          <a:stretch/>
        </p:blipFill>
        <p:spPr>
          <a:xfrm>
            <a:off x="4358065" y="9525"/>
            <a:ext cx="8704792" cy="10287001"/>
          </a:xfrm>
          <a:prstGeom prst="rect">
            <a:avLst/>
          </a:prstGeom>
          <a:noFill/>
          <a:ln>
            <a:noFill/>
          </a:ln>
        </p:spPr>
      </p:pic>
      <p:sp>
        <p:nvSpPr>
          <p:cNvPr id="5" name="Google Shape;76;p14">
            <a:extLst>
              <a:ext uri="{FF2B5EF4-FFF2-40B4-BE49-F238E27FC236}">
                <a16:creationId xmlns:a16="http://schemas.microsoft.com/office/drawing/2014/main" id="{E56590FA-594E-0899-74B8-CB11B9A81563}"/>
              </a:ext>
            </a:extLst>
          </p:cNvPr>
          <p:cNvSpPr txBox="1"/>
          <p:nvPr/>
        </p:nvSpPr>
        <p:spPr>
          <a:xfrm>
            <a:off x="881405" y="741388"/>
            <a:ext cx="13313400"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New policy: All students must </a:t>
            </a:r>
            <a:b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b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carry see-through backpacks!</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60DFEAF6-F35C-83D8-0342-7B754B23BCE7}"/>
              </a:ext>
            </a:extLst>
          </p:cNvPr>
          <p:cNvSpPr txBox="1"/>
          <p:nvPr/>
        </p:nvSpPr>
        <p:spPr>
          <a:xfrm>
            <a:off x="881400" y="2971587"/>
            <a:ext cx="12720300"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ABDE70"/>
              </a:buClr>
              <a:buSzPts val="2400"/>
              <a:buFont typeface="Arial"/>
              <a:buChar char="●"/>
            </a:pPr>
            <a:r>
              <a:rPr lang="en-US" sz="4000" dirty="0">
                <a:solidFill>
                  <a:schemeClr val="bg1"/>
                </a:solidFill>
                <a:latin typeface="Inter Medium"/>
                <a:ea typeface="Inter Medium"/>
                <a:cs typeface="Inter Medium"/>
                <a:sym typeface="Inter Medium"/>
              </a:rPr>
              <a:t>The school board is considering a new policy requiring all students to carry a see-through backpack. </a:t>
            </a:r>
          </a:p>
          <a:p>
            <a:pPr marL="927100" lvl="7" indent="-455613">
              <a:spcBef>
                <a:spcPts val="1800"/>
              </a:spcBef>
              <a:buClr>
                <a:srgbClr val="ABDE70"/>
              </a:buClr>
              <a:buSzPts val="2400"/>
              <a:buFont typeface="Courier New" panose="02070309020205020404" pitchFamily="49" charset="0"/>
              <a:buChar char="o"/>
            </a:pPr>
            <a:r>
              <a:rPr lang="en-US" sz="3200" dirty="0">
                <a:solidFill>
                  <a:schemeClr val="bg1"/>
                </a:solidFill>
                <a:latin typeface="Inter Medium"/>
                <a:ea typeface="Inter Medium"/>
                <a:cs typeface="Inter Medium"/>
                <a:sym typeface="Inter Medium"/>
              </a:rPr>
              <a:t>What are the costs for students, teachers, or </a:t>
            </a:r>
            <a:br>
              <a:rPr lang="en-US" sz="3200" dirty="0">
                <a:solidFill>
                  <a:schemeClr val="bg1"/>
                </a:solidFill>
                <a:latin typeface="Inter Medium"/>
                <a:ea typeface="Inter Medium"/>
                <a:cs typeface="Inter Medium"/>
                <a:sym typeface="Inter Medium"/>
              </a:rPr>
            </a:br>
            <a:r>
              <a:rPr lang="en-US" sz="3200" dirty="0">
                <a:solidFill>
                  <a:schemeClr val="bg1"/>
                </a:solidFill>
                <a:latin typeface="Inter Medium"/>
                <a:ea typeface="Inter Medium"/>
                <a:cs typeface="Inter Medium"/>
                <a:sym typeface="Inter Medium"/>
              </a:rPr>
              <a:t>parents associated with this policy? </a:t>
            </a:r>
          </a:p>
          <a:p>
            <a:pPr marL="927100" marR="0" lvl="0" indent="-455613" algn="l" rtl="0">
              <a:spcBef>
                <a:spcPts val="1800"/>
              </a:spcBef>
              <a:spcAft>
                <a:spcPts val="0"/>
              </a:spcAft>
              <a:buClr>
                <a:srgbClr val="ABDE70"/>
              </a:buClr>
              <a:buSzPts val="2400"/>
              <a:buFont typeface="Courier New" panose="02070309020205020404" pitchFamily="49" charset="0"/>
              <a:buChar char="o"/>
            </a:pPr>
            <a:r>
              <a:rPr lang="en-US" sz="3200" dirty="0">
                <a:solidFill>
                  <a:schemeClr val="bg1"/>
                </a:solidFill>
                <a:latin typeface="Inter Medium"/>
                <a:ea typeface="Inter Medium"/>
                <a:cs typeface="Inter Medium"/>
                <a:sym typeface="Inter Medium"/>
              </a:rPr>
              <a:t>What are the benefits for students, teachers, </a:t>
            </a:r>
            <a:br>
              <a:rPr lang="en-US" sz="3200" dirty="0">
                <a:solidFill>
                  <a:schemeClr val="bg1"/>
                </a:solidFill>
                <a:latin typeface="Inter Medium"/>
                <a:ea typeface="Inter Medium"/>
                <a:cs typeface="Inter Medium"/>
                <a:sym typeface="Inter Medium"/>
              </a:rPr>
            </a:br>
            <a:r>
              <a:rPr lang="en-US" sz="3200" dirty="0">
                <a:solidFill>
                  <a:schemeClr val="bg1"/>
                </a:solidFill>
                <a:latin typeface="Inter Medium"/>
                <a:ea typeface="Inter Medium"/>
                <a:cs typeface="Inter Medium"/>
                <a:sym typeface="Inter Medium"/>
              </a:rPr>
              <a:t>or parents associated with this policy? </a:t>
            </a:r>
          </a:p>
          <a:p>
            <a:pPr marL="457200" marR="0" lvl="0" indent="-342900" algn="l" rtl="0">
              <a:lnSpc>
                <a:spcPct val="112500"/>
              </a:lnSpc>
              <a:spcBef>
                <a:spcPts val="3000"/>
              </a:spcBef>
              <a:spcAft>
                <a:spcPts val="0"/>
              </a:spcAft>
              <a:buClr>
                <a:schemeClr val="bg1"/>
              </a:buClr>
              <a:buSzPts val="2400"/>
              <a:buFont typeface="Arial"/>
              <a:buChar char="●"/>
            </a:pPr>
            <a:endParaRPr lang="en-US" sz="3200" dirty="0">
              <a:solidFill>
                <a:schemeClr val="bg1"/>
              </a:solidFill>
              <a:latin typeface="Inter Medium"/>
              <a:ea typeface="Inter Medium"/>
              <a:cs typeface="Inter Medium"/>
              <a:sym typeface="Inter Medium"/>
            </a:endParaRPr>
          </a:p>
        </p:txBody>
      </p:sp>
      <p:sp>
        <p:nvSpPr>
          <p:cNvPr id="2" name="Google Shape;78;p14">
            <a:extLst>
              <a:ext uri="{FF2B5EF4-FFF2-40B4-BE49-F238E27FC236}">
                <a16:creationId xmlns:a16="http://schemas.microsoft.com/office/drawing/2014/main" id="{547124EA-E035-C43E-9BF3-54D99CCCE3D0}"/>
              </a:ext>
            </a:extLst>
          </p:cNvPr>
          <p:cNvSpPr/>
          <p:nvPr/>
        </p:nvSpPr>
        <p:spPr>
          <a:xfrm>
            <a:off x="10671175" y="8828915"/>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0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139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39;p19">
            <a:extLst>
              <a:ext uri="{FF2B5EF4-FFF2-40B4-BE49-F238E27FC236}">
                <a16:creationId xmlns:a16="http://schemas.microsoft.com/office/drawing/2014/main" id="{0860B4D9-C23F-3402-ECC8-B5CB2D7BB229}"/>
              </a:ext>
            </a:extLst>
          </p:cNvPr>
          <p:cNvPicPr preferRelativeResize="0"/>
          <p:nvPr/>
        </p:nvPicPr>
        <p:blipFill rotWithShape="1">
          <a:blip r:embed="rId3">
            <a:alphaModFix/>
          </a:blip>
          <a:srcRect t="1517" b="1516"/>
          <a:stretch/>
        </p:blipFill>
        <p:spPr>
          <a:xfrm>
            <a:off x="3711045" y="1"/>
            <a:ext cx="9619192" cy="10296526"/>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33134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Is this a good policy or a bad policy?</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0" y="2971587"/>
            <a:ext cx="11963063" cy="6138300"/>
          </a:xfrm>
          <a:prstGeom prst="rect">
            <a:avLst/>
          </a:prstGeom>
          <a:noFill/>
          <a:ln>
            <a:noFill/>
          </a:ln>
        </p:spPr>
        <p:txBody>
          <a:bodyPr spcFirstLastPara="1" wrap="square" lIns="0" tIns="0" rIns="0" bIns="0" anchor="t" anchorCtr="0">
            <a:noAutofit/>
          </a:bodyPr>
          <a:lstStyle/>
          <a:p>
            <a:pPr marL="114300" marR="0" lvl="0" algn="l" rtl="0">
              <a:lnSpc>
                <a:spcPct val="112500"/>
              </a:lnSpc>
              <a:spcBef>
                <a:spcPts val="3000"/>
              </a:spcBef>
              <a:spcAft>
                <a:spcPts val="0"/>
              </a:spcAft>
              <a:buClr>
                <a:srgbClr val="ABDE70"/>
              </a:buClr>
              <a:buSzPts val="2400"/>
            </a:pPr>
            <a:r>
              <a:rPr lang="en-US" sz="4000" dirty="0">
                <a:solidFill>
                  <a:schemeClr val="bg1"/>
                </a:solidFill>
                <a:latin typeface="Inter Medium"/>
                <a:ea typeface="Inter Medium"/>
                <a:cs typeface="Inter Medium"/>
                <a:sym typeface="Inter Medium"/>
              </a:rPr>
              <a:t>California and several other states are banning the sale of new gas-powered vehicles by 2035. This means that consumers will look to electric vehicles, or EVs, as their main vehicle option.</a:t>
            </a:r>
          </a:p>
          <a:p>
            <a:pPr marL="457200" marR="0" lvl="0" indent="-342900" algn="l" rtl="0">
              <a:lnSpc>
                <a:spcPct val="112500"/>
              </a:lnSpc>
              <a:spcBef>
                <a:spcPts val="3000"/>
              </a:spcBef>
              <a:spcAft>
                <a:spcPts val="0"/>
              </a:spcAft>
              <a:buClr>
                <a:srgbClr val="ABDE70"/>
              </a:buClr>
              <a:buSzPts val="2400"/>
              <a:buFont typeface="Arial"/>
              <a:buChar char="●"/>
            </a:pPr>
            <a:r>
              <a:rPr lang="en-US" sz="4000" dirty="0">
                <a:solidFill>
                  <a:schemeClr val="bg1"/>
                </a:solidFill>
                <a:latin typeface="Inter Medium"/>
                <a:ea typeface="Inter Medium"/>
                <a:cs typeface="Inter Medium"/>
                <a:sym typeface="Inter Medium"/>
              </a:rPr>
              <a:t>What does it mean to be a good policy </a:t>
            </a:r>
            <a:br>
              <a:rPr lang="en-US" sz="4000" dirty="0">
                <a:solidFill>
                  <a:schemeClr val="bg1"/>
                </a:solidFill>
                <a:latin typeface="Inter Medium"/>
                <a:ea typeface="Inter Medium"/>
                <a:cs typeface="Inter Medium"/>
                <a:sym typeface="Inter Medium"/>
              </a:rPr>
            </a:br>
            <a:r>
              <a:rPr lang="en-US" sz="4000" dirty="0">
                <a:solidFill>
                  <a:schemeClr val="bg1"/>
                </a:solidFill>
                <a:latin typeface="Inter Medium"/>
                <a:ea typeface="Inter Medium"/>
                <a:cs typeface="Inter Medium"/>
                <a:sym typeface="Inter Medium"/>
              </a:rPr>
              <a:t>or bad policy?</a:t>
            </a:r>
          </a:p>
          <a:p>
            <a:pPr marL="457200" marR="0" lvl="0" indent="-342900" algn="l" rtl="0">
              <a:lnSpc>
                <a:spcPct val="112500"/>
              </a:lnSpc>
              <a:spcBef>
                <a:spcPts val="3000"/>
              </a:spcBef>
              <a:spcAft>
                <a:spcPts val="0"/>
              </a:spcAft>
              <a:buClr>
                <a:srgbClr val="ABDE70"/>
              </a:buClr>
              <a:buSzPts val="2400"/>
              <a:buFont typeface="Arial"/>
              <a:buChar char="●"/>
            </a:pPr>
            <a:endParaRPr lang="en-US" sz="4000" dirty="0">
              <a:solidFill>
                <a:schemeClr val="bg1"/>
              </a:solidFill>
              <a:latin typeface="Inter Medium"/>
              <a:ea typeface="Inter Medium"/>
              <a:cs typeface="Inter Medium"/>
              <a:sym typeface="Inter Medium"/>
            </a:endParaRPr>
          </a:p>
        </p:txBody>
      </p:sp>
      <p:pic>
        <p:nvPicPr>
          <p:cNvPr id="9" name="Picture 8" descr="A close-up of a sign&#10;&#10;Description automatically generated">
            <a:extLst>
              <a:ext uri="{FF2B5EF4-FFF2-40B4-BE49-F238E27FC236}">
                <a16:creationId xmlns:a16="http://schemas.microsoft.com/office/drawing/2014/main" id="{6C519C65-3BF7-15F4-8393-65C60451F928}"/>
              </a:ext>
            </a:extLst>
          </p:cNvPr>
          <p:cNvPicPr>
            <a:picLocks noChangeAspect="1"/>
          </p:cNvPicPr>
          <p:nvPr/>
        </p:nvPicPr>
        <p:blipFill rotWithShape="1">
          <a:blip r:embed="rId4"/>
          <a:srcRect r="55410"/>
          <a:stretch/>
        </p:blipFill>
        <p:spPr>
          <a:xfrm>
            <a:off x="12588003" y="2437374"/>
            <a:ext cx="5699997" cy="7206725"/>
          </a:xfrm>
          <a:prstGeom prst="rect">
            <a:avLst/>
          </a:prstGeom>
        </p:spPr>
      </p:pic>
      <p:sp>
        <p:nvSpPr>
          <p:cNvPr id="2" name="Google Shape;78;p14">
            <a:extLst>
              <a:ext uri="{FF2B5EF4-FFF2-40B4-BE49-F238E27FC236}">
                <a16:creationId xmlns:a16="http://schemas.microsoft.com/office/drawing/2014/main" id="{5FCBDAA5-8E96-D73B-2ADC-5D3CB14DADFF}"/>
              </a:ext>
            </a:extLst>
          </p:cNvPr>
          <p:cNvSpPr/>
          <p:nvPr/>
        </p:nvSpPr>
        <p:spPr>
          <a:xfrm>
            <a:off x="10640218" y="835679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9CEA591A-8AF9-E164-E1D9-10F4B02A0E50}"/>
              </a:ext>
            </a:extLst>
          </p:cNvPr>
          <p:cNvSpPr/>
          <p:nvPr/>
        </p:nvSpPr>
        <p:spPr>
          <a:xfrm>
            <a:off x="14259381" y="1582006"/>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2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02107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0934358"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1" y="3371637"/>
            <a:ext cx="11120100" cy="6138300"/>
          </a:xfrm>
          <a:prstGeom prst="rect">
            <a:avLst/>
          </a:prstGeom>
          <a:noFill/>
          <a:ln>
            <a:noFill/>
          </a:ln>
        </p:spPr>
        <p:txBody>
          <a:bodyPr spcFirstLastPara="1" wrap="square" lIns="0" tIns="0" rIns="0" bIns="0" anchor="t" anchorCtr="0">
            <a:noAutofit/>
          </a:bodyPr>
          <a:lstStyle/>
          <a:p>
            <a:pPr marL="857250" marR="0" lvl="0" indent="-742950" algn="l" rtl="0">
              <a:lnSpc>
                <a:spcPct val="112500"/>
              </a:lnSpc>
              <a:spcBef>
                <a:spcPts val="3000"/>
              </a:spcBef>
              <a:spcAft>
                <a:spcPts val="0"/>
              </a:spcAft>
              <a:buClr>
                <a:srgbClr val="ABDE70"/>
              </a:buClr>
              <a:buSzPts val="2400"/>
              <a:buFont typeface="+mj-lt"/>
              <a:buAutoNum type="arabicPeriod"/>
            </a:pPr>
            <a:r>
              <a:rPr lang="en-US" sz="4000" dirty="0">
                <a:solidFill>
                  <a:schemeClr val="bg1"/>
                </a:solidFill>
                <a:latin typeface="Inter Medium"/>
                <a:ea typeface="Inter Medium"/>
                <a:cs typeface="Inter Medium"/>
                <a:sym typeface="Inter Medium"/>
              </a:rPr>
              <a:t>List 2-3 benefits of implementing a policy such as California’s ban on the sale of new gas-powered vehicles by 2035.</a:t>
            </a:r>
          </a:p>
          <a:p>
            <a:pPr marL="857250" marR="0" lvl="0" indent="-742950" algn="l" rtl="0">
              <a:lnSpc>
                <a:spcPct val="112500"/>
              </a:lnSpc>
              <a:spcBef>
                <a:spcPts val="3000"/>
              </a:spcBef>
              <a:spcAft>
                <a:spcPts val="0"/>
              </a:spcAft>
              <a:buClr>
                <a:srgbClr val="ABDE70"/>
              </a:buClr>
              <a:buSzPts val="2400"/>
              <a:buFont typeface="+mj-lt"/>
              <a:buAutoNum type="arabicPeriod"/>
            </a:pPr>
            <a:r>
              <a:rPr lang="en-US" sz="4000" dirty="0">
                <a:solidFill>
                  <a:schemeClr val="bg1"/>
                </a:solidFill>
                <a:latin typeface="Inter Medium"/>
                <a:ea typeface="Inter Medium"/>
                <a:cs typeface="Inter Medium"/>
                <a:sym typeface="Inter Medium"/>
              </a:rPr>
              <a:t>List 2-3 costs of implementing a policy such as California’s ban on the sale of new gas-powered vehicles by 2035.</a:t>
            </a:r>
          </a:p>
          <a:p>
            <a:pPr marL="857250" marR="0" lvl="0" indent="-742950" algn="l" rtl="0">
              <a:lnSpc>
                <a:spcPct val="112500"/>
              </a:lnSpc>
              <a:spcBef>
                <a:spcPts val="3000"/>
              </a:spcBef>
              <a:spcAft>
                <a:spcPts val="0"/>
              </a:spcAft>
              <a:buClr>
                <a:srgbClr val="ABDE70"/>
              </a:buClr>
              <a:buSzPts val="2400"/>
              <a:buFont typeface="+mj-lt"/>
              <a:buAutoNum type="arabicPeriod"/>
            </a:pPr>
            <a:endParaRPr lang="en-US" sz="4000" dirty="0">
              <a:solidFill>
                <a:schemeClr val="bg1"/>
              </a:solidFill>
              <a:latin typeface="Inter Medium"/>
              <a:ea typeface="Inter Medium"/>
              <a:cs typeface="Inter Medium"/>
              <a:sym typeface="Inter Medium"/>
            </a:endParaRP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12001501" y="1695838"/>
            <a:ext cx="6286499" cy="7948262"/>
          </a:xfrm>
          <a:prstGeom prst="rect">
            <a:avLst/>
          </a:prstGeom>
        </p:spPr>
      </p:pic>
      <p:sp>
        <p:nvSpPr>
          <p:cNvPr id="3" name="Google Shape;78;p14">
            <a:extLst>
              <a:ext uri="{FF2B5EF4-FFF2-40B4-BE49-F238E27FC236}">
                <a16:creationId xmlns:a16="http://schemas.microsoft.com/office/drawing/2014/main" id="{DAA51674-051A-7BA0-DB12-D09014F29D82}"/>
              </a:ext>
            </a:extLst>
          </p:cNvPr>
          <p:cNvSpPr/>
          <p:nvPr/>
        </p:nvSpPr>
        <p:spPr>
          <a:xfrm>
            <a:off x="500496" y="8164461"/>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82C624B0-592E-999A-BF66-8781085CB189}"/>
              </a:ext>
            </a:extLst>
          </p:cNvPr>
          <p:cNvSpPr/>
          <p:nvPr/>
        </p:nvSpPr>
        <p:spPr>
          <a:xfrm>
            <a:off x="15864706" y="1898985"/>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6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1" title="California's move to ban sales of new gasoline-fueled cars could spread to other states">
            <a:hlinkClick r:id="" action="ppaction://media"/>
            <a:extLst>
              <a:ext uri="{FF2B5EF4-FFF2-40B4-BE49-F238E27FC236}">
                <a16:creationId xmlns:a16="http://schemas.microsoft.com/office/drawing/2014/main" id="{F0A2CB80-4931-80B6-139F-86A1C189C0DA}"/>
              </a:ext>
            </a:extLst>
          </p:cNvPr>
          <p:cNvPicPr>
            <a:picLocks noRot="1" noChangeAspect="1"/>
          </p:cNvPicPr>
          <p:nvPr>
            <a:videoFile r:link="rId1"/>
          </p:nvPr>
        </p:nvPicPr>
        <p:blipFill>
          <a:blip r:embed="rId4"/>
          <a:stretch>
            <a:fillRect/>
          </a:stretch>
        </p:blipFill>
        <p:spPr>
          <a:xfrm>
            <a:off x="2108880" y="1691510"/>
            <a:ext cx="14070239" cy="7911003"/>
          </a:xfrm>
          <a:prstGeom prst="rect">
            <a:avLst/>
          </a:prstGeom>
        </p:spPr>
      </p:pic>
    </p:spTree>
    <p:extLst>
      <p:ext uri="{BB962C8B-B14F-4D97-AF65-F5344CB8AC3E}">
        <p14:creationId xmlns:p14="http://schemas.microsoft.com/office/powerpoint/2010/main" val="96463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1"/>
            <a:ext cx="9454243" cy="10286999"/>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021071" y="0"/>
            <a:ext cx="8704792" cy="10286999"/>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5" y="1369448"/>
            <a:ext cx="10934358"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ABDE70"/>
                </a:solidFill>
                <a:latin typeface="Inter Medium" panose="02000503000000020004" pitchFamily="2" charset="0"/>
                <a:ea typeface="Inter Medium" panose="02000503000000020004" pitchFamily="2" charset="0"/>
                <a:cs typeface="BIZ UDPMincho"/>
                <a:sym typeface="BIZ UDPMincho"/>
              </a:rPr>
              <a:t>Activity 2.1: Thinking about policies like an economist (cont.)</a:t>
            </a:r>
            <a:endParaRPr sz="54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1" y="3371637"/>
            <a:ext cx="11120100" cy="6138300"/>
          </a:xfrm>
          <a:prstGeom prst="rect">
            <a:avLst/>
          </a:prstGeom>
          <a:noFill/>
          <a:ln>
            <a:noFill/>
          </a:ln>
        </p:spPr>
        <p:txBody>
          <a:bodyPr spcFirstLastPara="1" wrap="square" lIns="0" tIns="0" rIns="0" bIns="0" anchor="t" anchorCtr="0">
            <a:noAutofit/>
          </a:bodyPr>
          <a:lstStyle/>
          <a:p>
            <a:pPr marL="857250" marR="0" lvl="0" indent="-742950" algn="l" rtl="0">
              <a:lnSpc>
                <a:spcPct val="112500"/>
              </a:lnSpc>
              <a:spcBef>
                <a:spcPts val="3000"/>
              </a:spcBef>
              <a:spcAft>
                <a:spcPts val="0"/>
              </a:spcAft>
              <a:buClr>
                <a:srgbClr val="ABDE70"/>
              </a:buClr>
              <a:buSzPts val="2400"/>
              <a:buFont typeface="+mj-lt"/>
              <a:buAutoNum type="arabicPeriod" startAt="3"/>
            </a:pPr>
            <a:r>
              <a:rPr lang="en-US" sz="4000" dirty="0">
                <a:solidFill>
                  <a:schemeClr val="bg1"/>
                </a:solidFill>
                <a:latin typeface="Inter Medium"/>
                <a:ea typeface="Inter Medium"/>
                <a:cs typeface="Inter Medium"/>
                <a:sym typeface="Inter Medium"/>
              </a:rPr>
              <a:t>List 2-3 people or groups of people that might be affected by a policy such as California’s ban on the sale of new gas-powered vehicles by 2035.</a:t>
            </a:r>
          </a:p>
        </p:txBody>
      </p:sp>
      <p:pic>
        <p:nvPicPr>
          <p:cNvPr id="9" name="Picture 8">
            <a:extLst>
              <a:ext uri="{FF2B5EF4-FFF2-40B4-BE49-F238E27FC236}">
                <a16:creationId xmlns:a16="http://schemas.microsoft.com/office/drawing/2014/main" id="{6C519C65-3BF7-15F4-8393-65C60451F928}"/>
              </a:ext>
            </a:extLst>
          </p:cNvPr>
          <p:cNvPicPr>
            <a:picLocks noChangeAspect="1"/>
          </p:cNvPicPr>
          <p:nvPr/>
        </p:nvPicPr>
        <p:blipFill>
          <a:blip r:embed="rId4"/>
          <a:srcRect l="4819" r="4819"/>
          <a:stretch/>
        </p:blipFill>
        <p:spPr>
          <a:xfrm>
            <a:off x="12001501" y="1695838"/>
            <a:ext cx="6286499" cy="7948262"/>
          </a:xfrm>
          <a:prstGeom prst="rect">
            <a:avLst/>
          </a:prstGeom>
        </p:spPr>
      </p:pic>
      <p:sp>
        <p:nvSpPr>
          <p:cNvPr id="3" name="Google Shape;78;p14">
            <a:extLst>
              <a:ext uri="{FF2B5EF4-FFF2-40B4-BE49-F238E27FC236}">
                <a16:creationId xmlns:a16="http://schemas.microsoft.com/office/drawing/2014/main" id="{2CD36102-4313-326F-8FCE-F37943ADD886}"/>
              </a:ext>
            </a:extLst>
          </p:cNvPr>
          <p:cNvSpPr/>
          <p:nvPr/>
        </p:nvSpPr>
        <p:spPr>
          <a:xfrm>
            <a:off x="12121092" y="5687696"/>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FDF852CA-F191-55AD-4EDE-391CFD17DB8A}"/>
              </a:ext>
            </a:extLst>
          </p:cNvPr>
          <p:cNvSpPr/>
          <p:nvPr/>
        </p:nvSpPr>
        <p:spPr>
          <a:xfrm>
            <a:off x="16614157" y="3503195"/>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5">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6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7" name="Rectangle 6">
            <a:extLst>
              <a:ext uri="{FF2B5EF4-FFF2-40B4-BE49-F238E27FC236}">
                <a16:creationId xmlns:a16="http://schemas.microsoft.com/office/drawing/2014/main" id="{6CEF080D-36E6-928C-87EF-44EE28A37217}"/>
              </a:ext>
            </a:extLst>
          </p:cNvPr>
          <p:cNvSpPr/>
          <p:nvPr/>
        </p:nvSpPr>
        <p:spPr>
          <a:xfrm>
            <a:off x="0" y="-21507"/>
            <a:ext cx="7486650" cy="10330013"/>
          </a:xfrm>
          <a:prstGeom prst="rect">
            <a:avLst/>
          </a:prstGeom>
          <a:solidFill>
            <a:srgbClr val="57C3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oogle Shape;293;p35">
            <a:extLst>
              <a:ext uri="{FF2B5EF4-FFF2-40B4-BE49-F238E27FC236}">
                <a16:creationId xmlns:a16="http://schemas.microsoft.com/office/drawing/2014/main" id="{686D2BD5-32C6-C2CA-6609-ADBD8C551173}"/>
              </a:ext>
            </a:extLst>
          </p:cNvPr>
          <p:cNvPicPr preferRelativeResize="0"/>
          <p:nvPr/>
        </p:nvPicPr>
        <p:blipFill rotWithShape="1">
          <a:blip r:embed="rId3">
            <a:alphaModFix/>
          </a:blip>
          <a:srcRect t="6045" b="6045"/>
          <a:stretch/>
        </p:blipFill>
        <p:spPr>
          <a:xfrm>
            <a:off x="5020056" y="-21507"/>
            <a:ext cx="9728862" cy="10330013"/>
          </a:xfrm>
          <a:prstGeom prst="rect">
            <a:avLst/>
          </a:prstGeom>
          <a:noFill/>
          <a:ln>
            <a:noFill/>
          </a:ln>
        </p:spPr>
      </p:pic>
      <p:sp>
        <p:nvSpPr>
          <p:cNvPr id="5" name="Google Shape;76;p14">
            <a:extLst>
              <a:ext uri="{FF2B5EF4-FFF2-40B4-BE49-F238E27FC236}">
                <a16:creationId xmlns:a16="http://schemas.microsoft.com/office/drawing/2014/main" id="{085E3154-825E-59D9-9693-9722AD76142F}"/>
              </a:ext>
            </a:extLst>
          </p:cNvPr>
          <p:cNvSpPr txBox="1"/>
          <p:nvPr/>
        </p:nvSpPr>
        <p:spPr>
          <a:xfrm>
            <a:off x="881405" y="1369448"/>
            <a:ext cx="1093435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400" dirty="0">
                <a:solidFill>
                  <a:srgbClr val="215BAE"/>
                </a:solidFill>
                <a:latin typeface="Inter Medium" panose="02000503000000020004" pitchFamily="2" charset="0"/>
                <a:ea typeface="Inter Medium" panose="02000503000000020004" pitchFamily="2" charset="0"/>
                <a:cs typeface="BIZ UDPMincho"/>
                <a:sym typeface="BIZ UDPMincho"/>
              </a:rPr>
              <a:t>Opportunity Costs</a:t>
            </a:r>
            <a:endParaRPr sz="5400" dirty="0">
              <a:solidFill>
                <a:srgbClr val="215BAE"/>
              </a:solidFill>
              <a:latin typeface="Inter Medium" panose="02000503000000020004" pitchFamily="2" charset="0"/>
              <a:ea typeface="Inter Medium" panose="02000503000000020004" pitchFamily="2" charset="0"/>
              <a:cs typeface="BIZ UDPMincho"/>
              <a:sym typeface="BIZ UDPMincho"/>
            </a:endParaRPr>
          </a:p>
        </p:txBody>
      </p:sp>
      <p:sp>
        <p:nvSpPr>
          <p:cNvPr id="8" name="Google Shape;79;p14">
            <a:extLst>
              <a:ext uri="{FF2B5EF4-FFF2-40B4-BE49-F238E27FC236}">
                <a16:creationId xmlns:a16="http://schemas.microsoft.com/office/drawing/2014/main" id="{B823E9CE-CDAF-EBB5-AAB7-B99555CA0052}"/>
              </a:ext>
            </a:extLst>
          </p:cNvPr>
          <p:cNvSpPr txBox="1"/>
          <p:nvPr/>
        </p:nvSpPr>
        <p:spPr>
          <a:xfrm>
            <a:off x="881400" y="2638585"/>
            <a:ext cx="13482300" cy="6138300"/>
          </a:xfrm>
          <a:prstGeom prst="rect">
            <a:avLst/>
          </a:prstGeom>
          <a:noFill/>
          <a:ln>
            <a:noFill/>
          </a:ln>
        </p:spPr>
        <p:txBody>
          <a:bodyPr spcFirstLastPara="1" wrap="square" lIns="0" tIns="0" rIns="0" bIns="0" anchor="t" anchorCtr="0">
            <a:noAutofit/>
          </a:bodyPr>
          <a:lstStyle/>
          <a:p>
            <a:pPr marL="457200" marR="0" lvl="0" indent="-342900" algn="l" rtl="0">
              <a:lnSpc>
                <a:spcPct val="112500"/>
              </a:lnSpc>
              <a:spcBef>
                <a:spcPts val="3000"/>
              </a:spcBef>
              <a:spcAft>
                <a:spcPts val="0"/>
              </a:spcAft>
              <a:buClr>
                <a:srgbClr val="215BAE"/>
              </a:buClr>
              <a:buSzPts val="2400"/>
              <a:buFont typeface="Arial"/>
              <a:buChar char="●"/>
            </a:pPr>
            <a:r>
              <a:rPr lang="en-US" sz="3600" dirty="0">
                <a:solidFill>
                  <a:schemeClr val="bg1"/>
                </a:solidFill>
                <a:latin typeface="Inter Medium"/>
                <a:ea typeface="Inter Medium"/>
                <a:cs typeface="Inter Medium"/>
                <a:sym typeface="Inter Medium"/>
              </a:rPr>
              <a:t>In addition to looking at the benefits and costs of a </a:t>
            </a:r>
            <a:br>
              <a:rPr lang="en-US" sz="3600" dirty="0">
                <a:solidFill>
                  <a:schemeClr val="bg1"/>
                </a:solidFill>
                <a:latin typeface="Inter Medium"/>
                <a:ea typeface="Inter Medium"/>
                <a:cs typeface="Inter Medium"/>
                <a:sym typeface="Inter Medium"/>
              </a:rPr>
            </a:br>
            <a:r>
              <a:rPr lang="en-US" sz="3600" dirty="0">
                <a:solidFill>
                  <a:schemeClr val="bg1"/>
                </a:solidFill>
                <a:latin typeface="Inter Medium"/>
                <a:ea typeface="Inter Medium"/>
                <a:cs typeface="Inter Medium"/>
                <a:sym typeface="Inter Medium"/>
              </a:rPr>
              <a:t>policy, economists must also take into account </a:t>
            </a:r>
            <a:r>
              <a:rPr lang="en-US" sz="3600" b="1" dirty="0">
                <a:solidFill>
                  <a:schemeClr val="bg1"/>
                </a:solidFill>
                <a:latin typeface="Inter ExtraBold" panose="02000503000000020004" pitchFamily="2" charset="0"/>
                <a:ea typeface="Inter ExtraBold" panose="02000503000000020004" pitchFamily="2" charset="0"/>
                <a:cs typeface="Inter Medium"/>
                <a:sym typeface="Inter Medium"/>
              </a:rPr>
              <a:t>opportunity costs</a:t>
            </a:r>
            <a:r>
              <a:rPr lang="en-US" sz="3600" dirty="0">
                <a:solidFill>
                  <a:schemeClr val="bg1"/>
                </a:solidFill>
                <a:latin typeface="Inter Medium"/>
                <a:ea typeface="Inter Medium"/>
                <a:cs typeface="Inter Medium"/>
                <a:sym typeface="Inter Medium"/>
              </a:rPr>
              <a:t>. </a:t>
            </a:r>
          </a:p>
          <a:p>
            <a:pPr marL="927100" marR="0" lvl="0" indent="-406400" algn="l" rtl="0">
              <a:spcBef>
                <a:spcPts val="1800"/>
              </a:spcBef>
              <a:spcAft>
                <a:spcPts val="0"/>
              </a:spcAft>
              <a:buClr>
                <a:srgbClr val="215BAE"/>
              </a:buClr>
              <a:buSzPts val="2400"/>
              <a:buFont typeface="Courier New" panose="02070309020205020404" pitchFamily="49" charset="0"/>
              <a:buChar char="o"/>
            </a:pPr>
            <a:r>
              <a:rPr lang="en-US" sz="3600" dirty="0">
                <a:solidFill>
                  <a:schemeClr val="bg1"/>
                </a:solidFill>
                <a:latin typeface="Inter Medium" panose="02000503000000020004" pitchFamily="2" charset="0"/>
                <a:ea typeface="Inter Medium" panose="02000503000000020004" pitchFamily="2" charset="0"/>
                <a:cs typeface="Inter Medium"/>
                <a:sym typeface="Inter Medium"/>
              </a:rPr>
              <a:t>Opportunity cost is the value of the next-best </a:t>
            </a:r>
            <a:br>
              <a:rPr lang="en-US" sz="3600" dirty="0">
                <a:solidFill>
                  <a:schemeClr val="bg1"/>
                </a:solidFill>
                <a:latin typeface="Inter Medium" panose="02000503000000020004" pitchFamily="2" charset="0"/>
                <a:ea typeface="Inter Medium" panose="02000503000000020004" pitchFamily="2" charset="0"/>
                <a:cs typeface="Inter Medium"/>
                <a:sym typeface="Inter Medium"/>
              </a:rPr>
            </a:br>
            <a:r>
              <a:rPr lang="en-US" sz="3600" dirty="0">
                <a:solidFill>
                  <a:schemeClr val="bg1"/>
                </a:solidFill>
                <a:latin typeface="Inter Medium" panose="02000503000000020004" pitchFamily="2" charset="0"/>
                <a:ea typeface="Inter Medium" panose="02000503000000020004" pitchFamily="2" charset="0"/>
                <a:cs typeface="Inter Medium"/>
                <a:sym typeface="Inter Medium"/>
              </a:rPr>
              <a:t>alternative when a decision is made; it's what is given up.</a:t>
            </a:r>
          </a:p>
          <a:p>
            <a:pPr marL="457200" lvl="1" indent="-342900">
              <a:lnSpc>
                <a:spcPct val="112500"/>
              </a:lnSpc>
              <a:spcBef>
                <a:spcPts val="3000"/>
              </a:spcBef>
              <a:buClr>
                <a:srgbClr val="215BAE"/>
              </a:buClr>
              <a:buSzPts val="2400"/>
              <a:buFont typeface="Arial"/>
              <a:buChar char="●"/>
            </a:pPr>
            <a:r>
              <a:rPr lang="en-US" sz="3600" dirty="0">
                <a:solidFill>
                  <a:schemeClr val="bg1"/>
                </a:solidFill>
                <a:latin typeface="Inter Medium"/>
                <a:ea typeface="Inter Medium"/>
                <a:cs typeface="Inter Medium"/>
                <a:sym typeface="Inter Medium"/>
              </a:rPr>
              <a:t>If a state requires a certain amount of their land to be dedicated to a solar farm there are costs beyond the dollar amount of this project. What must be given up to make the solar farm?</a:t>
            </a:r>
          </a:p>
          <a:p>
            <a:pPr marL="457200" marR="0" lvl="0" indent="-342900" algn="l" rtl="0">
              <a:lnSpc>
                <a:spcPct val="112500"/>
              </a:lnSpc>
              <a:spcBef>
                <a:spcPts val="3000"/>
              </a:spcBef>
              <a:spcAft>
                <a:spcPts val="2400"/>
              </a:spcAft>
              <a:buClr>
                <a:srgbClr val="215BAE"/>
              </a:buClr>
              <a:buSzPts val="2400"/>
              <a:buFont typeface="Arial"/>
              <a:buChar char="●"/>
            </a:pPr>
            <a:endParaRPr dirty="0">
              <a:solidFill>
                <a:schemeClr val="bg1"/>
              </a:solidFill>
            </a:endParaRPr>
          </a:p>
        </p:txBody>
      </p:sp>
      <p:sp>
        <p:nvSpPr>
          <p:cNvPr id="3" name="Google Shape;78;p14">
            <a:extLst>
              <a:ext uri="{FF2B5EF4-FFF2-40B4-BE49-F238E27FC236}">
                <a16:creationId xmlns:a16="http://schemas.microsoft.com/office/drawing/2014/main" id="{03FAC1CA-20F6-D7EC-73BC-C37111C99313}"/>
              </a:ext>
            </a:extLst>
          </p:cNvPr>
          <p:cNvSpPr/>
          <p:nvPr/>
        </p:nvSpPr>
        <p:spPr>
          <a:xfrm>
            <a:off x="12125801" y="9098822"/>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7;p14">
            <a:extLst>
              <a:ext uri="{FF2B5EF4-FFF2-40B4-BE49-F238E27FC236}">
                <a16:creationId xmlns:a16="http://schemas.microsoft.com/office/drawing/2014/main" id="{19C8EB0F-87E6-B368-9E14-2855FFB2B2A2}"/>
              </a:ext>
            </a:extLst>
          </p:cNvPr>
          <p:cNvSpPr/>
          <p:nvPr/>
        </p:nvSpPr>
        <p:spPr>
          <a:xfrm>
            <a:off x="14605034" y="1799734"/>
            <a:ext cx="816829" cy="83885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39875-752C-0AE0-647A-298CF61E7C4A}"/>
              </a:ext>
            </a:extLst>
          </p:cNvPr>
          <p:cNvSpPr/>
          <p:nvPr/>
        </p:nvSpPr>
        <p:spPr>
          <a:xfrm>
            <a:off x="0" y="0"/>
            <a:ext cx="9454243" cy="10296526"/>
          </a:xfrm>
          <a:prstGeom prst="rect">
            <a:avLst/>
          </a:prstGeom>
          <a:solidFill>
            <a:srgbClr val="215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15BAE"/>
              </a:solidFill>
            </a:endParaRPr>
          </a:p>
        </p:txBody>
      </p:sp>
      <p:pic>
        <p:nvPicPr>
          <p:cNvPr id="2" name="Google Shape;170;p22">
            <a:extLst>
              <a:ext uri="{FF2B5EF4-FFF2-40B4-BE49-F238E27FC236}">
                <a16:creationId xmlns:a16="http://schemas.microsoft.com/office/drawing/2014/main" id="{B1C1D885-5433-06BD-8D7C-2489B24796A8}"/>
              </a:ext>
            </a:extLst>
          </p:cNvPr>
          <p:cNvPicPr preferRelativeResize="0"/>
          <p:nvPr/>
        </p:nvPicPr>
        <p:blipFill rotWithShape="1">
          <a:blip r:embed="rId3">
            <a:alphaModFix/>
          </a:blip>
          <a:srcRect t="5456" b="5457"/>
          <a:stretch/>
        </p:blipFill>
        <p:spPr>
          <a:xfrm>
            <a:off x="5983251" y="0"/>
            <a:ext cx="8704792" cy="10287001"/>
          </a:xfrm>
          <a:prstGeom prst="rect">
            <a:avLst/>
          </a:prstGeom>
          <a:noFill/>
          <a:ln>
            <a:noFill/>
          </a:ln>
        </p:spPr>
      </p:pic>
      <p:sp>
        <p:nvSpPr>
          <p:cNvPr id="5" name="Google Shape;76;p14">
            <a:extLst>
              <a:ext uri="{FF2B5EF4-FFF2-40B4-BE49-F238E27FC236}">
                <a16:creationId xmlns:a16="http://schemas.microsoft.com/office/drawing/2014/main" id="{8BAB5B9C-1FFE-3FED-3435-8BC626BCC31C}"/>
              </a:ext>
            </a:extLst>
          </p:cNvPr>
          <p:cNvSpPr txBox="1"/>
          <p:nvPr/>
        </p:nvSpPr>
        <p:spPr>
          <a:xfrm>
            <a:off x="881404" y="1369448"/>
            <a:ext cx="12712509" cy="76944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5000" dirty="0">
                <a:solidFill>
                  <a:srgbClr val="ABDE70"/>
                </a:solidFill>
                <a:latin typeface="Inter Medium" panose="02000503000000020004" pitchFamily="2" charset="0"/>
                <a:ea typeface="Inter Medium" panose="02000503000000020004" pitchFamily="2" charset="0"/>
                <a:cs typeface="BIZ UDPMincho"/>
                <a:sym typeface="BIZ UDPMincho"/>
              </a:rPr>
              <a:t>Activity 2.2: Policy Stakeholder Roles</a:t>
            </a:r>
            <a:endParaRPr sz="5000" dirty="0">
              <a:solidFill>
                <a:srgbClr val="ABDE70"/>
              </a:solidFill>
              <a:latin typeface="Inter Medium" panose="02000503000000020004" pitchFamily="2" charset="0"/>
              <a:ea typeface="Inter Medium" panose="02000503000000020004" pitchFamily="2" charset="0"/>
              <a:cs typeface="BIZ UDPMincho"/>
              <a:sym typeface="BIZ UDPMincho"/>
            </a:endParaRPr>
          </a:p>
        </p:txBody>
      </p:sp>
      <p:sp>
        <p:nvSpPr>
          <p:cNvPr id="6" name="Google Shape;79;p14">
            <a:extLst>
              <a:ext uri="{FF2B5EF4-FFF2-40B4-BE49-F238E27FC236}">
                <a16:creationId xmlns:a16="http://schemas.microsoft.com/office/drawing/2014/main" id="{8C3FEF10-6550-3D0B-B0D2-1D0DD2AA7BC7}"/>
              </a:ext>
            </a:extLst>
          </p:cNvPr>
          <p:cNvSpPr txBox="1"/>
          <p:nvPr/>
        </p:nvSpPr>
        <p:spPr>
          <a:xfrm>
            <a:off x="881404" y="2200445"/>
            <a:ext cx="12844459" cy="6138300"/>
          </a:xfrm>
          <a:prstGeom prst="rect">
            <a:avLst/>
          </a:prstGeom>
          <a:noFill/>
          <a:ln>
            <a:noFill/>
          </a:ln>
        </p:spPr>
        <p:txBody>
          <a:bodyPr spcFirstLastPara="1" wrap="square" lIns="0" tIns="0" rIns="0" bIns="0" anchor="t" anchorCtr="0">
            <a:noAutofit/>
          </a:bodyPr>
          <a:lstStyle/>
          <a:p>
            <a:pPr marL="685800" marR="0" lvl="0" indent="-571500" algn="l" rtl="0">
              <a:lnSpc>
                <a:spcPct val="112500"/>
              </a:lnSpc>
              <a:spcBef>
                <a:spcPts val="3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You have been given a role as 1 of 5 policy stakeholders</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Consumer</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City planners in California</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Car companies (</a:t>
            </a:r>
            <a:r>
              <a:rPr lang="en-US" sz="2800" dirty="0" err="1">
                <a:solidFill>
                  <a:schemeClr val="bg1"/>
                </a:solidFill>
                <a:latin typeface="Inter Medium"/>
                <a:ea typeface="Inter Medium"/>
                <a:cs typeface="Inter Medium"/>
                <a:sym typeface="Inter Medium"/>
              </a:rPr>
              <a:t>i.e</a:t>
            </a:r>
            <a:r>
              <a:rPr lang="en-US" sz="2800" dirty="0">
                <a:solidFill>
                  <a:schemeClr val="bg1"/>
                </a:solidFill>
                <a:latin typeface="Inter Medium"/>
                <a:ea typeface="Inter Medium"/>
                <a:cs typeface="Inter Medium"/>
                <a:sym typeface="Inter Medium"/>
              </a:rPr>
              <a:t> General Motors, Ford, Honda, Fiat Chrysler)</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California Utility Companies</a:t>
            </a:r>
          </a:p>
          <a:p>
            <a:pPr marL="1381125" lvl="1" indent="-682625">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Lithium battery producers</a:t>
            </a:r>
          </a:p>
          <a:p>
            <a:pPr marL="685800" marR="0" lvl="0" indent="-571500" algn="l" rtl="0">
              <a:spcBef>
                <a:spcPts val="2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a moment you will get together in a group composed of other students with your role.</a:t>
            </a:r>
          </a:p>
          <a:p>
            <a:pPr marL="685800" marR="0" lvl="0" indent="-571500" algn="l" rtl="0">
              <a:spcBef>
                <a:spcPts val="2000"/>
              </a:spcBef>
              <a:spcAft>
                <a:spcPts val="0"/>
              </a:spcAft>
              <a:buClr>
                <a:srgbClr val="ABDE70"/>
              </a:buClr>
              <a:buSzPct val="100000"/>
              <a:buFont typeface="Arial" panose="020B0604020202020204" pitchFamily="34" charset="0"/>
              <a:buChar char="•"/>
            </a:pPr>
            <a:r>
              <a:rPr lang="en-US" sz="3500" dirty="0">
                <a:solidFill>
                  <a:schemeClr val="bg1"/>
                </a:solidFill>
                <a:latin typeface="Inter Medium"/>
                <a:ea typeface="Inter Medium"/>
                <a:cs typeface="Inter Medium"/>
                <a:sym typeface="Inter Medium"/>
              </a:rPr>
              <a:t>In your groups, read through the information on your card. Answer the questions at the bottom of the sheet of paper. You have 10 minutes.</a:t>
            </a:r>
          </a:p>
          <a:p>
            <a:pPr marL="1381125" marR="0" lvl="0" indent="-682625" algn="l" rtl="0">
              <a:spcBef>
                <a:spcPts val="2000"/>
              </a:spcBef>
              <a:spcAft>
                <a:spcPts val="0"/>
              </a:spcAft>
              <a:buClr>
                <a:srgbClr val="ABDE70"/>
              </a:buClr>
              <a:buSzPct val="100000"/>
              <a:buFont typeface="Courier New" panose="02070309020205020404" pitchFamily="49" charset="0"/>
              <a:buChar char="o"/>
            </a:pPr>
            <a:r>
              <a:rPr lang="en-US" sz="2800" dirty="0">
                <a:solidFill>
                  <a:schemeClr val="bg1"/>
                </a:solidFill>
                <a:latin typeface="Inter Medium"/>
                <a:ea typeface="Inter Medium"/>
                <a:cs typeface="Inter Medium"/>
                <a:sym typeface="Inter Medium"/>
              </a:rPr>
              <a:t>Stakeholders within the group do not all have to agree on </a:t>
            </a:r>
            <a:br>
              <a:rPr lang="en-US" sz="2800" dirty="0">
                <a:solidFill>
                  <a:schemeClr val="bg1"/>
                </a:solidFill>
                <a:latin typeface="Inter Medium"/>
                <a:ea typeface="Inter Medium"/>
                <a:cs typeface="Inter Medium"/>
                <a:sym typeface="Inter Medium"/>
              </a:rPr>
            </a:br>
            <a:r>
              <a:rPr lang="en-US" sz="2800" dirty="0">
                <a:solidFill>
                  <a:schemeClr val="bg1"/>
                </a:solidFill>
                <a:latin typeface="Inter Medium"/>
                <a:ea typeface="Inter Medium"/>
                <a:cs typeface="Inter Medium"/>
                <a:sym typeface="Inter Medium"/>
              </a:rPr>
              <a:t>question 3.</a:t>
            </a:r>
          </a:p>
        </p:txBody>
      </p:sp>
      <p:sp>
        <p:nvSpPr>
          <p:cNvPr id="3" name="Google Shape;78;p14">
            <a:extLst>
              <a:ext uri="{FF2B5EF4-FFF2-40B4-BE49-F238E27FC236}">
                <a16:creationId xmlns:a16="http://schemas.microsoft.com/office/drawing/2014/main" id="{06F17690-4BE5-9B25-3B60-70E9898A7BDD}"/>
              </a:ext>
            </a:extLst>
          </p:cNvPr>
          <p:cNvSpPr/>
          <p:nvPr/>
        </p:nvSpPr>
        <p:spPr>
          <a:xfrm>
            <a:off x="14307138" y="8190790"/>
            <a:ext cx="761810" cy="753091"/>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78;p14">
            <a:extLst>
              <a:ext uri="{FF2B5EF4-FFF2-40B4-BE49-F238E27FC236}">
                <a16:creationId xmlns:a16="http://schemas.microsoft.com/office/drawing/2014/main" id="{5AF3E7E0-36BB-B44A-0F82-5C92DEA4B1D5}"/>
              </a:ext>
            </a:extLst>
          </p:cNvPr>
          <p:cNvSpPr/>
          <p:nvPr/>
        </p:nvSpPr>
        <p:spPr>
          <a:xfrm>
            <a:off x="15969617" y="2437690"/>
            <a:ext cx="1137681" cy="1124660"/>
          </a:xfrm>
          <a:custGeom>
            <a:avLst/>
            <a:gdLst/>
            <a:ahLst/>
            <a:cxnLst/>
            <a:rect l="l" t="t" r="r" b="b"/>
            <a:pathLst>
              <a:path w="819151" h="827572" extrusionOk="0">
                <a:moveTo>
                  <a:pt x="0" y="0"/>
                </a:moveTo>
                <a:lnTo>
                  <a:pt x="819151" y="0"/>
                </a:lnTo>
                <a:lnTo>
                  <a:pt x="819151" y="827573"/>
                </a:lnTo>
                <a:lnTo>
                  <a:pt x="0" y="827573"/>
                </a:lnTo>
                <a:lnTo>
                  <a:pt x="0" y="0"/>
                </a:lnTo>
                <a:close/>
              </a:path>
            </a:pathLst>
          </a:custGeom>
          <a:blipFill rotWithShape="1">
            <a:blip r:embed="rId4">
              <a:alphaModFix/>
            </a:blip>
            <a:stretch>
              <a:fillRect t="-238" b="-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03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586E9-74EF-472D-A95E-86EFDB7A2F57}">
  <ds:schemaRefs>
    <ds:schemaRef ds:uri="http://schemas.microsoft.com/office/2006/metadata/properties"/>
    <ds:schemaRef ds:uri="http://schemas.microsoft.com/office/infopath/2007/PartnerControls"/>
    <ds:schemaRef ds:uri="e475455f-c69b-4ff8-acf7-75612f4dc189"/>
    <ds:schemaRef ds:uri="aa0c1190-56bd-4797-9cf7-4990489609e0"/>
  </ds:schemaRefs>
</ds:datastoreItem>
</file>

<file path=customXml/itemProps2.xml><?xml version="1.0" encoding="utf-8"?>
<ds:datastoreItem xmlns:ds="http://schemas.openxmlformats.org/officeDocument/2006/customXml" ds:itemID="{65EBD448-98F3-4D7C-B455-EC34B9712184}">
  <ds:schemaRefs>
    <ds:schemaRef ds:uri="http://schemas.microsoft.com/sharepoint/v3/contenttype/forms"/>
  </ds:schemaRefs>
</ds:datastoreItem>
</file>

<file path=customXml/itemProps3.xml><?xml version="1.0" encoding="utf-8"?>
<ds:datastoreItem xmlns:ds="http://schemas.openxmlformats.org/officeDocument/2006/customXml" ds:itemID="{60B16E1E-7AB1-4DE0-813A-CB3441C7A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1263</TotalTime>
  <Words>1441</Words>
  <Application>Microsoft Office PowerPoint</Application>
  <PresentationFormat>Custom</PresentationFormat>
  <Paragraphs>87</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BIZ UDPMincho</vt:lpstr>
      <vt:lpstr>Arial</vt:lpstr>
      <vt:lpstr>Inter ExtraBold</vt:lpstr>
      <vt:lpstr>Calibri</vt:lpstr>
      <vt:lpstr>Inter Medium</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Cookson</dc:creator>
  <cp:lastModifiedBy>Ruth Cookson</cp:lastModifiedBy>
  <cp:revision>54</cp:revision>
  <dcterms:modified xsi:type="dcterms:W3CDTF">2024-06-05T21:12:35Z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